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97" r:id="rId3"/>
    <p:sldId id="298" r:id="rId4"/>
    <p:sldId id="299" r:id="rId5"/>
    <p:sldId id="300" r:id="rId6"/>
    <p:sldId id="301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>
        <p:scale>
          <a:sx n="66" d="100"/>
          <a:sy n="66" d="100"/>
        </p:scale>
        <p:origin x="-15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26CC-D139-4B12-9010-D30CD3DB218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2FAB2-C397-459B-8258-D00A3C3B8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58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2FAB2-C397-459B-8258-D00A3C3B8B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2FAB2-C397-459B-8258-D00A3C3B8B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2FAB2-C397-459B-8258-D00A3C3B8B0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3D038-D1A2-46E8-96CC-524A6DD0FDB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F2B63-B486-4FB0-94AC-6D09EAFF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752600"/>
            <a:ext cx="8839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Parul Jain</a:t>
            </a:r>
            <a:endParaRPr lang="en-US" sz="2800" b="1" dirty="0" smtClean="0"/>
          </a:p>
          <a:p>
            <a:r>
              <a:rPr lang="en-US" sz="2400" dirty="0" smtClean="0"/>
              <a:t>Assistant Professor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Please use anti glare  blue rays protector glasses.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1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●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Fixed and wired: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This conﬁguration describes the typical desktop computer.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Neither weight nor power consumption of the devices allow for mobile usage.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devices use </a:t>
            </a:r>
            <a:r>
              <a:rPr lang="en-US" sz="32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ﬁxed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and wired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networks for performance reasons.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9987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● </a:t>
            </a:r>
            <a:r>
              <a:rPr lang="en-US" sz="3200" b="1" dirty="0" smtClean="0"/>
              <a:t>Mobile and wired:</a:t>
            </a:r>
            <a:r>
              <a:rPr lang="en-US" sz="32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Many of today’s laptops fall into this category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Users carry the laptop from one place to the next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Re-connecting to the company’s network via the telephone network and a modem.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● </a:t>
            </a:r>
            <a:r>
              <a:rPr lang="en-US" sz="3200" b="1" dirty="0" smtClean="0"/>
              <a:t>Fixed and wireless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 This mode is used for installing networks ( wireless ) , e.g., in historical buildings to avoid damage by installing wires, or at trade shows to ensure fast network setup.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● </a:t>
            </a:r>
            <a:r>
              <a:rPr lang="en-US" sz="3200" b="1" dirty="0" smtClean="0"/>
              <a:t>Mobile and wireless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This is the most interesting case.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No cable restricts the user, who can roam between different wireless networks.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Today’s most successful example for this category is Global System for Mobile communication </a:t>
            </a:r>
            <a:r>
              <a:rPr lang="en-US" sz="3200" smtClean="0"/>
              <a:t>(GSM)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28600" y="0"/>
            <a:ext cx="8915400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basic reference model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Fig. below taken from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Jochen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Schiller’s book Mobile Communications shows a personal digital assistant (PDA) which provides an example for a wireless and portable device.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This PDA communicates with a 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base station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in the middle of the picture.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The base station consists of a 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radio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transceiver (sender and receiver)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and an 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interworking unit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connecting the wireless link with the fixed link.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The communication partner of the PDA, a conventional computer, is shown on the right-hand side.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035264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9436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StoneSerif"/>
              </a:rPr>
              <a:t>Mobile Communications by 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StoneSerif"/>
              </a:rPr>
              <a:t>Jochen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StoneSerif"/>
              </a:rPr>
              <a:t> Schiller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End-systems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, such as the PDA and computer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in this example, need a full protocol stack comprising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Application layer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 Transport layer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 Network layer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StoneSerif"/>
              </a:rPr>
              <a:t> 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ata link layer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 Physical layer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10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Applications on the end-systems communicate with each other using the lower layer services.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Intermediate systems, such as the interworking unit, do not necessarily need </a:t>
            </a:r>
            <a:r>
              <a:rPr lang="en-US" sz="3200" dirty="0" smtClean="0"/>
              <a:t>all of the layers. Figure only shows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Network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Data link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Physical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352800"/>
            <a:ext cx="3124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0"/>
            <a:ext cx="8686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-Semibold"/>
              </a:rPr>
              <a:t>P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hysical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This is the lowest layer in a communication system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For wireless communication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it is responsible for 	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Frequency selection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	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eneration of the carrier frequency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	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ignal detection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	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odulation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of data onto a carrier frequency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 	Encryption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52400" y="152400"/>
            <a:ext cx="8991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ZapfDingbats"/>
              </a:rPr>
              <a:t>●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Data link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The main tasks of this layer include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Accessing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the medium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ultiplexing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of different data streams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Correction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of transmission errors,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Synchronization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( i.e., detection of a data frame)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" y="0"/>
            <a:ext cx="8779613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1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The data link layer is responsible for a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reliable point-to point connection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between two devices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                           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				OR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StoneSerif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A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point-to-multipoint connection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between one sender and several receivers.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-76200"/>
            <a:ext cx="891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Network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This third layer is responsible for routing packets through a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Important tasks of network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layer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are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ddressing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outing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evice location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Arial" pitchFamily="34" charset="0"/>
                <a:ea typeface="Calibri" pitchFamily="34" charset="0"/>
                <a:cs typeface="StoneSerif"/>
              </a:rPr>
              <a:t>H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andover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StoneSerif"/>
              </a:rPr>
              <a:t> between different networks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28600" y="0"/>
            <a:ext cx="8915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Transport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This layer is used in the reference model to establish an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end-to-end connection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Important tasks of transport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layer are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Q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uality of service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Flow and Congestion control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28600" y="0"/>
            <a:ext cx="891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Application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The applications are situated on top of all transmission oriented layers.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Important tasks of application layer are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Service location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upport for multimedia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Wireless access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using a portable device.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Video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(high data rate) and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interactive gaming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64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" y="0"/>
            <a:ext cx="90590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68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" y="152400"/>
            <a:ext cx="9140146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424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" y="0"/>
            <a:ext cx="8893626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47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There are two different kinds of mobility:</a:t>
            </a:r>
          </a:p>
          <a:p>
            <a:endParaRPr lang="en-US" sz="3200" dirty="0" smtClean="0"/>
          </a:p>
          <a:p>
            <a:r>
              <a:rPr lang="en-US" sz="3200" b="1" dirty="0" smtClean="0"/>
              <a:t>User mobility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Device portability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User mobility: </a:t>
            </a:r>
            <a:r>
              <a:rPr lang="en-US" sz="3200" dirty="0" smtClean="0"/>
              <a:t> refers to a user who has access to the same or similar telecommunication services at different places, i.e., the user can be mobile, and the services will follow him or her.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458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Device portability or mobile</a:t>
            </a:r>
            <a:r>
              <a:rPr lang="en-US" sz="3200" dirty="0" smtClean="0"/>
              <a:t>  :  </a:t>
            </a:r>
          </a:p>
          <a:p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The communication device moves (with or  without a user). Many mechanisms in the network and inside the device have to make sure that communication is still possible while the device is moving.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communication device can thus exhibit one of the following characteristics: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●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Fixed and wired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● Mobile and wired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● Fixed and wireless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● Mobile and wireless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630</Words>
  <Application>Microsoft Office PowerPoint</Application>
  <PresentationFormat>On-screen Show (4:3)</PresentationFormat>
  <Paragraphs>104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PARUL</cp:lastModifiedBy>
  <cp:revision>33</cp:revision>
  <dcterms:created xsi:type="dcterms:W3CDTF">2020-08-11T04:32:08Z</dcterms:created>
  <dcterms:modified xsi:type="dcterms:W3CDTF">2023-01-11T10:48:57Z</dcterms:modified>
</cp:coreProperties>
</file>