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 autoAdjust="0"/>
    <p:restoredTop sz="86380" autoAdjust="0"/>
  </p:normalViewPr>
  <p:slideViewPr>
    <p:cSldViewPr>
      <p:cViewPr>
        <p:scale>
          <a:sx n="71" d="100"/>
          <a:sy n="71" d="100"/>
        </p:scale>
        <p:origin x="-11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B826-98D9-4205-ABD5-306904DBB6D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1A1FE-A3BC-46F4-8B62-F095167B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1A1FE-A3BC-46F4-8B62-F095167BB5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2747-7C8B-4EA7-B3DA-33EE42CABADE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9A3F3-156E-489D-83D6-09F94DCDF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Frequencies for radio transmission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Radio transmission can take place using many different frequency bands.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Each frequency band exhibits certain advantages and disadvantages.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Figure  below taken from the book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“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Mobile communications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“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by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Jochen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Schiller gives a rough overview of the frequency spectrum that can be used for data transmission.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figure shows frequencies starting at 300 Hz and going up to over 300 THz.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Signals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Signals are the physical representation of data.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Users of a communication system can only exchange data through the transmission of signals.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Layer 1 of the ISO/OSI basic reference model is responsible for the conversion of data, i.e.,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bits, into signals and vice versa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Signals are functions of time and location.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Signal parameters represent the data values.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signals for radio transmission are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periodic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signals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especially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sine waves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carriers.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general function of a sine wave is: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2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32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sz="32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At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sin(2 </a:t>
            </a:r>
            <a:r>
              <a:rPr lang="en-US" sz="32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π ft t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+ </a:t>
            </a:r>
            <a:r>
              <a:rPr lang="en-US" sz="3200" b="1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φt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Signal parameters are the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amplitude </a:t>
            </a:r>
            <a:r>
              <a:rPr lang="en-US" sz="3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the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</a:t>
            </a:r>
            <a:r>
              <a:rPr lang="en-US" sz="3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and the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phase shift </a:t>
            </a:r>
            <a:r>
              <a:rPr lang="en-US" sz="3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φ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Antennas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Used to couple the energy from the transmitter to the outside world and, in reverse, from the outside world to the receiver.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Antennas couple electromagnetic energy to and from space to and from a wire or coaxial cable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A theoretical reference antenna is the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r>
              <a:rPr lang="en-US" sz="3200" b="1" dirty="0" smtClean="0"/>
              <a:t>isotropic radiator 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200" dirty="0" smtClean="0"/>
              <a:t>a point in space radiating equal power in all directions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All points with equal power are located on a sphere with the antenna as its center. The </a:t>
            </a:r>
            <a:r>
              <a:rPr lang="en-US" sz="3200" b="1" dirty="0" smtClean="0"/>
              <a:t>radiation pattern </a:t>
            </a:r>
            <a:r>
              <a:rPr lang="en-US" sz="3200" dirty="0" smtClean="0"/>
              <a:t>is symmetric in all directions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Figure below taken from the book “Mobile communications “ by </a:t>
            </a:r>
            <a:r>
              <a:rPr lang="en-US" sz="2400" dirty="0" err="1" smtClean="0"/>
              <a:t>Jochen</a:t>
            </a:r>
            <a:r>
              <a:rPr lang="en-US" sz="2400" dirty="0" smtClean="0"/>
              <a:t> Schiller, shows a two dimensional cross-section of the real three-dimensional pattern.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617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4572000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However, such an antenna does not exist in reality. Real antennas all exhibit </a:t>
            </a:r>
            <a:r>
              <a:rPr lang="en-US" sz="3200" b="1" dirty="0" smtClean="0"/>
              <a:t>directive effects</a:t>
            </a:r>
            <a:r>
              <a:rPr lang="en-US" sz="3200" dirty="0" smtClean="0"/>
              <a:t>, i.e., the intensity of radiation is not the same in all directions from the antenna.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simplest real antenna is a thin, center-fed </a:t>
            </a:r>
            <a:r>
              <a:rPr lang="en-US" sz="3200" b="1" dirty="0" smtClean="0"/>
              <a:t>dipole</a:t>
            </a:r>
            <a:r>
              <a:rPr lang="en-US" sz="3200" dirty="0" smtClean="0"/>
              <a:t>,  as shown in Figure below taken from the book “Mobile communications “ by </a:t>
            </a:r>
            <a:r>
              <a:rPr lang="en-US" sz="3200" dirty="0" err="1" smtClean="0"/>
              <a:t>Jochen</a:t>
            </a:r>
            <a:r>
              <a:rPr lang="en-US" sz="3200" dirty="0" smtClean="0"/>
              <a:t> Schiller. 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5791200" cy="16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4303455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dipole consists of two collinear conductors of equal length, separated by a small feeding gap. The length of the dipole is  half the wavelength </a:t>
            </a:r>
            <a:r>
              <a:rPr lang="en-US" sz="3200" i="1" dirty="0" smtClean="0"/>
              <a:t>λ </a:t>
            </a:r>
            <a:r>
              <a:rPr lang="en-US" sz="3200" dirty="0" smtClean="0"/>
              <a:t>of the signal to transmit results in a very efficient radiation of the energy.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Signal propagation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Wireless communication networks also have senders and receivers of signals.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wireless networks, the signal has no wire to determine the direction of propagation.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 wireless transmission, this predictable behavior is only valid in a vacuum, i.e., without matter between the sender and the receiver. The situation would be as in Figure below taken from the book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“Mobile communications “ by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Jochen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Schiller.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358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67200" y="381000"/>
            <a:ext cx="4724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Transmission range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: Within a certain radius of the sender transmission is possible, i.e., a receiver receives the signals with an error rate low enough to be able to communicate and can also act as sender.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96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191000" y="0"/>
            <a:ext cx="495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Detection range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: Within a second radius, detection of the transmission is possible, i.e., the transmitted power is large enough to differ from background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noise.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FranklinGothic-Book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However, the error rate is too high to establish communication.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038600" y="381000"/>
            <a:ext cx="510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Interference range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: Within a third even larger radius, the sender may interfere with other transmission by adding to the background noise.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FranklinGothic-Book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ranklinGothic-Book"/>
              </a:rPr>
              <a:t>A receiver will not be able to detect the signals, but the signals may disturb other signals.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30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38862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Directly coupled to the frequency is the wavelength </a:t>
            </a:r>
            <a:r>
              <a:rPr lang="en-US" sz="3200" b="1" i="1" dirty="0"/>
              <a:t>λ </a:t>
            </a:r>
            <a:r>
              <a:rPr lang="en-US" sz="3200" dirty="0"/>
              <a:t>via the equation:</a:t>
            </a:r>
          </a:p>
          <a:p>
            <a:r>
              <a:rPr lang="en-US" sz="3200" b="1" i="1" dirty="0" smtClean="0"/>
              <a:t>                                λ </a:t>
            </a:r>
            <a:r>
              <a:rPr lang="en-US" sz="3200" dirty="0"/>
              <a:t>= </a:t>
            </a:r>
            <a:r>
              <a:rPr lang="en-US" sz="3200" i="1" dirty="0"/>
              <a:t>c/f</a:t>
            </a:r>
            <a:r>
              <a:rPr lang="en-US" sz="3200" dirty="0"/>
              <a:t>,</a:t>
            </a:r>
          </a:p>
          <a:p>
            <a:endParaRPr lang="en-US" sz="3200" dirty="0" smtClean="0"/>
          </a:p>
          <a:p>
            <a:r>
              <a:rPr lang="en-US" sz="3200" dirty="0" smtClean="0"/>
              <a:t>where </a:t>
            </a:r>
            <a:r>
              <a:rPr lang="en-US" sz="3200" i="1" dirty="0"/>
              <a:t>c </a:t>
            </a:r>
            <a:r>
              <a:rPr lang="en-US" sz="3200" dirty="0"/>
              <a:t>≅ 3·108 m/s (the speed of light in vacuum) and </a:t>
            </a:r>
            <a:r>
              <a:rPr lang="en-US" sz="3200" i="1" dirty="0"/>
              <a:t>f </a:t>
            </a:r>
            <a:r>
              <a:rPr lang="en-US" sz="3200" dirty="0"/>
              <a:t>the frequency.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Path loss of radio signals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 free space radio signals propagate as light does ,i.e., they follow a straight line.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If such a straight line exists between a sender and a receiver it is called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line-of-sight (LOS)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Even if no matter exists between the sender and the receiver (i.e., if there is a vacuum), the signal still experiences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free space loss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Path loss of radio signals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received power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is proportional to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1/</a:t>
            </a: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d^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with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being the distance between sender and receiver 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inverse square law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). The reason for this phenomenon is quite simple.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Radio waves can exhibit three fundamental propagation behaviors depending on their frequency: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● </a:t>
            </a:r>
            <a:r>
              <a:rPr lang="en-US" sz="3200" b="1" dirty="0" smtClean="0"/>
              <a:t>Ground wave </a:t>
            </a:r>
            <a:r>
              <a:rPr lang="en-US" sz="3200" dirty="0" smtClean="0"/>
              <a:t>(&lt;2 MHz): Waves with low frequencies follow the earth’s surface and can propagate long distances. These waves are used for, e.g., submarine communication or AM radio.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● </a:t>
            </a:r>
            <a:r>
              <a:rPr lang="en-US" sz="3200" b="1" dirty="0" smtClean="0"/>
              <a:t>Sky wave </a:t>
            </a:r>
            <a:r>
              <a:rPr lang="en-US" sz="3200" dirty="0" smtClean="0"/>
              <a:t>(2–30 MHz): Many international broadcasts and amateur radio use these short waves that are reflected at the ionosphere. </a:t>
            </a:r>
          </a:p>
          <a:p>
            <a:pPr algn="just">
              <a:lnSpc>
                <a:spcPct val="150000"/>
              </a:lnSpc>
            </a:pP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This way the waves can bounce back and forth between the ionosphere and the earth’s surface, travelling around the world.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839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● </a:t>
            </a:r>
            <a:r>
              <a:rPr lang="en-US" sz="3200" b="1" dirty="0" smtClean="0"/>
              <a:t>Line-of-sight </a:t>
            </a:r>
            <a:r>
              <a:rPr lang="en-US" sz="3200" dirty="0" smtClean="0"/>
              <a:t>(&gt;30 MHz): Mobile phone systems, satellite systems, cordless telephones etc. use even higher frequencies.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emitted waves follow a (more or less) straight line of sight.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This enables direct communication with satellites</a:t>
            </a:r>
          </a:p>
          <a:p>
            <a:pPr algn="just"/>
            <a:r>
              <a:rPr lang="en-US" sz="3200" dirty="0" smtClean="0"/>
              <a:t>(no reflection at the ionosphere)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An additional consideration for ground-based communication is that the waves are bent by the atmosphere due to refraction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For </a:t>
            </a:r>
            <a:r>
              <a:rPr lang="en-US" sz="3200" dirty="0" smtClean="0"/>
              <a:t>traditional wired </a:t>
            </a:r>
            <a:r>
              <a:rPr lang="en-US" sz="3200" dirty="0"/>
              <a:t>networks, frequencies of up to several hundred kHz are used </a:t>
            </a:r>
            <a:r>
              <a:rPr lang="en-US" sz="3200" dirty="0" smtClean="0"/>
              <a:t>for distances </a:t>
            </a:r>
            <a:r>
              <a:rPr lang="en-US" sz="3200" dirty="0"/>
              <a:t>up to some km with twisted pair copper </a:t>
            </a:r>
            <a:r>
              <a:rPr lang="en-US" sz="3200" dirty="0" smtClean="0"/>
              <a:t>wires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While </a:t>
            </a:r>
            <a:r>
              <a:rPr lang="en-US" sz="3200" dirty="0"/>
              <a:t>frequencies of </a:t>
            </a:r>
            <a:r>
              <a:rPr lang="en-US" sz="3200" dirty="0" smtClean="0"/>
              <a:t>several hundred </a:t>
            </a:r>
            <a:r>
              <a:rPr lang="en-US" sz="3200" dirty="0"/>
              <a:t>MHz are used with coaxial cable (new coding schemes work with</a:t>
            </a:r>
          </a:p>
          <a:p>
            <a:pPr algn="just"/>
            <a:r>
              <a:rPr lang="en-US" sz="3200" dirty="0"/>
              <a:t>several hundred MHz even with twisted pair copper wires over distances of </a:t>
            </a:r>
            <a:r>
              <a:rPr lang="en-US" sz="3200" dirty="0" smtClean="0"/>
              <a:t>some 100 </a:t>
            </a:r>
            <a:r>
              <a:rPr lang="en-US" sz="3200" dirty="0"/>
              <a:t>m). </a:t>
            </a: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Fiber </a:t>
            </a:r>
            <a:r>
              <a:rPr lang="en-US" sz="3200" dirty="0"/>
              <a:t>optics are used for frequency ranges of several hundred THz</a:t>
            </a:r>
            <a:r>
              <a:rPr lang="en-US" sz="3200" dirty="0" smtClean="0"/>
              <a:t>, but </a:t>
            </a:r>
            <a:r>
              <a:rPr lang="en-US" sz="3200" dirty="0"/>
              <a:t>here one typically refers to the wavelength which is, e.g., 1500 nm, 1350 nm</a:t>
            </a:r>
          </a:p>
          <a:p>
            <a:pPr algn="just"/>
            <a:r>
              <a:rPr lang="en-US" sz="3200" dirty="0"/>
              <a:t>etc. (infra red).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0"/>
            <a:ext cx="8458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Radio transmission starts at several kHz,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very low frequency (VLF)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range.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These </a:t>
            </a:r>
            <a:r>
              <a:rPr lang="en-US" sz="3200" dirty="0"/>
              <a:t>are very long waves. </a:t>
            </a:r>
            <a:endParaRPr lang="en-US" sz="3200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Waves </a:t>
            </a:r>
            <a:r>
              <a:rPr lang="en-US" sz="3200" dirty="0"/>
              <a:t>in the </a:t>
            </a:r>
            <a:r>
              <a:rPr lang="en-US" sz="3200" b="1" dirty="0"/>
              <a:t>low frequency (LF) </a:t>
            </a:r>
            <a:r>
              <a:rPr lang="en-US" sz="3200" dirty="0"/>
              <a:t>range </a:t>
            </a:r>
            <a:r>
              <a:rPr lang="en-US" sz="3200" dirty="0" smtClean="0"/>
              <a:t>are used </a:t>
            </a:r>
            <a:r>
              <a:rPr lang="en-US" sz="3200" dirty="0"/>
              <a:t>by submarines, because </a:t>
            </a:r>
            <a:r>
              <a:rPr lang="en-US" sz="3200" dirty="0" smtClean="0"/>
              <a:t>these waves can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 -   penetrate water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 -   can </a:t>
            </a:r>
            <a:r>
              <a:rPr lang="en-US" sz="3200" dirty="0"/>
              <a:t>follow the </a:t>
            </a:r>
            <a:r>
              <a:rPr lang="en-US" sz="3200" dirty="0" smtClean="0"/>
              <a:t>earth’s surface</a:t>
            </a:r>
            <a:r>
              <a:rPr lang="en-US" sz="3200" dirty="0"/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frequency (MF)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high frequency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(HF)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ranges are typical for transmission of hundreds of radio stations either as: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Amplitude modulation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(AM)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between 520 kHz and 1605.5 kHz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Short wave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(SW)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between 5.9 MHz and 26.1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MHz.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modulation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(FM)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between 87.5 MHz and 108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MHz.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country to country.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5846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Conventional analog </a:t>
            </a:r>
            <a:r>
              <a:rPr lang="en-US" sz="3200" dirty="0"/>
              <a:t>TV is transmitted in ranges of </a:t>
            </a:r>
            <a:endParaRPr lang="en-US" sz="3200" dirty="0" smtClean="0"/>
          </a:p>
          <a:p>
            <a:r>
              <a:rPr lang="en-US" sz="3200" dirty="0" smtClean="0"/>
              <a:t>174–230 </a:t>
            </a:r>
            <a:r>
              <a:rPr lang="en-US" sz="3200" dirty="0"/>
              <a:t>MHz </a:t>
            </a:r>
            <a:r>
              <a:rPr lang="en-US" sz="3200" dirty="0" smtClean="0"/>
              <a:t> and </a:t>
            </a:r>
          </a:p>
          <a:p>
            <a:r>
              <a:rPr lang="en-US" sz="3200" dirty="0" smtClean="0"/>
              <a:t>470–790 </a:t>
            </a:r>
            <a:r>
              <a:rPr lang="en-US" sz="3200" dirty="0"/>
              <a:t>MHz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using the very </a:t>
            </a:r>
            <a:r>
              <a:rPr lang="en-US" sz="3200" dirty="0"/>
              <a:t>high frequency </a:t>
            </a:r>
            <a:r>
              <a:rPr lang="en-US" sz="3200" b="1" dirty="0"/>
              <a:t>(VHF) </a:t>
            </a:r>
            <a:r>
              <a:rPr lang="en-US" sz="3200" dirty="0"/>
              <a:t>and ultra high frequency </a:t>
            </a:r>
            <a:r>
              <a:rPr lang="en-US" sz="3200" b="1" dirty="0"/>
              <a:t>(UHF) </a:t>
            </a:r>
            <a:r>
              <a:rPr lang="en-US" sz="3200" dirty="0"/>
              <a:t>bands. </a:t>
            </a:r>
            <a:endParaRPr lang="en-US" sz="32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For mobile phones with </a:t>
            </a:r>
            <a:r>
              <a:rPr lang="en-US" sz="3200" b="1" dirty="0" smtClean="0"/>
              <a:t>analog technology</a:t>
            </a:r>
            <a:r>
              <a:rPr lang="en-US" sz="3200" dirty="0" smtClean="0"/>
              <a:t> </a:t>
            </a:r>
          </a:p>
          <a:p>
            <a:pPr algn="just"/>
            <a:r>
              <a:rPr lang="en-US" sz="3200" dirty="0" smtClean="0"/>
              <a:t>450–465 MHz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Digital GSM (890–960 MHz, 1710–1880 MHz)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3G cellular systems following the UMTS standard</a:t>
            </a:r>
          </a:p>
          <a:p>
            <a:pPr algn="just"/>
            <a:r>
              <a:rPr lang="en-US" sz="3200" dirty="0" smtClean="0"/>
              <a:t>(1900–1980 MHz, 2020–2025 MHz, 2110–2190 MHz)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VHF and especially UHF allow for small antennas and relatively reliable connections for mobile telephony.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Super high frequencies (SHF) </a:t>
            </a:r>
            <a:r>
              <a:rPr lang="en-US" sz="3200" dirty="0" smtClean="0"/>
              <a:t>are typically used for</a:t>
            </a:r>
          </a:p>
          <a:p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directed microwave links (approx. 2–40 GHz)</a:t>
            </a:r>
          </a:p>
          <a:p>
            <a:r>
              <a:rPr lang="en-US" sz="3200" dirty="0" smtClean="0"/>
              <a:t> </a:t>
            </a:r>
          </a:p>
          <a:p>
            <a:pPr>
              <a:buFontTx/>
              <a:buChar char="-"/>
            </a:pPr>
            <a:r>
              <a:rPr lang="en-US" sz="3200" dirty="0" smtClean="0"/>
              <a:t>fixed satellite services in the </a:t>
            </a:r>
          </a:p>
          <a:p>
            <a:r>
              <a:rPr lang="en-US" sz="3200" dirty="0" smtClean="0"/>
              <a:t>              </a:t>
            </a:r>
          </a:p>
          <a:p>
            <a:r>
              <a:rPr lang="en-US" sz="3200" dirty="0" smtClean="0"/>
              <a:t>               C-band (4 and 6 GHz)</a:t>
            </a:r>
          </a:p>
          <a:p>
            <a:r>
              <a:rPr lang="en-US" sz="3200" dirty="0" smtClean="0"/>
              <a:t>      </a:t>
            </a:r>
          </a:p>
          <a:p>
            <a:r>
              <a:rPr lang="en-US" sz="3200" dirty="0" smtClean="0"/>
              <a:t>               Ku-band (11 and 14 GHz)</a:t>
            </a:r>
          </a:p>
          <a:p>
            <a:endParaRPr lang="en-US" sz="3200" dirty="0" smtClean="0"/>
          </a:p>
          <a:p>
            <a:r>
              <a:rPr lang="en-US" sz="3200" dirty="0" smtClean="0"/>
              <a:t>               Ka-band (19 and 29 GHz).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Infra red (IR) </a:t>
            </a:r>
            <a:r>
              <a:rPr lang="en-US" sz="3200" dirty="0" smtClean="0"/>
              <a:t>transmission is used for directed links for e.g.to connect different buildings via laser links.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most widespread IR technology, infra red data association (</a:t>
            </a:r>
            <a:r>
              <a:rPr lang="en-US" sz="3200" b="1" dirty="0" smtClean="0"/>
              <a:t>IrDA</a:t>
            </a:r>
            <a:r>
              <a:rPr lang="en-US" sz="3200" dirty="0" smtClean="0"/>
              <a:t>), uses wavelengths of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approximately </a:t>
            </a:r>
            <a:r>
              <a:rPr lang="en-US" sz="3200" b="1" dirty="0" smtClean="0"/>
              <a:t>850–900 nm</a:t>
            </a:r>
            <a:r>
              <a:rPr lang="en-US" sz="3200" dirty="0" smtClean="0"/>
              <a:t>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to connect laptops, PDAs etc.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1266</Words>
  <Application>Microsoft Office PowerPoint</Application>
  <PresentationFormat>On-screen Show (4:3)</PresentationFormat>
  <Paragraphs>139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PARUL</cp:lastModifiedBy>
  <cp:revision>13</cp:revision>
  <dcterms:created xsi:type="dcterms:W3CDTF">2020-08-16T16:42:00Z</dcterms:created>
  <dcterms:modified xsi:type="dcterms:W3CDTF">2023-02-09T03:29:32Z</dcterms:modified>
</cp:coreProperties>
</file>