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2" r:id="rId3"/>
    <p:sldId id="291" r:id="rId4"/>
    <p:sldId id="290" r:id="rId5"/>
    <p:sldId id="289" r:id="rId6"/>
    <p:sldId id="288" r:id="rId7"/>
    <p:sldId id="294" r:id="rId8"/>
    <p:sldId id="296" r:id="rId9"/>
    <p:sldId id="295" r:id="rId10"/>
    <p:sldId id="297" r:id="rId11"/>
    <p:sldId id="260" r:id="rId12"/>
    <p:sldId id="267" r:id="rId13"/>
    <p:sldId id="265" r:id="rId14"/>
    <p:sldId id="269" r:id="rId15"/>
    <p:sldId id="272" r:id="rId16"/>
    <p:sldId id="271" r:id="rId17"/>
    <p:sldId id="270" r:id="rId18"/>
    <p:sldId id="268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6" r:id="rId27"/>
    <p:sldId id="284" r:id="rId28"/>
    <p:sldId id="283" r:id="rId29"/>
    <p:sldId id="282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1162-EFA7-447D-8B73-BA861F71F17A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1162-EFA7-447D-8B73-BA861F71F17A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77EA-F5C2-4DB2-BA2F-4136F9453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686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Spread spectrum</a:t>
            </a:r>
          </a:p>
          <a:p>
            <a:r>
              <a:rPr lang="en-US" sz="3200" dirty="0" smtClean="0"/>
              <a:t>Techniques involve spreading the bandwidth</a:t>
            </a:r>
          </a:p>
          <a:p>
            <a:r>
              <a:rPr lang="en-US" sz="3200" dirty="0" smtClean="0"/>
              <a:t>needed to transmit data</a:t>
            </a:r>
          </a:p>
          <a:p>
            <a:endParaRPr lang="en-US" sz="3200" dirty="0" smtClean="0"/>
          </a:p>
          <a:p>
            <a:r>
              <a:rPr lang="en-US" sz="3200" dirty="0" smtClean="0"/>
              <a:t>The main advantage is the resistance to </a:t>
            </a:r>
            <a:r>
              <a:rPr lang="en-US" sz="3200" b="1" dirty="0" smtClean="0"/>
              <a:t>narrowband interference</a:t>
            </a:r>
          </a:p>
          <a:p>
            <a:endParaRPr lang="en-US" sz="3200" b="1" dirty="0" smtClean="0"/>
          </a:p>
          <a:p>
            <a:r>
              <a:rPr lang="en-US" sz="3200" dirty="0" smtClean="0"/>
              <a:t>Figure below shows an idealized narrowband signal from a sender of user data (here power density </a:t>
            </a:r>
            <a:r>
              <a:rPr lang="en-US" sz="3200" dirty="0" err="1" smtClean="0"/>
              <a:t>dP</a:t>
            </a:r>
            <a:r>
              <a:rPr lang="en-US" sz="3200" dirty="0" smtClean="0"/>
              <a:t>/</a:t>
            </a:r>
            <a:r>
              <a:rPr lang="en-US" sz="3200" dirty="0" err="1" smtClean="0"/>
              <a:t>df</a:t>
            </a:r>
            <a:r>
              <a:rPr lang="en-US" sz="3200" dirty="0" smtClean="0"/>
              <a:t> versus frequency f).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215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/>
              <a:t>Multiplexing</a:t>
            </a:r>
          </a:p>
          <a:p>
            <a:pPr algn="just"/>
            <a:endParaRPr lang="en-US" sz="3200" b="1" dirty="0" smtClean="0"/>
          </a:p>
          <a:p>
            <a:pPr algn="just"/>
            <a:r>
              <a:rPr lang="en-US" sz="3200" b="1" dirty="0" smtClean="0"/>
              <a:t>Multiplexing </a:t>
            </a:r>
            <a:r>
              <a:rPr lang="en-US" sz="3200" dirty="0" smtClean="0"/>
              <a:t>is a fundamental mechanism in communication systems</a:t>
            </a:r>
          </a:p>
          <a:p>
            <a:pPr algn="just"/>
            <a:endParaRPr lang="en-US" sz="3200" dirty="0" smtClean="0"/>
          </a:p>
          <a:p>
            <a:r>
              <a:rPr lang="en-US" sz="3200" dirty="0" smtClean="0"/>
              <a:t>Multiplexing describes how several users can share a medium with minimum or no interference.</a:t>
            </a:r>
          </a:p>
          <a:p>
            <a:endParaRPr lang="en-US" sz="3200" dirty="0" smtClean="0"/>
          </a:p>
          <a:p>
            <a:r>
              <a:rPr lang="en-US" sz="3200" dirty="0" smtClean="0"/>
              <a:t>For wireless communication, multiplexing can be carried out in four dimensions:</a:t>
            </a:r>
          </a:p>
          <a:p>
            <a:r>
              <a:rPr lang="en-US" sz="3200" b="1" dirty="0" smtClean="0"/>
              <a:t>	Space</a:t>
            </a:r>
          </a:p>
          <a:p>
            <a:r>
              <a:rPr lang="en-US" sz="3200" b="1" dirty="0" smtClean="0"/>
              <a:t>	Time</a:t>
            </a:r>
          </a:p>
          <a:p>
            <a:r>
              <a:rPr lang="en-US" sz="3200" b="1" dirty="0" smtClean="0"/>
              <a:t>	Frequency</a:t>
            </a:r>
          </a:p>
          <a:p>
            <a:r>
              <a:rPr lang="en-US" sz="3200" b="1" dirty="0" smtClean="0"/>
              <a:t>	Code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Space division multiplexing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Figure below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shows six channels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and introduces a three dimensional coordinate system.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system shows the dimensions of code c, time t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andfrequency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(3 D) space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is also shown.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Here space is represented via circles indicating the interference range.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14350"/>
            <a:ext cx="86868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The channels k1 to k3 can be mapped onto the three ‘spaces’ s1 to s3 which clearly separate the channels and prevent the interference ranges from overlapping.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The space between the interference ranges is sometimes called </a:t>
            </a:r>
            <a:r>
              <a:rPr lang="en-US" sz="3200" b="1" dirty="0" smtClean="0"/>
              <a:t>guard space</a:t>
            </a:r>
            <a:r>
              <a:rPr lang="en-US" sz="3200" dirty="0" smtClean="0"/>
              <a:t>.</a:t>
            </a:r>
          </a:p>
          <a:p>
            <a:pPr algn="just"/>
            <a:endParaRPr lang="en-US" dirty="0" smtClean="0"/>
          </a:p>
          <a:p>
            <a:r>
              <a:rPr lang="en-US" sz="3200" dirty="0" smtClean="0"/>
              <a:t>For the remaining channels (k4 to k6) three additional spaces would be needed</a:t>
            </a:r>
          </a:p>
          <a:p>
            <a:endParaRPr lang="en-US" sz="2800" dirty="0" smtClean="0"/>
          </a:p>
          <a:p>
            <a:r>
              <a:rPr lang="en-US" sz="3200" dirty="0" smtClean="0"/>
              <a:t>This principle used by the old analog telephone system: each subscriber is given a separate pair of copper wires to the local exchange.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686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In wireless transmission, SDM implies a separate sender for each communication channel with a wide enough distance between senders. 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SDM is used, for example, at FM radio stations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  - transmission range is limited to a certain region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  - many radio stations can use the same </a:t>
            </a:r>
            <a:r>
              <a:rPr lang="en-US" sz="3200" smtClean="0"/>
              <a:t>frequency without </a:t>
            </a:r>
            <a:r>
              <a:rPr lang="en-US" sz="3200" dirty="0" smtClean="0"/>
              <a:t>interference.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399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Frequency division multiplexing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FDM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describes schemes to subdivide the frequency dimension into several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non-overlapping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frequency bands as shown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971800"/>
            <a:ext cx="5867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382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4191000"/>
            <a:ext cx="9372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Each channel </a:t>
            </a:r>
            <a:r>
              <a:rPr lang="en-US" sz="2800" dirty="0" err="1" smtClean="0"/>
              <a:t>ki</a:t>
            </a:r>
            <a:r>
              <a:rPr lang="en-US" sz="2800" dirty="0" smtClean="0"/>
              <a:t> is allotted its own frequency band </a:t>
            </a:r>
          </a:p>
          <a:p>
            <a:endParaRPr lang="en-US" sz="2800" dirty="0" smtClean="0"/>
          </a:p>
          <a:p>
            <a:r>
              <a:rPr lang="en-US" sz="2800" dirty="0" smtClean="0"/>
              <a:t>Senders using a certain frequency band can use this band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Guard spaces </a:t>
            </a:r>
            <a:r>
              <a:rPr lang="en-US" sz="2800" dirty="0" smtClean="0"/>
              <a:t>are needed to avoid frequency band overlapping  or </a:t>
            </a:r>
            <a:r>
              <a:rPr lang="en-US" sz="2800" b="1" dirty="0" smtClean="0"/>
              <a:t>adjacent channel interference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FDM</a:t>
            </a:r>
            <a:r>
              <a:rPr lang="en-US" sz="3200" dirty="0" smtClean="0"/>
              <a:t> is used for radio stations within the same region, where each radio station has its own frequency. </a:t>
            </a:r>
          </a:p>
          <a:p>
            <a:endParaRPr lang="en-US" sz="3200" dirty="0" smtClean="0"/>
          </a:p>
          <a:p>
            <a:r>
              <a:rPr lang="en-US" sz="3200" dirty="0" smtClean="0"/>
              <a:t>Very simple multiplexing scheme does not need complex coordination between sender and receiver</a:t>
            </a:r>
          </a:p>
          <a:p>
            <a:endParaRPr lang="en-US" sz="3200" dirty="0" smtClean="0"/>
          </a:p>
          <a:p>
            <a:r>
              <a:rPr lang="en-US" sz="3200" dirty="0" smtClean="0"/>
              <a:t>Receiver only has to tune in to the specific sender.</a:t>
            </a:r>
          </a:p>
          <a:p>
            <a:endParaRPr lang="en-US" sz="3200" dirty="0" smtClean="0"/>
          </a:p>
          <a:p>
            <a:r>
              <a:rPr lang="en-US" sz="3200" dirty="0" smtClean="0"/>
              <a:t>However, mobile communication typically takes place for only a few minutes at a time. </a:t>
            </a:r>
          </a:p>
          <a:p>
            <a:endParaRPr lang="en-US" sz="3200" dirty="0" smtClean="0"/>
          </a:p>
          <a:p>
            <a:r>
              <a:rPr lang="en-US" sz="3200" dirty="0" smtClean="0"/>
              <a:t>Assigning a separate frequency for each possible communication scenario would be a tremendous waste of  frequency resources.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8915400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Additionally, the fixed assignment of a frequency to a sender makes the scheme very inflexible and limits the number of senders.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Figure below shows an idealized narrowband signal from a sender of user data </a:t>
            </a:r>
          </a:p>
          <a:p>
            <a:endParaRPr lang="en-US" sz="3200" dirty="0" smtClean="0"/>
          </a:p>
          <a:p>
            <a:r>
              <a:rPr lang="en-US" sz="3200" dirty="0" smtClean="0"/>
              <a:t>Power density </a:t>
            </a:r>
            <a:r>
              <a:rPr lang="en-US" sz="3200" dirty="0" err="1" smtClean="0"/>
              <a:t>dP</a:t>
            </a:r>
            <a:r>
              <a:rPr lang="en-US" sz="3200" dirty="0" smtClean="0"/>
              <a:t>/</a:t>
            </a:r>
            <a:r>
              <a:rPr lang="en-US" sz="3200" dirty="0" err="1" smtClean="0"/>
              <a:t>df</a:t>
            </a:r>
            <a:r>
              <a:rPr lang="en-US" sz="3200" dirty="0" smtClean="0"/>
              <a:t>  versus frequency  f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441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Time division multiplexing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TDM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a channel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is given the whole bandwidth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for a certain amount of time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It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means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all senders use the same frequency but at different points in time as shown below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Again,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guard spaces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which now represent time gaps, have to separate the different periods when the senders use the medium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15400" cy="381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If two transmissions overlap in time, this is called co-channel interference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To avoid this type of interference, precise synchronization between different senders is necessary.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All senders need precise clocks or, distribute a synchronization signal to all senders.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For a receiver tuning in to a sender  involves</a:t>
            </a:r>
          </a:p>
          <a:p>
            <a:pPr algn="just"/>
            <a:r>
              <a:rPr lang="en-US" sz="3200" dirty="0" smtClean="0"/>
              <a:t>	 adjusting the frequency</a:t>
            </a:r>
          </a:p>
          <a:p>
            <a:pPr algn="just"/>
            <a:r>
              <a:rPr lang="en-US" sz="3200" dirty="0" smtClean="0"/>
              <a:t>	 listening at exactly the right point in time</a:t>
            </a:r>
          </a:p>
          <a:p>
            <a:pPr algn="just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For a receiver tuning in to a sender  involves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	 adjusting the frequency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	 listening at exactly the right point in time</a:t>
            </a:r>
          </a:p>
          <a:p>
            <a:pPr algn="just">
              <a:lnSpc>
                <a:spcPct val="150000"/>
              </a:lnSpc>
            </a:pPr>
            <a:endParaRPr lang="en-US" sz="3200" dirty="0" smtClean="0"/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Assign more sending time to senders with a heavy load and less to those with a light load.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5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Frequency and time division multiplexing</a:t>
            </a:r>
            <a:r>
              <a:rPr lang="en-US" sz="3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A channel </a:t>
            </a:r>
            <a:r>
              <a:rPr lang="en-US" sz="3200" dirty="0" err="1" smtClean="0"/>
              <a:t>ki</a:t>
            </a:r>
            <a:r>
              <a:rPr lang="en-US" sz="3200" dirty="0" smtClean="0"/>
              <a:t> can use a certain frequency band for a certain amount of time as shown </a:t>
            </a:r>
          </a:p>
          <a:p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b="1" dirty="0" smtClean="0"/>
              <a:t>Guard spaces</a:t>
            </a:r>
            <a:r>
              <a:rPr lang="en-US" sz="3200" dirty="0" smtClean="0"/>
              <a:t> are needed both in the time and in the frequency dimension. </a:t>
            </a:r>
          </a:p>
          <a:p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GSM uses this for transmission between a mobile phone and a base station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57200" y="4267200"/>
            <a:ext cx="8305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Two senders will interfere as soon as they select the same frequency at the same time. 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/>
              <a:t>If the frequency change k/as </a:t>
            </a:r>
            <a:r>
              <a:rPr lang="en-US" sz="3200" b="1" dirty="0" smtClean="0"/>
              <a:t>frequency hopping 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is fast enough, the periods of interference may be small</a:t>
            </a:r>
          </a:p>
          <a:p>
            <a:pPr algn="just">
              <a:lnSpc>
                <a:spcPct val="150000"/>
              </a:lnSpc>
            </a:pPr>
            <a:endParaRPr lang="en-US" sz="3200" dirty="0" smtClean="0"/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A receiver can still recover the original data.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0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Code Division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ultiplexing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CDM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is first used in military applications due to its inherent security features together with spread spectrum techniques</a:t>
            </a:r>
          </a:p>
          <a:p>
            <a:endParaRPr lang="en-US" sz="3200" dirty="0" smtClean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/>
              <a:t>Figure on next slide shows how all channels </a:t>
            </a:r>
            <a:r>
              <a:rPr lang="en-US" sz="3200" b="1" dirty="0" err="1" smtClean="0"/>
              <a:t>ki</a:t>
            </a:r>
            <a:r>
              <a:rPr lang="en-US" sz="3200" dirty="0" smtClean="0"/>
              <a:t> use the same frequency at the same time for transmission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1"/>
            <a:ext cx="73152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" y="0"/>
            <a:ext cx="89154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Each channel has its own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Guard spaces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are realized by using codes with the necessary ‘distance’ in code space, e.g.,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orthogonal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codes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/>
              <a:t>In wireless transmission CDM gives good protection against  interference and tapping.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/>
              <a:t>Code space is huge compared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/>
              <a:t>High complexity of the receiver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sender now spreads the signal  i.e., converts  the narrowband signal into a broadband signal </a:t>
            </a:r>
          </a:p>
          <a:p>
            <a:endParaRPr lang="en-US" sz="3200" dirty="0" smtClean="0"/>
          </a:p>
          <a:p>
            <a:r>
              <a:rPr lang="en-US" sz="3200" dirty="0" smtClean="0"/>
              <a:t>The energy needed to transmit the signal is the same</a:t>
            </a:r>
          </a:p>
          <a:p>
            <a:endParaRPr lang="en-US" sz="3200" dirty="0" smtClean="0"/>
          </a:p>
          <a:p>
            <a:r>
              <a:rPr lang="en-US" sz="3200" dirty="0" smtClean="0"/>
              <a:t>But it is now spread over a larger frequency range</a:t>
            </a:r>
          </a:p>
          <a:p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648200"/>
            <a:ext cx="533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1"/>
            <a:ext cx="838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Limitation</a:t>
            </a:r>
          </a:p>
          <a:p>
            <a:r>
              <a:rPr lang="en-US" sz="3200" dirty="0" smtClean="0"/>
              <a:t>       - relatively high complexity of the receiver</a:t>
            </a:r>
          </a:p>
          <a:p>
            <a:r>
              <a:rPr lang="en-US" sz="3200" dirty="0" smtClean="0"/>
              <a:t>  </a:t>
            </a:r>
          </a:p>
          <a:p>
            <a:r>
              <a:rPr lang="en-US" sz="3200" dirty="0" smtClean="0"/>
              <a:t>       - separate the channel with user data from 	the background noise </a:t>
            </a:r>
          </a:p>
          <a:p>
            <a:endParaRPr lang="en-US" sz="3200" dirty="0" smtClean="0"/>
          </a:p>
          <a:p>
            <a:r>
              <a:rPr lang="en-US" sz="3200" smtClean="0"/>
              <a:t>        - a receiver must be precisely synchronized 	with the transmitter to apply the decoding 	correctly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10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During transmission, narrowband and broadband interference add to the signal in next step 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05000"/>
            <a:ext cx="4603750" cy="225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8288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The sum of interference and user signal is received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The receiver now knows how to </a:t>
            </a:r>
            <a:r>
              <a:rPr lang="en-US" sz="3200" dirty="0" err="1" smtClean="0"/>
              <a:t>despread</a:t>
            </a:r>
            <a:r>
              <a:rPr lang="en-US" sz="3200" dirty="0" smtClean="0"/>
              <a:t> the signal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Converts the spread user signal into a narrowband signal again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432160"/>
            <a:ext cx="4495800" cy="204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43434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The receiver applies a </a:t>
            </a:r>
            <a:r>
              <a:rPr lang="en-US" sz="3200" b="1" dirty="0" smtClean="0"/>
              <a:t>band pass</a:t>
            </a:r>
            <a:r>
              <a:rPr lang="en-US" sz="3200" dirty="0" smtClean="0"/>
              <a:t> filter to cut off frequencies left and right of the narrowband signal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Finally, the receiver can reconstruct the original data</a:t>
            </a:r>
          </a:p>
          <a:p>
            <a:pPr algn="just"/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038600"/>
            <a:ext cx="480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3434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To separate different channels, CDM is used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3200" dirty="0" smtClean="0"/>
              <a:t>The tight coupling of CDM and spread spectrum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3200" dirty="0" smtClean="0"/>
              <a:t>Spreading of a narrowband signal is achieved using a special code as shown in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3200" dirty="0" smtClean="0"/>
              <a:t>Each channel is allotted its own code, which the receivers have to apply to recover the signal.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3200" dirty="0" smtClean="0"/>
              <a:t>Without knowing the code, the signal cannot be recovered and behaves like background noise. 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This is the security effect of spread spectrum if a secret code is used for spreading.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" y="0"/>
            <a:ext cx="8839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Spreading the spectrum can be achieved in two different ways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Direct Sequence </a:t>
            </a:r>
            <a:r>
              <a:rPr lang="en-US" sz="3200" b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pread </a:t>
            </a:r>
            <a:r>
              <a:rPr lang="en-US" sz="3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pectrum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(DSSS)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 smtClean="0">
              <a:latin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smtClean="0">
                <a:latin typeface="Calibri" pitchFamily="34" charset="0"/>
                <a:cs typeface="Times New Roman" pitchFamily="18" charset="0"/>
              </a:rPr>
              <a:t>Frequency Hoping Spread Spectrum (FHSS)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972</Words>
  <Application>Microsoft Office PowerPoint</Application>
  <PresentationFormat>On-screen Show (4:3)</PresentationFormat>
  <Paragraphs>148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</dc:creator>
  <cp:lastModifiedBy>PARUL</cp:lastModifiedBy>
  <cp:revision>18</cp:revision>
  <dcterms:created xsi:type="dcterms:W3CDTF">2020-09-01T16:16:49Z</dcterms:created>
  <dcterms:modified xsi:type="dcterms:W3CDTF">2023-02-09T03:30:02Z</dcterms:modified>
</cp:coreProperties>
</file>