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4"/>
  </p:notesMasterIdLst>
  <p:sldIdLst>
    <p:sldId id="348" r:id="rId2"/>
    <p:sldId id="311" r:id="rId3"/>
    <p:sldId id="350" r:id="rId4"/>
    <p:sldId id="351" r:id="rId5"/>
    <p:sldId id="334" r:id="rId6"/>
    <p:sldId id="335" r:id="rId7"/>
    <p:sldId id="333" r:id="rId8"/>
    <p:sldId id="345" r:id="rId9"/>
    <p:sldId id="346" r:id="rId10"/>
    <p:sldId id="347" r:id="rId11"/>
    <p:sldId id="306" r:id="rId12"/>
    <p:sldId id="313" r:id="rId13"/>
    <p:sldId id="355" r:id="rId14"/>
    <p:sldId id="344" r:id="rId15"/>
    <p:sldId id="314" r:id="rId16"/>
    <p:sldId id="323" r:id="rId17"/>
    <p:sldId id="349" r:id="rId18"/>
    <p:sldId id="326" r:id="rId19"/>
    <p:sldId id="352" r:id="rId20"/>
    <p:sldId id="354" r:id="rId21"/>
    <p:sldId id="353" r:id="rId22"/>
    <p:sldId id="327" r:id="rId23"/>
    <p:sldId id="328" r:id="rId24"/>
    <p:sldId id="329" r:id="rId25"/>
    <p:sldId id="330" r:id="rId26"/>
    <p:sldId id="331" r:id="rId27"/>
    <p:sldId id="315" r:id="rId28"/>
    <p:sldId id="316" r:id="rId29"/>
    <p:sldId id="317" r:id="rId30"/>
    <p:sldId id="318" r:id="rId31"/>
    <p:sldId id="319" r:id="rId32"/>
    <p:sldId id="32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D5F0"/>
    <a:srgbClr val="A09D00"/>
    <a:srgbClr val="FF00FF"/>
    <a:srgbClr val="663F00"/>
    <a:srgbClr val="00FFFF"/>
    <a:srgbClr val="00B2B2"/>
    <a:srgbClr val="0000FF"/>
    <a:srgbClr val="A50002"/>
    <a:srgbClr val="B419B3"/>
    <a:srgbClr val="FF0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2392"/>
    <p:restoredTop sz="85512"/>
  </p:normalViewPr>
  <p:slideViewPr>
    <p:cSldViewPr snapToGrid="0" snapToObjects="1">
      <p:cViewPr varScale="1">
        <p:scale>
          <a:sx n="67" d="100"/>
          <a:sy n="67" d="100"/>
        </p:scale>
        <p:origin x="-10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44F71-2A91-C84A-869D-4F4E1A19AFF8}" type="datetimeFigureOut">
              <a:rPr lang="en-US" smtClean="0"/>
              <a:pPr/>
              <a:t>5/19/2021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B0918-989A-B147-B126-A98AEDAA35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05533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constrained</a:t>
            </a:r>
            <a:r>
              <a:rPr lang="en-US" baseline="0" dirty="0" smtClean="0"/>
              <a:t> : unconstrained :: parametric : nonparametric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C9B68E-552D-2E4C-BFD1-382DE1A2850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57403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MSE</a:t>
            </a:r>
            <a:r>
              <a:rPr lang="en-US" baseline="0" dirty="0" smtClean="0"/>
              <a:t> is high on left because bias^2 is high</a:t>
            </a:r>
          </a:p>
          <a:p>
            <a:r>
              <a:rPr lang="en-US" baseline="0" dirty="0" smtClean="0"/>
              <a:t>MSE is high on right because variance is high</a:t>
            </a:r>
          </a:p>
          <a:p>
            <a:r>
              <a:rPr lang="en-US" baseline="0" dirty="0" smtClean="0"/>
              <a:t>[*] optimal complexity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890660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early</a:t>
            </a:r>
            <a:r>
              <a:rPr lang="en-US" baseline="0" dirty="0" smtClean="0"/>
              <a:t> stopping and deep nets </a:t>
            </a:r>
            <a:r>
              <a:rPr lang="en-US" baseline="0" dirty="0" err="1" smtClean="0"/>
              <a:t>bengio</a:t>
            </a:r>
            <a:r>
              <a:rPr lang="en-US" baseline="0" dirty="0" smtClean="0"/>
              <a:t> ICLR </a:t>
            </a:r>
          </a:p>
          <a:p>
            <a:r>
              <a:rPr lang="en-US" baseline="0" dirty="0" smtClean="0"/>
              <a:t>batch norm</a:t>
            </a:r>
          </a:p>
          <a:p>
            <a:r>
              <a:rPr lang="en-US" baseline="0" dirty="0" smtClean="0"/>
              <a:t>understanding deep learning rethinking </a:t>
            </a:r>
            <a:r>
              <a:rPr lang="en-US" baseline="0" dirty="0" err="1" smtClean="0"/>
              <a:t>generalizationf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kushner</a:t>
            </a:r>
            <a:r>
              <a:rPr lang="en-US" baseline="0" dirty="0" smtClean="0"/>
              <a:t> H Weak </a:t>
            </a:r>
            <a:r>
              <a:rPr lang="en-US" baseline="0" dirty="0" err="1" smtClean="0"/>
              <a:t>confergence</a:t>
            </a:r>
            <a:r>
              <a:rPr lang="en-US" baseline="0" dirty="0" smtClean="0"/>
              <a:t> methods and singularly perturbed stochastic control and filtering problems</a:t>
            </a:r>
          </a:p>
          <a:p>
            <a:r>
              <a:rPr lang="en-US" baseline="0" dirty="0" err="1" smtClean="0"/>
              <a:t>Borkar</a:t>
            </a:r>
            <a:r>
              <a:rPr lang="en-US" baseline="0" dirty="0" smtClean="0"/>
              <a:t> </a:t>
            </a:r>
            <a:r>
              <a:rPr lang="mr-IN" baseline="0" dirty="0" smtClean="0"/>
              <a:t>–</a:t>
            </a:r>
            <a:r>
              <a:rPr lang="en-US" baseline="0" dirty="0" smtClean="0"/>
              <a:t> stochastic approximation with two time scales</a:t>
            </a:r>
          </a:p>
          <a:p>
            <a:r>
              <a:rPr lang="en-US" baseline="0" smtClean="0"/>
              <a:t>l.dickens@ucl.ac.uk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55374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[*] What does tons of training data</a:t>
            </a:r>
            <a:r>
              <a:rPr lang="en-US" baseline="0" dirty="0" smtClean="0"/>
              <a:t> do for us in terms of bias-variance trade off?</a:t>
            </a:r>
          </a:p>
          <a:p>
            <a:r>
              <a:rPr lang="en-US" baseline="0" dirty="0" smtClean="0"/>
              <a:t>Doesn’t affect bias</a:t>
            </a:r>
          </a:p>
          <a:p>
            <a:r>
              <a:rPr lang="en-US" baseline="0" dirty="0" smtClean="0"/>
              <a:t>[*] Reduces variance</a:t>
            </a:r>
          </a:p>
          <a:p>
            <a:r>
              <a:rPr lang="en-US" baseline="0" dirty="0" smtClean="0"/>
              <a:t>[*] allows more complex model to be used [shift of optimal complexity to the right]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52028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4B0918-989A-B147-B126-A98AEDAA35F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7"/>
            <a:ext cx="10363200" cy="1470025"/>
          </a:xfrm>
        </p:spPr>
        <p:txBody>
          <a:bodyPr/>
          <a:lstStyle>
            <a:lvl1pPr>
              <a:defRPr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3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marL="4446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89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339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78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23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6679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126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557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605668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23303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4" y="274641"/>
            <a:ext cx="2743200" cy="5851526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6"/>
          </a:xfrm>
        </p:spPr>
        <p:txBody>
          <a:bodyPr vert="eaVert"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6111475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0" y="273631"/>
            <a:ext cx="10936320" cy="1137719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>
          <a:xfrm>
            <a:off x="608640" y="6247376"/>
            <a:ext cx="2803200" cy="472369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>
          <a:xfrm>
            <a:off x="4170240" y="6247376"/>
            <a:ext cx="3828480" cy="472369"/>
          </a:xfrm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>
          <a:xfrm>
            <a:off x="8741760" y="6247376"/>
            <a:ext cx="2803200" cy="472369"/>
          </a:xfrm>
        </p:spPr>
        <p:txBody>
          <a:bodyPr/>
          <a:lstStyle>
            <a:lvl1pPr>
              <a:defRPr/>
            </a:lvl1pPr>
          </a:lstStyle>
          <a:p>
            <a:fld id="{4174B9A0-CB37-4C83-B880-3D838943E6C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5796679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8641" y="273629"/>
            <a:ext cx="10968960" cy="1142040"/>
          </a:xfrm>
        </p:spPr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8640" y="1604329"/>
            <a:ext cx="5391360" cy="4524955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4321" y="1604329"/>
            <a:ext cx="5393280" cy="4524955"/>
          </a:xfrm>
        </p:spPr>
        <p:txBody>
          <a:bodyPr/>
          <a:lstStyle/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341DFF-6809-4F2C-9371-97C2D64DBCD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6078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06404" y="1371604"/>
            <a:ext cx="11176000" cy="4754562"/>
          </a:xfrm>
        </p:spPr>
        <p:txBody>
          <a:bodyPr/>
          <a:lstStyle>
            <a:lvl1pPr marL="88931" indent="-88931">
              <a:spcBef>
                <a:spcPts val="1946"/>
              </a:spcBef>
              <a:spcAft>
                <a:spcPts val="0"/>
              </a:spcAft>
              <a:buClr>
                <a:schemeClr val="bg1"/>
              </a:buClr>
              <a:buSzPct val="25000"/>
              <a:buFont typeface="Wingdings" pitchFamily="2" charset="2"/>
              <a:buChar char="ü"/>
              <a:defRPr baseline="0"/>
            </a:lvl1pPr>
            <a:lvl2pPr marL="355726">
              <a:spcBef>
                <a:spcPts val="1946"/>
              </a:spcBef>
              <a:spcAft>
                <a:spcPts val="0"/>
              </a:spcAft>
              <a:defRPr sz="2647">
                <a:solidFill>
                  <a:schemeClr val="accent2"/>
                </a:solidFill>
              </a:defRPr>
            </a:lvl2pPr>
            <a:lvl3pPr marL="351604" indent="0">
              <a:spcBef>
                <a:spcPts val="1167"/>
              </a:spcBef>
              <a:buFont typeface="Calibri" pitchFamily="34" charset="0"/>
              <a:buChar char=" "/>
              <a:defRPr sz="2471">
                <a:solidFill>
                  <a:schemeClr val="accent6">
                    <a:lumMod val="75000"/>
                  </a:schemeClr>
                </a:solidFill>
              </a:defRPr>
            </a:lvl3pPr>
            <a:lvl4pPr marL="500257" indent="-145236">
              <a:spcBef>
                <a:spcPts val="1167"/>
              </a:spcBef>
              <a:buFont typeface="Arial"/>
              <a:buChar char="•"/>
              <a:defRPr b="1">
                <a:solidFill>
                  <a:schemeClr val="accent5">
                    <a:lumMod val="75000"/>
                  </a:schemeClr>
                </a:solidFill>
              </a:defRPr>
            </a:lvl4pPr>
            <a:lvl5pPr marL="551919" indent="0">
              <a:spcBef>
                <a:spcPts val="778"/>
              </a:spcBef>
              <a:buFont typeface="Calibri" pitchFamily="34" charset="0"/>
              <a:buNone/>
              <a:defRPr sz="2118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Click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939218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03"/>
            <a:ext cx="10363200" cy="1362075"/>
          </a:xfrm>
        </p:spPr>
        <p:txBody>
          <a:bodyPr anchor="t"/>
          <a:lstStyle>
            <a:lvl1pPr algn="l">
              <a:defRPr sz="3883" b="1" cap="all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15"/>
            <a:ext cx="10363200" cy="1500187"/>
          </a:xfrm>
        </p:spPr>
        <p:txBody>
          <a:bodyPr anchor="b"/>
          <a:lstStyle>
            <a:lvl1pPr marL="0" indent="0">
              <a:buNone/>
              <a:defRPr sz="1941">
                <a:solidFill>
                  <a:schemeClr val="tx1">
                    <a:tint val="75000"/>
                  </a:schemeClr>
                </a:solidFill>
              </a:defRPr>
            </a:lvl1pPr>
            <a:lvl2pPr marL="444659" indent="0">
              <a:buNone/>
              <a:defRPr sz="1765">
                <a:solidFill>
                  <a:schemeClr val="tx1">
                    <a:tint val="75000"/>
                  </a:schemeClr>
                </a:solidFill>
              </a:defRPr>
            </a:lvl2pPr>
            <a:lvl3pPr marL="889316" indent="0">
              <a:buNone/>
              <a:defRPr sz="1588">
                <a:solidFill>
                  <a:schemeClr val="tx1">
                    <a:tint val="75000"/>
                  </a:schemeClr>
                </a:solidFill>
              </a:defRPr>
            </a:lvl3pPr>
            <a:lvl4pPr marL="1333975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4pPr>
            <a:lvl5pPr marL="1778633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5pPr>
            <a:lvl6pPr marL="2223292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6pPr>
            <a:lvl7pPr marL="2667950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7pPr>
            <a:lvl8pPr marL="3112609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8pPr>
            <a:lvl9pPr marL="3557267" indent="0">
              <a:buNone/>
              <a:defRPr sz="13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577171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735"/>
            </a:lvl1pPr>
            <a:lvl2pPr>
              <a:defRPr sz="2294"/>
            </a:lvl2pPr>
            <a:lvl3pPr>
              <a:defRPr sz="1941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735"/>
            </a:lvl1pPr>
            <a:lvl2pPr>
              <a:defRPr sz="2294"/>
            </a:lvl2pPr>
            <a:lvl3pPr>
              <a:defRPr sz="1941"/>
            </a:lvl3pPr>
            <a:lvl4pPr>
              <a:defRPr sz="1765"/>
            </a:lvl4pPr>
            <a:lvl5pPr>
              <a:defRPr sz="1765"/>
            </a:lvl5pPr>
            <a:lvl6pPr>
              <a:defRPr sz="1765"/>
            </a:lvl6pPr>
            <a:lvl7pPr>
              <a:defRPr sz="1765"/>
            </a:lvl7pPr>
            <a:lvl8pPr>
              <a:defRPr sz="1765"/>
            </a:lvl8pPr>
            <a:lvl9pPr>
              <a:defRPr sz="1765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88213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2" y="1535117"/>
            <a:ext cx="5386918" cy="639761"/>
          </a:xfrm>
        </p:spPr>
        <p:txBody>
          <a:bodyPr anchor="b"/>
          <a:lstStyle>
            <a:lvl1pPr marL="0" indent="0">
              <a:buNone/>
              <a:defRPr sz="2294" b="1"/>
            </a:lvl1pPr>
            <a:lvl2pPr marL="444659" indent="0">
              <a:buNone/>
              <a:defRPr sz="1941" b="1"/>
            </a:lvl2pPr>
            <a:lvl3pPr marL="889316" indent="0">
              <a:buNone/>
              <a:defRPr sz="1765" b="1"/>
            </a:lvl3pPr>
            <a:lvl4pPr marL="1333975" indent="0">
              <a:buNone/>
              <a:defRPr sz="1588" b="1"/>
            </a:lvl4pPr>
            <a:lvl5pPr marL="1778633" indent="0">
              <a:buNone/>
              <a:defRPr sz="1588" b="1"/>
            </a:lvl5pPr>
            <a:lvl6pPr marL="2223292" indent="0">
              <a:buNone/>
              <a:defRPr sz="1588" b="1"/>
            </a:lvl6pPr>
            <a:lvl7pPr marL="2667950" indent="0">
              <a:buNone/>
              <a:defRPr sz="1588" b="1"/>
            </a:lvl7pPr>
            <a:lvl8pPr marL="3112609" indent="0">
              <a:buNone/>
              <a:defRPr sz="1588" b="1"/>
            </a:lvl8pPr>
            <a:lvl9pPr marL="3557267" indent="0">
              <a:buNone/>
              <a:defRPr sz="1588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2" y="2174876"/>
            <a:ext cx="5386918" cy="3951288"/>
          </a:xfrm>
        </p:spPr>
        <p:txBody>
          <a:bodyPr/>
          <a:lstStyle>
            <a:lvl1pPr>
              <a:defRPr sz="2294"/>
            </a:lvl1pPr>
            <a:lvl2pPr>
              <a:defRPr sz="1941"/>
            </a:lvl2pPr>
            <a:lvl3pPr>
              <a:defRPr sz="176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7" y="1535117"/>
            <a:ext cx="5389033" cy="639761"/>
          </a:xfrm>
        </p:spPr>
        <p:txBody>
          <a:bodyPr anchor="b"/>
          <a:lstStyle>
            <a:lvl1pPr marL="0" indent="0">
              <a:buNone/>
              <a:defRPr sz="2294" b="1"/>
            </a:lvl1pPr>
            <a:lvl2pPr marL="444659" indent="0">
              <a:buNone/>
              <a:defRPr sz="1941" b="1"/>
            </a:lvl2pPr>
            <a:lvl3pPr marL="889316" indent="0">
              <a:buNone/>
              <a:defRPr sz="1765" b="1"/>
            </a:lvl3pPr>
            <a:lvl4pPr marL="1333975" indent="0">
              <a:buNone/>
              <a:defRPr sz="1588" b="1"/>
            </a:lvl4pPr>
            <a:lvl5pPr marL="1778633" indent="0">
              <a:buNone/>
              <a:defRPr sz="1588" b="1"/>
            </a:lvl5pPr>
            <a:lvl6pPr marL="2223292" indent="0">
              <a:buNone/>
              <a:defRPr sz="1588" b="1"/>
            </a:lvl6pPr>
            <a:lvl7pPr marL="2667950" indent="0">
              <a:buNone/>
              <a:defRPr sz="1588" b="1"/>
            </a:lvl7pPr>
            <a:lvl8pPr marL="3112609" indent="0">
              <a:buNone/>
              <a:defRPr sz="1588" b="1"/>
            </a:lvl8pPr>
            <a:lvl9pPr marL="3557267" indent="0">
              <a:buNone/>
              <a:defRPr sz="1588" b="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2174876"/>
            <a:ext cx="5389033" cy="3951288"/>
          </a:xfrm>
        </p:spPr>
        <p:txBody>
          <a:bodyPr/>
          <a:lstStyle>
            <a:lvl1pPr>
              <a:defRPr sz="2294"/>
            </a:lvl1pPr>
            <a:lvl2pPr>
              <a:defRPr sz="1941"/>
            </a:lvl2pPr>
            <a:lvl3pPr>
              <a:defRPr sz="1765"/>
            </a:lvl3pPr>
            <a:lvl4pPr>
              <a:defRPr sz="1588"/>
            </a:lvl4pPr>
            <a:lvl5pPr>
              <a:defRPr sz="1588"/>
            </a:lvl5pPr>
            <a:lvl6pPr>
              <a:defRPr sz="1588"/>
            </a:lvl6pPr>
            <a:lvl7pPr>
              <a:defRPr sz="1588"/>
            </a:lvl7pPr>
            <a:lvl8pPr>
              <a:defRPr sz="1588"/>
            </a:lvl8pPr>
            <a:lvl9pPr>
              <a:defRPr sz="1588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83867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23883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7916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941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7" y="273052"/>
            <a:ext cx="6815667" cy="5853113"/>
          </a:xfrm>
        </p:spPr>
        <p:txBody>
          <a:bodyPr/>
          <a:lstStyle>
            <a:lvl1pPr>
              <a:defRPr sz="3088"/>
            </a:lvl1pPr>
            <a:lvl2pPr>
              <a:defRPr sz="2735"/>
            </a:lvl2pPr>
            <a:lvl3pPr>
              <a:defRPr sz="2294"/>
            </a:lvl3pPr>
            <a:lvl4pPr>
              <a:defRPr sz="1941"/>
            </a:lvl4pPr>
            <a:lvl5pPr>
              <a:defRPr sz="1941"/>
            </a:lvl5pPr>
            <a:lvl6pPr>
              <a:defRPr sz="1941"/>
            </a:lvl6pPr>
            <a:lvl7pPr>
              <a:defRPr sz="1941"/>
            </a:lvl7pPr>
            <a:lvl8pPr>
              <a:defRPr sz="1941"/>
            </a:lvl8pPr>
            <a:lvl9pPr>
              <a:defRPr sz="1941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  <a:p>
            <a:pPr lvl="1"/>
            <a:r>
              <a:rPr lang="en-US" altLang="ja-JP" smtClean="0"/>
              <a:t>Second level</a:t>
            </a:r>
          </a:p>
          <a:p>
            <a:pPr lvl="2"/>
            <a:r>
              <a:rPr lang="en-US" altLang="ja-JP" smtClean="0"/>
              <a:t>Third level</a:t>
            </a:r>
          </a:p>
          <a:p>
            <a:pPr lvl="3"/>
            <a:r>
              <a:rPr lang="en-US" altLang="ja-JP" smtClean="0"/>
              <a:t>Fourth level</a:t>
            </a:r>
          </a:p>
          <a:p>
            <a:pPr lvl="4"/>
            <a:r>
              <a:rPr lang="en-US" altLang="ja-JP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324"/>
            </a:lvl1pPr>
            <a:lvl2pPr marL="444659" indent="0">
              <a:buNone/>
              <a:defRPr sz="1147"/>
            </a:lvl2pPr>
            <a:lvl3pPr marL="889316" indent="0">
              <a:buNone/>
              <a:defRPr sz="971"/>
            </a:lvl3pPr>
            <a:lvl4pPr marL="1333975" indent="0">
              <a:buNone/>
              <a:defRPr sz="882"/>
            </a:lvl4pPr>
            <a:lvl5pPr marL="1778633" indent="0">
              <a:buNone/>
              <a:defRPr sz="882"/>
            </a:lvl5pPr>
            <a:lvl6pPr marL="2223292" indent="0">
              <a:buNone/>
              <a:defRPr sz="882"/>
            </a:lvl6pPr>
            <a:lvl7pPr marL="2667950" indent="0">
              <a:buNone/>
              <a:defRPr sz="882"/>
            </a:lvl7pPr>
            <a:lvl8pPr marL="3112609" indent="0">
              <a:buNone/>
              <a:defRPr sz="882"/>
            </a:lvl8pPr>
            <a:lvl9pPr marL="3557267" indent="0">
              <a:buNone/>
              <a:defRPr sz="88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92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1"/>
            <a:ext cx="7315200" cy="566738"/>
          </a:xfrm>
        </p:spPr>
        <p:txBody>
          <a:bodyPr anchor="b"/>
          <a:lstStyle>
            <a:lvl1pPr algn="l">
              <a:defRPr sz="1941" b="1"/>
            </a:lvl1pPr>
          </a:lstStyle>
          <a:p>
            <a:r>
              <a:rPr lang="en-US" altLang="ja-JP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6"/>
            <a:ext cx="7315200" cy="4114800"/>
          </a:xfrm>
        </p:spPr>
        <p:txBody>
          <a:bodyPr/>
          <a:lstStyle>
            <a:lvl1pPr marL="0" indent="0">
              <a:buNone/>
              <a:defRPr sz="3088"/>
            </a:lvl1pPr>
            <a:lvl2pPr marL="444659" indent="0">
              <a:buNone/>
              <a:defRPr sz="2735"/>
            </a:lvl2pPr>
            <a:lvl3pPr marL="889316" indent="0">
              <a:buNone/>
              <a:defRPr sz="2294"/>
            </a:lvl3pPr>
            <a:lvl4pPr marL="1333975" indent="0">
              <a:buNone/>
              <a:defRPr sz="1941"/>
            </a:lvl4pPr>
            <a:lvl5pPr marL="1778633" indent="0">
              <a:buNone/>
              <a:defRPr sz="1941"/>
            </a:lvl5pPr>
            <a:lvl6pPr marL="2223292" indent="0">
              <a:buNone/>
              <a:defRPr sz="1941"/>
            </a:lvl6pPr>
            <a:lvl7pPr marL="2667950" indent="0">
              <a:buNone/>
              <a:defRPr sz="1941"/>
            </a:lvl7pPr>
            <a:lvl8pPr marL="3112609" indent="0">
              <a:buNone/>
              <a:defRPr sz="1941"/>
            </a:lvl8pPr>
            <a:lvl9pPr marL="3557267" indent="0">
              <a:buNone/>
              <a:defRPr sz="1941"/>
            </a:lvl9pPr>
          </a:lstStyle>
          <a:p>
            <a:r>
              <a:rPr lang="en-US" altLang="ja-JP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39"/>
            <a:ext cx="7315200" cy="804862"/>
          </a:xfrm>
        </p:spPr>
        <p:txBody>
          <a:bodyPr/>
          <a:lstStyle>
            <a:lvl1pPr marL="0" indent="0">
              <a:buNone/>
              <a:defRPr sz="1324"/>
            </a:lvl1pPr>
            <a:lvl2pPr marL="444659" indent="0">
              <a:buNone/>
              <a:defRPr sz="1147"/>
            </a:lvl2pPr>
            <a:lvl3pPr marL="889316" indent="0">
              <a:buNone/>
              <a:defRPr sz="971"/>
            </a:lvl3pPr>
            <a:lvl4pPr marL="1333975" indent="0">
              <a:buNone/>
              <a:defRPr sz="882"/>
            </a:lvl4pPr>
            <a:lvl5pPr marL="1778633" indent="0">
              <a:buNone/>
              <a:defRPr sz="882"/>
            </a:lvl5pPr>
            <a:lvl6pPr marL="2223292" indent="0">
              <a:buNone/>
              <a:defRPr sz="882"/>
            </a:lvl6pPr>
            <a:lvl7pPr marL="2667950" indent="0">
              <a:buNone/>
              <a:defRPr sz="882"/>
            </a:lvl7pPr>
            <a:lvl8pPr marL="3112609" indent="0">
              <a:buNone/>
              <a:defRPr sz="882"/>
            </a:lvl8pPr>
            <a:lvl9pPr marL="3557267" indent="0">
              <a:buNone/>
              <a:defRPr sz="882"/>
            </a:lvl9pPr>
          </a:lstStyle>
          <a:p>
            <a:pPr lvl="0"/>
            <a:r>
              <a:rPr lang="en-US" altLang="ja-JP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576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en-US" altLang="ja-JP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4906963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en-US" dirty="0" smtClean="0"/>
              <a:t>Click to insert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altLang="ja-JP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fld id="{6DDDDE2B-66E0-4DF5-83CC-93D0F578CFE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lnSpc>
                  <a:spcPct val="41000"/>
                </a:lnSpc>
              </a:pPr>
              <a:t>5/19/2021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6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14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lnSpc>
                <a:spcPct val="41000"/>
              </a:lnSpc>
            </a:pPr>
            <a:fld id="{3E09795F-F594-45DF-992E-5A906A4236C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lnSpc>
                  <a:spcPct val="41000"/>
                </a:lnSpc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804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iming>
    <p:tnLst>
      <p:par>
        <p:cTn id="1" dur="indefinite" restart="never" nodeType="tmRoot"/>
      </p:par>
    </p:tnLst>
  </p:timing>
  <p:txStyles>
    <p:titleStyle>
      <a:lvl1pPr algn="ctr" defTabSz="889409" rtl="0" eaLnBrk="1" latinLnBrk="0" hangingPunct="1">
        <a:spcBef>
          <a:spcPct val="0"/>
        </a:spcBef>
        <a:buNone/>
        <a:defRPr kumimoji="1" sz="3530" b="1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889409" rtl="0" eaLnBrk="1" latinLnBrk="0" hangingPunct="1">
        <a:spcBef>
          <a:spcPct val="20000"/>
        </a:spcBef>
        <a:buClr>
          <a:schemeClr val="bg1"/>
        </a:buClr>
        <a:buSzPct val="25000"/>
        <a:buFont typeface="Arial" pitchFamily="34" charset="0"/>
        <a:buChar char="•"/>
        <a:defRPr kumimoji="1" sz="2735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1pPr>
      <a:lvl2pPr marL="249034" indent="-249034" algn="l" defTabSz="889409" rtl="0" eaLnBrk="1" latinLnBrk="0" hangingPunct="1">
        <a:spcBef>
          <a:spcPct val="20000"/>
        </a:spcBef>
        <a:buFont typeface="Wingdings" pitchFamily="2" charset="2"/>
        <a:buChar char="§"/>
        <a:defRPr kumimoji="1" sz="2735" b="1" kern="1200">
          <a:solidFill>
            <a:schemeClr val="accent2">
              <a:lumMod val="75000"/>
            </a:schemeClr>
          </a:solidFill>
          <a:latin typeface="+mn-lt"/>
          <a:ea typeface="+mn-ea"/>
          <a:cs typeface="+mn-cs"/>
        </a:defRPr>
      </a:lvl2pPr>
      <a:lvl3pPr marL="444705" indent="-88941" algn="l" defTabSz="889409" rtl="0" eaLnBrk="1" latinLnBrk="0" hangingPunct="1">
        <a:spcBef>
          <a:spcPct val="20000"/>
        </a:spcBef>
        <a:buClr>
          <a:schemeClr val="bg1"/>
        </a:buClr>
        <a:buSzPct val="25000"/>
        <a:buFont typeface="Arial" pitchFamily="34" charset="0"/>
        <a:buChar char="•"/>
        <a:defRPr kumimoji="1" sz="2294" b="1" kern="1200" baseline="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667056" indent="-222352" algn="l" defTabSz="889409" rtl="0" eaLnBrk="1" latinLnBrk="0" hangingPunct="1">
        <a:spcBef>
          <a:spcPct val="20000"/>
        </a:spcBef>
        <a:buFont typeface="Wingdings" pitchFamily="2" charset="2"/>
        <a:buChar char="§"/>
        <a:defRPr kumimoji="1" sz="2294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889409" indent="0" algn="l" defTabSz="889409" rtl="0" eaLnBrk="1" latinLnBrk="0" hangingPunct="1">
        <a:spcBef>
          <a:spcPct val="20000"/>
        </a:spcBef>
        <a:buFontTx/>
        <a:buNone/>
        <a:defRPr kumimoji="1" sz="1941" kern="1200">
          <a:solidFill>
            <a:schemeClr val="accent6">
              <a:lumMod val="75000"/>
            </a:schemeClr>
          </a:solidFill>
          <a:latin typeface="+mn-lt"/>
          <a:ea typeface="+mn-ea"/>
          <a:cs typeface="+mn-cs"/>
        </a:defRPr>
      </a:lvl5pPr>
      <a:lvl6pPr marL="2445875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6pPr>
      <a:lvl7pPr marL="2890579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7pPr>
      <a:lvl8pPr marL="3335284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8pPr>
      <a:lvl9pPr marL="3779988" indent="-222352" algn="l" defTabSz="889409" rtl="0" eaLnBrk="1" latinLnBrk="0" hangingPunct="1">
        <a:spcBef>
          <a:spcPct val="20000"/>
        </a:spcBef>
        <a:buFont typeface="Arial" pitchFamily="34" charset="0"/>
        <a:buChar char="•"/>
        <a:defRPr kumimoji="1" sz="19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44705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889409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34114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778818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23523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668227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112932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557636" algn="l" defTabSz="889409" rtl="0" eaLnBrk="1" latinLnBrk="0" hangingPunct="1">
        <a:defRPr kumimoji="1"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14488" y="2071688"/>
            <a:ext cx="8729662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/>
              <a:t>Model Selection,</a:t>
            </a:r>
          </a:p>
          <a:p>
            <a:r>
              <a:rPr lang="en-IN" sz="3200" dirty="0" smtClean="0">
                <a:solidFill>
                  <a:srgbClr val="FF0000"/>
                </a:solidFill>
              </a:rPr>
              <a:t>Introduction to Machine learning.</a:t>
            </a:r>
            <a:endParaRPr lang="en-US" sz="3200" dirty="0" smtClean="0">
              <a:solidFill>
                <a:srgbClr val="FF0000"/>
              </a:solidFill>
            </a:endParaRPr>
          </a:p>
          <a:p>
            <a:r>
              <a:rPr lang="en-IN" sz="3200" dirty="0" smtClean="0">
                <a:solidFill>
                  <a:srgbClr val="FF0000"/>
                </a:solidFill>
              </a:rPr>
              <a:t>Linear Regression – </a:t>
            </a:r>
            <a:endParaRPr lang="en-IN" sz="3200" dirty="0" smtClean="0"/>
          </a:p>
          <a:p>
            <a:r>
              <a:rPr lang="en-IN" sz="3200" dirty="0" smtClean="0"/>
              <a:t>Bias Variance Decomposition</a:t>
            </a:r>
          </a:p>
          <a:p>
            <a:r>
              <a:rPr lang="en-IN" sz="2800" dirty="0" smtClean="0"/>
              <a:t>Basis Function models,</a:t>
            </a:r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Bias-Variance Trade Off Is Revealed Via Test Set Not Training Set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1500" y="1502432"/>
            <a:ext cx="8509000" cy="4508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21839" y="4801338"/>
            <a:ext cx="1428661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dirty="0" err="1" smtClean="0">
                <a:solidFill>
                  <a:srgbClr val="FF00FF"/>
                </a:solidFill>
              </a:rPr>
              <a:t>MSE</a:t>
            </a:r>
            <a:r>
              <a:rPr lang="en-US" sz="3100" b="1" baseline="-25000" dirty="0" err="1" smtClean="0">
                <a:solidFill>
                  <a:srgbClr val="FF00FF"/>
                </a:solidFill>
              </a:rPr>
              <a:t>train</a:t>
            </a:r>
            <a:endParaRPr lang="en-US" sz="3100" b="1" baseline="-25000" dirty="0">
              <a:solidFill>
                <a:srgbClr val="FF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21839" y="1595487"/>
            <a:ext cx="1323952" cy="5693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1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MSE</a:t>
            </a:r>
            <a:r>
              <a:rPr lang="en-US" sz="3100" b="1" baseline="-250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test</a:t>
            </a:r>
            <a:endParaRPr lang="en-US" sz="3100" b="1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8359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Perspective In Machine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learn complex domains using</a:t>
            </a:r>
          </a:p>
          <a:p>
            <a:pPr lvl="1"/>
            <a:r>
              <a:rPr lang="en-US" dirty="0" smtClean="0"/>
              <a:t>low bias model (deep net)</a:t>
            </a:r>
          </a:p>
          <a:p>
            <a:pPr lvl="1"/>
            <a:r>
              <a:rPr lang="en-US" dirty="0" smtClean="0"/>
              <a:t>tons of training data</a:t>
            </a:r>
          </a:p>
          <a:p>
            <a:r>
              <a:rPr lang="en-US" dirty="0" smtClean="0"/>
              <a:t>But will we have enough data?</a:t>
            </a:r>
          </a:p>
          <a:p>
            <a:pPr lvl="1"/>
            <a:r>
              <a:rPr lang="en-US" dirty="0" smtClean="0"/>
              <a:t>E.g., speech recognition</a:t>
            </a:r>
            <a:endParaRPr lang="en-US" dirty="0" smtClean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4891" y="1371604"/>
            <a:ext cx="5054278" cy="267801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24891" y="4179987"/>
            <a:ext cx="5054278" cy="267801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530543" y="4120615"/>
            <a:ext cx="1028217" cy="1061797"/>
            <a:chOff x="8530543" y="4120615"/>
            <a:chExt cx="1028217" cy="1061797"/>
          </a:xfrm>
        </p:grpSpPr>
        <p:sp>
          <p:nvSpPr>
            <p:cNvPr id="9" name="Down Arrow 8"/>
            <p:cNvSpPr/>
            <p:nvPr/>
          </p:nvSpPr>
          <p:spPr>
            <a:xfrm rot="16200000">
              <a:off x="8866925" y="4490577"/>
              <a:ext cx="413643" cy="970027"/>
            </a:xfrm>
            <a:prstGeom prst="downArrow">
              <a:avLst/>
            </a:prstGeom>
            <a:solidFill>
              <a:schemeClr val="accent6">
                <a:lumMod val="50000"/>
              </a:schemeClr>
            </a:solidFill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530543" y="4120615"/>
              <a:ext cx="877805" cy="758204"/>
              <a:chOff x="2248941" y="5264392"/>
              <a:chExt cx="877805" cy="75820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248941" y="5264392"/>
                <a:ext cx="87780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500" smtClean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more</a:t>
                </a:r>
                <a:endParaRPr lang="en-US" sz="2500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307130" y="5545542"/>
                <a:ext cx="761427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500" dirty="0" smtClean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data</a:t>
                </a:r>
              </a:p>
            </p:txBody>
          </p:sp>
        </p:grpSp>
        <p:cxnSp>
          <p:nvCxnSpPr>
            <p:cNvPr id="11" name="Straight Connector 10"/>
            <p:cNvCxnSpPr/>
            <p:nvPr/>
          </p:nvCxnSpPr>
          <p:spPr>
            <a:xfrm>
              <a:off x="8565268" y="4193238"/>
              <a:ext cx="0" cy="92210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10484676" y="2297512"/>
            <a:ext cx="1294494" cy="758204"/>
            <a:chOff x="10484676" y="2297512"/>
            <a:chExt cx="1294494" cy="758204"/>
          </a:xfrm>
        </p:grpSpPr>
        <p:sp>
          <p:nvSpPr>
            <p:cNvPr id="5" name="Down Arrow 4"/>
            <p:cNvSpPr/>
            <p:nvPr/>
          </p:nvSpPr>
          <p:spPr>
            <a:xfrm>
              <a:off x="10484676" y="2372810"/>
              <a:ext cx="416689" cy="682906"/>
            </a:xfrm>
            <a:prstGeom prst="downArrow">
              <a:avLst/>
            </a:prstGeom>
            <a:solidFill>
              <a:schemeClr val="accent6">
                <a:lumMod val="50000"/>
              </a:schemeClr>
            </a:solidFill>
            <a:ln w="508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10901365" y="2297512"/>
              <a:ext cx="877805" cy="758204"/>
              <a:chOff x="2248941" y="5264392"/>
              <a:chExt cx="877805" cy="758204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248941" y="5264392"/>
                <a:ext cx="87780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500" smtClean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more</a:t>
                </a:r>
                <a:endParaRPr lang="en-US" sz="2500" dirty="0" smtClean="0">
                  <a:solidFill>
                    <a:schemeClr val="accent6">
                      <a:lumMod val="50000"/>
                    </a:schemeClr>
                  </a:solidFill>
                  <a:latin typeface="+mn-lt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2307130" y="5545542"/>
                <a:ext cx="761427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500" dirty="0" smtClean="0">
                    <a:solidFill>
                      <a:schemeClr val="accent6">
                        <a:lumMod val="50000"/>
                      </a:schemeClr>
                    </a:solidFill>
                    <a:latin typeface="+mn-lt"/>
                  </a:rPr>
                  <a:t>data</a:t>
                </a: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134072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5" y="172608"/>
            <a:ext cx="10815604" cy="6142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105525" y="1300163"/>
            <a:ext cx="4619626" cy="4228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486026" y="178326"/>
            <a:ext cx="4857750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 smtClean="0">
                <a:solidFill>
                  <a:srgbClr val="0F6FC6"/>
                </a:solidFill>
                <a:latin typeface="+mn-lt"/>
              </a:rPr>
              <a:t>Bias –Variance trade off</a:t>
            </a:r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0038" y="1300163"/>
            <a:ext cx="5372100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 smtClean="0">
                <a:solidFill>
                  <a:srgbClr val="0F6FC6"/>
                </a:solidFill>
                <a:latin typeface="+mn-lt"/>
              </a:rPr>
              <a:t>Bias: (y-y predicted)</a:t>
            </a:r>
          </a:p>
          <a:p>
            <a:pPr algn="just"/>
            <a:r>
              <a:rPr lang="en-US" sz="2800" dirty="0" smtClean="0">
                <a:latin typeface="+mn-lt"/>
              </a:rPr>
              <a:t>It is the Difference between actual output and predicted output.</a:t>
            </a:r>
          </a:p>
          <a:p>
            <a:pPr algn="just"/>
            <a:r>
              <a:rPr lang="en-US" sz="2800" dirty="0" smtClean="0"/>
              <a:t>Higher the difference high the bias value.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>
                <a:solidFill>
                  <a:srgbClr val="002060"/>
                </a:solidFill>
                <a:latin typeface="+mn-lt"/>
              </a:rPr>
              <a:t>Variance: </a:t>
            </a:r>
            <a:r>
              <a:rPr lang="en-US" sz="2800" dirty="0" smtClean="0">
                <a:latin typeface="+mn-lt"/>
              </a:rPr>
              <a:t>How much scattered the predicted value from each other(more scattered)is measured by variance. High the variance more the </a:t>
            </a:r>
            <a:r>
              <a:rPr lang="en-US" sz="2800" dirty="0" err="1" smtClean="0">
                <a:latin typeface="+mn-lt"/>
              </a:rPr>
              <a:t>scatterd</a:t>
            </a:r>
            <a:r>
              <a:rPr lang="en-US" sz="2800" dirty="0" smtClean="0">
                <a:latin typeface="+mn-lt"/>
              </a:rPr>
              <a:t> data points are.</a:t>
            </a:r>
            <a:endParaRPr lang="en-US" sz="2800" dirty="0">
              <a:latin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796" y="242889"/>
            <a:ext cx="11115915" cy="6129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1089" y="5993813"/>
            <a:ext cx="4648200" cy="864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081089" y="1428750"/>
            <a:ext cx="9691686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F6FC6"/>
                </a:solidFill>
                <a:latin typeface="+mn-lt"/>
              </a:rPr>
              <a:t>The use of maximum likelihood or equivalently least squares can lead to severe over fitting.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F6FC6"/>
                </a:solidFill>
                <a:latin typeface="+mn-lt"/>
              </a:rPr>
              <a:t>if complex model are trained using data set of limited size.</a:t>
            </a:r>
          </a:p>
          <a:p>
            <a:pPr marL="514350" indent="-514350">
              <a:buAutoNum type="arabicPeriod"/>
            </a:pPr>
            <a:r>
              <a:rPr lang="en-US" sz="2400" b="1" dirty="0" smtClean="0">
                <a:solidFill>
                  <a:srgbClr val="0F6FC6"/>
                </a:solidFill>
              </a:rPr>
              <a:t>Limiting the number of basis functions in order to avoid </a:t>
            </a:r>
            <a:r>
              <a:rPr lang="en-US" sz="2400" b="1" dirty="0" err="1" smtClean="0">
                <a:solidFill>
                  <a:srgbClr val="0F6FC6"/>
                </a:solidFill>
              </a:rPr>
              <a:t>overfitting</a:t>
            </a:r>
            <a:r>
              <a:rPr lang="en-US" sz="2400" b="1" dirty="0" smtClean="0">
                <a:solidFill>
                  <a:srgbClr val="0F6FC6"/>
                </a:solidFill>
              </a:rPr>
              <a:t> has the side effect of limiting the flexibility of the model to capture the interesting and important trends in data.</a:t>
            </a:r>
          </a:p>
          <a:p>
            <a:pPr marL="514350" indent="-514350">
              <a:buAutoNum type="arabicPeriod"/>
            </a:pPr>
            <a:endParaRPr lang="en-US" sz="3100" b="1" dirty="0" smtClean="0">
              <a:solidFill>
                <a:srgbClr val="0F6FC6"/>
              </a:solidFill>
              <a:latin typeface="+mn-lt"/>
            </a:endParaRPr>
          </a:p>
          <a:p>
            <a:r>
              <a:rPr lang="en-US" sz="3100" b="1" dirty="0" smtClean="0">
                <a:solidFill>
                  <a:srgbClr val="0F6FC6"/>
                </a:solidFill>
                <a:latin typeface="+mn-lt"/>
              </a:rPr>
              <a:t>Bayesian view of design model can avoid the problem of over-fitting.</a:t>
            </a:r>
          </a:p>
          <a:p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6792" y="129644"/>
            <a:ext cx="5664993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00" b="1" dirty="0" smtClean="0">
                <a:solidFill>
                  <a:srgbClr val="0F6FC6"/>
                </a:solidFill>
                <a:latin typeface="+mn-lt"/>
              </a:rPr>
              <a:t>Bias –Variance Decomposition</a:t>
            </a:r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1F46D989-2118-45AF-A47E-C78046D48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" y="305980"/>
            <a:ext cx="11144250" cy="624604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6162" y="442912"/>
            <a:ext cx="10435822" cy="5614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050A35-8773-486F-8A23-F093A236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8323B3C-A290-4B2D-B0DC-EA1B0E5AA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6105"/>
            <a:ext cx="10515600" cy="4351338"/>
          </a:xfrm>
        </p:spPr>
        <p:txBody>
          <a:bodyPr/>
          <a:lstStyle/>
          <a:p>
            <a:r>
              <a:rPr lang="en-IN" dirty="0"/>
              <a:t> Modify the training criterion for linear regression to include weight decay</a:t>
            </a:r>
          </a:p>
          <a:p>
            <a:r>
              <a:rPr lang="en-IN" dirty="0"/>
              <a:t>In the polynomial regression example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501239C0-4828-4100-92B9-0A38F8B494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125" y="2660749"/>
            <a:ext cx="3533775" cy="581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14BA99E-9E00-4A50-A6C3-9B5F76836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897" y="3241774"/>
            <a:ext cx="8229600" cy="31910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0681F99-C563-4198-AA39-19D3D3567F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14613"/>
            <a:ext cx="1638300" cy="333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225BF495-3F9C-46F8-B3D3-E832E058A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4300" y="2614613"/>
            <a:ext cx="1457325" cy="3333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611398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164" y="300038"/>
            <a:ext cx="10172749" cy="537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088" y="322084"/>
            <a:ext cx="9763125" cy="5621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583" y="285749"/>
            <a:ext cx="9947458" cy="562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559" y="285750"/>
            <a:ext cx="11284476" cy="5957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6117" y="181476"/>
            <a:ext cx="5572125" cy="384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40631" y="276726"/>
            <a:ext cx="560671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1Contribution by feature X3  is the most, because of high coefficient value.</a:t>
            </a:r>
          </a:p>
          <a:p>
            <a:r>
              <a:rPr lang="en-US" dirty="0" smtClean="0"/>
              <a:t>2. It increase the high calculation complexity and become computational expensive</a:t>
            </a:r>
          </a:p>
          <a:p>
            <a:r>
              <a:rPr lang="en-US" dirty="0" smtClean="0"/>
              <a:t>3. To reduce the magnitude of the coefficient(</a:t>
            </a:r>
            <a:r>
              <a:rPr lang="en-US" dirty="0" err="1" smtClean="0"/>
              <a:t>shirnk</a:t>
            </a:r>
            <a:r>
              <a:rPr lang="en-US" dirty="0" smtClean="0"/>
              <a:t>)</a:t>
            </a:r>
          </a:p>
          <a:p>
            <a:r>
              <a:rPr lang="en-US" dirty="0" smtClean="0"/>
              <a:t>4.Loss=Predicted value of output-actual value of output</a:t>
            </a:r>
          </a:p>
          <a:p>
            <a:endParaRPr lang="en-US" dirty="0"/>
          </a:p>
        </p:txBody>
      </p:sp>
      <p:pic>
        <p:nvPicPr>
          <p:cNvPr id="829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9822" y="2859505"/>
            <a:ext cx="4048125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505" y="0"/>
            <a:ext cx="7445542" cy="4997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08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740065" y="883569"/>
            <a:ext cx="3305175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312821" y="5438274"/>
            <a:ext cx="841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As increase in value of alpha , decrease in the value of regression coefficient</a:t>
            </a:r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5789" y="306555"/>
            <a:ext cx="5218196" cy="4983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13610" y="938463"/>
            <a:ext cx="482466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Increase in alpha proportion to decrease in coefficient value to zero </a:t>
            </a:r>
          </a:p>
          <a:p>
            <a:r>
              <a:rPr lang="en-US" dirty="0" smtClean="0"/>
              <a:t>2. Indicates that particular coefficient are not  adding value to the linear equation</a:t>
            </a:r>
          </a:p>
          <a:p>
            <a:r>
              <a:rPr lang="en-US" dirty="0" smtClean="0"/>
              <a:t>3. Minimize the complexity of the system</a:t>
            </a:r>
          </a:p>
          <a:p>
            <a:r>
              <a:rPr lang="en-US" dirty="0" smtClean="0"/>
              <a:t>4. Feature selection (cancelation of features ,), reduce the </a:t>
            </a:r>
            <a:r>
              <a:rPr lang="en-US" dirty="0" err="1" smtClean="0"/>
              <a:t>overfitting</a:t>
            </a:r>
            <a:r>
              <a:rPr lang="en-US" dirty="0" smtClean="0"/>
              <a:t> problem</a:t>
            </a:r>
          </a:p>
          <a:p>
            <a:r>
              <a:rPr lang="en-US" dirty="0" smtClean="0"/>
              <a:t>5.</a:t>
            </a:r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35505" y="806116"/>
            <a:ext cx="980573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Over-fitting:</a:t>
            </a:r>
          </a:p>
          <a:p>
            <a:pPr marL="342900" indent="-342900">
              <a:buAutoNum type="arabicPeriod"/>
            </a:pPr>
            <a:r>
              <a:rPr lang="en-US" dirty="0" smtClean="0"/>
              <a:t>Steep slope(small change in input gives more variation in output (y/x)</a:t>
            </a:r>
          </a:p>
          <a:p>
            <a:pPr marL="342900" indent="-342900">
              <a:buAutoNum type="arabicPeriod"/>
            </a:pPr>
            <a:r>
              <a:rPr lang="en-US" dirty="0" smtClean="0"/>
              <a:t>Complex and complicated model as the coefficient values are high (steep slope)</a:t>
            </a:r>
          </a:p>
          <a:p>
            <a:pPr marL="342900" indent="-342900">
              <a:buAutoNum type="arabicPeriod"/>
            </a:pPr>
            <a:r>
              <a:rPr lang="en-US" dirty="0" smtClean="0"/>
              <a:t>Ridge and lasso regularization are used to decrease the </a:t>
            </a:r>
            <a:r>
              <a:rPr lang="en-US" dirty="0" err="1" smtClean="0"/>
              <a:t>stipness</a:t>
            </a:r>
            <a:r>
              <a:rPr lang="en-US" dirty="0" smtClean="0"/>
              <a:t> of the slope.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/>
              <a:t>High variance (more susceptible to variation in input )</a:t>
            </a:r>
          </a:p>
          <a:p>
            <a:pPr marL="342900" indent="-342900">
              <a:buAutoNum type="arabicPeriod"/>
            </a:pPr>
            <a:r>
              <a:rPr lang="en-US" dirty="0" smtClean="0"/>
              <a:t>Low bias </a:t>
            </a:r>
          </a:p>
          <a:p>
            <a:pPr marL="342900" indent="-342900">
              <a:buAutoNum type="arabicPeriod"/>
            </a:pPr>
            <a:r>
              <a:rPr lang="en-US" dirty="0" smtClean="0"/>
              <a:t>Model with too many parameters fit the training data well (low bias) but very sensitive to noise (High variance) steep slope may be one of the </a:t>
            </a:r>
            <a:r>
              <a:rPr lang="en-US" dirty="0" err="1" smtClean="0"/>
              <a:t>resion</a:t>
            </a:r>
            <a:r>
              <a:rPr lang="en-US" dirty="0" smtClean="0"/>
              <a:t>.</a:t>
            </a:r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r>
              <a:rPr lang="en-US" dirty="0" smtClean="0"/>
              <a:t>Under-fitting: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8621" y="1179095"/>
            <a:ext cx="1035919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Data </a:t>
            </a:r>
            <a:r>
              <a:rPr lang="en-US" sz="2400" b="1" dirty="0" smtClean="0"/>
              <a:t>bias in machine learning</a:t>
            </a:r>
            <a:r>
              <a:rPr lang="en-US" sz="2400" dirty="0" smtClean="0"/>
              <a:t> is a type of error in which certain elements of a dataset are more heavily weighted and/or represented than others. 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A </a:t>
            </a:r>
            <a:r>
              <a:rPr lang="en-US" sz="2400" b="1" dirty="0" smtClean="0"/>
              <a:t>biased</a:t>
            </a:r>
            <a:r>
              <a:rPr lang="en-US" sz="2400" dirty="0" smtClean="0"/>
              <a:t> dataset does not accurately represent a model's use case, resulting in skewed outcomes, low accuracy levels, and analytical</a:t>
            </a:r>
            <a:r>
              <a:rPr lang="en-US" dirty="0" smtClean="0"/>
              <a:t> 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38" y="306004"/>
            <a:ext cx="7248525" cy="6332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57288" y="187469"/>
            <a:ext cx="9444697" cy="6199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4488" y="437431"/>
            <a:ext cx="8586787" cy="6094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57225" y="1128713"/>
            <a:ext cx="1067276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In our example of polynomial curve fitting using least squares, we saw that there was an optimal order of polynomial that gave the best generalization.</a:t>
            </a:r>
          </a:p>
          <a:p>
            <a:pPr algn="just"/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 The order of the polynomial controls the number of free parameters in the model and thereby governs the model complexity. </a:t>
            </a:r>
          </a:p>
          <a:p>
            <a:pPr algn="just"/>
            <a:endParaRPr lang="en-US" sz="2400" dirty="0" smtClean="0"/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/>
              <a:t>With regularized least squares, the regularization coefficient </a:t>
            </a:r>
            <a:r>
              <a:rPr lang="en-US" sz="2400" i="1" dirty="0" smtClean="0"/>
              <a:t>λ also controls the effective complexity of the model,</a:t>
            </a:r>
          </a:p>
          <a:p>
            <a:pPr algn="just"/>
            <a:r>
              <a:rPr lang="en-US" sz="2400" i="1" dirty="0" smtClean="0"/>
              <a:t> whereas for more complex </a:t>
            </a:r>
            <a:r>
              <a:rPr lang="en-US" sz="2400" dirty="0" smtClean="0"/>
              <a:t>models, such as mixture distributions or neural networks there may be multiple parameters governing complexity. </a:t>
            </a:r>
          </a:p>
          <a:p>
            <a:pPr algn="just"/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We have already seen that, in the maximum likelihood approach, the performance</a:t>
            </a:r>
          </a:p>
          <a:p>
            <a:r>
              <a:rPr lang="en-US" sz="2400" dirty="0" smtClean="0"/>
              <a:t>on the training set is not a good indicator of predictive performance on unseen</a:t>
            </a:r>
          </a:p>
          <a:p>
            <a:r>
              <a:rPr lang="en-US" sz="2400" dirty="0" smtClean="0"/>
              <a:t>data due to the problem of over-fitting.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28938" y="200025"/>
            <a:ext cx="5100637" cy="569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100" b="1" dirty="0" smtClean="0">
                <a:solidFill>
                  <a:srgbClr val="0F6FC6"/>
                </a:solidFill>
                <a:latin typeface="+mn-lt"/>
              </a:rPr>
              <a:t>Model Selection </a:t>
            </a:r>
            <a:endParaRPr lang="en-US" sz="3100" b="1" dirty="0">
              <a:solidFill>
                <a:srgbClr val="0F6FC6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61D4F01-977C-4F50-ABE5-8B92C49A6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1" y="365124"/>
            <a:ext cx="10791824" cy="63595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xmlns="" id="{09B9A5B6-9A83-45E2-BCD2-E913BC11B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49" y="365126"/>
            <a:ext cx="11237975" cy="612775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4" y="335481"/>
            <a:ext cx="10938945" cy="6093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" y="342900"/>
            <a:ext cx="9862771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4388" y="458791"/>
            <a:ext cx="9786937" cy="55038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4601" y="671513"/>
            <a:ext cx="11058422" cy="535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9424" y="0"/>
            <a:ext cx="4986337" cy="2230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3385" y="385763"/>
            <a:ext cx="10371282" cy="564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Restricting Models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 smtClean="0"/>
              <a:t>Models range in their flexibility to fit arbitrary data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124946" y="3817692"/>
            <a:ext cx="7942109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8"/>
          <p:cNvGrpSpPr/>
          <p:nvPr/>
        </p:nvGrpSpPr>
        <p:grpSpPr>
          <a:xfrm>
            <a:off x="1809473" y="4030396"/>
            <a:ext cx="8739098" cy="2807948"/>
            <a:chOff x="1809473" y="4030396"/>
            <a:chExt cx="8739098" cy="2807948"/>
          </a:xfrm>
        </p:grpSpPr>
        <p:sp>
          <p:nvSpPr>
            <p:cNvPr id="10" name="TextBox 9"/>
            <p:cNvSpPr txBox="1"/>
            <p:nvPr/>
          </p:nvSpPr>
          <p:spPr>
            <a:xfrm>
              <a:off x="8073726" y="4030396"/>
              <a:ext cx="2474845" cy="2807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6" b="1" dirty="0">
                  <a:solidFill>
                    <a:srgbClr val="0F6FC6"/>
                  </a:solidFill>
                </a:rPr>
                <a:t>complex model</a:t>
              </a:r>
            </a:p>
            <a:p>
              <a:pPr algn="ctr"/>
              <a:endParaRPr lang="en-US" sz="2206" b="1" dirty="0">
                <a:solidFill>
                  <a:srgbClr val="0F6FC6"/>
                </a:solidFill>
              </a:endParaRPr>
            </a:p>
            <a:p>
              <a:pPr algn="ctr"/>
              <a:r>
                <a:rPr lang="en-US" sz="2206" b="1" dirty="0">
                  <a:solidFill>
                    <a:srgbClr val="0F6FC6"/>
                  </a:solidFill>
                </a:rPr>
                <a:t>unconstrained</a:t>
              </a:r>
            </a:p>
            <a:p>
              <a:pPr algn="ctr"/>
              <a:endParaRPr lang="en-US" sz="2206" b="1" dirty="0">
                <a:solidFill>
                  <a:srgbClr val="0F6FC6"/>
                </a:solidFill>
              </a:endParaRPr>
            </a:p>
            <a:p>
              <a:pPr algn="ctr"/>
              <a:r>
                <a:rPr lang="en-US" sz="2206" b="1" dirty="0">
                  <a:solidFill>
                    <a:srgbClr val="0F6FC6"/>
                  </a:solidFill>
                </a:rPr>
                <a:t>large capacity may</a:t>
              </a:r>
              <a:br>
                <a:rPr lang="en-US" sz="2206" b="1" dirty="0">
                  <a:solidFill>
                    <a:srgbClr val="0F6FC6"/>
                  </a:solidFill>
                </a:rPr>
              </a:br>
              <a:r>
                <a:rPr lang="en-US" sz="2206" b="1" dirty="0">
                  <a:solidFill>
                    <a:srgbClr val="0F6FC6"/>
                  </a:solidFill>
                </a:rPr>
                <a:t>allow it to </a:t>
              </a:r>
              <a:r>
                <a:rPr lang="en-US" sz="2206" b="1" dirty="0" smtClean="0">
                  <a:solidFill>
                    <a:srgbClr val="0F6FC6"/>
                  </a:solidFill>
                </a:rPr>
                <a:t>fit quirks</a:t>
              </a:r>
              <a:r>
                <a:rPr lang="en-US" sz="2206" b="1" dirty="0">
                  <a:solidFill>
                    <a:srgbClr val="0F6FC6"/>
                  </a:solidFill>
                </a:rPr>
                <a:t/>
              </a:r>
              <a:br>
                <a:rPr lang="en-US" sz="2206" b="1" dirty="0">
                  <a:solidFill>
                    <a:srgbClr val="0F6FC6"/>
                  </a:solidFill>
                </a:rPr>
              </a:br>
              <a:r>
                <a:rPr lang="en-US" sz="2206" b="1" dirty="0" smtClean="0">
                  <a:solidFill>
                    <a:srgbClr val="0F6FC6"/>
                  </a:solidFill>
                </a:rPr>
                <a:t>in data </a:t>
              </a:r>
              <a:r>
                <a:rPr lang="en-US" sz="2206" b="1" dirty="0">
                  <a:solidFill>
                    <a:srgbClr val="0F6FC6"/>
                  </a:solidFill>
                </a:rPr>
                <a:t>and fail to</a:t>
              </a:r>
            </a:p>
            <a:p>
              <a:pPr algn="ctr"/>
              <a:r>
                <a:rPr lang="en-US" sz="2206" b="1" dirty="0">
                  <a:solidFill>
                    <a:srgbClr val="0F6FC6"/>
                  </a:solidFill>
                </a:rPr>
                <a:t>capture regularities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809473" y="4030396"/>
              <a:ext cx="2401555" cy="280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6" b="1" dirty="0">
                  <a:solidFill>
                    <a:srgbClr val="0F6FC6"/>
                  </a:solidFill>
                </a:rPr>
                <a:t>simple model</a:t>
              </a:r>
            </a:p>
            <a:p>
              <a:pPr algn="ctr"/>
              <a:endParaRPr lang="en-US" sz="2206" b="1" dirty="0">
                <a:solidFill>
                  <a:srgbClr val="0F6FC6"/>
                </a:solidFill>
              </a:endParaRPr>
            </a:p>
            <a:p>
              <a:pPr algn="ctr"/>
              <a:r>
                <a:rPr lang="en-US" sz="2206" b="1" dirty="0">
                  <a:solidFill>
                    <a:srgbClr val="0F6FC6"/>
                  </a:solidFill>
                </a:rPr>
                <a:t>constrained</a:t>
              </a:r>
            </a:p>
            <a:p>
              <a:pPr algn="ctr"/>
              <a:endParaRPr lang="en-US" sz="2206" b="1" dirty="0">
                <a:solidFill>
                  <a:srgbClr val="0F6FC6"/>
                </a:solidFill>
              </a:endParaRPr>
            </a:p>
            <a:p>
              <a:pPr algn="ctr"/>
              <a:r>
                <a:rPr lang="en-US" sz="2206" b="1" dirty="0">
                  <a:solidFill>
                    <a:srgbClr val="0F6FC6"/>
                  </a:solidFill>
                </a:rPr>
                <a:t>small capacity may</a:t>
              </a:r>
              <a:br>
                <a:rPr lang="en-US" sz="2206" b="1" dirty="0">
                  <a:solidFill>
                    <a:srgbClr val="0F6FC6"/>
                  </a:solidFill>
                </a:rPr>
              </a:br>
              <a:r>
                <a:rPr lang="en-US" sz="2206" b="1" dirty="0">
                  <a:solidFill>
                    <a:srgbClr val="0F6FC6"/>
                  </a:solidFill>
                </a:rPr>
                <a:t>prevent it from </a:t>
              </a:r>
              <a:br>
                <a:rPr lang="en-US" sz="2206" b="1" dirty="0">
                  <a:solidFill>
                    <a:srgbClr val="0F6FC6"/>
                  </a:solidFill>
                </a:rPr>
              </a:br>
              <a:r>
                <a:rPr lang="en-US" sz="2206" b="1" dirty="0">
                  <a:solidFill>
                    <a:srgbClr val="0F6FC6"/>
                  </a:solidFill>
                </a:rPr>
                <a:t>representing all</a:t>
              </a:r>
              <a:br>
                <a:rPr lang="en-US" sz="2206" b="1" dirty="0">
                  <a:solidFill>
                    <a:srgbClr val="0F6FC6"/>
                  </a:solidFill>
                </a:rPr>
              </a:br>
              <a:r>
                <a:rPr lang="en-US" sz="2206" b="1" dirty="0">
                  <a:solidFill>
                    <a:srgbClr val="0F6FC6"/>
                  </a:solidFill>
                </a:rPr>
                <a:t>structure in data</a:t>
              </a:r>
            </a:p>
          </p:txBody>
        </p:sp>
      </p:grpSp>
      <p:grpSp>
        <p:nvGrpSpPr>
          <p:cNvPr id="4" name="Group 6"/>
          <p:cNvGrpSpPr/>
          <p:nvPr/>
        </p:nvGrpSpPr>
        <p:grpSpPr>
          <a:xfrm>
            <a:off x="4211028" y="4161930"/>
            <a:ext cx="4145756" cy="1110689"/>
            <a:chOff x="4211028" y="4161930"/>
            <a:chExt cx="4145756" cy="1110689"/>
          </a:xfrm>
        </p:grpSpPr>
        <p:sp>
          <p:nvSpPr>
            <p:cNvPr id="34" name="TextBox 33"/>
            <p:cNvSpPr txBox="1"/>
            <p:nvPr/>
          </p:nvSpPr>
          <p:spPr>
            <a:xfrm>
              <a:off x="6606753" y="4161930"/>
              <a:ext cx="1750031" cy="1110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6" b="1" dirty="0">
                  <a:solidFill>
                    <a:srgbClr val="0F6FC6"/>
                  </a:solidFill>
                </a:rPr>
                <a:t>low bias</a:t>
              </a:r>
            </a:p>
            <a:p>
              <a:endParaRPr lang="en-US" sz="2206" b="1" dirty="0">
                <a:solidFill>
                  <a:srgbClr val="0F6FC6"/>
                </a:solidFill>
              </a:endParaRPr>
            </a:p>
            <a:p>
              <a:pPr algn="ctr"/>
              <a:r>
                <a:rPr lang="en-US" sz="2206" b="1" dirty="0">
                  <a:solidFill>
                    <a:srgbClr val="0F6FC6"/>
                  </a:solidFill>
                </a:rPr>
                <a:t>high variance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11028" y="4161930"/>
              <a:ext cx="1672830" cy="11106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6" b="1" dirty="0">
                  <a:solidFill>
                    <a:srgbClr val="0F6FC6"/>
                  </a:solidFill>
                </a:rPr>
                <a:t>high bias</a:t>
              </a:r>
            </a:p>
            <a:p>
              <a:endParaRPr lang="en-US" sz="2206" b="1" dirty="0">
                <a:solidFill>
                  <a:srgbClr val="0F6FC6"/>
                </a:solidFill>
              </a:endParaRPr>
            </a:p>
            <a:p>
              <a:pPr algn="ctr"/>
              <a:r>
                <a:rPr lang="en-US" sz="2206" b="1" dirty="0">
                  <a:solidFill>
                    <a:srgbClr val="0F6FC6"/>
                  </a:solidFill>
                </a:rPr>
                <a:t>low variance</a:t>
              </a: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48517" y="1962212"/>
            <a:ext cx="7942109" cy="1659449"/>
          </a:xfrm>
          <a:prstGeom prst="rect">
            <a:avLst/>
          </a:prstGeom>
        </p:spPr>
      </p:pic>
      <p:pic>
        <p:nvPicPr>
          <p:cNvPr id="39" name="Picture 38" descr="Screen Shot 2015-02-03 at 11.36.04 PM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7645" y="1868451"/>
            <a:ext cx="7956711" cy="175564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9051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Bias-Variance Trade Off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1500" y="1699342"/>
            <a:ext cx="8509000" cy="4508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41500" y="1699342"/>
            <a:ext cx="8509000" cy="4508500"/>
          </a:xfrm>
          <a:prstGeom prst="rect">
            <a:avLst/>
          </a:prstGeom>
        </p:spPr>
      </p:pic>
      <p:grpSp>
        <p:nvGrpSpPr>
          <p:cNvPr id="3" name="Group 14"/>
          <p:cNvGrpSpPr/>
          <p:nvPr/>
        </p:nvGrpSpPr>
        <p:grpSpPr>
          <a:xfrm>
            <a:off x="8333014" y="2091127"/>
            <a:ext cx="2033924" cy="3583991"/>
            <a:chOff x="8333014" y="2091127"/>
            <a:chExt cx="2033924" cy="3583991"/>
          </a:xfrm>
        </p:grpSpPr>
        <p:sp>
          <p:nvSpPr>
            <p:cNvPr id="12" name="TextBox 11"/>
            <p:cNvSpPr txBox="1"/>
            <p:nvPr/>
          </p:nvSpPr>
          <p:spPr>
            <a:xfrm>
              <a:off x="8790031" y="2868013"/>
              <a:ext cx="1576907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smtClean="0">
                  <a:solidFill>
                    <a:srgbClr val="00B2B2"/>
                  </a:solidFill>
                  <a:latin typeface="+mn-lt"/>
                </a:rPr>
                <a:t>variance</a:t>
              </a:r>
              <a:endParaRPr lang="en-US" sz="3100" b="1" dirty="0">
                <a:solidFill>
                  <a:srgbClr val="00B2B2"/>
                </a:solidFill>
                <a:latin typeface="+mn-lt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379972" y="5105731"/>
              <a:ext cx="984565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 smtClean="0">
                  <a:solidFill>
                    <a:srgbClr val="C00000"/>
                  </a:solidFill>
                  <a:latin typeface="+mn-lt"/>
                </a:rPr>
                <a:t>bias</a:t>
              </a:r>
              <a:r>
                <a:rPr lang="en-US" sz="3100" b="1" baseline="30000" dirty="0" smtClean="0">
                  <a:solidFill>
                    <a:srgbClr val="C00000"/>
                  </a:solidFill>
                  <a:latin typeface="+mn-lt"/>
                </a:rPr>
                <a:t>2</a:t>
              </a:r>
              <a:endParaRPr lang="en-US" sz="3100" b="1" baseline="30000" dirty="0">
                <a:solidFill>
                  <a:srgbClr val="C00000"/>
                </a:solidFill>
                <a:latin typeface="+mn-lt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33014" y="2091127"/>
              <a:ext cx="914033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1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MSE</a:t>
              </a:r>
              <a:endParaRPr lang="en-US" sz="31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4378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2015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50800">
          <a:solidFill>
            <a:srgbClr val="FF00FF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3100" b="1" dirty="0">
            <a:solidFill>
              <a:srgbClr val="0F6FC6"/>
            </a:solidFill>
            <a:latin typeface="+mn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80262</TotalTime>
  <Words>690</Words>
  <Application>Microsoft Macintosh PowerPoint</Application>
  <PresentationFormat>Custom</PresentationFormat>
  <Paragraphs>119</Paragraphs>
  <Slides>32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Default2015</vt:lpstr>
      <vt:lpstr>Slide 1</vt:lpstr>
      <vt:lpstr>Slide 2</vt:lpstr>
      <vt:lpstr>Slide 3</vt:lpstr>
      <vt:lpstr>Slide 4</vt:lpstr>
      <vt:lpstr>Slide 5</vt:lpstr>
      <vt:lpstr>Slide 6</vt:lpstr>
      <vt:lpstr>Slide 7</vt:lpstr>
      <vt:lpstr>Restricting Models</vt:lpstr>
      <vt:lpstr>Bias-Variance Trade Off</vt:lpstr>
      <vt:lpstr>Bias-Variance Trade Off Is Revealed Via Test Set Not Training Set</vt:lpstr>
      <vt:lpstr>Current Perspective In Machine Learning</vt:lpstr>
      <vt:lpstr>Slide 12</vt:lpstr>
      <vt:lpstr>Slide 13</vt:lpstr>
      <vt:lpstr>Slide 14</vt:lpstr>
      <vt:lpstr>Slide 15</vt:lpstr>
      <vt:lpstr>Slide 16</vt:lpstr>
      <vt:lpstr>Slide 17</vt:lpstr>
      <vt:lpstr>Regularization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Michael C. Mozer</dc:creator>
  <cp:keywords/>
  <dc:description/>
  <cp:lastModifiedBy>Admin</cp:lastModifiedBy>
  <cp:revision>3667</cp:revision>
  <cp:lastPrinted>2016-03-26T19:02:22Z</cp:lastPrinted>
  <dcterms:created xsi:type="dcterms:W3CDTF">2015-11-30T16:35:29Z</dcterms:created>
  <dcterms:modified xsi:type="dcterms:W3CDTF">2021-05-19T14:08:17Z</dcterms:modified>
  <cp:category/>
</cp:coreProperties>
</file>