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7" roundtripDataSignature="AMtx7mhAFzLKIOpxeK5eMmAGoIpDQq0E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3D7509-669C-4B7C-8375-86B7CD94738A}">
  <a:tblStyle styleId="{A73D7509-669C-4B7C-8375-86B7CD94738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1792288" y="612775"/>
            <a:ext cx="5486400" cy="4114800"/>
          </a:xfrm>
          <a:prstGeom prst="rect">
            <a:avLst/>
          </a:prstGeom>
          <a:noFill/>
          <a:ln>
            <a:noFill/>
          </a:ln>
        </p:spPr>
      </p:sp>
      <p:sp>
        <p:nvSpPr>
          <p:cNvPr id="64" name="Google Shape;64;p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21.png"/><Relationship Id="rId5"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2.png"/><Relationship Id="rId7"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1447800" y="1676400"/>
            <a:ext cx="6400800"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200" u="none" cap="none" strike="noStrike">
                <a:solidFill>
                  <a:schemeClr val="dk1"/>
                </a:solidFill>
                <a:latin typeface="Calibri"/>
                <a:ea typeface="Calibri"/>
                <a:cs typeface="Calibri"/>
                <a:sym typeface="Calibri"/>
              </a:rPr>
              <a:t>Model parameters in classifier</a:t>
            </a:r>
            <a:endParaRPr/>
          </a:p>
          <a:p>
            <a:pPr indent="0" lvl="0" marL="0" marR="0" rtl="0" algn="ctr">
              <a:spcBef>
                <a:spcPts val="0"/>
              </a:spcBef>
              <a:spcAft>
                <a:spcPts val="0"/>
              </a:spcAft>
              <a:buNone/>
            </a:pPr>
            <a:r>
              <a:rPr b="1" i="0" lang="en-US" sz="3200" u="none" cap="none" strike="noStrike">
                <a:solidFill>
                  <a:schemeClr val="dk1"/>
                </a:solidFill>
                <a:latin typeface="Calibri"/>
                <a:ea typeface="Calibri"/>
                <a:cs typeface="Calibri"/>
                <a:sym typeface="Calibri"/>
              </a:rPr>
              <a:t>Supervised learning model</a:t>
            </a:r>
            <a:endParaRPr b="1" i="0" sz="32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1"/>
          <p:cNvPicPr preferRelativeResize="0"/>
          <p:nvPr/>
        </p:nvPicPr>
        <p:blipFill rotWithShape="1">
          <a:blip r:embed="rId3">
            <a:alphaModFix/>
          </a:blip>
          <a:srcRect b="0" l="0" r="0" t="0"/>
          <a:stretch/>
        </p:blipFill>
        <p:spPr>
          <a:xfrm>
            <a:off x="304800" y="457200"/>
            <a:ext cx="4248150" cy="3257550"/>
          </a:xfrm>
          <a:prstGeom prst="rect">
            <a:avLst/>
          </a:prstGeom>
          <a:noFill/>
          <a:ln>
            <a:noFill/>
          </a:ln>
        </p:spPr>
      </p:pic>
      <p:pic>
        <p:nvPicPr>
          <p:cNvPr id="175" name="Google Shape;175;p11"/>
          <p:cNvPicPr preferRelativeResize="0"/>
          <p:nvPr/>
        </p:nvPicPr>
        <p:blipFill rotWithShape="1">
          <a:blip r:embed="rId4">
            <a:alphaModFix/>
          </a:blip>
          <a:srcRect b="0" l="0" r="0" t="0"/>
          <a:stretch/>
        </p:blipFill>
        <p:spPr>
          <a:xfrm>
            <a:off x="4648200" y="609600"/>
            <a:ext cx="4142961" cy="312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12"/>
          <p:cNvPicPr preferRelativeResize="0"/>
          <p:nvPr/>
        </p:nvPicPr>
        <p:blipFill rotWithShape="1">
          <a:blip r:embed="rId3">
            <a:alphaModFix/>
          </a:blip>
          <a:srcRect b="0" l="0" r="0" t="0"/>
          <a:stretch/>
        </p:blipFill>
        <p:spPr>
          <a:xfrm>
            <a:off x="1" y="0"/>
            <a:ext cx="3733800" cy="2929719"/>
          </a:xfrm>
          <a:prstGeom prst="rect">
            <a:avLst/>
          </a:prstGeom>
          <a:noFill/>
          <a:ln>
            <a:noFill/>
          </a:ln>
        </p:spPr>
      </p:pic>
      <p:pic>
        <p:nvPicPr>
          <p:cNvPr id="181" name="Google Shape;181;p12"/>
          <p:cNvPicPr preferRelativeResize="0"/>
          <p:nvPr/>
        </p:nvPicPr>
        <p:blipFill rotWithShape="1">
          <a:blip r:embed="rId4">
            <a:alphaModFix/>
          </a:blip>
          <a:srcRect b="0" l="0" r="0" t="0"/>
          <a:stretch/>
        </p:blipFill>
        <p:spPr>
          <a:xfrm>
            <a:off x="2057400" y="3124200"/>
            <a:ext cx="3934016" cy="2971800"/>
          </a:xfrm>
          <a:prstGeom prst="rect">
            <a:avLst/>
          </a:prstGeom>
          <a:noFill/>
          <a:ln>
            <a:noFill/>
          </a:ln>
        </p:spPr>
      </p:pic>
      <p:pic>
        <p:nvPicPr>
          <p:cNvPr id="182" name="Google Shape;182;p12"/>
          <p:cNvPicPr preferRelativeResize="0"/>
          <p:nvPr/>
        </p:nvPicPr>
        <p:blipFill rotWithShape="1">
          <a:blip r:embed="rId5">
            <a:alphaModFix/>
          </a:blip>
          <a:srcRect b="0" l="0" r="0" t="0"/>
          <a:stretch/>
        </p:blipFill>
        <p:spPr>
          <a:xfrm>
            <a:off x="6210300" y="228600"/>
            <a:ext cx="2933700" cy="3095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13"/>
          <p:cNvPicPr preferRelativeResize="0"/>
          <p:nvPr/>
        </p:nvPicPr>
        <p:blipFill rotWithShape="1">
          <a:blip r:embed="rId3">
            <a:alphaModFix/>
          </a:blip>
          <a:srcRect b="0" l="0" r="0" t="0"/>
          <a:stretch/>
        </p:blipFill>
        <p:spPr>
          <a:xfrm>
            <a:off x="152401" y="0"/>
            <a:ext cx="6629400" cy="3137513"/>
          </a:xfrm>
          <a:prstGeom prst="rect">
            <a:avLst/>
          </a:prstGeom>
          <a:noFill/>
          <a:ln>
            <a:noFill/>
          </a:ln>
        </p:spPr>
      </p:pic>
      <p:pic>
        <p:nvPicPr>
          <p:cNvPr id="188" name="Google Shape;188;p13"/>
          <p:cNvPicPr preferRelativeResize="0"/>
          <p:nvPr/>
        </p:nvPicPr>
        <p:blipFill rotWithShape="1">
          <a:blip r:embed="rId4">
            <a:alphaModFix/>
          </a:blip>
          <a:srcRect b="0" l="0" r="0" t="0"/>
          <a:stretch/>
        </p:blipFill>
        <p:spPr>
          <a:xfrm>
            <a:off x="228600" y="3257678"/>
            <a:ext cx="6705600" cy="36003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14"/>
          <p:cNvPicPr preferRelativeResize="0"/>
          <p:nvPr/>
        </p:nvPicPr>
        <p:blipFill rotWithShape="1">
          <a:blip r:embed="rId3">
            <a:alphaModFix/>
          </a:blip>
          <a:srcRect b="0" l="0" r="0" t="0"/>
          <a:stretch/>
        </p:blipFill>
        <p:spPr>
          <a:xfrm>
            <a:off x="136214" y="1143000"/>
            <a:ext cx="8002900" cy="4124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15"/>
          <p:cNvPicPr preferRelativeResize="0"/>
          <p:nvPr/>
        </p:nvPicPr>
        <p:blipFill rotWithShape="1">
          <a:blip r:embed="rId3">
            <a:alphaModFix/>
          </a:blip>
          <a:srcRect b="0" l="0" r="0" t="0"/>
          <a:stretch/>
        </p:blipFill>
        <p:spPr>
          <a:xfrm>
            <a:off x="685800" y="0"/>
            <a:ext cx="6972300" cy="3990975"/>
          </a:xfrm>
          <a:prstGeom prst="rect">
            <a:avLst/>
          </a:prstGeom>
          <a:noFill/>
          <a:ln>
            <a:noFill/>
          </a:ln>
        </p:spPr>
      </p:pic>
      <p:pic>
        <p:nvPicPr>
          <p:cNvPr id="199" name="Google Shape;199;p15"/>
          <p:cNvPicPr preferRelativeResize="0"/>
          <p:nvPr/>
        </p:nvPicPr>
        <p:blipFill rotWithShape="1">
          <a:blip r:embed="rId4">
            <a:alphaModFix/>
          </a:blip>
          <a:srcRect b="0" l="0" r="0" t="0"/>
          <a:stretch/>
        </p:blipFill>
        <p:spPr>
          <a:xfrm>
            <a:off x="1066800" y="4171950"/>
            <a:ext cx="6372225" cy="2686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16"/>
          <p:cNvPicPr preferRelativeResize="0"/>
          <p:nvPr/>
        </p:nvPicPr>
        <p:blipFill rotWithShape="1">
          <a:blip r:embed="rId3">
            <a:alphaModFix/>
          </a:blip>
          <a:srcRect b="0" l="0" r="0" t="0"/>
          <a:stretch/>
        </p:blipFill>
        <p:spPr>
          <a:xfrm>
            <a:off x="381000" y="533400"/>
            <a:ext cx="7124700" cy="3448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17"/>
          <p:cNvPicPr preferRelativeResize="0"/>
          <p:nvPr/>
        </p:nvPicPr>
        <p:blipFill rotWithShape="1">
          <a:blip r:embed="rId3">
            <a:alphaModFix/>
          </a:blip>
          <a:srcRect b="0" l="0" r="0" t="0"/>
          <a:stretch/>
        </p:blipFill>
        <p:spPr>
          <a:xfrm>
            <a:off x="685800" y="381000"/>
            <a:ext cx="7277100" cy="3676650"/>
          </a:xfrm>
          <a:prstGeom prst="rect">
            <a:avLst/>
          </a:prstGeom>
          <a:noFill/>
          <a:ln>
            <a:noFill/>
          </a:ln>
        </p:spPr>
      </p:pic>
      <p:sp>
        <p:nvSpPr>
          <p:cNvPr id="210" name="Google Shape;210;p17"/>
          <p:cNvSpPr txBox="1"/>
          <p:nvPr/>
        </p:nvSpPr>
        <p:spPr>
          <a:xfrm>
            <a:off x="152400" y="4648200"/>
            <a:ext cx="8763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Area under curve : its value ranges from 0 to 1.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AUC of value less than 0.5 indicating that the classifier has no  prediction ability.</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18"/>
          <p:cNvPicPr preferRelativeResize="0"/>
          <p:nvPr/>
        </p:nvPicPr>
        <p:blipFill rotWithShape="1">
          <a:blip r:embed="rId3">
            <a:alphaModFix/>
          </a:blip>
          <a:srcRect b="0" l="0" r="0" t="0"/>
          <a:stretch/>
        </p:blipFill>
        <p:spPr>
          <a:xfrm>
            <a:off x="2752725" y="1533525"/>
            <a:ext cx="3638550" cy="3790950"/>
          </a:xfrm>
          <a:prstGeom prst="rect">
            <a:avLst/>
          </a:prstGeom>
          <a:noFill/>
          <a:ln>
            <a:noFill/>
          </a:ln>
        </p:spPr>
      </p:pic>
      <p:sp>
        <p:nvSpPr>
          <p:cNvPr id="216" name="Google Shape;216;p18"/>
          <p:cNvSpPr txBox="1"/>
          <p:nvPr/>
        </p:nvSpPr>
        <p:spPr>
          <a:xfrm>
            <a:off x="533400" y="609600"/>
            <a:ext cx="7772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ROC: It helps in visualizing the performance of a classification model.</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19"/>
          <p:cNvPicPr preferRelativeResize="0"/>
          <p:nvPr/>
        </p:nvPicPr>
        <p:blipFill>
          <a:blip r:embed="rId3">
            <a:alphaModFix/>
          </a:blip>
          <a:stretch>
            <a:fillRect/>
          </a:stretch>
        </p:blipFill>
        <p:spPr>
          <a:xfrm>
            <a:off x="1046075" y="1014751"/>
            <a:ext cx="6731499" cy="4429199"/>
          </a:xfrm>
          <a:prstGeom prst="rect">
            <a:avLst/>
          </a:prstGeom>
          <a:noFill/>
          <a:ln>
            <a:noFill/>
          </a:ln>
        </p:spPr>
      </p:pic>
      <p:sp>
        <p:nvSpPr>
          <p:cNvPr id="222" name="Google Shape;222;p19"/>
          <p:cNvSpPr txBox="1"/>
          <p:nvPr/>
        </p:nvSpPr>
        <p:spPr>
          <a:xfrm>
            <a:off x="1133275" y="194275"/>
            <a:ext cx="6372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200">
                <a:latin typeface="Calibri"/>
                <a:ea typeface="Calibri"/>
                <a:cs typeface="Calibri"/>
                <a:sym typeface="Calibri"/>
              </a:rPr>
              <a:t>K Nearest Neighbour</a:t>
            </a:r>
            <a:endParaRPr sz="2200">
              <a:latin typeface="Calibri"/>
              <a:ea typeface="Calibri"/>
              <a:cs typeface="Calibri"/>
              <a:sym typeface="Calibri"/>
            </a:endParaRPr>
          </a:p>
        </p:txBody>
      </p:sp>
      <p:sp>
        <p:nvSpPr>
          <p:cNvPr id="223" name="Google Shape;223;p19"/>
          <p:cNvSpPr txBox="1"/>
          <p:nvPr/>
        </p:nvSpPr>
        <p:spPr>
          <a:xfrm>
            <a:off x="0" y="5974375"/>
            <a:ext cx="914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assumption is ,</a:t>
            </a:r>
            <a:r>
              <a:rPr lang="en-US"/>
              <a:t>similar data points are close to each other. The KNN algorithm hinges on this assumption being true enough for the algorithm to be useful. KNN captures the idea of similarity (sometimes called distance, proximity, or closeness)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0"/>
          <p:cNvSpPr txBox="1"/>
          <p:nvPr/>
        </p:nvSpPr>
        <p:spPr>
          <a:xfrm>
            <a:off x="317325" y="213700"/>
            <a:ext cx="8625900" cy="632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800"/>
              </a:spcBef>
              <a:spcAft>
                <a:spcPts val="0"/>
              </a:spcAft>
              <a:buClr>
                <a:schemeClr val="dk1"/>
              </a:buClr>
              <a:buSzPts val="1100"/>
              <a:buFont typeface="Arial"/>
              <a:buNone/>
            </a:pPr>
            <a:r>
              <a:rPr b="1" lang="en-US" sz="2000">
                <a:solidFill>
                  <a:schemeClr val="dk1"/>
                </a:solidFill>
              </a:rPr>
              <a:t>The KNN Algorithm</a:t>
            </a:r>
            <a:endParaRPr b="1" sz="2000">
              <a:solidFill>
                <a:schemeClr val="dk1"/>
              </a:solidFill>
            </a:endParaRPr>
          </a:p>
          <a:p>
            <a:pPr indent="-349250" lvl="0" marL="457200" rtl="0" algn="l">
              <a:lnSpc>
                <a:spcPct val="115000"/>
              </a:lnSpc>
              <a:spcBef>
                <a:spcPts val="1200"/>
              </a:spcBef>
              <a:spcAft>
                <a:spcPts val="0"/>
              </a:spcAft>
              <a:buClr>
                <a:schemeClr val="dk1"/>
              </a:buClr>
              <a:buSzPts val="1900"/>
              <a:buAutoNum type="arabicPeriod"/>
            </a:pPr>
            <a:r>
              <a:rPr lang="en-US" sz="1900">
                <a:solidFill>
                  <a:schemeClr val="dk1"/>
                </a:solidFill>
              </a:rPr>
              <a:t>Load the data</a:t>
            </a:r>
            <a:endParaRPr sz="1900">
              <a:solidFill>
                <a:schemeClr val="dk1"/>
              </a:solidFill>
            </a:endParaRPr>
          </a:p>
          <a:p>
            <a:pPr indent="-349250" lvl="0" marL="457200" rtl="0" algn="l">
              <a:lnSpc>
                <a:spcPct val="115000"/>
              </a:lnSpc>
              <a:spcBef>
                <a:spcPts val="0"/>
              </a:spcBef>
              <a:spcAft>
                <a:spcPts val="0"/>
              </a:spcAft>
              <a:buClr>
                <a:schemeClr val="dk1"/>
              </a:buClr>
              <a:buSzPts val="1900"/>
              <a:buAutoNum type="arabicPeriod"/>
            </a:pPr>
            <a:r>
              <a:rPr lang="en-US" sz="1900">
                <a:solidFill>
                  <a:schemeClr val="dk1"/>
                </a:solidFill>
              </a:rPr>
              <a:t>Initialize K to your chosen number of neighbors</a:t>
            </a:r>
            <a:endParaRPr sz="1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900">
                <a:solidFill>
                  <a:schemeClr val="dk1"/>
                </a:solidFill>
              </a:rPr>
              <a:t>3. For each example in the data</a:t>
            </a:r>
            <a:endParaRPr sz="1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900">
                <a:solidFill>
                  <a:schemeClr val="dk1"/>
                </a:solidFill>
              </a:rPr>
              <a:t>3.1 </a:t>
            </a:r>
            <a:r>
              <a:rPr lang="en-US" sz="1900">
                <a:solidFill>
                  <a:schemeClr val="dk1"/>
                </a:solidFill>
              </a:rPr>
              <a:t>Calculate the distance between the query example and the current example from the data.</a:t>
            </a:r>
            <a:endParaRPr sz="1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900">
                <a:solidFill>
                  <a:schemeClr val="dk1"/>
                </a:solidFill>
              </a:rPr>
              <a:t>3.2</a:t>
            </a:r>
            <a:r>
              <a:rPr lang="en-US" sz="1900">
                <a:solidFill>
                  <a:schemeClr val="dk1"/>
                </a:solidFill>
              </a:rPr>
              <a:t> Add the distance and the index of the example to an ordered collection</a:t>
            </a:r>
            <a:endParaRPr sz="1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900">
                <a:solidFill>
                  <a:schemeClr val="dk1"/>
                </a:solidFill>
              </a:rPr>
              <a:t>4</a:t>
            </a:r>
            <a:r>
              <a:rPr lang="en-US" sz="1900">
                <a:solidFill>
                  <a:schemeClr val="dk1"/>
                </a:solidFill>
              </a:rPr>
              <a:t>. Sort the ordered collection of distances and indices from smallest to largest (in ascending order) by the distances</a:t>
            </a:r>
            <a:endParaRPr sz="1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900">
                <a:solidFill>
                  <a:schemeClr val="dk1"/>
                </a:solidFill>
              </a:rPr>
              <a:t>5</a:t>
            </a:r>
            <a:r>
              <a:rPr lang="en-US" sz="1900">
                <a:solidFill>
                  <a:schemeClr val="dk1"/>
                </a:solidFill>
              </a:rPr>
              <a:t>. Pick the first K entries from the sorted collection</a:t>
            </a:r>
            <a:endParaRPr sz="1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900">
                <a:solidFill>
                  <a:schemeClr val="dk1"/>
                </a:solidFill>
              </a:rPr>
              <a:t>6</a:t>
            </a:r>
            <a:r>
              <a:rPr lang="en-US" sz="1900">
                <a:solidFill>
                  <a:schemeClr val="dk1"/>
                </a:solidFill>
              </a:rPr>
              <a:t>. Get the labels of the selected K entries</a:t>
            </a:r>
            <a:endParaRPr sz="1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900">
                <a:solidFill>
                  <a:schemeClr val="dk1"/>
                </a:solidFill>
              </a:rPr>
              <a:t>7</a:t>
            </a:r>
            <a:r>
              <a:rPr lang="en-US" sz="1900">
                <a:solidFill>
                  <a:schemeClr val="dk1"/>
                </a:solidFill>
              </a:rPr>
              <a:t>. If regression, return the mean of the K labels</a:t>
            </a:r>
            <a:endParaRPr sz="1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900">
                <a:solidFill>
                  <a:schemeClr val="dk1"/>
                </a:solidFill>
              </a:rPr>
              <a:t>8</a:t>
            </a:r>
            <a:r>
              <a:rPr lang="en-US" sz="1900">
                <a:solidFill>
                  <a:schemeClr val="dk1"/>
                </a:solidFill>
              </a:rPr>
              <a:t>. If classification, return the mode of the K labels</a:t>
            </a:r>
            <a:endParaRPr sz="1900">
              <a:solidFill>
                <a:schemeClr val="dk1"/>
              </a:solidFill>
            </a:endParaRPr>
          </a:p>
          <a:p>
            <a:pPr indent="0" lvl="0" marL="0" rtl="0" algn="l">
              <a:spcBef>
                <a:spcPts val="120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2"/>
          <p:cNvPicPr preferRelativeResize="0"/>
          <p:nvPr/>
        </p:nvPicPr>
        <p:blipFill rotWithShape="1">
          <a:blip r:embed="rId3">
            <a:alphaModFix/>
          </a:blip>
          <a:srcRect b="0" l="0" r="0" t="0"/>
          <a:stretch/>
        </p:blipFill>
        <p:spPr>
          <a:xfrm>
            <a:off x="28575" y="876300"/>
            <a:ext cx="9086850" cy="5105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nvSpPr>
        <p:spPr>
          <a:xfrm>
            <a:off x="317325" y="485700"/>
            <a:ext cx="8606400" cy="634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US" sz="2000">
                <a:solidFill>
                  <a:schemeClr val="dk1"/>
                </a:solidFill>
              </a:rPr>
              <a:t>Choosing the right value for K</a:t>
            </a:r>
            <a:endParaRPr b="1" sz="2000">
              <a:solidFill>
                <a:schemeClr val="dk1"/>
              </a:solidFill>
            </a:endParaRPr>
          </a:p>
          <a:p>
            <a:pPr indent="0" lvl="0" marL="0" rtl="0" algn="l">
              <a:lnSpc>
                <a:spcPct val="115000"/>
              </a:lnSpc>
              <a:spcBef>
                <a:spcPts val="1200"/>
              </a:spcBef>
              <a:spcAft>
                <a:spcPts val="0"/>
              </a:spcAft>
              <a:buNone/>
            </a:pPr>
            <a:r>
              <a:rPr lang="en-US">
                <a:solidFill>
                  <a:schemeClr val="dk1"/>
                </a:solidFill>
              </a:rPr>
              <a:t>To select the K that’s right for your data, we run the KNN algorithm several times with different values of K and choose the K that reduces the number of errors we encounter while maintaining the algorithm’s ability to accurately make predictions when it’s given data it hasn’t seen before.</a:t>
            </a:r>
            <a:endParaRPr>
              <a:solidFill>
                <a:schemeClr val="dk1"/>
              </a:solidFill>
            </a:endParaRPr>
          </a:p>
          <a:p>
            <a:pPr indent="0" lvl="0" marL="0" rtl="0" algn="l">
              <a:lnSpc>
                <a:spcPct val="115000"/>
              </a:lnSpc>
              <a:spcBef>
                <a:spcPts val="1200"/>
              </a:spcBef>
              <a:spcAft>
                <a:spcPts val="0"/>
              </a:spcAft>
              <a:buNone/>
            </a:pPr>
            <a:r>
              <a:t/>
            </a:r>
            <a:endParaRPr b="1" sz="2000">
              <a:solidFill>
                <a:schemeClr val="dk1"/>
              </a:solidFill>
            </a:endParaRPr>
          </a:p>
          <a:p>
            <a:pPr indent="0" lvl="0" marL="0" rtl="0" algn="l">
              <a:lnSpc>
                <a:spcPct val="115000"/>
              </a:lnSpc>
              <a:spcBef>
                <a:spcPts val="1200"/>
              </a:spcBef>
              <a:spcAft>
                <a:spcPts val="0"/>
              </a:spcAft>
              <a:buNone/>
            </a:pPr>
            <a:r>
              <a:t/>
            </a:r>
            <a:endParaRPr b="1" sz="2000">
              <a:solidFill>
                <a:schemeClr val="dk1"/>
              </a:solidFill>
            </a:endParaRPr>
          </a:p>
          <a:p>
            <a:pPr indent="0" lvl="0" marL="0" rtl="0" algn="l">
              <a:lnSpc>
                <a:spcPct val="115000"/>
              </a:lnSpc>
              <a:spcBef>
                <a:spcPts val="1800"/>
              </a:spcBef>
              <a:spcAft>
                <a:spcPts val="0"/>
              </a:spcAft>
              <a:buNone/>
            </a:pPr>
            <a:r>
              <a:rPr b="1" lang="en-US" sz="2000">
                <a:solidFill>
                  <a:schemeClr val="dk1"/>
                </a:solidFill>
              </a:rPr>
              <a:t>Advantages</a:t>
            </a:r>
            <a:endParaRPr b="1" sz="2000">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lang="en-US">
                <a:solidFill>
                  <a:schemeClr val="dk1"/>
                </a:solidFill>
              </a:rPr>
              <a:t>The algorithm is simple and easy to implement.</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US">
                <a:solidFill>
                  <a:schemeClr val="dk1"/>
                </a:solidFill>
              </a:rPr>
              <a:t>There’s no need to build a model, tune several parameters, or make additional assumptions.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US">
                <a:solidFill>
                  <a:schemeClr val="dk1"/>
                </a:solidFill>
              </a:rPr>
              <a:t>The algorithm is versatile. It can be used for classification, regression, and search (as we will see in the next section).</a:t>
            </a:r>
            <a:endParaRPr>
              <a:solidFill>
                <a:schemeClr val="dk1"/>
              </a:solidFill>
            </a:endParaRPr>
          </a:p>
          <a:p>
            <a:pPr indent="0" lvl="0" marL="0" rtl="0" algn="l">
              <a:lnSpc>
                <a:spcPct val="115000"/>
              </a:lnSpc>
              <a:spcBef>
                <a:spcPts val="1800"/>
              </a:spcBef>
              <a:spcAft>
                <a:spcPts val="0"/>
              </a:spcAft>
              <a:buNone/>
            </a:pPr>
            <a:r>
              <a:rPr b="1" lang="en-US" sz="2000">
                <a:solidFill>
                  <a:schemeClr val="dk1"/>
                </a:solidFill>
              </a:rPr>
              <a:t>Disadvantages</a:t>
            </a:r>
            <a:endParaRPr b="1" sz="2000">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lang="en-US">
                <a:solidFill>
                  <a:schemeClr val="dk1"/>
                </a:solidFill>
              </a:rPr>
              <a:t>The algorithm gets significantly slower as the number of examples and/or predictors/independent variables increase.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2000">
              <a:solidFill>
                <a:schemeClr val="dk1"/>
              </a:solidFill>
            </a:endParaRPr>
          </a:p>
          <a:p>
            <a:pPr indent="0" lvl="0" marL="0" rtl="0" algn="l">
              <a:spcBef>
                <a:spcPts val="1200"/>
              </a:spcBef>
              <a:spcAft>
                <a:spcPts val="0"/>
              </a:spcAft>
              <a:buNone/>
            </a:pPr>
            <a:r>
              <a:t/>
            </a:r>
            <a:endParaRPr sz="17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3"/>
          <p:cNvPicPr preferRelativeResize="0"/>
          <p:nvPr/>
        </p:nvPicPr>
        <p:blipFill rotWithShape="1">
          <a:blip r:embed="rId3">
            <a:alphaModFix/>
          </a:blip>
          <a:srcRect b="0" l="0" r="0" t="0"/>
          <a:stretch/>
        </p:blipFill>
        <p:spPr>
          <a:xfrm>
            <a:off x="0" y="828675"/>
            <a:ext cx="9080778" cy="5038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nvSpPr>
        <p:spPr>
          <a:xfrm>
            <a:off x="304800" y="533400"/>
            <a:ext cx="84582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Problem of predicting win/loss in match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Depends on following parameters:</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Team won the toss</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Number of spinner in a team</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Number of wins team had in the tournament</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None/>
            </a:pPr>
            <a:r>
              <a:rPr lang="en-US" sz="1800">
                <a:solidFill>
                  <a:schemeClr val="dk1"/>
                </a:solidFill>
                <a:latin typeface="Calibri"/>
                <a:ea typeface="Calibri"/>
                <a:cs typeface="Calibri"/>
                <a:sym typeface="Calibri"/>
              </a:rPr>
              <a:t>Model accuracy:</a:t>
            </a:r>
            <a:endParaRPr/>
          </a:p>
          <a:p>
            <a:pPr indent="-342900" lvl="0" marL="342900" marR="0" rtl="0" algn="l">
              <a:spcBef>
                <a:spcPts val="0"/>
              </a:spcBef>
              <a:spcAft>
                <a:spcPts val="0"/>
              </a:spcAft>
              <a:buNone/>
            </a:pPr>
            <a:r>
              <a:rPr lang="en-US" sz="1800">
                <a:solidFill>
                  <a:schemeClr val="dk1"/>
                </a:solidFill>
                <a:latin typeface="Calibri"/>
                <a:ea typeface="Calibri"/>
                <a:cs typeface="Calibri"/>
                <a:sym typeface="Calibri"/>
              </a:rPr>
              <a:t>It is based on correct/incorrect classification/prediction made by model the accuracy of model is calculated.</a:t>
            </a:r>
            <a:endParaRPr/>
          </a:p>
          <a:p>
            <a:pPr indent="-342900" lvl="0" marL="342900" marR="0" rtl="0" algn="l">
              <a:spcBef>
                <a:spcPts val="0"/>
              </a:spcBef>
              <a:spcAft>
                <a:spcPts val="0"/>
              </a:spcAft>
              <a:buNone/>
            </a:pPr>
            <a:r>
              <a:rPr lang="en-US" sz="1800">
                <a:solidFill>
                  <a:schemeClr val="dk1"/>
                </a:solidFill>
                <a:latin typeface="Calibri"/>
                <a:ea typeface="Calibri"/>
                <a:cs typeface="Calibri"/>
                <a:sym typeface="Calibri"/>
              </a:rPr>
              <a:t>99% accuracy means: 99 times out of 100 , what model has predicted is same as what the outcome has been .</a:t>
            </a:r>
            <a:endParaRPr/>
          </a:p>
          <a:p>
            <a:pPr indent="-342900" lvl="0" marL="34290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None/>
            </a:pPr>
            <a:r>
              <a:rPr lang="en-US" sz="1800">
                <a:solidFill>
                  <a:schemeClr val="dk1"/>
                </a:solidFill>
                <a:latin typeface="Calibri"/>
                <a:ea typeface="Calibri"/>
                <a:cs typeface="Calibri"/>
                <a:sym typeface="Calibri"/>
              </a:rPr>
              <a:t>99% accuracy may be good in the prediction of match but 1% incorrect prediction may lead to loss of many lives in the field of healthcare.</a:t>
            </a:r>
            <a:endParaRPr/>
          </a:p>
          <a:p>
            <a:pPr indent="-342900" lvl="0" marL="34290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None/>
            </a:pPr>
            <a:r>
              <a:t/>
            </a:r>
            <a:endParaRPr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nvSpPr>
        <p:spPr>
          <a:xfrm>
            <a:off x="0" y="0"/>
            <a:ext cx="8991600"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There are four possibilities with regards to cricket match win/loss</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The model predicted win and team won(</a:t>
            </a:r>
            <a:r>
              <a:rPr b="1" lang="en-US" sz="1800">
                <a:solidFill>
                  <a:schemeClr val="dk1"/>
                </a:solidFill>
                <a:latin typeface="Calibri"/>
                <a:ea typeface="Calibri"/>
                <a:cs typeface="Calibri"/>
                <a:sym typeface="Calibri"/>
              </a:rPr>
              <a:t>TP -True positive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None/>
            </a:pPr>
            <a:r>
              <a:rPr lang="en-US" sz="1800">
                <a:solidFill>
                  <a:schemeClr val="dk1"/>
                </a:solidFill>
                <a:latin typeface="Calibri"/>
                <a:ea typeface="Calibri"/>
                <a:cs typeface="Calibri"/>
                <a:sym typeface="Calibri"/>
              </a:rPr>
              <a:t>2.    The model predicted win and team </a:t>
            </a:r>
            <a:r>
              <a:rPr b="1" lang="en-US" sz="1800">
                <a:solidFill>
                  <a:schemeClr val="dk1"/>
                </a:solidFill>
                <a:latin typeface="Calibri"/>
                <a:ea typeface="Calibri"/>
                <a:cs typeface="Calibri"/>
                <a:sym typeface="Calibri"/>
              </a:rPr>
              <a:t>l</a:t>
            </a:r>
            <a:r>
              <a:rPr lang="en-US" sz="1800">
                <a:solidFill>
                  <a:schemeClr val="dk1"/>
                </a:solidFill>
                <a:latin typeface="Calibri"/>
                <a:ea typeface="Calibri"/>
                <a:cs typeface="Calibri"/>
                <a:sym typeface="Calibri"/>
              </a:rPr>
              <a:t>ost</a:t>
            </a:r>
            <a:r>
              <a:rPr b="1" lang="en-US" sz="1800">
                <a:solidFill>
                  <a:schemeClr val="dk1"/>
                </a:solidFill>
                <a:latin typeface="Calibri"/>
                <a:ea typeface="Calibri"/>
                <a:cs typeface="Calibri"/>
                <a:sym typeface="Calibri"/>
              </a:rPr>
              <a:t> (FP -False positive)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None/>
            </a:pPr>
            <a:r>
              <a:rPr lang="en-US" sz="1800">
                <a:solidFill>
                  <a:schemeClr val="dk1"/>
                </a:solidFill>
                <a:latin typeface="Calibri"/>
                <a:ea typeface="Calibri"/>
                <a:cs typeface="Calibri"/>
                <a:sym typeface="Calibri"/>
              </a:rPr>
              <a:t>3.     The model predicted loss and team won </a:t>
            </a:r>
            <a:r>
              <a:rPr b="1" lang="en-US" sz="1800">
                <a:solidFill>
                  <a:schemeClr val="dk1"/>
                </a:solidFill>
                <a:latin typeface="Calibri"/>
                <a:ea typeface="Calibri"/>
                <a:cs typeface="Calibri"/>
                <a:sym typeface="Calibri"/>
              </a:rPr>
              <a:t>(FN -False negative)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rabicPeriod" startAt="4"/>
            </a:pPr>
            <a:r>
              <a:rPr lang="en-US" sz="1800">
                <a:solidFill>
                  <a:schemeClr val="dk1"/>
                </a:solidFill>
                <a:latin typeface="Calibri"/>
                <a:ea typeface="Calibri"/>
                <a:cs typeface="Calibri"/>
                <a:sym typeface="Calibri"/>
              </a:rPr>
              <a:t>The model predicted loss and team lost (</a:t>
            </a:r>
            <a:r>
              <a:rPr b="1" lang="en-US" sz="1800">
                <a:solidFill>
                  <a:schemeClr val="dk1"/>
                </a:solidFill>
                <a:latin typeface="Calibri"/>
                <a:ea typeface="Calibri"/>
                <a:cs typeface="Calibri"/>
                <a:sym typeface="Calibri"/>
              </a:rPr>
              <a:t>TN-True Negative)</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None/>
            </a:pPr>
            <a:r>
              <a:rPr b="1" lang="en-US" sz="1800">
                <a:solidFill>
                  <a:schemeClr val="dk1"/>
                </a:solidFill>
                <a:latin typeface="Calibri"/>
                <a:ea typeface="Calibri"/>
                <a:cs typeface="Calibri"/>
                <a:sym typeface="Calibri"/>
              </a:rPr>
              <a:t>Error rate</a:t>
            </a:r>
            <a:r>
              <a:rPr lang="en-US" sz="1800">
                <a:solidFill>
                  <a:schemeClr val="dk1"/>
                </a:solidFill>
                <a:latin typeface="Calibri"/>
                <a:ea typeface="Calibri"/>
                <a:cs typeface="Calibri"/>
                <a:sym typeface="Calibri"/>
              </a:rPr>
              <a:t>= (1-model accuracy)</a:t>
            </a:r>
            <a:endParaRPr/>
          </a:p>
          <a:p>
            <a:pPr indent="-342900" lvl="0" marL="34290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None/>
            </a:pPr>
            <a:r>
              <a:rPr b="1" lang="en-US" sz="1800">
                <a:solidFill>
                  <a:schemeClr val="dk1"/>
                </a:solidFill>
                <a:latin typeface="Calibri"/>
                <a:ea typeface="Calibri"/>
                <a:cs typeface="Calibri"/>
                <a:sym typeface="Calibri"/>
              </a:rPr>
              <a:t>Confusion matrix </a:t>
            </a:r>
            <a:r>
              <a:rPr lang="en-US" sz="1800">
                <a:solidFill>
                  <a:schemeClr val="dk1"/>
                </a:solidFill>
                <a:latin typeface="Calibri"/>
                <a:ea typeface="Calibri"/>
                <a:cs typeface="Calibri"/>
                <a:sym typeface="Calibri"/>
              </a:rPr>
              <a:t>: A matrix containing correct and incorrect prediction in the form of TPs, TNs, FPs, FNs is known as confusion matrix.</a:t>
            </a:r>
            <a:endParaRPr/>
          </a:p>
          <a:p>
            <a:pPr indent="-342900" lvl="0" marL="342900" marR="0" rtl="0" algn="l">
              <a:spcBef>
                <a:spcPts val="0"/>
              </a:spcBef>
              <a:spcAft>
                <a:spcPts val="0"/>
              </a:spcAft>
              <a:buNone/>
            </a:pPr>
            <a:r>
              <a:rPr lang="en-US" sz="1800">
                <a:solidFill>
                  <a:schemeClr val="dk1"/>
                </a:solidFill>
                <a:latin typeface="Calibri"/>
                <a:ea typeface="Calibri"/>
                <a:cs typeface="Calibri"/>
                <a:sym typeface="Calibri"/>
              </a:rPr>
              <a:t> For match win/loss it is 2*2 matrix , classification problem involving three classes the confusion matrix would be 3*3.</a:t>
            </a:r>
            <a:endParaRPr/>
          </a:p>
          <a:p>
            <a:pPr indent="-342900" lvl="0" marL="342900" marR="0" rtl="0" algn="l">
              <a:spcBef>
                <a:spcPts val="0"/>
              </a:spcBef>
              <a:spcAft>
                <a:spcPts val="0"/>
              </a:spcAft>
              <a:buNone/>
            </a:pPr>
            <a:r>
              <a:t/>
            </a:r>
            <a:endParaRPr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6" name="Google Shape;106;p5"/>
          <p:cNvPicPr preferRelativeResize="0"/>
          <p:nvPr/>
        </p:nvPicPr>
        <p:blipFill rotWithShape="1">
          <a:blip r:embed="rId3">
            <a:alphaModFix/>
          </a:blip>
          <a:srcRect b="0" l="0" r="0" t="0"/>
          <a:stretch/>
        </p:blipFill>
        <p:spPr>
          <a:xfrm>
            <a:off x="2209800" y="2971800"/>
            <a:ext cx="3476625" cy="476250"/>
          </a:xfrm>
          <a:prstGeom prst="rect">
            <a:avLst/>
          </a:prstGeom>
          <a:noFill/>
          <a:ln>
            <a:noFill/>
          </a:ln>
        </p:spPr>
      </p:pic>
      <p:sp>
        <p:nvSpPr>
          <p:cNvPr id="107" name="Google Shape;107;p5"/>
          <p:cNvSpPr/>
          <p:nvPr/>
        </p:nvSpPr>
        <p:spPr>
          <a:xfrm>
            <a:off x="0" y="933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08" name="Google Shape;108;p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9" name="Google Shape;109;p5"/>
          <p:cNvPicPr preferRelativeResize="0"/>
          <p:nvPr/>
        </p:nvPicPr>
        <p:blipFill rotWithShape="1">
          <a:blip r:embed="rId4">
            <a:alphaModFix/>
          </a:blip>
          <a:srcRect b="0" l="0" r="0" t="0"/>
          <a:stretch/>
        </p:blipFill>
        <p:spPr>
          <a:xfrm>
            <a:off x="2514600" y="3581400"/>
            <a:ext cx="3009900" cy="476250"/>
          </a:xfrm>
          <a:prstGeom prst="rect">
            <a:avLst/>
          </a:prstGeom>
          <a:noFill/>
          <a:ln>
            <a:noFill/>
          </a:ln>
        </p:spPr>
      </p:pic>
      <p:sp>
        <p:nvSpPr>
          <p:cNvPr id="110" name="Google Shape;110;p5"/>
          <p:cNvSpPr/>
          <p:nvPr/>
        </p:nvSpPr>
        <p:spPr>
          <a:xfrm>
            <a:off x="0" y="933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111" name="Google Shape;111;p5"/>
          <p:cNvPicPr preferRelativeResize="0"/>
          <p:nvPr/>
        </p:nvPicPr>
        <p:blipFill rotWithShape="1">
          <a:blip r:embed="rId5">
            <a:alphaModFix/>
          </a:blip>
          <a:srcRect b="0" l="0" r="0" t="0"/>
          <a:stretch/>
        </p:blipFill>
        <p:spPr>
          <a:xfrm>
            <a:off x="6705600" y="228600"/>
            <a:ext cx="2238375" cy="2190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p:nvPr/>
        </p:nvSpPr>
        <p:spPr>
          <a:xfrm>
            <a:off x="152400" y="533400"/>
            <a:ext cx="8686800"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The </a:t>
            </a:r>
            <a:r>
              <a:rPr b="1" lang="en-US" sz="1800">
                <a:solidFill>
                  <a:schemeClr val="dk1"/>
                </a:solidFill>
                <a:latin typeface="Calibri"/>
                <a:ea typeface="Calibri"/>
                <a:cs typeface="Calibri"/>
                <a:sym typeface="Calibri"/>
              </a:rPr>
              <a:t>Kappa statistic </a:t>
            </a:r>
            <a:r>
              <a:rPr lang="en-US" sz="1800">
                <a:solidFill>
                  <a:schemeClr val="dk1"/>
                </a:solidFill>
                <a:latin typeface="Calibri"/>
                <a:ea typeface="Calibri"/>
                <a:cs typeface="Calibri"/>
                <a:sym typeface="Calibri"/>
              </a:rPr>
              <a:t>(or value) is a metric that compares an Observed Accuracy with an Expected Accuracy (random chance). The kappa statistic is used not only to evaluate a single classifier, but also to evaluate classifiers amongst themselves </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0" name="Google Shape;120;p7"/>
          <p:cNvPicPr preferRelativeResize="0"/>
          <p:nvPr/>
        </p:nvPicPr>
        <p:blipFill rotWithShape="1">
          <a:blip r:embed="rId3">
            <a:alphaModFix/>
          </a:blip>
          <a:srcRect b="0" l="0" r="0" t="0"/>
          <a:stretch/>
        </p:blipFill>
        <p:spPr>
          <a:xfrm>
            <a:off x="2209800" y="2819400"/>
            <a:ext cx="3952875" cy="476250"/>
          </a:xfrm>
          <a:prstGeom prst="rect">
            <a:avLst/>
          </a:prstGeom>
          <a:noFill/>
          <a:ln>
            <a:noFill/>
          </a:ln>
        </p:spPr>
      </p:pic>
      <p:sp>
        <p:nvSpPr>
          <p:cNvPr id="121" name="Google Shape;121;p7"/>
          <p:cNvSpPr/>
          <p:nvPr/>
        </p:nvSpPr>
        <p:spPr>
          <a:xfrm>
            <a:off x="0" y="933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22" name="Google Shape;122;p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3" name="Google Shape;123;p7"/>
          <p:cNvPicPr preferRelativeResize="0"/>
          <p:nvPr/>
        </p:nvPicPr>
        <p:blipFill rotWithShape="1">
          <a:blip r:embed="rId4">
            <a:alphaModFix/>
          </a:blip>
          <a:srcRect b="0" l="0" r="0" t="0"/>
          <a:stretch/>
        </p:blipFill>
        <p:spPr>
          <a:xfrm>
            <a:off x="1447800" y="1676400"/>
            <a:ext cx="5323332" cy="533400"/>
          </a:xfrm>
          <a:prstGeom prst="rect">
            <a:avLst/>
          </a:prstGeom>
          <a:noFill/>
          <a:ln>
            <a:noFill/>
          </a:ln>
        </p:spPr>
      </p:pic>
      <p:sp>
        <p:nvSpPr>
          <p:cNvPr id="124" name="Google Shape;124;p7"/>
          <p:cNvSpPr/>
          <p:nvPr/>
        </p:nvSpPr>
        <p:spPr>
          <a:xfrm>
            <a:off x="0" y="9334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125" name="Google Shape;125;p7"/>
          <p:cNvPicPr preferRelativeResize="0"/>
          <p:nvPr/>
        </p:nvPicPr>
        <p:blipFill>
          <a:blip r:embed="rId5">
            <a:alphaModFix/>
          </a:blip>
          <a:stretch>
            <a:fillRect/>
          </a:stretch>
        </p:blipFill>
        <p:spPr>
          <a:xfrm>
            <a:off x="2133600" y="4841525"/>
            <a:ext cx="2786750" cy="533400"/>
          </a:xfrm>
          <a:prstGeom prst="rect">
            <a:avLst/>
          </a:prstGeom>
          <a:noFill/>
          <a:ln>
            <a:noFill/>
          </a:ln>
        </p:spPr>
      </p:pic>
      <p:sp>
        <p:nvSpPr>
          <p:cNvPr id="126" name="Google Shape;126;p7"/>
          <p:cNvSpPr txBox="1"/>
          <p:nvPr/>
        </p:nvSpPr>
        <p:spPr>
          <a:xfrm>
            <a:off x="5259900" y="4774725"/>
            <a:ext cx="377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latin typeface="Calibri"/>
                <a:ea typeface="Calibri"/>
                <a:cs typeface="Calibri"/>
                <a:sym typeface="Calibri"/>
              </a:rPr>
              <a:t>+</a:t>
            </a:r>
            <a:endParaRPr sz="2700">
              <a:latin typeface="Calibri"/>
              <a:ea typeface="Calibri"/>
              <a:cs typeface="Calibri"/>
              <a:sym typeface="Calibri"/>
            </a:endParaRPr>
          </a:p>
        </p:txBody>
      </p:sp>
      <p:pic>
        <p:nvPicPr>
          <p:cNvPr id="127" name="Google Shape;127;p7"/>
          <p:cNvPicPr preferRelativeResize="0"/>
          <p:nvPr/>
        </p:nvPicPr>
        <p:blipFill>
          <a:blip r:embed="rId6">
            <a:alphaModFix/>
          </a:blip>
          <a:stretch>
            <a:fillRect/>
          </a:stretch>
        </p:blipFill>
        <p:spPr>
          <a:xfrm>
            <a:off x="5637600" y="4774730"/>
            <a:ext cx="3201600" cy="600300"/>
          </a:xfrm>
          <a:prstGeom prst="rect">
            <a:avLst/>
          </a:prstGeom>
          <a:noFill/>
          <a:ln>
            <a:noFill/>
          </a:ln>
        </p:spPr>
      </p:pic>
      <p:pic>
        <p:nvPicPr>
          <p:cNvPr id="128" name="Google Shape;128;p7"/>
          <p:cNvPicPr preferRelativeResize="0"/>
          <p:nvPr/>
        </p:nvPicPr>
        <p:blipFill>
          <a:blip r:embed="rId7">
            <a:alphaModFix/>
          </a:blip>
          <a:stretch>
            <a:fillRect/>
          </a:stretch>
        </p:blipFill>
        <p:spPr>
          <a:xfrm>
            <a:off x="0" y="4846275"/>
            <a:ext cx="19177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8"/>
          <p:cNvSpPr txBox="1"/>
          <p:nvPr/>
        </p:nvSpPr>
        <p:spPr>
          <a:xfrm>
            <a:off x="152400" y="381000"/>
            <a:ext cx="8382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Q1. The confusion matrix of the win/loss prediction of cricket match is given below. Calculate the Kappa value.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graphicFrame>
        <p:nvGraphicFramePr>
          <p:cNvPr id="136" name="Google Shape;136;p8"/>
          <p:cNvGraphicFramePr/>
          <p:nvPr/>
        </p:nvGraphicFramePr>
        <p:xfrm>
          <a:off x="228600" y="1219200"/>
          <a:ext cx="3000000" cy="3000000"/>
        </p:xfrm>
        <a:graphic>
          <a:graphicData uri="http://schemas.openxmlformats.org/drawingml/2006/table">
            <a:tbl>
              <a:tblPr bandRow="1" firstRow="1">
                <a:noFill/>
                <a:tableStyleId>{A73D7509-669C-4B7C-8375-86B7CD94738A}</a:tableStyleId>
              </a:tblPr>
              <a:tblGrid>
                <a:gridCol w="2032000"/>
                <a:gridCol w="2032000"/>
                <a:gridCol w="2032000"/>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Actual win</a:t>
                      </a:r>
                      <a:endParaRPr sz="1800"/>
                    </a:p>
                  </a:txBody>
                  <a:tcPr marT="45725" marB="45725" marR="91450" marL="91450"/>
                </a:tc>
                <a:tc>
                  <a:txBody>
                    <a:bodyPr/>
                    <a:lstStyle/>
                    <a:p>
                      <a:pPr indent="0" lvl="0" marL="0" marR="0" rtl="0" algn="l">
                        <a:spcBef>
                          <a:spcPts val="0"/>
                        </a:spcBef>
                        <a:spcAft>
                          <a:spcPts val="0"/>
                        </a:spcAft>
                        <a:buNone/>
                      </a:pPr>
                      <a:r>
                        <a:rPr lang="en-US" sz="1800"/>
                        <a:t>Actual loss</a:t>
                      </a:r>
                      <a:endParaRPr sz="1800"/>
                    </a:p>
                  </a:txBody>
                  <a:tcPr marT="45725" marB="45725" marR="91450" marL="91450"/>
                </a:tc>
              </a:tr>
              <a:tr h="370850">
                <a:tc>
                  <a:txBody>
                    <a:bodyPr/>
                    <a:lstStyle/>
                    <a:p>
                      <a:pPr indent="0" lvl="0" marL="0" marR="0" rtl="0" algn="l">
                        <a:spcBef>
                          <a:spcPts val="0"/>
                        </a:spcBef>
                        <a:spcAft>
                          <a:spcPts val="0"/>
                        </a:spcAft>
                        <a:buNone/>
                      </a:pPr>
                      <a:r>
                        <a:rPr lang="en-US" sz="1800"/>
                        <a:t>Predicted win</a:t>
                      </a:r>
                      <a:endParaRPr sz="1800"/>
                    </a:p>
                  </a:txBody>
                  <a:tcPr marT="45725" marB="45725" marR="91450" marL="91450"/>
                </a:tc>
                <a:tc>
                  <a:txBody>
                    <a:bodyPr/>
                    <a:lstStyle/>
                    <a:p>
                      <a:pPr indent="0" lvl="0" marL="0" marR="0" rtl="0" algn="l">
                        <a:spcBef>
                          <a:spcPts val="0"/>
                        </a:spcBef>
                        <a:spcAft>
                          <a:spcPts val="0"/>
                        </a:spcAft>
                        <a:buNone/>
                      </a:pPr>
                      <a:r>
                        <a:rPr b="1" lang="en-US" sz="1800"/>
                        <a:t>85</a:t>
                      </a:r>
                      <a:endParaRPr b="1"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r>
              <a:tr h="370850">
                <a:tc>
                  <a:txBody>
                    <a:bodyPr/>
                    <a:lstStyle/>
                    <a:p>
                      <a:pPr indent="0" lvl="0" marL="0" marR="0" rtl="0" algn="l">
                        <a:spcBef>
                          <a:spcPts val="0"/>
                        </a:spcBef>
                        <a:spcAft>
                          <a:spcPts val="0"/>
                        </a:spcAft>
                        <a:buNone/>
                      </a:pPr>
                      <a:r>
                        <a:rPr lang="en-US" sz="1800"/>
                        <a:t>Predicted loss</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b="1" lang="en-US" sz="1800"/>
                        <a:t>9</a:t>
                      </a:r>
                      <a:endParaRPr b="1" sz="1800"/>
                    </a:p>
                  </a:txBody>
                  <a:tcPr marT="45725" marB="45725" marR="91450" marL="91450"/>
                </a:tc>
              </a:tr>
            </a:tbl>
          </a:graphicData>
        </a:graphic>
      </p:graphicFrame>
      <p:sp>
        <p:nvSpPr>
          <p:cNvPr id="137" name="Google Shape;137;p8"/>
          <p:cNvSpPr txBox="1"/>
          <p:nvPr/>
        </p:nvSpPr>
        <p:spPr>
          <a:xfrm>
            <a:off x="381000" y="2895600"/>
            <a:ext cx="8534400" cy="369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Observed accuracy</a:t>
            </a:r>
            <a:r>
              <a:rPr lang="en-US" sz="1800">
                <a:solidFill>
                  <a:schemeClr val="dk1"/>
                </a:solidFill>
                <a:latin typeface="Calibri"/>
                <a:ea typeface="Calibri"/>
                <a:cs typeface="Calibri"/>
                <a:sym typeface="Calibri"/>
              </a:rPr>
              <a:t>=(85+9)/(85+9+2+4)=0.94</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Expected accuracy</a:t>
            </a:r>
            <a:r>
              <a:rPr lang="en-US" sz="1800">
                <a:solidFill>
                  <a:schemeClr val="dk1"/>
                </a:solidFill>
                <a:latin typeface="Calibri"/>
                <a:ea typeface="Calibri"/>
                <a:cs typeface="Calibri"/>
                <a:sym typeface="Calibri"/>
              </a:rPr>
              <a:t>=(89*87)/(10000)  + (11*13)/(100*100)=0.7886</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Kappa value=(0.94-0.7886)/(1-0.7886)=0.7162</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Maximum  value of kappa=1, represent perfect agreement between prediction and actual values.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8"/>
          <p:cNvPicPr preferRelativeResize="0"/>
          <p:nvPr/>
        </p:nvPicPr>
        <p:blipFill rotWithShape="1">
          <a:blip r:embed="rId3">
            <a:alphaModFix/>
          </a:blip>
          <a:srcRect b="0" l="0" r="0" t="0"/>
          <a:stretch/>
        </p:blipFill>
        <p:spPr>
          <a:xfrm>
            <a:off x="6629400" y="838200"/>
            <a:ext cx="1868557" cy="182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4" name="Google Shape;144;p9"/>
          <p:cNvPicPr preferRelativeResize="0"/>
          <p:nvPr/>
        </p:nvPicPr>
        <p:blipFill rotWithShape="1">
          <a:blip r:embed="rId3">
            <a:alphaModFix/>
          </a:blip>
          <a:srcRect b="0" l="0" r="0" t="0"/>
          <a:stretch/>
        </p:blipFill>
        <p:spPr>
          <a:xfrm>
            <a:off x="2057400" y="4419600"/>
            <a:ext cx="4677508" cy="685800"/>
          </a:xfrm>
          <a:prstGeom prst="rect">
            <a:avLst/>
          </a:prstGeom>
          <a:noFill/>
          <a:ln>
            <a:noFill/>
          </a:ln>
        </p:spPr>
      </p:pic>
      <p:sp>
        <p:nvSpPr>
          <p:cNvPr id="145" name="Google Shape;145;p9"/>
          <p:cNvSpPr/>
          <p:nvPr/>
        </p:nvSpPr>
        <p:spPr>
          <a:xfrm>
            <a:off x="0" y="8286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146" name="Google Shape;146;p9"/>
          <p:cNvPicPr preferRelativeResize="0"/>
          <p:nvPr/>
        </p:nvPicPr>
        <p:blipFill rotWithShape="1">
          <a:blip r:embed="rId4">
            <a:alphaModFix/>
          </a:blip>
          <a:srcRect b="0" l="0" r="0" t="0"/>
          <a:stretch/>
        </p:blipFill>
        <p:spPr>
          <a:xfrm>
            <a:off x="2743200" y="762000"/>
            <a:ext cx="2238375" cy="542925"/>
          </a:xfrm>
          <a:prstGeom prst="rect">
            <a:avLst/>
          </a:prstGeom>
          <a:noFill/>
          <a:ln>
            <a:noFill/>
          </a:ln>
        </p:spPr>
      </p:pic>
      <p:pic>
        <p:nvPicPr>
          <p:cNvPr id="147" name="Google Shape;147;p9"/>
          <p:cNvPicPr preferRelativeResize="0"/>
          <p:nvPr/>
        </p:nvPicPr>
        <p:blipFill rotWithShape="1">
          <a:blip r:embed="rId5">
            <a:alphaModFix/>
          </a:blip>
          <a:srcRect b="0" l="0" r="0" t="0"/>
          <a:stretch/>
        </p:blipFill>
        <p:spPr>
          <a:xfrm>
            <a:off x="3276600" y="2895600"/>
            <a:ext cx="1943100" cy="542925"/>
          </a:xfrm>
          <a:prstGeom prst="rect">
            <a:avLst/>
          </a:prstGeom>
          <a:noFill/>
          <a:ln>
            <a:noFill/>
          </a:ln>
        </p:spPr>
      </p:pic>
      <p:sp>
        <p:nvSpPr>
          <p:cNvPr id="148" name="Google Shape;148;p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9"/>
          <p:cNvSpPr/>
          <p:nvPr/>
        </p:nvSpPr>
        <p:spPr>
          <a:xfrm>
            <a:off x="0" y="10001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0" name="Google Shape;150;p9"/>
          <p:cNvSpPr/>
          <p:nvPr/>
        </p:nvSpPr>
        <p:spPr>
          <a:xfrm>
            <a:off x="0" y="15430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1" name="Google Shape;151;p9"/>
          <p:cNvSpPr txBox="1"/>
          <p:nvPr/>
        </p:nvSpPr>
        <p:spPr>
          <a:xfrm>
            <a:off x="228600" y="228600"/>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Precision</a:t>
            </a:r>
            <a:r>
              <a:rPr lang="en-US" sz="1800">
                <a:solidFill>
                  <a:schemeClr val="dk1"/>
                </a:solidFill>
                <a:latin typeface="Calibri"/>
                <a:ea typeface="Calibri"/>
                <a:cs typeface="Calibri"/>
                <a:sym typeface="Calibri"/>
              </a:rPr>
              <a:t>: It indicates reliability of a Model In predicting class .How often it predicts the win correctly </a:t>
            </a:r>
            <a:endParaRPr sz="1800">
              <a:solidFill>
                <a:schemeClr val="dk1"/>
              </a:solidFill>
              <a:latin typeface="Calibri"/>
              <a:ea typeface="Calibri"/>
              <a:cs typeface="Calibri"/>
              <a:sym typeface="Calibri"/>
            </a:endParaRPr>
          </a:p>
        </p:txBody>
      </p:sp>
      <p:sp>
        <p:nvSpPr>
          <p:cNvPr id="152" name="Google Shape;152;p9"/>
          <p:cNvSpPr txBox="1"/>
          <p:nvPr/>
        </p:nvSpPr>
        <p:spPr>
          <a:xfrm>
            <a:off x="228600" y="1752600"/>
            <a:ext cx="8610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Recall </a:t>
            </a:r>
            <a:r>
              <a:rPr lang="en-US" sz="1800">
                <a:solidFill>
                  <a:schemeClr val="dk1"/>
                </a:solidFill>
                <a:latin typeface="Calibri"/>
                <a:ea typeface="Calibri"/>
                <a:cs typeface="Calibri"/>
                <a:sym typeface="Calibri"/>
              </a:rPr>
              <a:t>: indicates the proportion of correct prediction of positive to the total number of positives.</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nvSpPr>
        <p:spPr>
          <a:xfrm>
            <a:off x="457200" y="533400"/>
            <a:ext cx="83058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u="sng">
                <a:solidFill>
                  <a:schemeClr val="dk1"/>
                </a:solidFill>
                <a:latin typeface="Calibri"/>
                <a:ea typeface="Calibri"/>
                <a:cs typeface="Calibri"/>
                <a:sym typeface="Calibri"/>
              </a:rPr>
              <a:t>Receiver Operating Characteristics(ROC) curve </a:t>
            </a:r>
            <a:endParaRPr b="1" sz="2000" u="sng">
              <a:solidFill>
                <a:schemeClr val="dk1"/>
              </a:solidFill>
              <a:latin typeface="Calibri"/>
              <a:ea typeface="Calibri"/>
              <a:cs typeface="Calibri"/>
              <a:sym typeface="Calibri"/>
            </a:endParaRPr>
          </a:p>
        </p:txBody>
      </p:sp>
      <p:sp>
        <p:nvSpPr>
          <p:cNvPr id="158" name="Google Shape;158;p10"/>
          <p:cNvSpPr/>
          <p:nvPr/>
        </p:nvSpPr>
        <p:spPr>
          <a:xfrm>
            <a:off x="5638800" y="228600"/>
            <a:ext cx="32300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https://youtu.be/z5qA9qZMyw0</a:t>
            </a:r>
            <a:endParaRPr sz="1800">
              <a:solidFill>
                <a:schemeClr val="dk1"/>
              </a:solidFill>
              <a:latin typeface="Calibri"/>
              <a:ea typeface="Calibri"/>
              <a:cs typeface="Calibri"/>
              <a:sym typeface="Calibri"/>
            </a:endParaRPr>
          </a:p>
        </p:txBody>
      </p:sp>
      <p:sp>
        <p:nvSpPr>
          <p:cNvPr id="159" name="Google Shape;159;p1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0" name="Google Shape;160;p10"/>
          <p:cNvPicPr preferRelativeResize="0"/>
          <p:nvPr/>
        </p:nvPicPr>
        <p:blipFill rotWithShape="1">
          <a:blip r:embed="rId3">
            <a:alphaModFix/>
          </a:blip>
          <a:srcRect b="0" l="0" r="0" t="0"/>
          <a:stretch/>
        </p:blipFill>
        <p:spPr>
          <a:xfrm>
            <a:off x="228600" y="1524000"/>
            <a:ext cx="4181642" cy="609600"/>
          </a:xfrm>
          <a:prstGeom prst="rect">
            <a:avLst/>
          </a:prstGeom>
          <a:noFill/>
          <a:ln>
            <a:noFill/>
          </a:ln>
        </p:spPr>
      </p:pic>
      <p:sp>
        <p:nvSpPr>
          <p:cNvPr id="161" name="Google Shape;161;p10"/>
          <p:cNvSpPr/>
          <p:nvPr/>
        </p:nvSpPr>
        <p:spPr>
          <a:xfrm>
            <a:off x="0" y="10001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62" name="Google Shape;162;p1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3" name="Google Shape;163;p10"/>
          <p:cNvPicPr preferRelativeResize="0"/>
          <p:nvPr/>
        </p:nvPicPr>
        <p:blipFill rotWithShape="1">
          <a:blip r:embed="rId4">
            <a:alphaModFix/>
          </a:blip>
          <a:srcRect b="0" l="0" r="0" t="0"/>
          <a:stretch/>
        </p:blipFill>
        <p:spPr>
          <a:xfrm>
            <a:off x="228600" y="2895600"/>
            <a:ext cx="3790950" cy="542925"/>
          </a:xfrm>
          <a:prstGeom prst="rect">
            <a:avLst/>
          </a:prstGeom>
          <a:noFill/>
          <a:ln>
            <a:noFill/>
          </a:ln>
        </p:spPr>
      </p:pic>
      <p:sp>
        <p:nvSpPr>
          <p:cNvPr id="164" name="Google Shape;164;p10"/>
          <p:cNvSpPr/>
          <p:nvPr/>
        </p:nvSpPr>
        <p:spPr>
          <a:xfrm>
            <a:off x="0" y="10001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165" name="Google Shape;165;p10"/>
          <p:cNvPicPr preferRelativeResize="0"/>
          <p:nvPr/>
        </p:nvPicPr>
        <p:blipFill rotWithShape="1">
          <a:blip r:embed="rId5">
            <a:alphaModFix/>
          </a:blip>
          <a:srcRect b="0" l="0" r="0" t="0"/>
          <a:stretch/>
        </p:blipFill>
        <p:spPr>
          <a:xfrm>
            <a:off x="6172200" y="1066800"/>
            <a:ext cx="2249557" cy="2201694"/>
          </a:xfrm>
          <a:prstGeom prst="rect">
            <a:avLst/>
          </a:prstGeom>
          <a:noFill/>
          <a:ln>
            <a:noFill/>
          </a:ln>
        </p:spPr>
      </p:pic>
      <p:graphicFrame>
        <p:nvGraphicFramePr>
          <p:cNvPr id="166" name="Google Shape;166;p10"/>
          <p:cNvGraphicFramePr/>
          <p:nvPr/>
        </p:nvGraphicFramePr>
        <p:xfrm>
          <a:off x="2133600" y="4114800"/>
          <a:ext cx="3000000" cy="3000000"/>
        </p:xfrm>
        <a:graphic>
          <a:graphicData uri="http://schemas.openxmlformats.org/drawingml/2006/table">
            <a:tbl>
              <a:tblPr bandRow="1" firstRow="1">
                <a:noFill/>
                <a:tableStyleId>{A73D7509-669C-4B7C-8375-86B7CD94738A}</a:tableStyleId>
              </a:tblPr>
              <a:tblGrid>
                <a:gridCol w="3048000"/>
                <a:gridCol w="3048000"/>
              </a:tblGrid>
              <a:tr h="370850">
                <a:tc>
                  <a:txBody>
                    <a:bodyPr/>
                    <a:lstStyle/>
                    <a:p>
                      <a:pPr indent="0" lvl="0" marL="0" marR="0" rtl="0" algn="ctr">
                        <a:spcBef>
                          <a:spcPts val="0"/>
                        </a:spcBef>
                        <a:spcAft>
                          <a:spcPts val="0"/>
                        </a:spcAft>
                        <a:buNone/>
                      </a:pPr>
                      <a:r>
                        <a:rPr lang="en-US" sz="2400">
                          <a:solidFill>
                            <a:schemeClr val="dk1"/>
                          </a:solidFill>
                        </a:rPr>
                        <a:t>TP</a:t>
                      </a:r>
                      <a:endParaRPr sz="2400">
                        <a:solidFill>
                          <a:schemeClr val="dk1"/>
                        </a:solidFill>
                      </a:endParaRPr>
                    </a:p>
                  </a:txBody>
                  <a:tcPr marT="45725" marB="45725" marR="91450" marL="91450">
                    <a:solidFill>
                      <a:srgbClr val="538CD5"/>
                    </a:solidFill>
                  </a:tcPr>
                </a:tc>
                <a:tc>
                  <a:txBody>
                    <a:bodyPr/>
                    <a:lstStyle/>
                    <a:p>
                      <a:pPr indent="0" lvl="0" marL="0" marR="0" rtl="0" algn="ctr">
                        <a:spcBef>
                          <a:spcPts val="0"/>
                        </a:spcBef>
                        <a:spcAft>
                          <a:spcPts val="0"/>
                        </a:spcAft>
                        <a:buNone/>
                      </a:pPr>
                      <a:r>
                        <a:rPr lang="en-US" sz="2400">
                          <a:solidFill>
                            <a:schemeClr val="dk1"/>
                          </a:solidFill>
                        </a:rPr>
                        <a:t>FP</a:t>
                      </a:r>
                      <a:endParaRPr sz="2400">
                        <a:solidFill>
                          <a:schemeClr val="dk1"/>
                        </a:solidFill>
                      </a:endParaRPr>
                    </a:p>
                  </a:txBody>
                  <a:tcPr marT="45725" marB="45725" marR="91450" marL="91450">
                    <a:solidFill>
                      <a:srgbClr val="B2A0C7"/>
                    </a:solidFill>
                  </a:tcPr>
                </a:tc>
              </a:tr>
              <a:tr h="370850">
                <a:tc>
                  <a:txBody>
                    <a:bodyPr/>
                    <a:lstStyle/>
                    <a:p>
                      <a:pPr indent="0" lvl="0" marL="0" marR="0" rtl="0" algn="ctr">
                        <a:spcBef>
                          <a:spcPts val="0"/>
                        </a:spcBef>
                        <a:spcAft>
                          <a:spcPts val="0"/>
                        </a:spcAft>
                        <a:buNone/>
                      </a:pPr>
                      <a:r>
                        <a:rPr lang="en-US" sz="2400">
                          <a:solidFill>
                            <a:schemeClr val="dk1"/>
                          </a:solidFill>
                        </a:rPr>
                        <a:t>FN</a:t>
                      </a:r>
                      <a:endParaRPr sz="2400">
                        <a:solidFill>
                          <a:schemeClr val="dk1"/>
                        </a:solidFill>
                      </a:endParaRPr>
                    </a:p>
                  </a:txBody>
                  <a:tcPr marT="45725" marB="45725" marR="91450" marL="91450">
                    <a:solidFill>
                      <a:srgbClr val="538CD5"/>
                    </a:solidFill>
                  </a:tcPr>
                </a:tc>
                <a:tc>
                  <a:txBody>
                    <a:bodyPr/>
                    <a:lstStyle/>
                    <a:p>
                      <a:pPr indent="0" lvl="0" marL="0" marR="0" rtl="0" algn="ctr">
                        <a:spcBef>
                          <a:spcPts val="0"/>
                        </a:spcBef>
                        <a:spcAft>
                          <a:spcPts val="0"/>
                        </a:spcAft>
                        <a:buNone/>
                      </a:pPr>
                      <a:r>
                        <a:rPr lang="en-US" sz="2400">
                          <a:solidFill>
                            <a:schemeClr val="dk1"/>
                          </a:solidFill>
                        </a:rPr>
                        <a:t>TN</a:t>
                      </a:r>
                      <a:endParaRPr sz="2400">
                        <a:solidFill>
                          <a:schemeClr val="dk1"/>
                        </a:solidFill>
                      </a:endParaRPr>
                    </a:p>
                  </a:txBody>
                  <a:tcPr marT="45725" marB="45725" marR="91450" marL="91450">
                    <a:solidFill>
                      <a:srgbClr val="B2A0C7"/>
                    </a:solidFill>
                  </a:tcPr>
                </a:tc>
              </a:tr>
            </a:tbl>
          </a:graphicData>
        </a:graphic>
      </p:graphicFrame>
      <p:sp>
        <p:nvSpPr>
          <p:cNvPr id="167" name="Google Shape;167;p10"/>
          <p:cNvSpPr txBox="1"/>
          <p:nvPr/>
        </p:nvSpPr>
        <p:spPr>
          <a:xfrm>
            <a:off x="228600" y="2133600"/>
            <a:ext cx="26670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u="sng">
                <a:solidFill>
                  <a:schemeClr val="dk1"/>
                </a:solidFill>
                <a:latin typeface="Calibri"/>
                <a:ea typeface="Calibri"/>
                <a:cs typeface="Calibri"/>
                <a:sym typeface="Calibri"/>
              </a:rPr>
              <a:t>Model has correctly classified data instances</a:t>
            </a:r>
            <a:endParaRPr b="1" sz="1800" u="sng">
              <a:solidFill>
                <a:schemeClr val="dk1"/>
              </a:solidFill>
              <a:latin typeface="Calibri"/>
              <a:ea typeface="Calibri"/>
              <a:cs typeface="Calibri"/>
              <a:sym typeface="Calibri"/>
            </a:endParaRPr>
          </a:p>
        </p:txBody>
      </p:sp>
      <p:sp>
        <p:nvSpPr>
          <p:cNvPr id="168" name="Google Shape;168;p10"/>
          <p:cNvSpPr txBox="1"/>
          <p:nvPr/>
        </p:nvSpPr>
        <p:spPr>
          <a:xfrm>
            <a:off x="304800" y="3352800"/>
            <a:ext cx="3048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Model has in-correctly classified data instances</a:t>
            </a:r>
            <a:endParaRPr b="1" sz="1800" u="sng">
              <a:solidFill>
                <a:schemeClr val="dk1"/>
              </a:solidFill>
              <a:latin typeface="Calibri"/>
              <a:ea typeface="Calibri"/>
              <a:cs typeface="Calibri"/>
              <a:sym typeface="Calibri"/>
            </a:endParaRPr>
          </a:p>
        </p:txBody>
      </p:sp>
      <p:pic>
        <p:nvPicPr>
          <p:cNvPr id="169" name="Google Shape;169;p10"/>
          <p:cNvPicPr preferRelativeResize="0"/>
          <p:nvPr/>
        </p:nvPicPr>
        <p:blipFill rotWithShape="1">
          <a:blip r:embed="rId6">
            <a:alphaModFix/>
          </a:blip>
          <a:srcRect b="0" l="0" r="0" t="0"/>
          <a:stretch/>
        </p:blipFill>
        <p:spPr>
          <a:xfrm>
            <a:off x="0" y="5119688"/>
            <a:ext cx="3494922" cy="17383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Admin</dc:creator>
</cp:coreProperties>
</file>