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2" roundtripDataSignature="AMtx7mgUAaD0pAHkaG4PT7dUDCnkPy1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8a77226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08a772267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a772267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108a772267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8a772267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08a772267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a772267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108a772267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8a77226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108a772267d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8a77226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08a772267d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8a77226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08a772267d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8a772267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108a772267d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8a77226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08a772267d_0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8a772267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08a772267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8a77226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108a772267d_0_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a772267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08a772267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8a772267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108a772267d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8a772267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08a772267d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8a772267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08a772267d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8a772267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08a772267d_0_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8a772267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108a772267d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8a772267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08a772267d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8a772267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08a772267d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8a772267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108a772267d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8a772267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108a772267d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8a772267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08a772267d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8a77226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08a772267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8a772267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108a772267d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8a772267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108a772267d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8a772267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108a772267d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d372de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35d372de72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d372de72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35d372de72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d372de7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35d372de72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d372de7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5d372de720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8a77226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08a772267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8a772267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08a772267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a77226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08a772267d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8a77226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08a772267d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8a77226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08a772267d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8a77226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08a772267d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a772267d_0_6"/>
          <p:cNvSpPr txBox="1"/>
          <p:nvPr/>
        </p:nvSpPr>
        <p:spPr>
          <a:xfrm>
            <a:off x="838200" y="1600200"/>
            <a:ext cx="739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08a772267d_0_6"/>
          <p:cNvSpPr/>
          <p:nvPr/>
        </p:nvSpPr>
        <p:spPr>
          <a:xfrm>
            <a:off x="2286000" y="2967334"/>
            <a:ext cx="51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of regression that allows the prediction of discrete variables by a mix of continuous and discrete predictors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108a772267d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2500" y="4592975"/>
            <a:ext cx="47053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a772267d_0_53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108a772267d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a772267d_0_58"/>
          <p:cNvSpPr txBox="1"/>
          <p:nvPr>
            <p:ph type="title"/>
          </p:nvPr>
        </p:nvSpPr>
        <p:spPr>
          <a:xfrm>
            <a:off x="381000" y="0"/>
            <a:ext cx="8153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25FF"/>
              </a:buClr>
              <a:buSzPct val="100000"/>
              <a:buFont typeface="Calibri"/>
              <a:buNone/>
            </a:pPr>
            <a:r>
              <a:rPr lang="en-US" sz="3600">
                <a:solidFill>
                  <a:srgbClr val="0125FF"/>
                </a:solidFill>
              </a:rPr>
              <a:t>Binary Logistic Regression Model</a:t>
            </a:r>
            <a:endParaRPr/>
          </a:p>
        </p:txBody>
      </p:sp>
      <p:sp>
        <p:nvSpPr>
          <p:cNvPr id="151" name="Google Shape;151;g108a772267d_0_58"/>
          <p:cNvSpPr txBox="1"/>
          <p:nvPr/>
        </p:nvSpPr>
        <p:spPr>
          <a:xfrm>
            <a:off x="47625" y="609600"/>
            <a:ext cx="39624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Binary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08a772267d_0_58"/>
          <p:cNvSpPr txBox="1"/>
          <p:nvPr/>
        </p:nvSpPr>
        <p:spPr>
          <a:xfrm>
            <a:off x="4076700" y="609600"/>
            <a:ext cx="5067300" cy="6465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Quantitative predictor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8a772267d_0_58"/>
          <p:cNvSpPr txBox="1"/>
          <p:nvPr/>
        </p:nvSpPr>
        <p:spPr>
          <a:xfrm>
            <a:off x="665163" y="1295400"/>
            <a:ext cx="8402700" cy="6465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r>
              <a:rPr b="0" i="0" lang="en-US" sz="3600" u="none" cap="none" strike="noStrike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proportion of 1’s (yes,success) at any X</a:t>
            </a:r>
            <a:endParaRPr b="0" i="0" sz="3600" u="none" cap="none" strike="noStrike">
              <a:solidFill>
                <a:srgbClr val="FFFF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108a772267d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3163" y="3168650"/>
            <a:ext cx="3770312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08a772267d_0_58"/>
          <p:cNvSpPr txBox="1"/>
          <p:nvPr/>
        </p:nvSpPr>
        <p:spPr>
          <a:xfrm>
            <a:off x="82550" y="1981200"/>
            <a:ext cx="944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12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Equivalent forms of the logistic regression model: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08a772267d_0_58"/>
          <p:cNvSpPr txBox="1"/>
          <p:nvPr/>
        </p:nvSpPr>
        <p:spPr>
          <a:xfrm>
            <a:off x="2819400" y="4953000"/>
            <a:ext cx="495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US" sz="3600" u="none" cap="none" strike="noStrike">
                <a:solidFill>
                  <a:srgbClr val="012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look like?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108a772267d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63" y="3252788"/>
            <a:ext cx="4627563" cy="14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108a772267d_0_58"/>
          <p:cNvSpPr txBox="1"/>
          <p:nvPr/>
        </p:nvSpPr>
        <p:spPr>
          <a:xfrm>
            <a:off x="969963" y="2667000"/>
            <a:ext cx="261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12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Logit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108a772267d_0_58"/>
          <p:cNvSpPr txBox="1"/>
          <p:nvPr/>
        </p:nvSpPr>
        <p:spPr>
          <a:xfrm>
            <a:off x="5237163" y="2617788"/>
            <a:ext cx="32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12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Probability form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08a772267d_0_58"/>
          <p:cNvSpPr txBox="1"/>
          <p:nvPr/>
        </p:nvSpPr>
        <p:spPr>
          <a:xfrm>
            <a:off x="152400" y="5486400"/>
            <a:ext cx="665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12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N.B.: This is natural log (aka “ln”)</a:t>
            </a:r>
            <a:endParaRPr b="0" i="0" sz="3600" u="none" cap="none" strike="noStrike">
              <a:solidFill>
                <a:srgbClr val="0125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1" name="Google Shape;161;g108a772267d_0_58"/>
          <p:cNvCxnSpPr/>
          <p:nvPr/>
        </p:nvCxnSpPr>
        <p:spPr>
          <a:xfrm flipH="1" rot="5400000">
            <a:off x="-76200" y="4810125"/>
            <a:ext cx="1371600" cy="1524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108a772267d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438400"/>
            <a:ext cx="46227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08a772267d_0_73"/>
          <p:cNvSpPr txBox="1"/>
          <p:nvPr/>
        </p:nvSpPr>
        <p:spPr>
          <a:xfrm>
            <a:off x="3644900" y="4017963"/>
            <a:ext cx="525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125FF"/>
                </a:solidFill>
                <a:latin typeface="Arial"/>
                <a:ea typeface="Arial"/>
                <a:cs typeface="Arial"/>
                <a:sym typeface="Arial"/>
              </a:rPr>
              <a:t>proportion of females at that Hgt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g108a772267d_0_73"/>
          <p:cNvCxnSpPr/>
          <p:nvPr/>
        </p:nvCxnSpPr>
        <p:spPr>
          <a:xfrm rot="10800000">
            <a:off x="3700463" y="3484563"/>
            <a:ext cx="228600" cy="685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g108a772267d_0_73"/>
          <p:cNvSpPr txBox="1"/>
          <p:nvPr/>
        </p:nvSpPr>
        <p:spPr>
          <a:xfrm>
            <a:off x="215900" y="152400"/>
            <a:ext cx="8572500" cy="206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glm(formula = Gender ~ Hgt, family = binomial, data = Pulse)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Estimate Std. Error z value Pr(&gt;|z|)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 64.1416     8.3694   7.664 1.81e-14 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Hgt          -0.9424     0.1227  -7.680 1.60e-14***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08a772267d_0_73"/>
          <p:cNvSpPr/>
          <p:nvPr/>
        </p:nvSpPr>
        <p:spPr>
          <a:xfrm>
            <a:off x="1482725" y="1041400"/>
            <a:ext cx="1524000" cy="1143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a772267d_0_81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108a772267d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4625" y="174625"/>
            <a:ext cx="3152775" cy="64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8a772267d_0_81"/>
          <p:cNvSpPr txBox="1"/>
          <p:nvPr/>
        </p:nvSpPr>
        <p:spPr>
          <a:xfrm>
            <a:off x="325100" y="201250"/>
            <a:ext cx="18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Example1: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8a772267d_0_87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108a772267d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981200"/>
            <a:ext cx="7405688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8a772267d_0_92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08a772267d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38200"/>
            <a:ext cx="9150351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8a772267d_0_97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108a772267d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1500188"/>
            <a:ext cx="851535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a772267d_0_102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g108a772267d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9144001" cy="48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108a772267d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725" y="1215750"/>
            <a:ext cx="7706199" cy="51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108a772267d_0_107"/>
          <p:cNvSpPr txBox="1"/>
          <p:nvPr/>
        </p:nvSpPr>
        <p:spPr>
          <a:xfrm>
            <a:off x="495375" y="139325"/>
            <a:ext cx="196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example2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108a772267d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54197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08a772267d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3962400"/>
            <a:ext cx="51816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108a772267d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2400"/>
            <a:ext cx="597217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08a772267d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3124200"/>
            <a:ext cx="66960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108a772267d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28600"/>
            <a:ext cx="54768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08a772267d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3733800"/>
            <a:ext cx="52959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108a772267d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00975"/>
            <a:ext cx="5181600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08a772267d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963275"/>
            <a:ext cx="5476875" cy="368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08a772267d_0_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5106650"/>
            <a:ext cx="5295900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08a772267d_0_122"/>
          <p:cNvSpPr/>
          <p:nvPr/>
        </p:nvSpPr>
        <p:spPr>
          <a:xfrm>
            <a:off x="0" y="34099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08a772267d_0_122"/>
          <p:cNvSpPr/>
          <p:nvPr/>
        </p:nvSpPr>
        <p:spPr>
          <a:xfrm>
            <a:off x="0" y="7343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08a772267d_0_122"/>
          <p:cNvSpPr/>
          <p:nvPr/>
        </p:nvSpPr>
        <p:spPr>
          <a:xfrm>
            <a:off x="0" y="105060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08a772267d_0_122"/>
          <p:cNvSpPr/>
          <p:nvPr/>
        </p:nvSpPr>
        <p:spPr>
          <a:xfrm>
            <a:off x="0" y="1464945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108a772267d_0_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5850" y="752475"/>
            <a:ext cx="6972300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g108a772267d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81000"/>
            <a:ext cx="6140508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g108a772267d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457200"/>
            <a:ext cx="6542254" cy="44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108a772267d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457200"/>
            <a:ext cx="6295462" cy="4920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08a772267d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833438"/>
            <a:ext cx="91059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g108a772267d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89" y="609600"/>
            <a:ext cx="7684368" cy="54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8a772267d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010400" cy="6184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108a772267d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685800"/>
            <a:ext cx="6262321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108a772267d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38200"/>
            <a:ext cx="6305550" cy="50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8a772267d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</a:t>
            </a:r>
            <a:endParaRPr/>
          </a:p>
        </p:txBody>
      </p:sp>
      <p:sp>
        <p:nvSpPr>
          <p:cNvPr id="102" name="Google Shape;102;g108a772267d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only “real” limitation on logistic regression is that the outcome must be discrete.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8a772267d_0_165"/>
          <p:cNvSpPr txBox="1"/>
          <p:nvPr/>
        </p:nvSpPr>
        <p:spPr>
          <a:xfrm>
            <a:off x="838200" y="533400"/>
            <a:ext cx="7467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sources for Machine Learning datasets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is the list of datasets which are freely available for the public to work on it: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Kaggle Datasets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UCI Machine Learning Repository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Datasets via AWS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Google's Dataset Search Engine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Scikit-learn dataset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Government Datasets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Computer Vision Datasets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8a772267d_0_169"/>
          <p:cNvSpPr/>
          <p:nvPr/>
        </p:nvSpPr>
        <p:spPr>
          <a:xfrm>
            <a:off x="0" y="30956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108a772267d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62000"/>
            <a:ext cx="8758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108a772267d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55375" cy="51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35d372de72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50474" cy="57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g35d372de72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2725" cy="53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5d372de720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1375"/>
            <a:ext cx="3975300" cy="6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108a772267d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1000"/>
            <a:ext cx="6603753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08a772267d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343400"/>
            <a:ext cx="5791199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8a772267d_0_27"/>
          <p:cNvSpPr txBox="1"/>
          <p:nvPr/>
        </p:nvSpPr>
        <p:spPr>
          <a:xfrm>
            <a:off x="685800" y="5334000"/>
            <a:ext cx="7696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supervised 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classification algorithm used to predict the probability of a target variable. The nature of target or dependent variable is dichotomous, which means there would be only two possible classes.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08a772267d_0_27"/>
          <p:cNvSpPr txBox="1"/>
          <p:nvPr/>
        </p:nvSpPr>
        <p:spPr>
          <a:xfrm>
            <a:off x="685800" y="914400"/>
            <a:ext cx="754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linear regression the Y variable is always a continuous variable. If suppose, the Y variable was categorical, you cannot use linear regression model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108a772267d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05000"/>
            <a:ext cx="5943600" cy="2914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08a772267d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52400"/>
            <a:ext cx="4316096" cy="309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08a772267d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352800"/>
            <a:ext cx="45053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108a772267d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28800"/>
            <a:ext cx="5391150" cy="3028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08a772267d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3276600"/>
            <a:ext cx="54864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8a772267d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381000"/>
            <a:ext cx="50292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108a772267d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52400"/>
            <a:ext cx="53340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08a772267d_0_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133600"/>
            <a:ext cx="53625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08a772267d_0_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3619500"/>
            <a:ext cx="54578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</dc:creator>
</cp:coreProperties>
</file>