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25f86c97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25f86c97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25f86c97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25f86c97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25f86c97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25f86c97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25f86c97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25f86c97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25f86c97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25f86c97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25f86c97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25f86c97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25f86c97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25f86c97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25f86c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25f86c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25f86c97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25f86c97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625f86c97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25f86c97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625f86c97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625f86c97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25f86c97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25f86c97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25f86c97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25f86c97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25f86c97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25f86c97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25f86c97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25f86c97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25f86c97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25f86c97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25f86c97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25f86c97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625f86c97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625f86c97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25f86c97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25f86c97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25f86c9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25f86c9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25f86c9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25f86c9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625f86c97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625f86c97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25f86c9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25f86c9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625f86c9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625f86c9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25f86c9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625f86c9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625f86c9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25f86c9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625f86c9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625f86c9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625f86c9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625f86c9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25f86c9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25f86c9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25f86c9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25f86c9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25f86c9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625f86c9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25f86c9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25f86c9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25f86c97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25f86c97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25f86c9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25f86c9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25f86c9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25f86c9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625f86c97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25f86c97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25f86c9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25f86c9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25f86c9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25f86c97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25f86c97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25f86c97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gif"/><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gi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gi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gi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geeksforgeeks.org/underfitting-and-overfitting-in-machine-le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machinelearningmastery.com/naive-bayes-for-machine-learn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bing.com/ck/a?!&amp;&amp;p=fa8ce5c77bf571b4JmltdHM9MTY4NzczNzYwMCZpZ3VpZD0xNDY2Yzk3Ni1iMjBhLTYzMzItMmNjYy1kYjBjYjNhYzYyMTImaW5zaWQ9NTc2Nw&amp;ptn=3&amp;hsh=3&amp;fclid=1466c976-b20a-6332-2ccc-db0cb3ac6212&amp;psq=difference+between+GAN+and+VAE&amp;u=a1aHR0cHM6Ly93d3cubGlua2VkaW4uY29tL2FkdmljZS8wL2hvdy1kby15b3UtdXNlLWdhbi12YWUtZGF0YS1hdWdtZW50YXRpb24tc2VtaS1zdXBlcnZpc2Vk&amp;ntb=1" TargetMode="External"/><Relationship Id="rId4" Type="http://schemas.openxmlformats.org/officeDocument/2006/relationships/hyperlink" Target="https://www.bing.com/ck/a?!&amp;&amp;p=7d95fa09a6fa7282JmltdHM9MTY4NzczNzYwMCZpZ3VpZD0xNDY2Yzk3Ni1iMjBhLTYzMzItMmNjYy1kYjBjYjNhYzYyMTImaW5zaWQ9NTc2OA&amp;ptn=3&amp;hsh=3&amp;fclid=1466c976-b20a-6332-2ccc-db0cb3ac6212&amp;psq=difference+between+GAN+and+VAE&amp;u=a1aHR0cHM6Ly93d3cubGlua2VkaW4uY29tL2FkdmljZS8wL2hvdy1kby15b3UtdXNlLWdhbi12YWUtZGF0YS1hdWdtZW50YXRpb24tc2VtaS1zdXBlcnZpc2Vk&amp;ntb=1" TargetMode="External"/><Relationship Id="rId9" Type="http://schemas.openxmlformats.org/officeDocument/2006/relationships/hyperlink" Target="https://www.baeldung.com/cs/gan-loss" TargetMode="External"/><Relationship Id="rId5" Type="http://schemas.openxmlformats.org/officeDocument/2006/relationships/hyperlink" Target="https://www.bing.com/ck/a?!&amp;&amp;p=9b6c249ea95d45e6JmltdHM9MTY4NzczNzYwMCZpZ3VpZD0xNDY2Yzk3Ni1iMjBhLTYzMzItMmNjYy1kYjBjYjNhYzYyMTImaW5zaWQ9NTc2OQ&amp;ptn=3&amp;hsh=3&amp;fclid=1466c976-b20a-6332-2ccc-db0cb3ac6212&amp;psq=difference+between+GAN+and+VAE&amp;u=a1aHR0cHM6Ly93d3cudGVjaHRhcmdldC5jb20vc2VhcmNoZW50ZXJwcmlzZWFpL2ZlYXR1cmUvR0FOcy12cy1WQUVzLVdoYXQtaXMtdGhlLWJlc3QtZ2VuZXJhdGl2ZS1BSS1hcHByb2FjaA&amp;ntb=1" TargetMode="External"/><Relationship Id="rId6" Type="http://schemas.openxmlformats.org/officeDocument/2006/relationships/hyperlink" Target="https://www.bing.com/ck/a?!&amp;&amp;p=8616c9a8dc3512ffJmltdHM9MTY4NzczNzYwMCZpZ3VpZD0xNDY2Yzk3Ni1iMjBhLTYzMzItMmNjYy1kYjBjYjNhYzYyMTImaW5zaWQ9NTc3MA&amp;ptn=3&amp;hsh=3&amp;fclid=1466c976-b20a-6332-2ccc-db0cb3ac6212&amp;psq=difference+between+GAN+and+VAE&amp;u=a1aHR0cHM6Ly9haS5zdGFja2V4Y2hhbmdlLmNvbS9xdWVzdGlvbnMvMjU2MDEvd2hhdC1hcmUtdGhlLWZ1bmRhbWVudGFsLWRpZmZlcmVuY2VzLWJldHdlZW4tdmFlLWFuZC1nYW4tZm9yLWltYWdlLWdlbmVyYXRpb24&amp;ntb=1" TargetMode="External"/><Relationship Id="rId7" Type="http://schemas.openxmlformats.org/officeDocument/2006/relationships/hyperlink" Target="https://www.bing.com/ck/a?!&amp;&amp;p=7cb2ec0685fec56fJmltdHM9MTY4NzczNzYwMCZpZ3VpZD0xNDY2Yzk3Ni1iMjBhLTYzMzItMmNjYy1kYjBjYjNhYzYyMTImaW5zaWQ9NTc3MQ&amp;ptn=3&amp;hsh=3&amp;fclid=1466c976-b20a-6332-2ccc-db0cb3ac6212&amp;psq=difference+between+GAN+and+VAE&amp;u=a1aHR0cHM6Ly93d3cuZ2Vla3Nmb3JnZWVrcy5vcmcvc2VsZWN0aW9uLW9mLWdhbi12cy1hZHZlcnNhcmlhbC1hdXRvZW5jb2Rlci1tb2RlbHMv&amp;ntb=1" TargetMode="External"/><Relationship Id="rId8" Type="http://schemas.openxmlformats.org/officeDocument/2006/relationships/hyperlink" Target="https://en.wikipedia.org/wiki/Kullback%E2%80%93Leibler_divergenc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gif"/><Relationship Id="rId4" Type="http://schemas.openxmlformats.org/officeDocument/2006/relationships/image" Target="../media/image1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19875" y="1466750"/>
            <a:ext cx="7224600" cy="23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2"/>
                </a:solidFill>
              </a:rPr>
              <a:t>Long Short Term memory(</a:t>
            </a:r>
            <a:r>
              <a:rPr b="1" lang="en" sz="2300">
                <a:solidFill>
                  <a:schemeClr val="dk2"/>
                </a:solidFill>
              </a:rPr>
              <a:t>LSTM) and GAN( </a:t>
            </a:r>
            <a:endParaRPr b="1" sz="23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0" y="0"/>
            <a:ext cx="9048900" cy="2644800"/>
          </a:xfrm>
          <a:prstGeom prst="rect">
            <a:avLst/>
          </a:prstGeom>
          <a:noFill/>
          <a:ln>
            <a:noFill/>
          </a:ln>
        </p:spPr>
        <p:txBody>
          <a:bodyPr anchorCtr="0" anchor="t" bIns="91425" lIns="91425" spcFirstLastPara="1" rIns="91425" wrap="square" tIns="91425">
            <a:spAutoFit/>
          </a:bodyPr>
          <a:lstStyle/>
          <a:p>
            <a:pPr indent="0" lvl="0" marL="0" rtl="0" algn="ctr">
              <a:lnSpc>
                <a:spcPct val="85714"/>
              </a:lnSpc>
              <a:spcBef>
                <a:spcPts val="3600"/>
              </a:spcBef>
              <a:spcAft>
                <a:spcPts val="0"/>
              </a:spcAft>
              <a:buNone/>
            </a:pPr>
            <a:r>
              <a:rPr b="1" lang="en" sz="2300">
                <a:solidFill>
                  <a:srgbClr val="292929"/>
                </a:solidFill>
                <a:highlight>
                  <a:srgbClr val="FFFFFF"/>
                </a:highlight>
                <a:latin typeface="Times New Roman"/>
                <a:ea typeface="Times New Roman"/>
                <a:cs typeface="Times New Roman"/>
                <a:sym typeface="Times New Roman"/>
              </a:rPr>
              <a:t>Sigmoid Activation function</a:t>
            </a:r>
            <a:endParaRPr b="1" sz="23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130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Gates contains sigmoid activations.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A sigmoid activation is similar to the tanh activation.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Instead of squishing values between -1 and 1, it s</a:t>
            </a:r>
            <a:r>
              <a:rPr b="1" lang="en" sz="1800">
                <a:solidFill>
                  <a:srgbClr val="292929"/>
                </a:solidFill>
                <a:highlight>
                  <a:srgbClr val="FFFFFF"/>
                </a:highlight>
                <a:latin typeface="Times New Roman"/>
                <a:ea typeface="Times New Roman"/>
                <a:cs typeface="Times New Roman"/>
                <a:sym typeface="Times New Roman"/>
              </a:rPr>
              <a:t>quishes values between 0 and 1</a:t>
            </a:r>
            <a:r>
              <a:rPr lang="en" sz="1800">
                <a:solidFill>
                  <a:srgbClr val="292929"/>
                </a:solidFill>
                <a:highlight>
                  <a:srgbClr val="FFFFFF"/>
                </a:highlight>
                <a:latin typeface="Times New Roman"/>
                <a:ea typeface="Times New Roman"/>
                <a:cs typeface="Times New Roman"/>
                <a:sym typeface="Times New Roman"/>
              </a:rPr>
              <a:t>.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That is helpful to update or forget data because </a:t>
            </a:r>
            <a:r>
              <a:rPr b="1" lang="en" sz="1800">
                <a:solidFill>
                  <a:srgbClr val="292929"/>
                </a:solidFill>
                <a:highlight>
                  <a:srgbClr val="FFFFFF"/>
                </a:highlight>
                <a:latin typeface="Times New Roman"/>
                <a:ea typeface="Times New Roman"/>
                <a:cs typeface="Times New Roman"/>
                <a:sym typeface="Times New Roman"/>
              </a:rPr>
              <a:t>any number getting multiplied by 0 is 0, causing values to disappears or be “forgotten</a:t>
            </a:r>
            <a:r>
              <a:rPr lang="en" sz="1800">
                <a:solidFill>
                  <a:srgbClr val="292929"/>
                </a:solidFill>
                <a:highlight>
                  <a:srgbClr val="FFFFFF"/>
                </a:highlight>
                <a:latin typeface="Times New Roman"/>
                <a:ea typeface="Times New Roman"/>
                <a:cs typeface="Times New Roman"/>
                <a:sym typeface="Times New Roman"/>
              </a:rPr>
              <a:t>.” Any number multiplied by 1 is the same value therefore that value stay’s the same or is “kept.” The network can learn which data is not important therefore can be forgotten or which data is important to keep.</a:t>
            </a:r>
            <a:endParaRPr sz="1800">
              <a:solidFill>
                <a:srgbClr val="292929"/>
              </a:solidFill>
              <a:highlight>
                <a:srgbClr val="FFFFFF"/>
              </a:highlight>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152400" y="2571750"/>
            <a:ext cx="5923119" cy="2352325"/>
          </a:xfrm>
          <a:prstGeom prst="rect">
            <a:avLst/>
          </a:prstGeom>
          <a:noFill/>
          <a:ln>
            <a:noFill/>
          </a:ln>
        </p:spPr>
      </p:pic>
      <p:sp>
        <p:nvSpPr>
          <p:cNvPr id="116" name="Google Shape;116;p22"/>
          <p:cNvSpPr txBox="1"/>
          <p:nvPr/>
        </p:nvSpPr>
        <p:spPr>
          <a:xfrm>
            <a:off x="4572000" y="4512475"/>
            <a:ext cx="3489900" cy="41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Sigmoid squishes values to be between 0 and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0" y="0"/>
            <a:ext cx="9060600" cy="2352300"/>
          </a:xfrm>
          <a:prstGeom prst="rect">
            <a:avLst/>
          </a:prstGeom>
          <a:noFill/>
          <a:ln>
            <a:noFill/>
          </a:ln>
        </p:spPr>
        <p:txBody>
          <a:bodyPr anchorCtr="0" anchor="t" bIns="91425" lIns="91425" spcFirstLastPara="1" rIns="91425" wrap="square" tIns="91425">
            <a:spAutoFit/>
          </a:bodyPr>
          <a:lstStyle/>
          <a:p>
            <a:pPr indent="0" lvl="0" marL="0" rtl="0" algn="ctr">
              <a:lnSpc>
                <a:spcPct val="85714"/>
              </a:lnSpc>
              <a:spcBef>
                <a:spcPts val="3600"/>
              </a:spcBef>
              <a:spcAft>
                <a:spcPts val="0"/>
              </a:spcAft>
              <a:buNone/>
            </a:pPr>
            <a:r>
              <a:rPr b="1" lang="en" sz="2200">
                <a:solidFill>
                  <a:srgbClr val="292929"/>
                </a:solidFill>
                <a:highlight>
                  <a:srgbClr val="FFFFFF"/>
                </a:highlight>
                <a:latin typeface="Times New Roman"/>
                <a:ea typeface="Times New Roman"/>
                <a:cs typeface="Times New Roman"/>
                <a:sym typeface="Times New Roman"/>
              </a:rPr>
              <a:t>Forget gate</a:t>
            </a:r>
            <a:endParaRPr b="1" sz="22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130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First, is the forget gate.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This gate decides what information should be thrown away or kept.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Information from the previous hidden state and information from the current input is passed through the sigmoid function.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Values come out between 0 and 1. The closer to 0 means to forget, and the closer to 1 means to keep.</a:t>
            </a:r>
            <a:endParaRPr sz="1800">
              <a:solidFill>
                <a:srgbClr val="292929"/>
              </a:solidFill>
              <a:highlight>
                <a:srgbClr val="FFFFFF"/>
              </a:highlight>
              <a:latin typeface="Times New Roman"/>
              <a:ea typeface="Times New Roman"/>
              <a:cs typeface="Times New Roman"/>
              <a:sym typeface="Times New Roman"/>
            </a:endParaRPr>
          </a:p>
        </p:txBody>
      </p:sp>
      <p:pic>
        <p:nvPicPr>
          <p:cNvPr id="122" name="Google Shape;122;p23"/>
          <p:cNvPicPr preferRelativeResize="0"/>
          <p:nvPr/>
        </p:nvPicPr>
        <p:blipFill>
          <a:blip r:embed="rId3">
            <a:alphaModFix/>
          </a:blip>
          <a:stretch>
            <a:fillRect/>
          </a:stretch>
        </p:blipFill>
        <p:spPr>
          <a:xfrm>
            <a:off x="185700" y="2483225"/>
            <a:ext cx="5046576" cy="2660275"/>
          </a:xfrm>
          <a:prstGeom prst="rect">
            <a:avLst/>
          </a:prstGeom>
          <a:noFill/>
          <a:ln>
            <a:noFill/>
          </a:ln>
        </p:spPr>
      </p:pic>
      <p:pic>
        <p:nvPicPr>
          <p:cNvPr id="123" name="Google Shape;123;p23"/>
          <p:cNvPicPr preferRelativeResize="0"/>
          <p:nvPr/>
        </p:nvPicPr>
        <p:blipFill>
          <a:blip r:embed="rId4">
            <a:alphaModFix/>
          </a:blip>
          <a:stretch>
            <a:fillRect/>
          </a:stretch>
        </p:blipFill>
        <p:spPr>
          <a:xfrm>
            <a:off x="5232275" y="2922019"/>
            <a:ext cx="3911725" cy="2221481"/>
          </a:xfrm>
          <a:prstGeom prst="rect">
            <a:avLst/>
          </a:prstGeom>
          <a:noFill/>
          <a:ln>
            <a:noFill/>
          </a:ln>
        </p:spPr>
      </p:pic>
      <p:sp>
        <p:nvSpPr>
          <p:cNvPr id="124" name="Google Shape;124;p23"/>
          <p:cNvSpPr txBox="1"/>
          <p:nvPr/>
        </p:nvSpPr>
        <p:spPr>
          <a:xfrm>
            <a:off x="521575" y="4743300"/>
            <a:ext cx="8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x(t)*Uf</a:t>
            </a:r>
            <a:endParaRPr/>
          </a:p>
        </p:txBody>
      </p:sp>
      <p:sp>
        <p:nvSpPr>
          <p:cNvPr id="125" name="Google Shape;125;p23"/>
          <p:cNvSpPr txBox="1"/>
          <p:nvPr/>
        </p:nvSpPr>
        <p:spPr>
          <a:xfrm>
            <a:off x="-21925" y="4008650"/>
            <a:ext cx="89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h(t-1)*Wf</a:t>
            </a:r>
            <a:endParaRPr sz="1200"/>
          </a:p>
        </p:txBody>
      </p:sp>
      <p:sp>
        <p:nvSpPr>
          <p:cNvPr id="126" name="Google Shape;126;p23"/>
          <p:cNvSpPr txBox="1"/>
          <p:nvPr/>
        </p:nvSpPr>
        <p:spPr>
          <a:xfrm>
            <a:off x="804600" y="2716275"/>
            <a:ext cx="10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forget gate</a:t>
            </a:r>
            <a:endParaRPr/>
          </a:p>
        </p:txBody>
      </p:sp>
      <p:sp>
        <p:nvSpPr>
          <p:cNvPr id="127" name="Google Shape;127;p23"/>
          <p:cNvSpPr txBox="1"/>
          <p:nvPr/>
        </p:nvSpPr>
        <p:spPr>
          <a:xfrm>
            <a:off x="-21925" y="2957375"/>
            <a:ext cx="66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s(t-1)</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Pre state</a:t>
            </a:r>
            <a:endParaRPr sz="1000">
              <a:latin typeface="Times New Roman"/>
              <a:ea typeface="Times New Roman"/>
              <a:cs typeface="Times New Roman"/>
              <a:sym typeface="Times New Roman"/>
            </a:endParaRPr>
          </a:p>
        </p:txBody>
      </p:sp>
      <p:sp>
        <p:nvSpPr>
          <p:cNvPr id="128" name="Google Shape;128;p23"/>
          <p:cNvSpPr txBox="1"/>
          <p:nvPr/>
        </p:nvSpPr>
        <p:spPr>
          <a:xfrm>
            <a:off x="3967200" y="3073900"/>
            <a:ext cx="60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Cell state</a:t>
            </a:r>
            <a:endParaRPr/>
          </a:p>
        </p:txBody>
      </p:sp>
      <p:sp>
        <p:nvSpPr>
          <p:cNvPr id="129" name="Google Shape;129;p23"/>
          <p:cNvSpPr txBox="1"/>
          <p:nvPr/>
        </p:nvSpPr>
        <p:spPr>
          <a:xfrm>
            <a:off x="3967200" y="3993200"/>
            <a:ext cx="89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Hidden state</a:t>
            </a:r>
            <a:endParaRPr sz="1300">
              <a:latin typeface="Times New Roman"/>
              <a:ea typeface="Times New Roman"/>
              <a:cs typeface="Times New Roman"/>
              <a:sym typeface="Times New Roman"/>
            </a:endParaRPr>
          </a:p>
        </p:txBody>
      </p:sp>
      <p:pic>
        <p:nvPicPr>
          <p:cNvPr id="130" name="Google Shape;130;p23"/>
          <p:cNvPicPr preferRelativeResize="0"/>
          <p:nvPr/>
        </p:nvPicPr>
        <p:blipFill>
          <a:blip r:embed="rId5">
            <a:alphaModFix/>
          </a:blip>
          <a:stretch>
            <a:fillRect/>
          </a:stretch>
        </p:blipFill>
        <p:spPr>
          <a:xfrm>
            <a:off x="1461675" y="2483225"/>
            <a:ext cx="660000" cy="396015"/>
          </a:xfrm>
          <a:prstGeom prst="rect">
            <a:avLst/>
          </a:prstGeom>
          <a:noFill/>
          <a:ln>
            <a:noFill/>
          </a:ln>
        </p:spPr>
      </p:pic>
      <p:pic>
        <p:nvPicPr>
          <p:cNvPr id="131" name="Google Shape;131;p23"/>
          <p:cNvPicPr preferRelativeResize="0"/>
          <p:nvPr/>
        </p:nvPicPr>
        <p:blipFill>
          <a:blip r:embed="rId6">
            <a:alphaModFix/>
          </a:blip>
          <a:stretch>
            <a:fillRect/>
          </a:stretch>
        </p:blipFill>
        <p:spPr>
          <a:xfrm>
            <a:off x="2554901" y="2580638"/>
            <a:ext cx="1666425" cy="264919"/>
          </a:xfrm>
          <a:prstGeom prst="rect">
            <a:avLst/>
          </a:prstGeom>
          <a:noFill/>
          <a:ln>
            <a:noFill/>
          </a:ln>
        </p:spPr>
      </p:pic>
      <p:pic>
        <p:nvPicPr>
          <p:cNvPr id="132" name="Google Shape;132;p23"/>
          <p:cNvPicPr preferRelativeResize="0"/>
          <p:nvPr/>
        </p:nvPicPr>
        <p:blipFill>
          <a:blip r:embed="rId7">
            <a:alphaModFix/>
          </a:blip>
          <a:stretch>
            <a:fillRect/>
          </a:stretch>
        </p:blipFill>
        <p:spPr>
          <a:xfrm>
            <a:off x="2271475" y="3311625"/>
            <a:ext cx="660000" cy="3391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0" y="0"/>
            <a:ext cx="9072600" cy="2598600"/>
          </a:xfrm>
          <a:prstGeom prst="rect">
            <a:avLst/>
          </a:prstGeom>
          <a:noFill/>
          <a:ln>
            <a:noFill/>
          </a:ln>
        </p:spPr>
        <p:txBody>
          <a:bodyPr anchorCtr="0" anchor="t" bIns="91425" lIns="91425" spcFirstLastPara="1" rIns="91425" wrap="square" tIns="91425">
            <a:spAutoFit/>
          </a:bodyPr>
          <a:lstStyle/>
          <a:p>
            <a:pPr indent="0" lvl="0" marL="457200" rtl="0" algn="ctr">
              <a:lnSpc>
                <a:spcPct val="85714"/>
              </a:lnSpc>
              <a:spcBef>
                <a:spcPts val="3600"/>
              </a:spcBef>
              <a:spcAft>
                <a:spcPts val="0"/>
              </a:spcAft>
              <a:buNone/>
            </a:pPr>
            <a:r>
              <a:rPr b="1" lang="en" sz="2000">
                <a:solidFill>
                  <a:srgbClr val="292929"/>
                </a:solidFill>
                <a:highlight>
                  <a:srgbClr val="FFFFFF"/>
                </a:highlight>
                <a:latin typeface="Times New Roman"/>
                <a:ea typeface="Times New Roman"/>
                <a:cs typeface="Times New Roman"/>
                <a:sym typeface="Times New Roman"/>
              </a:rPr>
              <a:t>Input Gate</a:t>
            </a:r>
            <a:endParaRPr b="1" sz="2000">
              <a:solidFill>
                <a:srgbClr val="292929"/>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130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The need of Input gate is  to update the cell state.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Pass the previous hidden state and current input into a sigmoid function to transform the values between 0 and 1. 0 means not important, and 1 means important.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Pass the hidden state and current input into the tanh function to squish values between -1 and 1 to help regulate the network.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multiply the tanh output with the sigmoid output. The sigmoid output will decide which information is important to keep from the tanh output.</a:t>
            </a:r>
            <a:endParaRPr sz="1800">
              <a:solidFill>
                <a:srgbClr val="292929"/>
              </a:solidFill>
              <a:highlight>
                <a:srgbClr val="FFFFFF"/>
              </a:highlight>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119100" y="2598600"/>
            <a:ext cx="4592801" cy="2178300"/>
          </a:xfrm>
          <a:prstGeom prst="rect">
            <a:avLst/>
          </a:prstGeom>
          <a:noFill/>
          <a:ln>
            <a:noFill/>
          </a:ln>
        </p:spPr>
      </p:pic>
      <p:sp>
        <p:nvSpPr>
          <p:cNvPr id="139" name="Google Shape;139;p24"/>
          <p:cNvSpPr txBox="1"/>
          <p:nvPr/>
        </p:nvSpPr>
        <p:spPr>
          <a:xfrm>
            <a:off x="1237325" y="4527900"/>
            <a:ext cx="6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I/P gate</a:t>
            </a:r>
            <a:endParaRPr/>
          </a:p>
        </p:txBody>
      </p:sp>
      <p:sp>
        <p:nvSpPr>
          <p:cNvPr id="140" name="Google Shape;140;p24"/>
          <p:cNvSpPr txBox="1"/>
          <p:nvPr/>
        </p:nvSpPr>
        <p:spPr>
          <a:xfrm>
            <a:off x="1653600" y="4527900"/>
            <a:ext cx="10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Curr temp state</a:t>
            </a:r>
            <a:endParaRPr/>
          </a:p>
        </p:txBody>
      </p:sp>
      <p:pic>
        <p:nvPicPr>
          <p:cNvPr id="141" name="Google Shape;141;p24"/>
          <p:cNvPicPr preferRelativeResize="0"/>
          <p:nvPr/>
        </p:nvPicPr>
        <p:blipFill>
          <a:blip r:embed="rId4">
            <a:alphaModFix/>
          </a:blip>
          <a:stretch>
            <a:fillRect/>
          </a:stretch>
        </p:blipFill>
        <p:spPr>
          <a:xfrm>
            <a:off x="1967976" y="3316950"/>
            <a:ext cx="685800" cy="35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0" y="0"/>
            <a:ext cx="9072600" cy="2407800"/>
          </a:xfrm>
          <a:prstGeom prst="rect">
            <a:avLst/>
          </a:prstGeom>
          <a:noFill/>
          <a:ln>
            <a:noFill/>
          </a:ln>
        </p:spPr>
        <p:txBody>
          <a:bodyPr anchorCtr="0" anchor="t" bIns="91425" lIns="91425" spcFirstLastPara="1" rIns="91425" wrap="square" tIns="91425">
            <a:spAutoFit/>
          </a:bodyPr>
          <a:lstStyle/>
          <a:p>
            <a:pPr indent="0" lvl="0" marL="0" rtl="0" algn="ctr">
              <a:lnSpc>
                <a:spcPct val="85714"/>
              </a:lnSpc>
              <a:spcBef>
                <a:spcPts val="3600"/>
              </a:spcBef>
              <a:spcAft>
                <a:spcPts val="0"/>
              </a:spcAft>
              <a:buNone/>
            </a:pPr>
            <a:r>
              <a:rPr b="1" lang="en" sz="2200">
                <a:solidFill>
                  <a:srgbClr val="292929"/>
                </a:solidFill>
                <a:highlight>
                  <a:srgbClr val="FFFFFF"/>
                </a:highlight>
                <a:latin typeface="Times New Roman"/>
                <a:ea typeface="Times New Roman"/>
                <a:cs typeface="Times New Roman"/>
                <a:sym typeface="Times New Roman"/>
              </a:rPr>
              <a:t>Cell State</a:t>
            </a:r>
            <a:endParaRPr b="1" sz="22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60000"/>
              </a:lnSpc>
              <a:spcBef>
                <a:spcPts val="130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First, the </a:t>
            </a:r>
            <a:r>
              <a:rPr b="1" lang="en" sz="1800">
                <a:solidFill>
                  <a:srgbClr val="292929"/>
                </a:solidFill>
                <a:highlight>
                  <a:srgbClr val="FFFFFF"/>
                </a:highlight>
                <a:latin typeface="Times New Roman"/>
                <a:ea typeface="Times New Roman"/>
                <a:cs typeface="Times New Roman"/>
                <a:sym typeface="Times New Roman"/>
              </a:rPr>
              <a:t>previous cell state</a:t>
            </a:r>
            <a:r>
              <a:rPr lang="en" sz="1800">
                <a:solidFill>
                  <a:srgbClr val="292929"/>
                </a:solidFill>
                <a:highlight>
                  <a:srgbClr val="FFFFFF"/>
                </a:highlight>
                <a:latin typeface="Times New Roman"/>
                <a:ea typeface="Times New Roman"/>
                <a:cs typeface="Times New Roman"/>
                <a:sym typeface="Times New Roman"/>
              </a:rPr>
              <a:t> gets pointwise multiplied by the forget vector.</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6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 This has a possibility of dropping values in  cell state if it gets multiplied by values near 0.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Then we take the output from the input gate and do a pointwise addition which updates the cell state to new values that the neural network finds relevant. </a:t>
            </a:r>
            <a:endParaRPr sz="18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60000"/>
              </a:lnSpc>
              <a:spcBef>
                <a:spcPts val="0"/>
              </a:spcBef>
              <a:spcAft>
                <a:spcPts val="0"/>
              </a:spcAft>
              <a:buClr>
                <a:srgbClr val="292929"/>
              </a:buClr>
              <a:buSzPts val="1800"/>
              <a:buFont typeface="Times New Roman"/>
              <a:buChar char="●"/>
            </a:pPr>
            <a:r>
              <a:rPr lang="en" sz="1800">
                <a:solidFill>
                  <a:srgbClr val="292929"/>
                </a:solidFill>
                <a:highlight>
                  <a:srgbClr val="FFFFFF"/>
                </a:highlight>
                <a:latin typeface="Times New Roman"/>
                <a:ea typeface="Times New Roman"/>
                <a:cs typeface="Times New Roman"/>
                <a:sym typeface="Times New Roman"/>
              </a:rPr>
              <a:t>That gives us our new cell state.</a:t>
            </a:r>
            <a:endParaRPr sz="1800">
              <a:solidFill>
                <a:srgbClr val="292929"/>
              </a:solidFill>
              <a:highlight>
                <a:srgbClr val="FFFFFF"/>
              </a:highlight>
              <a:latin typeface="Times New Roman"/>
              <a:ea typeface="Times New Roman"/>
              <a:cs typeface="Times New Roman"/>
              <a:sym typeface="Times New Roman"/>
            </a:endParaRPr>
          </a:p>
        </p:txBody>
      </p:sp>
      <p:pic>
        <p:nvPicPr>
          <p:cNvPr id="147" name="Google Shape;147;p25"/>
          <p:cNvPicPr preferRelativeResize="0"/>
          <p:nvPr/>
        </p:nvPicPr>
        <p:blipFill>
          <a:blip r:embed="rId3">
            <a:alphaModFix/>
          </a:blip>
          <a:stretch>
            <a:fillRect/>
          </a:stretch>
        </p:blipFill>
        <p:spPr>
          <a:xfrm>
            <a:off x="152400" y="2443200"/>
            <a:ext cx="4833415" cy="2547900"/>
          </a:xfrm>
          <a:prstGeom prst="rect">
            <a:avLst/>
          </a:prstGeom>
          <a:noFill/>
          <a:ln>
            <a:noFill/>
          </a:ln>
        </p:spPr>
      </p:pic>
      <p:sp>
        <p:nvSpPr>
          <p:cNvPr id="148" name="Google Shape;148;p25"/>
          <p:cNvSpPr txBox="1"/>
          <p:nvPr/>
        </p:nvSpPr>
        <p:spPr>
          <a:xfrm>
            <a:off x="4847675" y="3400950"/>
            <a:ext cx="1882800" cy="6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757575"/>
                </a:solidFill>
                <a:highlight>
                  <a:srgbClr val="FFFFFF"/>
                </a:highlight>
                <a:latin typeface="Times New Roman"/>
                <a:ea typeface="Times New Roman"/>
                <a:cs typeface="Times New Roman"/>
                <a:sym typeface="Times New Roman"/>
              </a:rPr>
              <a:t>Calculating cell state</a:t>
            </a:r>
            <a:endParaRPr b="1">
              <a:latin typeface="Times New Roman"/>
              <a:ea typeface="Times New Roman"/>
              <a:cs typeface="Times New Roman"/>
              <a:sym typeface="Times New Roman"/>
            </a:endParaRPr>
          </a:p>
        </p:txBody>
      </p:sp>
      <p:pic>
        <p:nvPicPr>
          <p:cNvPr id="149" name="Google Shape;149;p25"/>
          <p:cNvPicPr preferRelativeResize="0"/>
          <p:nvPr/>
        </p:nvPicPr>
        <p:blipFill>
          <a:blip r:embed="rId4">
            <a:alphaModFix/>
          </a:blip>
          <a:stretch>
            <a:fillRect/>
          </a:stretch>
        </p:blipFill>
        <p:spPr>
          <a:xfrm>
            <a:off x="3686425" y="4381013"/>
            <a:ext cx="5219700" cy="52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0" y="0"/>
            <a:ext cx="9072600" cy="2675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2800"/>
              </a:spcBef>
              <a:spcAft>
                <a:spcPts val="0"/>
              </a:spcAft>
              <a:buNone/>
            </a:pPr>
            <a:r>
              <a:rPr b="1" lang="en" sz="1500">
                <a:solidFill>
                  <a:srgbClr val="292929"/>
                </a:solidFill>
                <a:highlight>
                  <a:srgbClr val="FFFFFF"/>
                </a:highlight>
              </a:rPr>
              <a:t>Output Gate</a:t>
            </a:r>
            <a:endParaRPr b="1" sz="1500">
              <a:solidFill>
                <a:srgbClr val="292929"/>
              </a:solidFill>
              <a:highlight>
                <a:srgbClr val="FFFFFF"/>
              </a:highlight>
            </a:endParaRPr>
          </a:p>
          <a:p>
            <a:pPr indent="-336550" lvl="0" marL="457200" rtl="0" algn="just">
              <a:lnSpc>
                <a:spcPct val="100000"/>
              </a:lnSpc>
              <a:spcBef>
                <a:spcPts val="130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The output gate decides what the next hidden state should be.</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 Remember that the hidden state contains information on previous inputs.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First, we pass the previous hidden state and the current input into a sigmoid function.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Then we pass the newly modified cell state to the tanh function.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We multiply the tanh output with the sigmoid output to decide what information the hidden state should carry.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The output is the hidden state. The new cell state and the new hidden is then carried over to the next time step.</a:t>
            </a:r>
            <a:endParaRPr sz="1700">
              <a:solidFill>
                <a:srgbClr val="292929"/>
              </a:solidFill>
              <a:highlight>
                <a:srgbClr val="FFFFFF"/>
              </a:highlight>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185700" y="2571750"/>
            <a:ext cx="5146449" cy="2440900"/>
          </a:xfrm>
          <a:prstGeom prst="rect">
            <a:avLst/>
          </a:prstGeom>
          <a:noFill/>
          <a:ln>
            <a:noFill/>
          </a:ln>
        </p:spPr>
      </p:pic>
      <p:pic>
        <p:nvPicPr>
          <p:cNvPr id="156" name="Google Shape;156;p26"/>
          <p:cNvPicPr preferRelativeResize="0"/>
          <p:nvPr/>
        </p:nvPicPr>
        <p:blipFill>
          <a:blip r:embed="rId4">
            <a:alphaModFix/>
          </a:blip>
          <a:stretch>
            <a:fillRect/>
          </a:stretch>
        </p:blipFill>
        <p:spPr>
          <a:xfrm>
            <a:off x="6015074" y="2828100"/>
            <a:ext cx="3057525" cy="1790700"/>
          </a:xfrm>
          <a:prstGeom prst="rect">
            <a:avLst/>
          </a:prstGeom>
          <a:noFill/>
          <a:ln>
            <a:noFill/>
          </a:ln>
        </p:spPr>
      </p:pic>
      <p:sp>
        <p:nvSpPr>
          <p:cNvPr id="157" name="Google Shape;157;p26"/>
          <p:cNvSpPr txBox="1"/>
          <p:nvPr/>
        </p:nvSpPr>
        <p:spPr>
          <a:xfrm>
            <a:off x="2535675" y="2790925"/>
            <a:ext cx="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t>
            </a:r>
            <a:endParaRPr/>
          </a:p>
        </p:txBody>
      </p:sp>
      <p:sp>
        <p:nvSpPr>
          <p:cNvPr id="158" name="Google Shape;158;p26"/>
          <p:cNvSpPr txBox="1"/>
          <p:nvPr/>
        </p:nvSpPr>
        <p:spPr>
          <a:xfrm>
            <a:off x="2535675" y="4771750"/>
            <a:ext cx="10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o/p gate</a:t>
            </a:r>
            <a:endParaRPr/>
          </a:p>
        </p:txBody>
      </p:sp>
      <p:sp>
        <p:nvSpPr>
          <p:cNvPr id="159" name="Google Shape;159;p26"/>
          <p:cNvSpPr txBox="1"/>
          <p:nvPr/>
        </p:nvSpPr>
        <p:spPr>
          <a:xfrm>
            <a:off x="4067075" y="4272375"/>
            <a:ext cx="114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New hidden state ht+1</a:t>
            </a:r>
            <a:endParaRPr/>
          </a:p>
        </p:txBody>
      </p:sp>
      <p:sp>
        <p:nvSpPr>
          <p:cNvPr id="160" name="Google Shape;160;p26"/>
          <p:cNvSpPr txBox="1"/>
          <p:nvPr/>
        </p:nvSpPr>
        <p:spPr>
          <a:xfrm>
            <a:off x="3270975" y="2263950"/>
            <a:ext cx="103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New state st+1</a:t>
            </a:r>
            <a:endParaRPr/>
          </a:p>
        </p:txBody>
      </p:sp>
      <p:sp>
        <p:nvSpPr>
          <p:cNvPr id="161" name="Google Shape;161;p26"/>
          <p:cNvSpPr txBox="1"/>
          <p:nvPr/>
        </p:nvSpPr>
        <p:spPr>
          <a:xfrm>
            <a:off x="0" y="4218600"/>
            <a:ext cx="6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ht-1</a:t>
            </a:r>
            <a:endParaRPr/>
          </a:p>
        </p:txBody>
      </p:sp>
      <p:sp>
        <p:nvSpPr>
          <p:cNvPr id="162" name="Google Shape;162;p26"/>
          <p:cNvSpPr txBox="1"/>
          <p:nvPr/>
        </p:nvSpPr>
        <p:spPr>
          <a:xfrm>
            <a:off x="0" y="3112350"/>
            <a:ext cx="6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nvSpPr>
        <p:spPr>
          <a:xfrm>
            <a:off x="0" y="0"/>
            <a:ext cx="9959700" cy="505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5200"/>
              </a:spcBef>
              <a:spcAft>
                <a:spcPts val="0"/>
              </a:spcAft>
              <a:buNone/>
            </a:pPr>
            <a:r>
              <a:rPr b="1" lang="en" sz="2000">
                <a:solidFill>
                  <a:schemeClr val="dk1"/>
                </a:solidFill>
                <a:latin typeface="Times New Roman"/>
                <a:ea typeface="Times New Roman"/>
                <a:cs typeface="Times New Roman"/>
                <a:sym typeface="Times New Roman"/>
              </a:rPr>
              <a:t>Intuition: How gates help to solve the problem of vanishing gradients: </a:t>
            </a:r>
            <a:r>
              <a:rPr lang="en" sz="2000">
                <a:solidFill>
                  <a:schemeClr val="dk1"/>
                </a:solidFill>
                <a:latin typeface="Times New Roman"/>
                <a:ea typeface="Times New Roman"/>
                <a:cs typeface="Times New Roman"/>
                <a:sym typeface="Times New Roman"/>
              </a:rPr>
              <a:t>During forward propagation, gates control the flow of the information. They prevent any irrelevant information from being written to the state.Similarly, during backward propagation, they control the flow of the gradients. It is easy to see that during the backward pass, gradients will get multiplied by the gate.</a:t>
            </a:r>
            <a:endParaRPr sz="2700">
              <a:solidFill>
                <a:schemeClr val="dk1"/>
              </a:solidFill>
              <a:latin typeface="Times New Roman"/>
              <a:ea typeface="Times New Roman"/>
              <a:cs typeface="Times New Roman"/>
              <a:sym typeface="Times New Roman"/>
            </a:endParaRPr>
          </a:p>
          <a:p>
            <a:pPr indent="0" lvl="0" marL="0" rtl="0" algn="just">
              <a:lnSpc>
                <a:spcPct val="115000"/>
              </a:lnSpc>
              <a:spcBef>
                <a:spcPts val="5200"/>
              </a:spcBef>
              <a:spcAft>
                <a:spcPts val="0"/>
              </a:spcAft>
              <a:buNone/>
            </a:pPr>
            <a:r>
              <a:rPr b="1" lang="en" sz="1800">
                <a:solidFill>
                  <a:schemeClr val="dk1"/>
                </a:solidFill>
              </a:rPr>
              <a:t>ht = (st)*(ot) (Equation 1)</a:t>
            </a:r>
            <a:endParaRPr b="1" sz="1800">
              <a:solidFill>
                <a:schemeClr val="dk1"/>
              </a:solidFill>
            </a:endParaRPr>
          </a:p>
          <a:p>
            <a:pPr indent="0" lvl="0" marL="0" rtl="0" algn="just">
              <a:lnSpc>
                <a:spcPct val="115000"/>
              </a:lnSpc>
              <a:spcBef>
                <a:spcPts val="1200"/>
              </a:spcBef>
              <a:spcAft>
                <a:spcPts val="1200"/>
              </a:spcAft>
              <a:buNone/>
            </a:pPr>
            <a:r>
              <a:rPr lang="en" sz="1800">
                <a:solidFill>
                  <a:schemeClr val="dk1"/>
                </a:solidFill>
              </a:rPr>
              <a:t>Now let’s say we wish to compute the derivative of the Loss function with respect to </a:t>
            </a:r>
            <a:r>
              <a:rPr b="1" lang="en" sz="1800">
                <a:solidFill>
                  <a:schemeClr val="dk1"/>
                </a:solidFill>
              </a:rPr>
              <a:t>W</a:t>
            </a:r>
            <a:r>
              <a:rPr lang="en" sz="1800">
                <a:solidFill>
                  <a:schemeClr val="dk1"/>
                </a:solidFill>
              </a:rPr>
              <a:t>, now in that derivative, at some point we would encounter the derivative of this (</a:t>
            </a:r>
            <a:r>
              <a:rPr b="1" lang="en" sz="1800">
                <a:solidFill>
                  <a:schemeClr val="dk1"/>
                </a:solidFill>
              </a:rPr>
              <a:t>ht</a:t>
            </a:r>
            <a:r>
              <a:rPr lang="en" sz="1800">
                <a:solidFill>
                  <a:schemeClr val="dk1"/>
                </a:solidFill>
              </a:rPr>
              <a:t>) with respect to (</a:t>
            </a:r>
            <a:r>
              <a:rPr b="1" lang="en" sz="1800">
                <a:solidFill>
                  <a:schemeClr val="dk1"/>
                </a:solidFill>
              </a:rPr>
              <a:t>st</a:t>
            </a:r>
            <a:r>
              <a:rPr lang="en" sz="1800">
                <a:solidFill>
                  <a:schemeClr val="dk1"/>
                </a:solidFill>
              </a:rPr>
              <a:t>) (as we would be back-propagating and </a:t>
            </a:r>
            <a:r>
              <a:rPr b="1" lang="en" sz="1800">
                <a:solidFill>
                  <a:schemeClr val="dk1"/>
                </a:solidFill>
              </a:rPr>
              <a:t>ht </a:t>
            </a:r>
            <a:r>
              <a:rPr lang="en" sz="1800">
                <a:solidFill>
                  <a:schemeClr val="dk1"/>
                </a:solidFill>
              </a:rPr>
              <a:t>is derived as the multiplication of </a:t>
            </a:r>
            <a:r>
              <a:rPr b="1" lang="en" sz="1800">
                <a:solidFill>
                  <a:schemeClr val="dk1"/>
                </a:solidFill>
              </a:rPr>
              <a:t>st </a:t>
            </a:r>
            <a:r>
              <a:rPr lang="en" sz="1800">
                <a:solidFill>
                  <a:schemeClr val="dk1"/>
                </a:solidFill>
              </a:rPr>
              <a:t>with some numbers(</a:t>
            </a:r>
            <a:r>
              <a:rPr b="1" lang="en" sz="1800">
                <a:solidFill>
                  <a:schemeClr val="dk1"/>
                </a:solidFill>
              </a:rPr>
              <a:t>st</a:t>
            </a:r>
            <a:r>
              <a:rPr lang="en" sz="1800">
                <a:solidFill>
                  <a:schemeClr val="dk1"/>
                </a:solidFill>
              </a:rPr>
              <a:t> is multiplied with the </a:t>
            </a:r>
            <a:r>
              <a:rPr b="1" lang="en" sz="1800">
                <a:solidFill>
                  <a:schemeClr val="dk1"/>
                </a:solidFill>
              </a:rPr>
              <a:t>ot</a:t>
            </a:r>
            <a:r>
              <a:rPr lang="en" sz="1800">
                <a:solidFill>
                  <a:schemeClr val="dk1"/>
                </a:solidFill>
              </a:rPr>
              <a:t> gate)). And this derivative of (</a:t>
            </a:r>
            <a:r>
              <a:rPr b="1" lang="en" sz="1800">
                <a:solidFill>
                  <a:schemeClr val="dk1"/>
                </a:solidFill>
              </a:rPr>
              <a:t>ht</a:t>
            </a:r>
            <a:r>
              <a:rPr lang="en" sz="1800">
                <a:solidFill>
                  <a:schemeClr val="dk1"/>
                </a:solidFill>
              </a:rPr>
              <a:t>) with respect to (</a:t>
            </a:r>
            <a:r>
              <a:rPr b="1" lang="en" sz="1800">
                <a:solidFill>
                  <a:schemeClr val="dk1"/>
                </a:solidFill>
              </a:rPr>
              <a:t>st</a:t>
            </a:r>
            <a:r>
              <a:rPr lang="en" sz="1800">
                <a:solidFill>
                  <a:schemeClr val="dk1"/>
                </a:solidFill>
              </a:rPr>
              <a:t>) would just be (</a:t>
            </a:r>
            <a:r>
              <a:rPr b="1" lang="en" sz="1800">
                <a:solidFill>
                  <a:schemeClr val="dk1"/>
                </a:solidFill>
              </a:rPr>
              <a:t>ot</a:t>
            </a:r>
            <a:r>
              <a:rPr lang="en" sz="1800">
                <a:solidFill>
                  <a:schemeClr val="dk1"/>
                </a:solidFill>
              </a:rPr>
              <a:t>) as is clear from </a:t>
            </a:r>
            <a:r>
              <a:rPr b="1" lang="en" sz="1800">
                <a:solidFill>
                  <a:schemeClr val="dk1"/>
                </a:solidFill>
              </a:rPr>
              <a:t>equation 1</a:t>
            </a:r>
            <a:r>
              <a:rPr lang="en" sz="1800">
                <a:solidFill>
                  <a:schemeClr val="dk1"/>
                </a:solidFill>
              </a:rPr>
              <a:t>. So, that means somewhere in the chain of derivative, (while computing the derivative of the Loss function with respect to W) we would have multiplication with this (</a:t>
            </a:r>
            <a:r>
              <a:rPr b="1" lang="en" sz="1800">
                <a:solidFill>
                  <a:schemeClr val="dk1"/>
                </a:solidFill>
              </a:rPr>
              <a:t>ot</a:t>
            </a:r>
            <a:r>
              <a:rPr lang="en" sz="1800">
                <a:solidFill>
                  <a:schemeClr val="dk1"/>
                </a:solidFill>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0" y="0"/>
            <a:ext cx="90441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rPr>
              <a:t>Just as in the forward propagation, things are being multiplied by gates and these gates decides in a way how much of information it needs to pass, during backward propagation also, the gradients are getting multiplied by gates and these gates control the backward flow of information because this gradient is deciding how much of this gradient needs to flow back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0" y="0"/>
            <a:ext cx="9060900" cy="4951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GANs are used in more demanding tasks like super-resolution, and image-to-image translation, while VAEs are widely used in image denoising and generation.</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general generative models are used in a wide variety of real-world applications.</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VAEs are used in image generation, natural language processing, and anomaly detection. </a:t>
            </a:r>
            <a:r>
              <a:rPr b="1" lang="en" sz="1800">
                <a:solidFill>
                  <a:schemeClr val="dk1"/>
                </a:solidFill>
                <a:latin typeface="Times New Roman"/>
                <a:ea typeface="Times New Roman"/>
                <a:cs typeface="Times New Roman"/>
                <a:sym typeface="Times New Roman"/>
              </a:rPr>
              <a:t>As they are able to learn complicated patterns of data, they can easily distinguish anomalies in it and identify potential frauds.</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They have also proven useful in medical datasets by detecting anomalies such as tumors and diseases.</a:t>
            </a:r>
            <a:endParaRPr sz="18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On the other hand, GANs focus primarily on image generation by producing images that are identical to the original one with high resolution</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They can also be useful in audio and text generation and create never before seen audio and text. Moreover, GANs are applicable in image editing and data augmentation.</a:t>
            </a:r>
            <a:endParaRPr sz="2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0" y="0"/>
            <a:ext cx="9029100" cy="21363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 generative adversarial network (GAN) has two parts: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 </a:t>
            </a:r>
            <a:r>
              <a:rPr b="1" lang="en" sz="1200">
                <a:solidFill>
                  <a:srgbClr val="202124"/>
                </a:solidFill>
                <a:highlight>
                  <a:srgbClr val="FFFFFF"/>
                </a:highlight>
                <a:latin typeface="Roboto"/>
                <a:ea typeface="Roboto"/>
                <a:cs typeface="Roboto"/>
                <a:sym typeface="Roboto"/>
              </a:rPr>
              <a:t>generator</a:t>
            </a:r>
            <a:r>
              <a:rPr lang="en" sz="1200">
                <a:solidFill>
                  <a:srgbClr val="202124"/>
                </a:solidFill>
                <a:highlight>
                  <a:srgbClr val="FFFFFF"/>
                </a:highlight>
                <a:latin typeface="Roboto"/>
                <a:ea typeface="Roboto"/>
                <a:cs typeface="Roboto"/>
                <a:sym typeface="Roboto"/>
              </a:rPr>
              <a:t> learns to generate plausible data. The generated instances become negative training examples for the discriminator.</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 </a:t>
            </a:r>
            <a:r>
              <a:rPr b="1" lang="en" sz="1200">
                <a:solidFill>
                  <a:srgbClr val="202124"/>
                </a:solidFill>
                <a:highlight>
                  <a:srgbClr val="FFFFFF"/>
                </a:highlight>
                <a:latin typeface="Roboto"/>
                <a:ea typeface="Roboto"/>
                <a:cs typeface="Roboto"/>
                <a:sym typeface="Roboto"/>
              </a:rPr>
              <a:t>discriminator</a:t>
            </a:r>
            <a:r>
              <a:rPr lang="en" sz="1200">
                <a:solidFill>
                  <a:srgbClr val="202124"/>
                </a:solidFill>
                <a:highlight>
                  <a:srgbClr val="FFFFFF"/>
                </a:highlight>
                <a:latin typeface="Roboto"/>
                <a:ea typeface="Roboto"/>
                <a:cs typeface="Roboto"/>
                <a:sym typeface="Roboto"/>
              </a:rPr>
              <a:t> learns to distinguish the generator's fake data from real data. The discriminator penalizes the generator for producing implausible results.</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When training begins, the generator produces obviously fake data, and the discriminator quickly learns to tell that it's fake</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87" name="Google Shape;187;p31"/>
          <p:cNvPicPr preferRelativeResize="0"/>
          <p:nvPr/>
        </p:nvPicPr>
        <p:blipFill>
          <a:blip r:embed="rId3">
            <a:alphaModFix/>
          </a:blip>
          <a:stretch>
            <a:fillRect/>
          </a:stretch>
        </p:blipFill>
        <p:spPr>
          <a:xfrm>
            <a:off x="152400" y="2288700"/>
            <a:ext cx="6082304" cy="2702400"/>
          </a:xfrm>
          <a:prstGeom prst="rect">
            <a:avLst/>
          </a:prstGeom>
          <a:noFill/>
          <a:ln>
            <a:noFill/>
          </a:ln>
        </p:spPr>
      </p:pic>
      <p:sp>
        <p:nvSpPr>
          <p:cNvPr id="188" name="Google Shape;188;p31"/>
          <p:cNvSpPr txBox="1"/>
          <p:nvPr/>
        </p:nvSpPr>
        <p:spPr>
          <a:xfrm>
            <a:off x="152400" y="1823600"/>
            <a:ext cx="89778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222"/>
                </a:solidFill>
                <a:highlight>
                  <a:srgbClr val="FFFFFF"/>
                </a:highlight>
              </a:rPr>
              <a:t>Simply, for getting a powerful hero (generator), we need a more powerful opponent (discriminator)!</a:t>
            </a:r>
            <a:endParaRPr/>
          </a:p>
        </p:txBody>
      </p:sp>
      <p:sp>
        <p:nvSpPr>
          <p:cNvPr id="189" name="Google Shape;189;p31"/>
          <p:cNvSpPr txBox="1"/>
          <p:nvPr/>
        </p:nvSpPr>
        <p:spPr>
          <a:xfrm>
            <a:off x="6144000" y="4893800"/>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https://youtu.be/1ju4qmdtRdY</a:t>
            </a:r>
            <a:endParaRPr/>
          </a:p>
        </p:txBody>
      </p:sp>
      <p:sp>
        <p:nvSpPr>
          <p:cNvPr id="190" name="Google Shape;190;p31"/>
          <p:cNvSpPr txBox="1"/>
          <p:nvPr/>
        </p:nvSpPr>
        <p:spPr>
          <a:xfrm>
            <a:off x="6144000" y="418580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https://youtu.be/uyuYfTMHZM0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466750"/>
            <a:ext cx="8924400" cy="29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u="sng">
                <a:solidFill>
                  <a:schemeClr val="dk2"/>
                </a:solidFill>
              </a:rPr>
              <a:t>Neural Network classified in two part</a:t>
            </a:r>
            <a:r>
              <a:rPr b="1" lang="en" sz="2300">
                <a:solidFill>
                  <a:schemeClr val="dk2"/>
                </a:solidFill>
              </a:rPr>
              <a:t> </a:t>
            </a:r>
            <a:endParaRPr b="1" sz="2300">
              <a:solidFill>
                <a:schemeClr val="dk2"/>
              </a:solidFill>
            </a:endParaRPr>
          </a:p>
          <a:p>
            <a:pPr indent="0" lvl="0" marL="0" rtl="0" algn="ctr">
              <a:spcBef>
                <a:spcPts val="0"/>
              </a:spcBef>
              <a:spcAft>
                <a:spcPts val="0"/>
              </a:spcAft>
              <a:buNone/>
            </a:pPr>
            <a:r>
              <a:t/>
            </a:r>
            <a:endParaRPr b="1" sz="2300">
              <a:solidFill>
                <a:schemeClr val="dk2"/>
              </a:solidFill>
            </a:endParaRPr>
          </a:p>
          <a:p>
            <a:pPr indent="-374650" lvl="0" marL="457200" rtl="0" algn="ctr">
              <a:spcBef>
                <a:spcPts val="0"/>
              </a:spcBef>
              <a:spcAft>
                <a:spcPts val="0"/>
              </a:spcAft>
              <a:buClr>
                <a:schemeClr val="dk2"/>
              </a:buClr>
              <a:buSzPts val="2300"/>
              <a:buChar char="●"/>
            </a:pPr>
            <a:r>
              <a:rPr b="1" lang="en" sz="2300">
                <a:solidFill>
                  <a:schemeClr val="dk2"/>
                </a:solidFill>
              </a:rPr>
              <a:t>CNN(RCNN,FAST RCNN,FASTER RCNN, YOLO)</a:t>
            </a:r>
            <a:endParaRPr b="1" sz="2300">
              <a:solidFill>
                <a:schemeClr val="dk2"/>
              </a:solidFill>
            </a:endParaRPr>
          </a:p>
          <a:p>
            <a:pPr indent="-374650" lvl="0" marL="457200" rtl="0" algn="ctr">
              <a:spcBef>
                <a:spcPts val="0"/>
              </a:spcBef>
              <a:spcAft>
                <a:spcPts val="0"/>
              </a:spcAft>
              <a:buClr>
                <a:schemeClr val="dk2"/>
              </a:buClr>
              <a:buSzPts val="2300"/>
              <a:buChar char="●"/>
            </a:pPr>
            <a:r>
              <a:t/>
            </a:r>
            <a:endParaRPr b="1" sz="2300">
              <a:solidFill>
                <a:schemeClr val="dk2"/>
              </a:solidFill>
            </a:endParaRPr>
          </a:p>
          <a:p>
            <a:pPr indent="-317500" lvl="0" marL="457200" rtl="0" algn="ctr">
              <a:spcBef>
                <a:spcPts val="0"/>
              </a:spcBef>
              <a:spcAft>
                <a:spcPts val="0"/>
              </a:spcAft>
              <a:buSzPts val="1400"/>
              <a:buChar char="●"/>
            </a:pPr>
            <a:r>
              <a:rPr b="1" lang="en" sz="2300">
                <a:solidFill>
                  <a:schemeClr val="dk2"/>
                </a:solidFill>
              </a:rPr>
              <a:t>RNN[(Long Short Term memory)LSTM, </a:t>
            </a:r>
            <a:r>
              <a:rPr b="1" lang="en" sz="1900">
                <a:solidFill>
                  <a:schemeClr val="dk1"/>
                </a:solidFill>
              </a:rPr>
              <a:t>Gated Recurrent Unit</a:t>
            </a:r>
            <a:r>
              <a:rPr lang="en" sz="1900">
                <a:solidFill>
                  <a:schemeClr val="dk1"/>
                </a:solidFill>
              </a:rPr>
              <a:t>(</a:t>
            </a:r>
            <a:r>
              <a:rPr b="1" lang="en" sz="2300">
                <a:solidFill>
                  <a:schemeClr val="dk2"/>
                </a:solidFill>
              </a:rPr>
              <a:t>GRU) BIGRU]</a:t>
            </a:r>
            <a:endParaRPr b="1" sz="2300">
              <a:solidFill>
                <a:schemeClr val="dk2"/>
              </a:solidFill>
            </a:endParaRPr>
          </a:p>
          <a:p>
            <a:pPr indent="0" lvl="0" marL="0" rtl="0" algn="ctr">
              <a:spcBef>
                <a:spcPts val="0"/>
              </a:spcBef>
              <a:spcAft>
                <a:spcPts val="0"/>
              </a:spcAft>
              <a:buNone/>
            </a:pPr>
            <a:r>
              <a:t/>
            </a:r>
            <a:endParaRPr b="1" sz="2300">
              <a:solidFill>
                <a:schemeClr val="dk2"/>
              </a:solidFill>
            </a:endParaRPr>
          </a:p>
          <a:p>
            <a:pPr indent="-374650" lvl="0" marL="457200" rtl="0" algn="ctr">
              <a:spcBef>
                <a:spcPts val="0"/>
              </a:spcBef>
              <a:spcAft>
                <a:spcPts val="0"/>
              </a:spcAft>
              <a:buClr>
                <a:schemeClr val="dk2"/>
              </a:buClr>
              <a:buSzPts val="2300"/>
              <a:buChar char="●"/>
            </a:pPr>
            <a:r>
              <a:rPr b="1" lang="en" sz="2300">
                <a:solidFill>
                  <a:schemeClr val="dk2"/>
                </a:solidFill>
              </a:rPr>
              <a:t>GAN can use CNN and RNN based on application </a:t>
            </a:r>
            <a:endParaRPr b="1" sz="23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0" y="0"/>
            <a:ext cx="8986200" cy="4449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750">
                <a:solidFill>
                  <a:srgbClr val="555555"/>
                </a:solidFill>
                <a:highlight>
                  <a:srgbClr val="FFFFFF"/>
                </a:highlight>
                <a:latin typeface="Times New Roman"/>
                <a:ea typeface="Times New Roman"/>
                <a:cs typeface="Times New Roman"/>
                <a:sym typeface="Times New Roman"/>
              </a:rPr>
              <a:t>Generative modeling :</a:t>
            </a:r>
            <a:r>
              <a:rPr lang="en" sz="1750">
                <a:solidFill>
                  <a:srgbClr val="555555"/>
                </a:solidFill>
                <a:highlight>
                  <a:srgbClr val="FFFFFF"/>
                </a:highlight>
                <a:latin typeface="Times New Roman"/>
                <a:ea typeface="Times New Roman"/>
                <a:cs typeface="Times New Roman"/>
                <a:sym typeface="Times New Roman"/>
              </a:rPr>
              <a:t>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a:t>
            </a:r>
            <a:endParaRPr sz="1750">
              <a:solidFill>
                <a:srgbClr val="555555"/>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0"/>
              </a:spcAft>
              <a:buNone/>
            </a:pPr>
            <a:r>
              <a:rPr b="1" lang="en" sz="1750">
                <a:solidFill>
                  <a:srgbClr val="555555"/>
                </a:solidFill>
                <a:highlight>
                  <a:srgbClr val="FFFFFF"/>
                </a:highlight>
                <a:latin typeface="Times New Roman"/>
                <a:ea typeface="Times New Roman"/>
                <a:cs typeface="Times New Roman"/>
                <a:sym typeface="Times New Roman"/>
              </a:rPr>
              <a:t>GANs</a:t>
            </a:r>
            <a:r>
              <a:rPr lang="en" sz="1750">
                <a:solidFill>
                  <a:srgbClr val="555555"/>
                </a:solidFill>
                <a:highlight>
                  <a:srgbClr val="FFFFFF"/>
                </a:highlight>
                <a:latin typeface="Times New Roman"/>
                <a:ea typeface="Times New Roman"/>
                <a:cs typeface="Times New Roman"/>
                <a:sym typeface="Times New Roman"/>
              </a:rPr>
              <a:t> are a clever way of training a generative model by framing the problem as a supervised learning problem with two sub-models: </a:t>
            </a:r>
            <a:r>
              <a:rPr b="1" lang="en" sz="1750">
                <a:solidFill>
                  <a:srgbClr val="555555"/>
                </a:solidFill>
                <a:highlight>
                  <a:srgbClr val="FFFFFF"/>
                </a:highlight>
                <a:latin typeface="Times New Roman"/>
                <a:ea typeface="Times New Roman"/>
                <a:cs typeface="Times New Roman"/>
                <a:sym typeface="Times New Roman"/>
              </a:rPr>
              <a:t>the generator model</a:t>
            </a:r>
            <a:r>
              <a:rPr lang="en" sz="1750">
                <a:solidFill>
                  <a:srgbClr val="555555"/>
                </a:solidFill>
                <a:highlight>
                  <a:srgbClr val="FFFFFF"/>
                </a:highlight>
                <a:latin typeface="Times New Roman"/>
                <a:ea typeface="Times New Roman"/>
                <a:cs typeface="Times New Roman"/>
                <a:sym typeface="Times New Roman"/>
              </a:rPr>
              <a:t> that we train to generate new examples, and the </a:t>
            </a:r>
            <a:r>
              <a:rPr b="1" lang="en" sz="1750">
                <a:solidFill>
                  <a:srgbClr val="555555"/>
                </a:solidFill>
                <a:highlight>
                  <a:srgbClr val="FFFFFF"/>
                </a:highlight>
                <a:latin typeface="Times New Roman"/>
                <a:ea typeface="Times New Roman"/>
                <a:cs typeface="Times New Roman"/>
                <a:sym typeface="Times New Roman"/>
              </a:rPr>
              <a:t>discriminator model </a:t>
            </a:r>
            <a:r>
              <a:rPr lang="en" sz="1750">
                <a:solidFill>
                  <a:srgbClr val="555555"/>
                </a:solidFill>
                <a:highlight>
                  <a:srgbClr val="FFFFFF"/>
                </a:highlight>
                <a:latin typeface="Times New Roman"/>
                <a:ea typeface="Times New Roman"/>
                <a:cs typeface="Times New Roman"/>
                <a:sym typeface="Times New Roman"/>
              </a:rPr>
              <a:t>that tries to classify examples as either real (from the domain) or fake (generated). </a:t>
            </a:r>
            <a:endParaRPr sz="1750">
              <a:solidFill>
                <a:srgbClr val="555555"/>
              </a:solidFill>
              <a:highlight>
                <a:srgbClr val="FFFFFF"/>
              </a:highlight>
              <a:latin typeface="Times New Roman"/>
              <a:ea typeface="Times New Roman"/>
              <a:cs typeface="Times New Roman"/>
              <a:sym typeface="Times New Roman"/>
            </a:endParaRPr>
          </a:p>
          <a:p>
            <a:pPr indent="0" lvl="0" marL="0" rtl="0" algn="just">
              <a:lnSpc>
                <a:spcPct val="150000"/>
              </a:lnSpc>
              <a:spcBef>
                <a:spcPts val="1400"/>
              </a:spcBef>
              <a:spcAft>
                <a:spcPts val="1400"/>
              </a:spcAft>
              <a:buNone/>
            </a:pPr>
            <a:r>
              <a:rPr lang="en" sz="1750">
                <a:solidFill>
                  <a:srgbClr val="555555"/>
                </a:solidFill>
                <a:highlight>
                  <a:srgbClr val="FFFFFF"/>
                </a:highlight>
                <a:latin typeface="Times New Roman"/>
                <a:ea typeface="Times New Roman"/>
                <a:cs typeface="Times New Roman"/>
                <a:sym typeface="Times New Roman"/>
              </a:rPr>
              <a:t>The two models are trained together in a zero-sum game, adversarial, until the discriminator model is fooled about half the time, meaning the generator model is generating plausible examples.</a:t>
            </a:r>
            <a:endParaRPr sz="175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0" y="0"/>
            <a:ext cx="90714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92929"/>
                </a:solidFill>
                <a:highlight>
                  <a:srgbClr val="FFFFFF"/>
                </a:highlight>
                <a:latin typeface="Georgia"/>
                <a:ea typeface="Georgia"/>
                <a:cs typeface="Georgia"/>
                <a:sym typeface="Georgia"/>
              </a:rPr>
              <a:t>Generative Adversarial Networks</a:t>
            </a:r>
            <a:r>
              <a:rPr lang="en" sz="1500">
                <a:solidFill>
                  <a:srgbClr val="292929"/>
                </a:solidFill>
                <a:highlight>
                  <a:srgbClr val="FFFFFF"/>
                </a:highlight>
                <a:latin typeface="Georgia"/>
                <a:ea typeface="Georgia"/>
                <a:cs typeface="Georgia"/>
                <a:sym typeface="Georgia"/>
              </a:rPr>
              <a:t> (</a:t>
            </a:r>
            <a:r>
              <a:rPr b="1" lang="en" sz="1500">
                <a:solidFill>
                  <a:srgbClr val="292929"/>
                </a:solidFill>
                <a:highlight>
                  <a:srgbClr val="FFFFFF"/>
                </a:highlight>
                <a:latin typeface="Georgia"/>
                <a:ea typeface="Georgia"/>
                <a:cs typeface="Georgia"/>
                <a:sym typeface="Georgia"/>
              </a:rPr>
              <a:t>GANs</a:t>
            </a:r>
            <a:r>
              <a:rPr lang="en" sz="1500">
                <a:solidFill>
                  <a:srgbClr val="292929"/>
                </a:solidFill>
                <a:highlight>
                  <a:srgbClr val="FFFFFF"/>
                </a:highlight>
                <a:latin typeface="Georgia"/>
                <a:ea typeface="Georgia"/>
                <a:cs typeface="Georgia"/>
                <a:sym typeface="Georgia"/>
              </a:rPr>
              <a:t>), There are several advantages to using this architecture: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 it generalizes with limited data, conceives new scenes from small datasets, and makes simulated data look more realistic.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These are important topics in deep learning because many techniques today require large amounts of data.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Using this new architecture, it’s possible to drastically reduce the amount of data needed to complete these tasks.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In extreme examples, these types of architectures can use 10% of the data needed for other types of deep learning problems. </a:t>
            </a:r>
            <a:endParaRPr/>
          </a:p>
        </p:txBody>
      </p:sp>
      <p:pic>
        <p:nvPicPr>
          <p:cNvPr id="201" name="Google Shape;201;p33"/>
          <p:cNvPicPr preferRelativeResize="0"/>
          <p:nvPr/>
        </p:nvPicPr>
        <p:blipFill>
          <a:blip r:embed="rId3">
            <a:alphaModFix/>
          </a:blip>
          <a:stretch>
            <a:fillRect/>
          </a:stretch>
        </p:blipFill>
        <p:spPr>
          <a:xfrm>
            <a:off x="1298000" y="3039775"/>
            <a:ext cx="5846716" cy="210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36300" y="78675"/>
            <a:ext cx="9071400" cy="4666500"/>
          </a:xfrm>
          <a:prstGeom prst="rect">
            <a:avLst/>
          </a:prstGeom>
          <a:noFill/>
          <a:ln>
            <a:noFill/>
          </a:ln>
        </p:spPr>
        <p:txBody>
          <a:bodyPr anchorCtr="0" anchor="t" bIns="91425" lIns="91425" spcFirstLastPara="1" rIns="91425" wrap="square" tIns="91425">
            <a:spAutoFit/>
          </a:bodyPr>
          <a:lstStyle/>
          <a:p>
            <a:pPr indent="-330200" lvl="0" marL="749300" rtl="0" algn="l">
              <a:lnSpc>
                <a:spcPct val="100000"/>
              </a:lnSpc>
              <a:spcBef>
                <a:spcPts val="2400"/>
              </a:spcBef>
              <a:spcAft>
                <a:spcPts val="0"/>
              </a:spcAft>
              <a:buClr>
                <a:srgbClr val="292929"/>
              </a:buClr>
              <a:buSzPts val="1600"/>
              <a:buFont typeface="Georgia"/>
              <a:buAutoNum type="arabicPeriod"/>
            </a:pPr>
            <a:r>
              <a:rPr b="1" lang="en" sz="1600">
                <a:solidFill>
                  <a:srgbClr val="292929"/>
                </a:solidFill>
                <a:highlight>
                  <a:srgbClr val="FFFFFF"/>
                </a:highlight>
                <a:latin typeface="Georgia"/>
                <a:ea typeface="Georgia"/>
                <a:cs typeface="Georgia"/>
                <a:sym typeface="Georgia"/>
              </a:rPr>
              <a:t>(generator) goal</a:t>
            </a:r>
            <a:r>
              <a:rPr lang="en" sz="1600">
                <a:solidFill>
                  <a:srgbClr val="292929"/>
                </a:solidFill>
                <a:highlight>
                  <a:srgbClr val="FFFFFF"/>
                </a:highlight>
                <a:latin typeface="Georgia"/>
                <a:ea typeface="Georgia"/>
                <a:cs typeface="Georgia"/>
                <a:sym typeface="Georgia"/>
              </a:rPr>
              <a:t>: Produce products so that the cop cannot distinguish between the real and fake ones</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AutoNum type="arabicPeriod"/>
            </a:pPr>
            <a:r>
              <a:rPr lang="en" sz="1500">
                <a:solidFill>
                  <a:srgbClr val="292929"/>
                </a:solidFill>
                <a:highlight>
                  <a:srgbClr val="FFFFFF"/>
                </a:highlight>
                <a:latin typeface="Georgia"/>
                <a:ea typeface="Georgia"/>
                <a:cs typeface="Georgia"/>
                <a:sym typeface="Georgia"/>
              </a:rPr>
              <a:t>Maximize the likelihood that the discriminator misclassifies its output as real</a:t>
            </a:r>
            <a:endParaRPr sz="1500">
              <a:solidFill>
                <a:srgbClr val="292929"/>
              </a:solidFill>
              <a:highlight>
                <a:srgbClr val="FFFFFF"/>
              </a:highlight>
              <a:latin typeface="Georgia"/>
              <a:ea typeface="Georgia"/>
              <a:cs typeface="Georgia"/>
              <a:sym typeface="Georgia"/>
            </a:endParaRPr>
          </a:p>
          <a:p>
            <a:pPr indent="-323850" lvl="0" marL="749300" rtl="0" algn="l">
              <a:lnSpc>
                <a:spcPct val="100000"/>
              </a:lnSpc>
              <a:spcBef>
                <a:spcPts val="0"/>
              </a:spcBef>
              <a:spcAft>
                <a:spcPts val="0"/>
              </a:spcAft>
              <a:buClr>
                <a:srgbClr val="292929"/>
              </a:buClr>
              <a:buSzPts val="1500"/>
              <a:buFont typeface="Georgia"/>
              <a:buAutoNum type="arabicPeriod"/>
            </a:pPr>
            <a:r>
              <a:rPr lang="en" sz="1350">
                <a:solidFill>
                  <a:srgbClr val="222222"/>
                </a:solidFill>
                <a:highlight>
                  <a:srgbClr val="FFFFFF"/>
                </a:highlight>
              </a:rPr>
              <a:t>GANs consist of two Artificial Neural Networks or Convolution Neural Networks models namely Generator and Discriminator which are trained against each other (and thus </a:t>
            </a:r>
            <a:r>
              <a:rPr i="1" lang="en" sz="1350">
                <a:solidFill>
                  <a:srgbClr val="222222"/>
                </a:solidFill>
                <a:highlight>
                  <a:srgbClr val="FFFFFF"/>
                </a:highlight>
              </a:rPr>
              <a:t>Adversarial</a:t>
            </a:r>
            <a:r>
              <a:rPr lang="en" sz="1350">
                <a:solidFill>
                  <a:srgbClr val="222222"/>
                </a:solidFill>
                <a:highlight>
                  <a:srgbClr val="FFFFFF"/>
                </a:highlight>
              </a:rPr>
              <a:t>)</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24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b="1" lang="en" sz="1600">
                <a:solidFill>
                  <a:srgbClr val="292929"/>
                </a:solidFill>
                <a:highlight>
                  <a:srgbClr val="FFFFFF"/>
                </a:highlight>
                <a:latin typeface="Georgia"/>
                <a:ea typeface="Georgia"/>
                <a:cs typeface="Georgia"/>
                <a:sym typeface="Georgia"/>
              </a:rPr>
              <a:t>(discriminator) goal</a:t>
            </a:r>
            <a:r>
              <a:rPr lang="en"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lang="en" sz="1600">
                <a:solidFill>
                  <a:srgbClr val="292929"/>
                </a:solidFill>
                <a:highlight>
                  <a:srgbClr val="FFFFFF"/>
                </a:highlight>
                <a:latin typeface="Georgia"/>
                <a:ea typeface="Georgia"/>
                <a:cs typeface="Georgia"/>
                <a:sym typeface="Georgia"/>
              </a:rPr>
              <a:t>1.Detect anomalous products by using prior experience to classify real and fake products</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lang="en" sz="1600">
                <a:solidFill>
                  <a:srgbClr val="292929"/>
                </a:solidFill>
                <a:highlight>
                  <a:srgbClr val="FFFFFF"/>
                </a:highlight>
                <a:latin typeface="Georgia"/>
                <a:ea typeface="Georgia"/>
                <a:cs typeface="Georgia"/>
                <a:sym typeface="Georgia"/>
              </a:rPr>
              <a:t>2.</a:t>
            </a:r>
            <a:r>
              <a:rPr lang="en" sz="1500">
                <a:solidFill>
                  <a:srgbClr val="292929"/>
                </a:solidFill>
                <a:highlight>
                  <a:srgbClr val="FFFFFF"/>
                </a:highlight>
                <a:latin typeface="Georgia"/>
                <a:ea typeface="Georgia"/>
                <a:cs typeface="Georgia"/>
                <a:sym typeface="Georgia"/>
              </a:rPr>
              <a:t>Optimize toward a goal of 0.5, where the discriminator can’t distinguish between real and generated images</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170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In the GAN framework, the generator will start to train alongside the discriminator; the discriminator needs to train for a few epochs prior to starting the adversarial training as the discriminator will need to be able to actually classify images</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AutoNum type="arabicPeriod"/>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36300" y="78675"/>
            <a:ext cx="9071400" cy="2679300"/>
          </a:xfrm>
          <a:prstGeom prst="rect">
            <a:avLst/>
          </a:prstGeom>
          <a:noFill/>
          <a:ln>
            <a:noFill/>
          </a:ln>
        </p:spPr>
        <p:txBody>
          <a:bodyPr anchorCtr="0" anchor="t" bIns="91425" lIns="91425" spcFirstLastPara="1" rIns="91425" wrap="square" tIns="91425">
            <a:sp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Here are a few steps to illustrate how we would build a discriminator:</a:t>
            </a:r>
            <a:endParaRPr sz="1500">
              <a:solidFill>
                <a:srgbClr val="292929"/>
              </a:solidFill>
              <a:highlight>
                <a:srgbClr val="FFFFFF"/>
              </a:highlight>
              <a:latin typeface="Georgia"/>
              <a:ea typeface="Georgia"/>
              <a:cs typeface="Georgia"/>
              <a:sym typeface="Georgia"/>
            </a:endParaRPr>
          </a:p>
          <a:p>
            <a:pPr indent="-330200" lvl="0" marL="749300" rtl="0" algn="just">
              <a:lnSpc>
                <a:spcPct val="100000"/>
              </a:lnSpc>
              <a:spcBef>
                <a:spcPts val="220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First, we’ll create a convolutional neural network to classify real or fake (binary classification)</a:t>
            </a:r>
            <a:endParaRPr sz="1600">
              <a:solidFill>
                <a:srgbClr val="292929"/>
              </a:solidFill>
              <a:highlight>
                <a:srgbClr val="FFFFFF"/>
              </a:highlight>
              <a:latin typeface="Georgia"/>
              <a:ea typeface="Georgia"/>
              <a:cs typeface="Georgia"/>
              <a:sym typeface="Georgia"/>
            </a:endParaRPr>
          </a:p>
          <a:p>
            <a:pPr indent="-330200" lvl="0" marL="749300" rtl="0" algn="just">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We’ll create a dataset of real data and we’ll use our generator to create fake dataset</a:t>
            </a:r>
            <a:endParaRPr sz="1600">
              <a:solidFill>
                <a:srgbClr val="292929"/>
              </a:solidFill>
              <a:highlight>
                <a:srgbClr val="FFFFFF"/>
              </a:highlight>
              <a:latin typeface="Georgia"/>
              <a:ea typeface="Georgia"/>
              <a:cs typeface="Georgia"/>
              <a:sym typeface="Georgia"/>
            </a:endParaRPr>
          </a:p>
          <a:p>
            <a:pPr indent="-330200" lvl="0" marL="749300" rtl="0" algn="just">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We train the discriminator model on the real and fake data</a:t>
            </a:r>
            <a:endParaRPr sz="1600">
              <a:solidFill>
                <a:srgbClr val="292929"/>
              </a:solidFill>
              <a:highlight>
                <a:srgbClr val="FFFFFF"/>
              </a:highlight>
              <a:latin typeface="Georgia"/>
              <a:ea typeface="Georgia"/>
              <a:cs typeface="Georgia"/>
              <a:sym typeface="Georgia"/>
            </a:endParaRPr>
          </a:p>
          <a:p>
            <a:pPr indent="-330200" lvl="0" marL="749300" rtl="0" algn="just">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We’ll learn to balance training of the discriminator with the generator training — if the discriminator is too good, the generator will diverge</a:t>
            </a:r>
            <a:endParaRPr sz="16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AutoNum type="arabicPeriod"/>
            </a:pPr>
            <a:r>
              <a:t/>
            </a:r>
            <a:endParaRPr sz="1500">
              <a:solidFill>
                <a:srgbClr val="292929"/>
              </a:solidFill>
              <a:highlight>
                <a:srgbClr val="FFFFFF"/>
              </a:highlight>
              <a:latin typeface="Georgia"/>
              <a:ea typeface="Georgia"/>
              <a:cs typeface="Georgia"/>
              <a:sym typeface="Georgia"/>
            </a:endParaRPr>
          </a:p>
        </p:txBody>
      </p:sp>
      <p:pic>
        <p:nvPicPr>
          <p:cNvPr id="212" name="Google Shape;212;p35"/>
          <p:cNvPicPr preferRelativeResize="0"/>
          <p:nvPr/>
        </p:nvPicPr>
        <p:blipFill>
          <a:blip r:embed="rId3">
            <a:alphaModFix/>
          </a:blip>
          <a:stretch>
            <a:fillRect/>
          </a:stretch>
        </p:blipFill>
        <p:spPr>
          <a:xfrm>
            <a:off x="2689075" y="2645350"/>
            <a:ext cx="6191250" cy="235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0" y="0"/>
            <a:ext cx="9048000" cy="4938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FFFFF"/>
                </a:highlight>
                <a:latin typeface="Nunito"/>
                <a:ea typeface="Nunito"/>
                <a:cs typeface="Nunito"/>
                <a:sym typeface="Nunito"/>
              </a:rPr>
              <a:t>Why were GANs developed in the first place?</a:t>
            </a:r>
            <a:endParaRPr b="1" sz="1800">
              <a:solidFill>
                <a:schemeClr val="dk1"/>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1"/>
                </a:solidFill>
                <a:highlight>
                  <a:srgbClr val="FFFFFF"/>
                </a:highlight>
                <a:latin typeface="Nunito"/>
                <a:ea typeface="Nunito"/>
                <a:cs typeface="Nunito"/>
                <a:sym typeface="Nunito"/>
              </a:rPr>
              <a:t>It has been noticed most of the mainstream neural nets can be easily fooled into misclassifying things by adding only a small amount of noise into the original data. </a:t>
            </a:r>
            <a:endParaRPr sz="1300">
              <a:solidFill>
                <a:schemeClr val="dk1"/>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rPr lang="en" sz="1300">
                <a:solidFill>
                  <a:schemeClr val="dk1"/>
                </a:solidFill>
                <a:highlight>
                  <a:srgbClr val="FFFFFF"/>
                </a:highlight>
                <a:latin typeface="Nunito"/>
                <a:ea typeface="Nunito"/>
                <a:cs typeface="Nunito"/>
                <a:sym typeface="Nunito"/>
              </a:rPr>
              <a:t>Surprisingly, the model after adding noise has higher confidence in the wrong prediction than when it predicted correctly. </a:t>
            </a:r>
            <a:endParaRPr sz="1300">
              <a:solidFill>
                <a:schemeClr val="dk1"/>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rPr lang="en" sz="1300">
                <a:solidFill>
                  <a:schemeClr val="dk1"/>
                </a:solidFill>
                <a:highlight>
                  <a:srgbClr val="FFFFFF"/>
                </a:highlight>
                <a:latin typeface="Nunito"/>
                <a:ea typeface="Nunito"/>
                <a:cs typeface="Nunito"/>
                <a:sym typeface="Nunito"/>
              </a:rPr>
              <a:t>The reason for such an adversary is that most machine learning models learn from a limited amount of data, which is a huge drawback, as it is prone to </a:t>
            </a:r>
            <a:r>
              <a:rPr lang="en" sz="1300" u="sng">
                <a:solidFill>
                  <a:schemeClr val="dk1"/>
                </a:solidFill>
                <a:highlight>
                  <a:srgbClr val="FFFFFF"/>
                </a:highlight>
                <a:latin typeface="Nunito"/>
                <a:ea typeface="Nunito"/>
                <a:cs typeface="Nunito"/>
                <a:sym typeface="Nunito"/>
                <a:hlinkClick r:id="rId3">
                  <a:extLst>
                    <a:ext uri="{A12FA001-AC4F-418D-AE19-62706E023703}">
                      <ahyp:hlinkClr val="tx"/>
                    </a:ext>
                  </a:extLst>
                </a:hlinkClick>
              </a:rPr>
              <a:t>overfitting</a:t>
            </a:r>
            <a:r>
              <a:rPr lang="en" sz="1300">
                <a:solidFill>
                  <a:schemeClr val="dk1"/>
                </a:solidFill>
                <a:highlight>
                  <a:srgbClr val="FFFFFF"/>
                </a:highlight>
                <a:latin typeface="Nunito"/>
                <a:ea typeface="Nunito"/>
                <a:cs typeface="Nunito"/>
                <a:sym typeface="Nunito"/>
              </a:rPr>
              <a:t>. </a:t>
            </a:r>
            <a:endParaRPr sz="1300">
              <a:solidFill>
                <a:schemeClr val="dk1"/>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rPr lang="en" sz="1300">
                <a:solidFill>
                  <a:schemeClr val="dk1"/>
                </a:solidFill>
                <a:highlight>
                  <a:srgbClr val="FFFFFF"/>
                </a:highlight>
                <a:latin typeface="Nunito"/>
                <a:ea typeface="Nunito"/>
                <a:cs typeface="Nunito"/>
                <a:sym typeface="Nunito"/>
              </a:rPr>
              <a:t>Also, the mapping between the input and the output is almost linear. </a:t>
            </a:r>
            <a:endParaRPr sz="1300">
              <a:solidFill>
                <a:schemeClr val="dk1"/>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rPr lang="en" sz="1300">
                <a:solidFill>
                  <a:schemeClr val="dk1"/>
                </a:solidFill>
                <a:highlight>
                  <a:srgbClr val="FFFFFF"/>
                </a:highlight>
                <a:latin typeface="Nunito"/>
                <a:ea typeface="Nunito"/>
                <a:cs typeface="Nunito"/>
                <a:sym typeface="Nunito"/>
              </a:rPr>
              <a:t>Although, it may seem that the boundaries of separation between the various classes are linear, but in reality, they are composed of linearities, and even a small change in a point in the feature space might lead to the misclassification of data. </a:t>
            </a:r>
            <a:endParaRPr sz="1300">
              <a:solidFill>
                <a:schemeClr val="dk1"/>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500">
                <a:solidFill>
                  <a:schemeClr val="dk1"/>
                </a:solidFill>
                <a:latin typeface="Times New Roman"/>
                <a:ea typeface="Times New Roman"/>
                <a:cs typeface="Times New Roman"/>
                <a:sym typeface="Times New Roman"/>
              </a:rPr>
              <a:t>A</a:t>
            </a:r>
            <a:r>
              <a:rPr lang="en" sz="1800">
                <a:solidFill>
                  <a:schemeClr val="dk1"/>
                </a:solidFill>
                <a:latin typeface="Times New Roman"/>
                <a:ea typeface="Times New Roman"/>
                <a:cs typeface="Times New Roman"/>
                <a:sym typeface="Times New Roman"/>
              </a:rPr>
              <a:t>bstraction is defined as </a:t>
            </a:r>
            <a:r>
              <a:rPr b="1" lang="en" sz="1800">
                <a:solidFill>
                  <a:schemeClr val="dk1"/>
                </a:solidFill>
                <a:latin typeface="Times New Roman"/>
                <a:ea typeface="Times New Roman"/>
                <a:cs typeface="Times New Roman"/>
                <a:sym typeface="Times New Roman"/>
              </a:rPr>
              <a:t>dealing with ideas instead of events</a:t>
            </a:r>
            <a:r>
              <a:rPr lang="en" sz="1800">
                <a:solidFill>
                  <a:schemeClr val="dk1"/>
                </a:solidFill>
                <a:latin typeface="Times New Roman"/>
                <a:ea typeface="Times New Roman"/>
                <a:cs typeface="Times New Roman"/>
                <a:sym typeface="Times New Roman"/>
              </a:rPr>
              <a:t>. In the context of AI, that means worrying more about what the right algorithm is and less about how to implement it. Another way of looking at it, for those technically inclined, is as an API call (abstracted) vs.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800"/>
              </a:spcBef>
              <a:spcAft>
                <a:spcPts val="800"/>
              </a:spcAft>
              <a:buNone/>
            </a:pPr>
            <a:r>
              <a:rPr lang="en" sz="1700">
                <a:solidFill>
                  <a:schemeClr val="dk1"/>
                </a:solidFill>
                <a:latin typeface="Times New Roman"/>
                <a:ea typeface="Times New Roman"/>
                <a:cs typeface="Times New Roman"/>
                <a:sym typeface="Times New Roman"/>
              </a:rPr>
              <a:t>Abstraction separates ideas from specific instances of those ideas. To handle complex tasks, like finding new mathematical proofs, neural networks will need to form abstractions.</a:t>
            </a:r>
            <a:endParaRPr sz="1300">
              <a:solidFill>
                <a:srgbClr val="FFFFFF"/>
              </a:solidFill>
              <a:highlight>
                <a:srgbClr val="131417"/>
              </a:highlight>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7"/>
          <p:cNvPicPr preferRelativeResize="0"/>
          <p:nvPr/>
        </p:nvPicPr>
        <p:blipFill>
          <a:blip r:embed="rId3">
            <a:alphaModFix/>
          </a:blip>
          <a:stretch>
            <a:fillRect/>
          </a:stretch>
        </p:blipFill>
        <p:spPr>
          <a:xfrm>
            <a:off x="152400" y="152400"/>
            <a:ext cx="6148399" cy="2785875"/>
          </a:xfrm>
          <a:prstGeom prst="rect">
            <a:avLst/>
          </a:prstGeom>
          <a:noFill/>
          <a:ln>
            <a:noFill/>
          </a:ln>
        </p:spPr>
      </p:pic>
      <p:sp>
        <p:nvSpPr>
          <p:cNvPr id="223" name="Google Shape;223;p37"/>
          <p:cNvSpPr txBox="1"/>
          <p:nvPr/>
        </p:nvSpPr>
        <p:spPr>
          <a:xfrm>
            <a:off x="0" y="2938275"/>
            <a:ext cx="9094800" cy="2154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lang="en" sz="1350">
                <a:solidFill>
                  <a:srgbClr val="222222"/>
                </a:solidFill>
                <a:highlight>
                  <a:srgbClr val="FFFFFF"/>
                </a:highlight>
              </a:rPr>
              <a:t>The Generator Model </a:t>
            </a:r>
            <a:r>
              <a:rPr i="1" lang="en" sz="1350">
                <a:solidFill>
                  <a:srgbClr val="222222"/>
                </a:solidFill>
                <a:highlight>
                  <a:srgbClr val="FFFFFF"/>
                </a:highlight>
              </a:rPr>
              <a:t>G</a:t>
            </a:r>
            <a:r>
              <a:rPr lang="en" sz="1350">
                <a:solidFill>
                  <a:srgbClr val="222222"/>
                </a:solidFill>
                <a:highlight>
                  <a:srgbClr val="FFFFFF"/>
                </a:highlight>
              </a:rPr>
              <a:t> takes a random input vector </a:t>
            </a:r>
            <a:r>
              <a:rPr i="1" lang="en" sz="1350">
                <a:solidFill>
                  <a:srgbClr val="222222"/>
                </a:solidFill>
                <a:highlight>
                  <a:srgbClr val="FFFFFF"/>
                </a:highlight>
              </a:rPr>
              <a:t>z</a:t>
            </a:r>
            <a:r>
              <a:rPr lang="en" sz="1350">
                <a:solidFill>
                  <a:srgbClr val="222222"/>
                </a:solidFill>
                <a:highlight>
                  <a:srgbClr val="FFFFFF"/>
                </a:highlight>
              </a:rPr>
              <a:t> as an input and generates the images </a:t>
            </a:r>
            <a:r>
              <a:rPr i="1" lang="en" sz="1350">
                <a:solidFill>
                  <a:srgbClr val="222222"/>
                </a:solidFill>
                <a:highlight>
                  <a:srgbClr val="FFFFFF"/>
                </a:highlight>
              </a:rPr>
              <a:t>G(z)</a:t>
            </a:r>
            <a:r>
              <a:rPr lang="en" sz="1350">
                <a:solidFill>
                  <a:srgbClr val="222222"/>
                </a:solidFill>
                <a:highlight>
                  <a:srgbClr val="FFFFFF"/>
                </a:highlight>
              </a:rPr>
              <a:t>. These generated images along with the real images </a:t>
            </a:r>
            <a:r>
              <a:rPr i="1" lang="en" sz="1350">
                <a:solidFill>
                  <a:srgbClr val="222222"/>
                </a:solidFill>
                <a:highlight>
                  <a:srgbClr val="FFFFFF"/>
                </a:highlight>
              </a:rPr>
              <a:t>x</a:t>
            </a:r>
            <a:r>
              <a:rPr lang="en" sz="1350">
                <a:solidFill>
                  <a:srgbClr val="222222"/>
                </a:solidFill>
                <a:highlight>
                  <a:srgbClr val="FFFFFF"/>
                </a:highlight>
              </a:rPr>
              <a:t> from training data are then fed to the Discriminator Model </a:t>
            </a:r>
            <a:r>
              <a:rPr i="1" lang="en" sz="1350">
                <a:solidFill>
                  <a:srgbClr val="222222"/>
                </a:solidFill>
                <a:highlight>
                  <a:srgbClr val="FFFFFF"/>
                </a:highlight>
              </a:rPr>
              <a:t>D</a:t>
            </a:r>
            <a:r>
              <a:rPr lang="en" sz="1350">
                <a:solidFill>
                  <a:srgbClr val="222222"/>
                </a:solidFill>
                <a:highlight>
                  <a:srgbClr val="FFFFFF"/>
                </a:highlight>
              </a:rPr>
              <a:t>. The Discriminator Model then classifies the images as real or fake. Then,  we have to measure the loss and this loss has to be back propagated to update the weights of  the Generator and the Discriminator.</a:t>
            </a:r>
            <a:endParaRPr sz="1350">
              <a:solidFill>
                <a:srgbClr val="222222"/>
              </a:solidFill>
              <a:highlight>
                <a:srgbClr val="FFFFFF"/>
              </a:highlight>
            </a:endParaRPr>
          </a:p>
          <a:p>
            <a:pPr indent="0" lvl="0" marL="0" rtl="0" algn="just">
              <a:lnSpc>
                <a:spcPct val="100000"/>
              </a:lnSpc>
              <a:spcBef>
                <a:spcPts val="1200"/>
              </a:spcBef>
              <a:spcAft>
                <a:spcPts val="0"/>
              </a:spcAft>
              <a:buClr>
                <a:schemeClr val="dk1"/>
              </a:buClr>
              <a:buSzPts val="1100"/>
              <a:buFont typeface="Arial"/>
              <a:buNone/>
            </a:pPr>
            <a:r>
              <a:rPr lang="en" sz="1350">
                <a:solidFill>
                  <a:srgbClr val="222222"/>
                </a:solidFill>
                <a:highlight>
                  <a:srgbClr val="FFFFFF"/>
                </a:highlight>
              </a:rPr>
              <a:t>When we are training the Discriminator, we have to freeze the Generator and back propagate errors to only update the Discriminator.</a:t>
            </a:r>
            <a:endParaRPr sz="1350">
              <a:solidFill>
                <a:srgbClr val="222222"/>
              </a:solidFill>
              <a:highlight>
                <a:srgbClr val="FFFFFF"/>
              </a:highlight>
            </a:endParaRPr>
          </a:p>
          <a:p>
            <a:pPr indent="0" lvl="0" marL="0" rtl="0" algn="just">
              <a:lnSpc>
                <a:spcPct val="100000"/>
              </a:lnSpc>
              <a:spcBef>
                <a:spcPts val="1200"/>
              </a:spcBef>
              <a:spcAft>
                <a:spcPts val="1200"/>
              </a:spcAft>
              <a:buNone/>
            </a:pPr>
            <a:r>
              <a:rPr lang="en" sz="1350">
                <a:solidFill>
                  <a:srgbClr val="222222"/>
                </a:solidFill>
                <a:highlight>
                  <a:srgbClr val="FFFFFF"/>
                </a:highlight>
              </a:rPr>
              <a:t>When we are training the Generator, we have to freeze the Discriminator and back propagate errors to only update the Generator.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nvSpPr>
        <p:spPr>
          <a:xfrm>
            <a:off x="0" y="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rPr>
              <a:t>https://youtu.be/CIua95jUD_I</a:t>
            </a:r>
            <a:endParaRPr/>
          </a:p>
        </p:txBody>
      </p:sp>
      <p:sp>
        <p:nvSpPr>
          <p:cNvPr id="229" name="Google Shape;229;p38"/>
          <p:cNvSpPr txBox="1"/>
          <p:nvPr/>
        </p:nvSpPr>
        <p:spPr>
          <a:xfrm>
            <a:off x="187025" y="61955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rPr>
              <a:t>https://youtu.be/aircAruvnKk</a:t>
            </a:r>
            <a:endParaRPr/>
          </a:p>
        </p:txBody>
      </p:sp>
      <p:sp>
        <p:nvSpPr>
          <p:cNvPr id="230" name="Google Shape;230;p38"/>
          <p:cNvSpPr txBox="1"/>
          <p:nvPr/>
        </p:nvSpPr>
        <p:spPr>
          <a:xfrm>
            <a:off x="-214300" y="1262075"/>
            <a:ext cx="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38"/>
          <p:cNvSpPr txBox="1"/>
          <p:nvPr/>
        </p:nvSpPr>
        <p:spPr>
          <a:xfrm>
            <a:off x="187025" y="1011950"/>
            <a:ext cx="8917800" cy="395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150" u="sng">
                <a:solidFill>
                  <a:srgbClr val="FF4800"/>
                </a:solidFill>
                <a:highlight>
                  <a:srgbClr val="FFFFFF"/>
                </a:highlight>
                <a:hlinkClick r:id="rId3">
                  <a:extLst>
                    <a:ext uri="{A12FA001-AC4F-418D-AE19-62706E023703}">
                      <ahyp:hlinkClr val="tx"/>
                    </a:ext>
                  </a:extLst>
                </a:hlinkClick>
              </a:rPr>
              <a:t>Naive Bayes</a:t>
            </a:r>
            <a:r>
              <a:rPr b="1" lang="en" sz="1150">
                <a:solidFill>
                  <a:srgbClr val="555555"/>
                </a:solidFill>
                <a:highlight>
                  <a:srgbClr val="FFFFFF"/>
                </a:highlight>
              </a:rPr>
              <a:t> is an example of a generative mode</a:t>
            </a:r>
            <a:r>
              <a:rPr lang="en" sz="1150">
                <a:solidFill>
                  <a:srgbClr val="555555"/>
                </a:solidFill>
                <a:highlight>
                  <a:srgbClr val="FFFFFF"/>
                </a:highlight>
              </a:rPr>
              <a:t>l that is more often used as a discriminative model.</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150">
                <a:solidFill>
                  <a:srgbClr val="555555"/>
                </a:solidFill>
                <a:highlight>
                  <a:srgbClr val="FFFFFF"/>
                </a:highlight>
              </a:rPr>
              <a:t>For example, Naive Bayes works by summarizing the probability distribution of each input variable and the output class. When a prediction is made, the probability for each possible outcome is calculated for each variable, the independent probabilities are combined, and the most likely outcome is predicted. Used in reverse, the probability distributions for each variable can be sampled to generate new plausible (independent) feature values.</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 sz="1150">
                <a:solidFill>
                  <a:srgbClr val="555555"/>
                </a:solidFill>
                <a:highlight>
                  <a:srgbClr val="FFFFFF"/>
                </a:highlight>
              </a:rPr>
              <a:t>Other examples of generative models include Latent Dirichlet Allocation, or LDA, and the Gaussian Mixture Model, or GMM.</a:t>
            </a:r>
            <a:endParaRPr b="1"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 sz="1150">
                <a:solidFill>
                  <a:srgbClr val="555555"/>
                </a:solidFill>
                <a:highlight>
                  <a:srgbClr val="FFFFFF"/>
                </a:highlight>
              </a:rPr>
              <a:t>Deep learning methods can be used as generative models. Two popular examples include the Restricted Boltzmann Machine, or RBM, and the Deep Belief Network, or DBN</a:t>
            </a:r>
            <a:r>
              <a:rPr lang="en" sz="1150">
                <a:solidFill>
                  <a:srgbClr val="555555"/>
                </a:solidFill>
                <a:highlight>
                  <a:srgbClr val="FFFFFF"/>
                </a:highlight>
              </a:rPr>
              <a:t>.</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b="1" lang="en" sz="1150">
                <a:solidFill>
                  <a:srgbClr val="555555"/>
                </a:solidFill>
                <a:highlight>
                  <a:srgbClr val="FFFFFF"/>
                </a:highlight>
              </a:rPr>
              <a:t>Two modern examples of deep learning generative modeling algorithms include the Variational Autoencoder, or VAE, and the Generative Adversarial Network, or GAN</a:t>
            </a:r>
            <a:endParaRPr b="1" sz="1150">
              <a:solidFill>
                <a:srgbClr val="555555"/>
              </a:solidFill>
              <a:highlight>
                <a:srgbClr val="FFFFFF"/>
              </a:highlight>
            </a:endParaRPr>
          </a:p>
          <a:p>
            <a:pPr indent="0" lvl="0" marL="0" rtl="0" algn="l">
              <a:spcBef>
                <a:spcPts val="14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nvSpPr>
        <p:spPr>
          <a:xfrm>
            <a:off x="0" y="0"/>
            <a:ext cx="8989200" cy="4909200"/>
          </a:xfrm>
          <a:prstGeom prst="rect">
            <a:avLst/>
          </a:prstGeom>
          <a:noFill/>
          <a:ln>
            <a:noFill/>
          </a:ln>
        </p:spPr>
        <p:txBody>
          <a:bodyPr anchorCtr="0" anchor="t" bIns="91425" lIns="91425" spcFirstLastPara="1" rIns="91425" wrap="square" tIns="91425">
            <a:spAutoFit/>
          </a:bodyPr>
          <a:lstStyle/>
          <a:p>
            <a:pPr indent="457200" lvl="0" marL="3200400" rtl="0" algn="l">
              <a:spcBef>
                <a:spcPts val="0"/>
              </a:spcBef>
              <a:spcAft>
                <a:spcPts val="0"/>
              </a:spcAft>
              <a:buNone/>
            </a:pPr>
            <a:r>
              <a:rPr lang="en"/>
              <a:t> </a:t>
            </a:r>
            <a:r>
              <a:rPr b="1" lang="en" sz="1800"/>
              <a:t>Summary</a:t>
            </a:r>
            <a:endParaRPr b="1" sz="1800"/>
          </a:p>
          <a:p>
            <a:pPr indent="0" lvl="0" marL="0" rtl="0" algn="ctr">
              <a:spcBef>
                <a:spcPts val="0"/>
              </a:spcBef>
              <a:spcAft>
                <a:spcPts val="0"/>
              </a:spcAft>
              <a:buNone/>
            </a:pPr>
            <a:r>
              <a:t/>
            </a:r>
            <a:endParaRPr b="1" sz="1800"/>
          </a:p>
          <a:p>
            <a:pPr indent="0" lvl="0" marL="0" rtl="0" algn="l">
              <a:spcBef>
                <a:spcPts val="0"/>
              </a:spcBef>
              <a:spcAft>
                <a:spcPts val="0"/>
              </a:spcAft>
              <a:buNone/>
            </a:pPr>
            <a:r>
              <a:rPr b="1" lang="en" sz="1200">
                <a:solidFill>
                  <a:srgbClr val="4007A2"/>
                </a:solidFill>
                <a:highlight>
                  <a:srgbClr val="FFFFFF"/>
                </a:highlight>
                <a:uFill>
                  <a:noFill/>
                </a:uFill>
                <a:latin typeface="Roboto"/>
                <a:ea typeface="Roboto"/>
                <a:cs typeface="Roboto"/>
                <a:sym typeface="Roboto"/>
                <a:hlinkClick r:id="rId3">
                  <a:extLst>
                    <a:ext uri="{A12FA001-AC4F-418D-AE19-62706E023703}">
                      <ahyp:hlinkClr val="tx"/>
                    </a:ext>
                  </a:extLst>
                </a:hlinkClick>
              </a:rPr>
              <a:t>The main differences between GAN and VAE are</a:t>
            </a:r>
            <a:r>
              <a:rPr lang="en" sz="750">
                <a:solidFill>
                  <a:srgbClr val="123BB6"/>
                </a:solidFill>
                <a:highlight>
                  <a:srgbClr val="D1DBFA"/>
                </a:highlight>
                <a:uFill>
                  <a:noFill/>
                </a:uFill>
                <a:latin typeface="Roboto"/>
                <a:ea typeface="Roboto"/>
                <a:cs typeface="Roboto"/>
                <a:sym typeface="Roboto"/>
                <a:hlinkClick r:id="rId4">
                  <a:extLst>
                    <a:ext uri="{A12FA001-AC4F-418D-AE19-62706E023703}">
                      <ahyp:hlinkClr val="tx"/>
                    </a:ext>
                  </a:extLst>
                </a:hlinkClick>
              </a:rPr>
              <a:t>1</a:t>
            </a:r>
            <a:r>
              <a:rPr lang="en" sz="750">
                <a:solidFill>
                  <a:srgbClr val="123BB6"/>
                </a:solidFill>
                <a:highlight>
                  <a:srgbClr val="D1DBFA"/>
                </a:highlight>
                <a:uFill>
                  <a:noFill/>
                </a:uFill>
                <a:latin typeface="Roboto"/>
                <a:ea typeface="Roboto"/>
                <a:cs typeface="Roboto"/>
                <a:sym typeface="Roboto"/>
                <a:hlinkClick r:id="rId5">
                  <a:extLst>
                    <a:ext uri="{A12FA001-AC4F-418D-AE19-62706E023703}">
                      <ahyp:hlinkClr val="tx"/>
                    </a:ext>
                  </a:extLst>
                </a:hlinkClick>
              </a:rPr>
              <a:t>2</a:t>
            </a:r>
            <a:r>
              <a:rPr lang="en" sz="750">
                <a:solidFill>
                  <a:srgbClr val="123BB6"/>
                </a:solidFill>
                <a:highlight>
                  <a:srgbClr val="D1DBFA"/>
                </a:highlight>
                <a:uFill>
                  <a:noFill/>
                </a:uFill>
                <a:latin typeface="Roboto"/>
                <a:ea typeface="Roboto"/>
                <a:cs typeface="Roboto"/>
                <a:sym typeface="Roboto"/>
                <a:hlinkClick r:id="rId6">
                  <a:extLst>
                    <a:ext uri="{A12FA001-AC4F-418D-AE19-62706E023703}">
                      <ahyp:hlinkClr val="tx"/>
                    </a:ext>
                  </a:extLst>
                </a:hlinkClick>
              </a:rPr>
              <a:t>3</a:t>
            </a:r>
            <a:r>
              <a:rPr lang="en" sz="750">
                <a:solidFill>
                  <a:srgbClr val="123BB6"/>
                </a:solidFill>
                <a:highlight>
                  <a:srgbClr val="D1DBFA"/>
                </a:highlight>
                <a:uFill>
                  <a:noFill/>
                </a:uFill>
                <a:latin typeface="Roboto"/>
                <a:ea typeface="Roboto"/>
                <a:cs typeface="Roboto"/>
                <a:sym typeface="Roboto"/>
                <a:hlinkClick r:id="rId7">
                  <a:extLst>
                    <a:ext uri="{A12FA001-AC4F-418D-AE19-62706E023703}">
                      <ahyp:hlinkClr val="tx"/>
                    </a:ext>
                  </a:extLst>
                </a:hlinkClick>
              </a:rPr>
              <a:t>4</a:t>
            </a:r>
            <a:r>
              <a:rPr lang="en" sz="1200">
                <a:solidFill>
                  <a:srgbClr val="111111"/>
                </a:solidFill>
                <a:highlight>
                  <a:srgbClr val="FFFFFF"/>
                </a:highlight>
                <a:latin typeface="Roboto"/>
                <a:ea typeface="Roboto"/>
                <a:cs typeface="Roboto"/>
                <a:sym typeface="Roboto"/>
              </a:rPr>
              <a:t>:</a:t>
            </a:r>
            <a:endParaRPr sz="1200">
              <a:solidFill>
                <a:srgbClr val="111111"/>
              </a:solidFill>
              <a:highlight>
                <a:srgbClr val="FFFFFF"/>
              </a:highlight>
              <a:latin typeface="Roboto"/>
              <a:ea typeface="Roboto"/>
              <a:cs typeface="Roboto"/>
              <a:sym typeface="Roboto"/>
            </a:endParaRPr>
          </a:p>
          <a:p>
            <a:pPr indent="-304800" lvl="0" marL="647700" rtl="0" algn="l">
              <a:lnSpc>
                <a:spcPct val="1375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GAN is capable of producing more realistic and diverse samples than VAE, though it is more difficult to train and prone to mode collapse.</a:t>
            </a:r>
            <a:endParaRPr sz="1200">
              <a:solidFill>
                <a:srgbClr val="111111"/>
              </a:solidFill>
              <a:highlight>
                <a:srgbClr val="FFFFFF"/>
              </a:highlight>
              <a:latin typeface="Roboto"/>
              <a:ea typeface="Roboto"/>
              <a:cs typeface="Roboto"/>
              <a:sym typeface="Roboto"/>
            </a:endParaRPr>
          </a:p>
          <a:p>
            <a:pPr indent="-304800" lvl="0" marL="647700" rtl="0" algn="l">
              <a:lnSpc>
                <a:spcPct val="1375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VAE can produce smoother and more coherent samples than GAN, but it tends to generate blurrier and less diverse samples due to the noise added by the decoder.</a:t>
            </a:r>
            <a:endParaRPr sz="1200">
              <a:solidFill>
                <a:srgbClr val="111111"/>
              </a:solidFill>
              <a:highlight>
                <a:srgbClr val="FFFFFF"/>
              </a:highlight>
              <a:latin typeface="Roboto"/>
              <a:ea typeface="Roboto"/>
              <a:cs typeface="Roboto"/>
              <a:sym typeface="Roboto"/>
            </a:endParaRPr>
          </a:p>
          <a:p>
            <a:pPr indent="-304800" lvl="0" marL="647700" rtl="0" algn="l">
              <a:lnSpc>
                <a:spcPct val="1375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GAN seeks to match the pixel level distribution rather than the data distribution, and it optimizes the model distribution to the genuine distribution in a different method.</a:t>
            </a:r>
            <a:endParaRPr sz="1200">
              <a:solidFill>
                <a:srgbClr val="111111"/>
              </a:solidFill>
              <a:highlight>
                <a:srgbClr val="FFFFFF"/>
              </a:highlight>
              <a:latin typeface="Roboto"/>
              <a:ea typeface="Roboto"/>
              <a:cs typeface="Roboto"/>
              <a:sym typeface="Roboto"/>
            </a:endParaRPr>
          </a:p>
          <a:p>
            <a:pPr indent="-304800" lvl="0" marL="647700" rtl="0" algn="l">
              <a:lnSpc>
                <a:spcPct val="137500"/>
              </a:lnSpc>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GANs tend to be more widely used for generating multimedia, while VAEs see more use in signal analysis</a:t>
            </a:r>
            <a:endParaRPr sz="1200">
              <a:solidFill>
                <a:srgbClr val="111111"/>
              </a:solidFill>
              <a:highlight>
                <a:srgbClr val="FFFFFF"/>
              </a:highlight>
              <a:latin typeface="Roboto"/>
              <a:ea typeface="Roboto"/>
              <a:cs typeface="Roboto"/>
              <a:sym typeface="Roboto"/>
            </a:endParaRPr>
          </a:p>
          <a:p>
            <a:pPr indent="-304800" lvl="0" marL="647700" rtl="0" algn="l">
              <a:lnSpc>
                <a:spcPct val="137500"/>
              </a:lnSpc>
              <a:spcBef>
                <a:spcPts val="0"/>
              </a:spcBef>
              <a:spcAft>
                <a:spcPts val="0"/>
              </a:spcAft>
              <a:buClr>
                <a:srgbClr val="111111"/>
              </a:buClr>
              <a:buSzPts val="1200"/>
              <a:buFont typeface="Roboto"/>
              <a:buChar char="●"/>
            </a:pPr>
            <a:r>
              <a:rPr b="1" lang="en" sz="1350">
                <a:solidFill>
                  <a:schemeClr val="dk1"/>
                </a:solidFill>
                <a:highlight>
                  <a:srgbClr val="FFFFFF"/>
                </a:highlight>
              </a:rPr>
              <a:t>First of all, one of the key differences between VAEs and GANs lies in their training approach, as VAEs’ training follows an unsupervised approach in contrast with GANs that follow a supervised technique</a:t>
            </a:r>
            <a:endParaRPr b="1" sz="1350">
              <a:solidFill>
                <a:schemeClr val="dk1"/>
              </a:solidFill>
              <a:highlight>
                <a:srgbClr val="FFFFFF"/>
              </a:highlight>
            </a:endParaRPr>
          </a:p>
          <a:p>
            <a:pPr indent="0" lvl="0" marL="0" rtl="0" algn="l">
              <a:lnSpc>
                <a:spcPct val="137500"/>
              </a:lnSpc>
              <a:spcBef>
                <a:spcPts val="0"/>
              </a:spcBef>
              <a:spcAft>
                <a:spcPts val="0"/>
              </a:spcAft>
              <a:buNone/>
            </a:pPr>
            <a:r>
              <a:rPr lang="en" sz="1350">
                <a:solidFill>
                  <a:schemeClr val="dk1"/>
                </a:solidFill>
                <a:highlight>
                  <a:srgbClr val="FFFFFF"/>
                </a:highlight>
              </a:rPr>
              <a:t>During their training phase VAEs aim to maximize the probability of the generated output with respect to the input and produce an output from a target distribution by compressing the input into a latent space. On the other hand, GANs try to find the balance point between the generator’s and discriminator’s two-player game in which the first tries to deceive the second one. </a:t>
            </a:r>
            <a:r>
              <a:rPr b="1" lang="en" sz="1350">
                <a:solidFill>
                  <a:schemeClr val="dk1"/>
                </a:solidFill>
                <a:highlight>
                  <a:srgbClr val="FFFFFF"/>
                </a:highlight>
              </a:rPr>
              <a:t>In addition, VAE’s loss function is </a:t>
            </a:r>
            <a:r>
              <a:rPr b="1" lang="en" sz="1350">
                <a:solidFill>
                  <a:srgbClr val="2456B4"/>
                </a:solidFill>
                <a:highlight>
                  <a:srgbClr val="FFFFFF"/>
                </a:highlight>
                <a:uFill>
                  <a:noFill/>
                </a:uFill>
                <a:hlinkClick r:id="rId8">
                  <a:extLst>
                    <a:ext uri="{A12FA001-AC4F-418D-AE19-62706E023703}">
                      <ahyp:hlinkClr val="tx"/>
                    </a:ext>
                  </a:extLst>
                </a:hlinkClick>
              </a:rPr>
              <a:t>KL-divergence</a:t>
            </a:r>
            <a:r>
              <a:rPr b="1" lang="en" sz="1350">
                <a:solidFill>
                  <a:schemeClr val="dk1"/>
                </a:solidFill>
                <a:highlight>
                  <a:srgbClr val="FFFFFF"/>
                </a:highlight>
              </a:rPr>
              <a:t>, while a GAN uses two loss functions, the </a:t>
            </a:r>
            <a:r>
              <a:rPr b="1" lang="en" sz="1350">
                <a:solidFill>
                  <a:srgbClr val="2456B4"/>
                </a:solidFill>
                <a:highlight>
                  <a:srgbClr val="FFFFFF"/>
                </a:highlight>
                <a:uFill>
                  <a:noFill/>
                </a:uFill>
                <a:hlinkClick r:id="rId9">
                  <a:extLst>
                    <a:ext uri="{A12FA001-AC4F-418D-AE19-62706E023703}">
                      <ahyp:hlinkClr val="tx"/>
                    </a:ext>
                  </a:extLst>
                </a:hlinkClick>
              </a:rPr>
              <a:t>generator’s and discriminator’s loss</a:t>
            </a:r>
            <a:r>
              <a:rPr b="1" lang="en" sz="1350">
                <a:solidFill>
                  <a:schemeClr val="dk1"/>
                </a:solidFill>
                <a:highlight>
                  <a:srgbClr val="FFFFFF"/>
                </a:highlight>
              </a:rPr>
              <a:t>, respectively.</a:t>
            </a:r>
            <a:endParaRPr b="1" sz="135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0"/>
            <a:ext cx="9144000" cy="4683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4900"/>
              </a:spcBef>
              <a:spcAft>
                <a:spcPts val="0"/>
              </a:spcAft>
              <a:buNone/>
            </a:pPr>
            <a:r>
              <a:rPr b="1" lang="en" sz="1800">
                <a:solidFill>
                  <a:srgbClr val="292929"/>
                </a:solidFill>
                <a:highlight>
                  <a:srgbClr val="FFFFFF"/>
                </a:highlight>
              </a:rPr>
              <a:t>The Problem in RNN : Short-term Memory</a:t>
            </a:r>
            <a:endParaRPr b="1" sz="1800">
              <a:solidFill>
                <a:srgbClr val="292929"/>
              </a:solidFill>
              <a:highlight>
                <a:srgbClr val="FFFFFF"/>
              </a:highlight>
            </a:endParaRPr>
          </a:p>
          <a:p>
            <a:pPr indent="-336550" lvl="0" marL="457200" rtl="0" algn="just">
              <a:lnSpc>
                <a:spcPct val="100000"/>
              </a:lnSpc>
              <a:spcBef>
                <a:spcPts val="130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Recurrent Neural Networks suffer from short-term memory.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rgbClr val="292929"/>
              </a:buClr>
              <a:buSzPts val="17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If a sequence is long enough, they’ll have a hard time carrying information from earlier time steps to later ones.</a:t>
            </a:r>
            <a:endParaRPr sz="1700">
              <a:solidFill>
                <a:srgbClr val="2929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292929"/>
              </a:buClr>
              <a:buSzPts val="1400"/>
              <a:buFont typeface="Times New Roman"/>
              <a:buChar char="●"/>
            </a:pPr>
            <a:r>
              <a:rPr lang="en" sz="1700">
                <a:solidFill>
                  <a:srgbClr val="292929"/>
                </a:solidFill>
                <a:highlight>
                  <a:srgbClr val="FFFFFF"/>
                </a:highlight>
                <a:latin typeface="Times New Roman"/>
                <a:ea typeface="Times New Roman"/>
                <a:cs typeface="Times New Roman"/>
                <a:sym typeface="Times New Roman"/>
              </a:rPr>
              <a:t> So if you are trying to process a paragraph of text to do predictions, RNN’s may leave out important information from the beginning</a:t>
            </a:r>
            <a:r>
              <a:rPr lang="en" sz="1600">
                <a:solidFill>
                  <a:srgbClr val="292929"/>
                </a:solidFill>
                <a:highlight>
                  <a:srgbClr val="FFFFFF"/>
                </a:highlight>
                <a:latin typeface="Times New Roman"/>
                <a:ea typeface="Times New Roman"/>
                <a:cs typeface="Times New Roman"/>
                <a:sym typeface="Times New Roman"/>
              </a:rPr>
              <a:t>.</a:t>
            </a:r>
            <a:endParaRPr sz="1600">
              <a:solidFill>
                <a:srgbClr val="292929"/>
              </a:solidFill>
              <a:highlight>
                <a:srgbClr val="FFFFFF"/>
              </a:highlight>
              <a:latin typeface="Times New Roman"/>
              <a:ea typeface="Times New Roman"/>
              <a:cs typeface="Times New Roman"/>
              <a:sym typeface="Times New Roman"/>
            </a:endParaRPr>
          </a:p>
          <a:p>
            <a:pPr indent="0" lvl="0" marL="0" rtl="0" algn="l">
              <a:lnSpc>
                <a:spcPct val="184615"/>
              </a:lnSpc>
              <a:spcBef>
                <a:spcPts val="3000"/>
              </a:spcBef>
              <a:spcAft>
                <a:spcPts val="0"/>
              </a:spcAft>
              <a:buNone/>
            </a:pPr>
            <a:r>
              <a:rPr lang="en" sz="1500">
                <a:solidFill>
                  <a:srgbClr val="292929"/>
                </a:solidFill>
                <a:highlight>
                  <a:srgbClr val="FFFFFF"/>
                </a:highlight>
                <a:latin typeface="Georgia"/>
                <a:ea typeface="Georgia"/>
                <a:cs typeface="Georgia"/>
                <a:sym typeface="Georgia"/>
              </a:rPr>
              <a:t>During back propagation, recurrent neural networks suffer from the vanishing gradient problem. Gradients are values used to update a neural networks weights. The vanishing gradient problem is when the gradient shrinks as it back propagates through time. If a gradient value becomes extremely small, it doesn’t contribute too much learning.So in recurrent neural networks, layers that get a small gradient update stops learning. </a:t>
            </a:r>
            <a:r>
              <a:rPr b="1" lang="en" sz="1500">
                <a:solidFill>
                  <a:srgbClr val="292929"/>
                </a:solidFill>
                <a:highlight>
                  <a:srgbClr val="FFFFFF"/>
                </a:highlight>
                <a:latin typeface="Georgia"/>
                <a:ea typeface="Georgia"/>
                <a:cs typeface="Georgia"/>
                <a:sym typeface="Georgia"/>
              </a:rPr>
              <a:t>Those are usually the earlier layers. So because these layers don’t learn, RNN’s can forget what it seen in longer sequences, thus having a short-term memory</a:t>
            </a:r>
            <a:endParaRPr b="1"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152400" y="152400"/>
            <a:ext cx="6791325" cy="4581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914425" y="1855000"/>
            <a:ext cx="6667499" cy="1762125"/>
          </a:xfrm>
          <a:prstGeom prst="rect">
            <a:avLst/>
          </a:prstGeom>
          <a:noFill/>
          <a:ln>
            <a:noFill/>
          </a:ln>
        </p:spPr>
      </p:pic>
      <p:sp>
        <p:nvSpPr>
          <p:cNvPr id="75" name="Google Shape;75;p17"/>
          <p:cNvSpPr txBox="1"/>
          <p:nvPr/>
        </p:nvSpPr>
        <p:spPr>
          <a:xfrm>
            <a:off x="3590925" y="3236150"/>
            <a:ext cx="3000000" cy="67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Processing sequence one by one</a:t>
            </a:r>
            <a:endParaRPr/>
          </a:p>
        </p:txBody>
      </p:sp>
      <p:sp>
        <p:nvSpPr>
          <p:cNvPr id="76" name="Google Shape;76;p17"/>
          <p:cNvSpPr txBox="1"/>
          <p:nvPr/>
        </p:nvSpPr>
        <p:spPr>
          <a:xfrm>
            <a:off x="190500" y="187825"/>
            <a:ext cx="8763000" cy="1598100"/>
          </a:xfrm>
          <a:prstGeom prst="rect">
            <a:avLst/>
          </a:prstGeom>
          <a:noFill/>
          <a:ln>
            <a:noFill/>
          </a:ln>
        </p:spPr>
        <p:txBody>
          <a:bodyPr anchorCtr="0" anchor="t" bIns="91425" lIns="91425" spcFirstLastPara="1" rIns="91425" wrap="square" tIns="91425">
            <a:spAutoFit/>
          </a:bodyPr>
          <a:lstStyle/>
          <a:p>
            <a:pPr indent="0" lvl="0" marL="0" rtl="0" algn="l">
              <a:lnSpc>
                <a:spcPct val="83333"/>
              </a:lnSpc>
              <a:spcBef>
                <a:spcPts val="5300"/>
              </a:spcBef>
              <a:spcAft>
                <a:spcPts val="0"/>
              </a:spcAft>
              <a:buNone/>
            </a:pPr>
            <a:r>
              <a:rPr b="1" lang="en" sz="1800">
                <a:solidFill>
                  <a:srgbClr val="292929"/>
                </a:solidFill>
                <a:highlight>
                  <a:srgbClr val="FFFFFF"/>
                </a:highlight>
              </a:rPr>
              <a:t>Review of Recurrent Neural Networks</a:t>
            </a:r>
            <a:endParaRPr b="1" sz="1800">
              <a:solidFill>
                <a:srgbClr val="292929"/>
              </a:solidFill>
              <a:highlight>
                <a:srgbClr val="FFFFFF"/>
              </a:highlight>
            </a:endParaRPr>
          </a:p>
          <a:p>
            <a:pPr indent="0" lvl="0" marL="0" rtl="0" algn="l">
              <a:lnSpc>
                <a:spcPct val="160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To understand how LSTM’s or GRU’s achieves this, let’s review the recurrent neural network. An RNN works like this; </a:t>
            </a:r>
            <a:r>
              <a:rPr b="1" lang="en" sz="1500">
                <a:solidFill>
                  <a:srgbClr val="292929"/>
                </a:solidFill>
                <a:highlight>
                  <a:srgbClr val="FFFFFF"/>
                </a:highlight>
                <a:latin typeface="Georgia"/>
                <a:ea typeface="Georgia"/>
                <a:cs typeface="Georgia"/>
                <a:sym typeface="Georgia"/>
              </a:rPr>
              <a:t>First words get transformed into machine-readable vectors.</a:t>
            </a:r>
            <a:r>
              <a:rPr lang="en" sz="1500">
                <a:solidFill>
                  <a:srgbClr val="292929"/>
                </a:solidFill>
                <a:highlight>
                  <a:srgbClr val="FFFFFF"/>
                </a:highlight>
                <a:latin typeface="Georgia"/>
                <a:ea typeface="Georgia"/>
                <a:cs typeface="Georgia"/>
                <a:sym typeface="Georgia"/>
              </a:rPr>
              <a:t> Then the RNN processes the sequence of vectors one by one.</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52400" y="152400"/>
            <a:ext cx="6667499" cy="1762125"/>
          </a:xfrm>
          <a:prstGeom prst="rect">
            <a:avLst/>
          </a:prstGeom>
          <a:noFill/>
          <a:ln>
            <a:noFill/>
          </a:ln>
        </p:spPr>
      </p:pic>
      <p:sp>
        <p:nvSpPr>
          <p:cNvPr id="82" name="Google Shape;82;p18"/>
          <p:cNvSpPr txBox="1"/>
          <p:nvPr/>
        </p:nvSpPr>
        <p:spPr>
          <a:xfrm>
            <a:off x="488150" y="6143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Passing hidden state to next time step</a:t>
            </a:r>
            <a:endParaRPr/>
          </a:p>
        </p:txBody>
      </p:sp>
      <p:sp>
        <p:nvSpPr>
          <p:cNvPr id="83" name="Google Shape;83;p18"/>
          <p:cNvSpPr txBox="1"/>
          <p:nvPr/>
        </p:nvSpPr>
        <p:spPr>
          <a:xfrm>
            <a:off x="152400" y="2571750"/>
            <a:ext cx="8825100" cy="18009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While processing, it passes the previous hidden state to the next step of the sequence.</a:t>
            </a:r>
            <a:endParaRPr sz="2100">
              <a:solidFill>
                <a:srgbClr val="292929"/>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2100">
              <a:solidFill>
                <a:srgbClr val="292929"/>
              </a:solidFill>
              <a:highlight>
                <a:srgbClr val="FFFFFF"/>
              </a:highlight>
              <a:latin typeface="Times New Roman"/>
              <a:ea typeface="Times New Roman"/>
              <a:cs typeface="Times New Roman"/>
              <a:sym typeface="Times New Roman"/>
            </a:endParaRPr>
          </a:p>
          <a:p>
            <a:pPr indent="-361950" lvl="0" marL="457200" rtl="0" algn="just">
              <a:spcBef>
                <a:spcPts val="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 The hidden state acts as the neural networks memory. It holds information on previous data the network has seen before.</a:t>
            </a:r>
            <a:endParaRPr sz="2100">
              <a:latin typeface="Times New Roman"/>
              <a:ea typeface="Times New Roman"/>
              <a:cs typeface="Times New Roman"/>
              <a:sym typeface="Times New Roman"/>
            </a:endParaRPr>
          </a:p>
        </p:txBody>
      </p:sp>
      <p:sp>
        <p:nvSpPr>
          <p:cNvPr id="84" name="Google Shape;84;p18"/>
          <p:cNvSpPr txBox="1"/>
          <p:nvPr/>
        </p:nvSpPr>
        <p:spPr>
          <a:xfrm>
            <a:off x="6000750" y="119075"/>
            <a:ext cx="25122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t>RNN</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52400" y="152400"/>
            <a:ext cx="6091889" cy="2419350"/>
          </a:xfrm>
          <a:prstGeom prst="rect">
            <a:avLst/>
          </a:prstGeom>
          <a:noFill/>
          <a:ln>
            <a:noFill/>
          </a:ln>
        </p:spPr>
      </p:pic>
      <p:sp>
        <p:nvSpPr>
          <p:cNvPr id="90" name="Google Shape;90;p19"/>
          <p:cNvSpPr txBox="1"/>
          <p:nvPr/>
        </p:nvSpPr>
        <p:spPr>
          <a:xfrm>
            <a:off x="2828925" y="2800350"/>
            <a:ext cx="3000000" cy="41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RNN Cell</a:t>
            </a:r>
            <a:endParaRPr/>
          </a:p>
        </p:txBody>
      </p:sp>
      <p:sp>
        <p:nvSpPr>
          <p:cNvPr id="91" name="Google Shape;91;p19"/>
          <p:cNvSpPr txBox="1"/>
          <p:nvPr/>
        </p:nvSpPr>
        <p:spPr>
          <a:xfrm>
            <a:off x="0" y="3300700"/>
            <a:ext cx="9144000" cy="1554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292929"/>
              </a:buClr>
              <a:buSzPts val="2000"/>
              <a:buFont typeface="Times New Roman"/>
              <a:buChar char="●"/>
            </a:pPr>
            <a:r>
              <a:rPr lang="en" sz="2000">
                <a:solidFill>
                  <a:srgbClr val="292929"/>
                </a:solidFill>
                <a:highlight>
                  <a:srgbClr val="FFFFFF"/>
                </a:highlight>
                <a:latin typeface="Times New Roman"/>
                <a:ea typeface="Times New Roman"/>
                <a:cs typeface="Times New Roman"/>
                <a:sym typeface="Times New Roman"/>
              </a:rPr>
              <a:t>First, the </a:t>
            </a:r>
            <a:r>
              <a:rPr b="1" lang="en" sz="2000">
                <a:solidFill>
                  <a:srgbClr val="292929"/>
                </a:solidFill>
                <a:highlight>
                  <a:srgbClr val="FFFFFF"/>
                </a:highlight>
                <a:latin typeface="Times New Roman"/>
                <a:ea typeface="Times New Roman"/>
                <a:cs typeface="Times New Roman"/>
                <a:sym typeface="Times New Roman"/>
              </a:rPr>
              <a:t>input and previous hidden state are combined to form a vector. </a:t>
            </a:r>
            <a:endParaRPr b="1" sz="2000">
              <a:solidFill>
                <a:srgbClr val="292929"/>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292929"/>
              </a:buClr>
              <a:buSzPts val="2000"/>
              <a:buFont typeface="Times New Roman"/>
              <a:buChar char="●"/>
            </a:pPr>
            <a:r>
              <a:rPr lang="en" sz="2000">
                <a:solidFill>
                  <a:srgbClr val="292929"/>
                </a:solidFill>
                <a:highlight>
                  <a:srgbClr val="FFFFFF"/>
                </a:highlight>
                <a:latin typeface="Times New Roman"/>
                <a:ea typeface="Times New Roman"/>
                <a:cs typeface="Times New Roman"/>
                <a:sym typeface="Times New Roman"/>
              </a:rPr>
              <a:t>That vector now has information on the current input and previous inputs. </a:t>
            </a:r>
            <a:endParaRPr sz="2000">
              <a:solidFill>
                <a:srgbClr val="292929"/>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292929"/>
              </a:buClr>
              <a:buSzPts val="2000"/>
              <a:buFont typeface="Times New Roman"/>
              <a:buChar char="●"/>
            </a:pPr>
            <a:r>
              <a:rPr lang="en" sz="2000">
                <a:solidFill>
                  <a:srgbClr val="292929"/>
                </a:solidFill>
                <a:highlight>
                  <a:srgbClr val="FFFFFF"/>
                </a:highlight>
                <a:latin typeface="Times New Roman"/>
                <a:ea typeface="Times New Roman"/>
                <a:cs typeface="Times New Roman"/>
                <a:sym typeface="Times New Roman"/>
              </a:rPr>
              <a:t>The </a:t>
            </a:r>
            <a:r>
              <a:rPr b="1" lang="en" sz="2000">
                <a:solidFill>
                  <a:srgbClr val="292929"/>
                </a:solidFill>
                <a:highlight>
                  <a:srgbClr val="FFFFFF"/>
                </a:highlight>
                <a:latin typeface="Times New Roman"/>
                <a:ea typeface="Times New Roman"/>
                <a:cs typeface="Times New Roman"/>
                <a:sym typeface="Times New Roman"/>
              </a:rPr>
              <a:t>vector goes through the tanh activation, and the output is the new hidden state, or the memory of the network.</a:t>
            </a:r>
            <a:endParaRPr b="1" sz="2000">
              <a:latin typeface="Times New Roman"/>
              <a:ea typeface="Times New Roman"/>
              <a:cs typeface="Times New Roman"/>
              <a:sym typeface="Times New Roman"/>
            </a:endParaRPr>
          </a:p>
        </p:txBody>
      </p:sp>
      <p:sp>
        <p:nvSpPr>
          <p:cNvPr id="92" name="Google Shape;92;p19"/>
          <p:cNvSpPr txBox="1"/>
          <p:nvPr/>
        </p:nvSpPr>
        <p:spPr>
          <a:xfrm>
            <a:off x="6667500" y="53400"/>
            <a:ext cx="2428800" cy="238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2800"/>
              </a:spcBef>
              <a:spcAft>
                <a:spcPts val="0"/>
              </a:spcAft>
              <a:buNone/>
            </a:pPr>
            <a:r>
              <a:rPr b="1" lang="en" sz="1500">
                <a:solidFill>
                  <a:srgbClr val="292929"/>
                </a:solidFill>
                <a:highlight>
                  <a:srgbClr val="FFFFFF"/>
                </a:highlight>
              </a:rPr>
              <a:t>Tanh activation(States)</a:t>
            </a:r>
            <a:endParaRPr b="1" sz="1500">
              <a:solidFill>
                <a:srgbClr val="292929"/>
              </a:solidFill>
              <a:highlight>
                <a:srgbClr val="FFFFFF"/>
              </a:highlight>
            </a:endParaRPr>
          </a:p>
          <a:p>
            <a:pPr indent="0" lvl="0" marL="0" rtl="0" algn="just">
              <a:lnSpc>
                <a:spcPct val="100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The tanh activation is used to help regulate the values flowing through the network. The tanh function squishes values to always be between -1 and 1.</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050">
              <a:solidFill>
                <a:schemeClr val="dk1"/>
              </a:solidFill>
            </a:endParaRPr>
          </a:p>
        </p:txBody>
      </p:sp>
      <p:sp>
        <p:nvSpPr>
          <p:cNvPr id="93" name="Google Shape;93;p19"/>
          <p:cNvSpPr txBox="1"/>
          <p:nvPr/>
        </p:nvSpPr>
        <p:spPr>
          <a:xfrm>
            <a:off x="0" y="0"/>
            <a:ext cx="30000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rPr>
              <a:t>RNN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52400" y="152400"/>
            <a:ext cx="6667499" cy="885825"/>
          </a:xfrm>
          <a:prstGeom prst="rect">
            <a:avLst/>
          </a:prstGeom>
          <a:noFill/>
          <a:ln>
            <a:noFill/>
          </a:ln>
        </p:spPr>
      </p:pic>
      <p:sp>
        <p:nvSpPr>
          <p:cNvPr id="99" name="Google Shape;99;p20"/>
          <p:cNvSpPr txBox="1"/>
          <p:nvPr/>
        </p:nvSpPr>
        <p:spPr>
          <a:xfrm>
            <a:off x="2162175" y="1038225"/>
            <a:ext cx="3000000" cy="71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vector transformations without tanh</a:t>
            </a:r>
            <a:endParaRPr/>
          </a:p>
        </p:txBody>
      </p:sp>
      <p:sp>
        <p:nvSpPr>
          <p:cNvPr id="100" name="Google Shape;100;p20"/>
          <p:cNvSpPr txBox="1"/>
          <p:nvPr/>
        </p:nvSpPr>
        <p:spPr>
          <a:xfrm>
            <a:off x="41700" y="1524000"/>
            <a:ext cx="906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When vectors are flowing through a neural network, it undergoes many transformations due to various math operations. So imagine a value that continues to be multiplied by let’s say </a:t>
            </a:r>
            <a:r>
              <a:rPr b="1" i="1" lang="en" sz="1500">
                <a:solidFill>
                  <a:srgbClr val="292929"/>
                </a:solidFill>
                <a:highlight>
                  <a:srgbClr val="FFFFFF"/>
                </a:highlight>
                <a:latin typeface="Georgia"/>
                <a:ea typeface="Georgia"/>
                <a:cs typeface="Georgia"/>
                <a:sym typeface="Georgia"/>
              </a:rPr>
              <a:t>3</a:t>
            </a:r>
            <a:r>
              <a:rPr lang="en" sz="1500">
                <a:solidFill>
                  <a:srgbClr val="292929"/>
                </a:solidFill>
                <a:highlight>
                  <a:srgbClr val="FFFFFF"/>
                </a:highlight>
                <a:latin typeface="Georgia"/>
                <a:ea typeface="Georgia"/>
                <a:cs typeface="Georgia"/>
                <a:sym typeface="Georgia"/>
              </a:rPr>
              <a:t>. You can see how some values can explode and become astronomical, causing other values to seem insignificant.</a:t>
            </a:r>
            <a:endParaRPr/>
          </a:p>
        </p:txBody>
      </p:sp>
      <p:sp>
        <p:nvSpPr>
          <p:cNvPr id="101" name="Google Shape;101;p20"/>
          <p:cNvSpPr txBox="1"/>
          <p:nvPr/>
        </p:nvSpPr>
        <p:spPr>
          <a:xfrm>
            <a:off x="152400" y="2886975"/>
            <a:ext cx="876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92929"/>
                </a:solidFill>
                <a:highlight>
                  <a:srgbClr val="FFFFFF"/>
                </a:highlight>
                <a:latin typeface="Georgia"/>
                <a:ea typeface="Georgia"/>
                <a:cs typeface="Georgia"/>
                <a:sym typeface="Georgia"/>
              </a:rPr>
              <a:t>A tanh function ensures that the values stay between -1 and 1, thus regulating the output of the neural network</a:t>
            </a:r>
            <a:endParaRPr b="1"/>
          </a:p>
        </p:txBody>
      </p:sp>
      <p:pic>
        <p:nvPicPr>
          <p:cNvPr id="102" name="Google Shape;102;p20"/>
          <p:cNvPicPr preferRelativeResize="0"/>
          <p:nvPr/>
        </p:nvPicPr>
        <p:blipFill>
          <a:blip r:embed="rId4">
            <a:alphaModFix/>
          </a:blip>
          <a:stretch>
            <a:fillRect/>
          </a:stretch>
        </p:blipFill>
        <p:spPr>
          <a:xfrm>
            <a:off x="1116800" y="3400125"/>
            <a:ext cx="6667499" cy="885825"/>
          </a:xfrm>
          <a:prstGeom prst="rect">
            <a:avLst/>
          </a:prstGeom>
          <a:noFill/>
          <a:ln>
            <a:noFill/>
          </a:ln>
        </p:spPr>
      </p:pic>
      <p:sp>
        <p:nvSpPr>
          <p:cNvPr id="103" name="Google Shape;103;p20"/>
          <p:cNvSpPr txBox="1"/>
          <p:nvPr/>
        </p:nvSpPr>
        <p:spPr>
          <a:xfrm>
            <a:off x="2900375" y="4381200"/>
            <a:ext cx="3000000" cy="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757575"/>
                </a:solidFill>
                <a:highlight>
                  <a:srgbClr val="FFFFFF"/>
                </a:highlight>
              </a:rPr>
              <a:t>vector transformations with tanh</a:t>
            </a:r>
            <a:endParaRPr/>
          </a:p>
        </p:txBody>
      </p:sp>
      <p:sp>
        <p:nvSpPr>
          <p:cNvPr id="104" name="Google Shape;104;p20"/>
          <p:cNvSpPr txBox="1"/>
          <p:nvPr/>
        </p:nvSpPr>
        <p:spPr>
          <a:xfrm>
            <a:off x="6458500" y="78675"/>
            <a:ext cx="25356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1"/>
                </a:solidFill>
              </a:rPr>
              <a:t>RNN: need of Tanh activation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0" y="0"/>
            <a:ext cx="9001200" cy="5530200"/>
          </a:xfrm>
          <a:prstGeom prst="rect">
            <a:avLst/>
          </a:prstGeom>
          <a:noFill/>
          <a:ln>
            <a:noFill/>
          </a:ln>
        </p:spPr>
        <p:txBody>
          <a:bodyPr anchorCtr="0" anchor="t" bIns="91425" lIns="91425" spcFirstLastPara="1" rIns="91425" wrap="square" tIns="91425">
            <a:spAutoFit/>
          </a:bodyPr>
          <a:lstStyle/>
          <a:p>
            <a:pPr indent="0" lvl="0" marL="0" rtl="0" algn="just">
              <a:lnSpc>
                <a:spcPct val="105882"/>
              </a:lnSpc>
              <a:spcBef>
                <a:spcPts val="2900"/>
              </a:spcBef>
              <a:spcAft>
                <a:spcPts val="0"/>
              </a:spcAft>
              <a:buNone/>
            </a:pPr>
            <a:r>
              <a:rPr b="1" lang="en" sz="1500">
                <a:solidFill>
                  <a:srgbClr val="292929"/>
                </a:solidFill>
                <a:highlight>
                  <a:srgbClr val="FFFFFF"/>
                </a:highlight>
              </a:rPr>
              <a:t>                                                            </a:t>
            </a:r>
            <a:r>
              <a:rPr b="1" lang="en" sz="1900">
                <a:solidFill>
                  <a:srgbClr val="292929"/>
                </a:solidFill>
                <a:highlight>
                  <a:srgbClr val="FFFFFF"/>
                </a:highlight>
              </a:rPr>
              <a:t>   Core Concept of LSTM </a:t>
            </a:r>
            <a:endParaRPr b="1" sz="1900">
              <a:solidFill>
                <a:srgbClr val="292929"/>
              </a:solidFill>
              <a:highlight>
                <a:srgbClr val="FFFFFF"/>
              </a:highlight>
            </a:endParaRPr>
          </a:p>
          <a:p>
            <a:pPr indent="-361950" lvl="0" marL="457200" rtl="0" algn="just">
              <a:lnSpc>
                <a:spcPct val="150000"/>
              </a:lnSpc>
              <a:spcBef>
                <a:spcPts val="130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The core concept of LSTM’s are the </a:t>
            </a:r>
            <a:r>
              <a:rPr b="1" lang="en" sz="2100">
                <a:solidFill>
                  <a:srgbClr val="292929"/>
                </a:solidFill>
                <a:highlight>
                  <a:srgbClr val="FFFFFF"/>
                </a:highlight>
                <a:latin typeface="Times New Roman"/>
                <a:ea typeface="Times New Roman"/>
                <a:cs typeface="Times New Roman"/>
                <a:sym typeface="Times New Roman"/>
              </a:rPr>
              <a:t>cell state, and it’s various gates.</a:t>
            </a:r>
            <a:r>
              <a:rPr lang="en" sz="2100">
                <a:solidFill>
                  <a:srgbClr val="292929"/>
                </a:solidFill>
                <a:highlight>
                  <a:srgbClr val="FFFFFF"/>
                </a:highlight>
                <a:latin typeface="Times New Roman"/>
                <a:ea typeface="Times New Roman"/>
                <a:cs typeface="Times New Roman"/>
                <a:sym typeface="Times New Roman"/>
              </a:rPr>
              <a:t> </a:t>
            </a:r>
            <a:endParaRPr sz="2100">
              <a:solidFill>
                <a:srgbClr val="292929"/>
              </a:solidFill>
              <a:highlight>
                <a:srgbClr val="FFFFFF"/>
              </a:highlight>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The cell state act as a transport highway that transfers relative information all the way down the sequence chain. You can think of it as the “memory” of the network.</a:t>
            </a:r>
            <a:endParaRPr sz="2100">
              <a:solidFill>
                <a:srgbClr val="292929"/>
              </a:solidFill>
              <a:highlight>
                <a:srgbClr val="FFFFFF"/>
              </a:highlight>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 As the cell state goes on its journey, information get’s added or removed to the cell state via gates. </a:t>
            </a:r>
            <a:endParaRPr sz="2100">
              <a:solidFill>
                <a:srgbClr val="292929"/>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1300"/>
              </a:spcBef>
              <a:spcAft>
                <a:spcPts val="0"/>
              </a:spcAft>
              <a:buNone/>
            </a:pPr>
            <a:r>
              <a:t/>
            </a:r>
            <a:endParaRPr sz="2100">
              <a:solidFill>
                <a:srgbClr val="292929"/>
              </a:solidFill>
              <a:highlight>
                <a:srgbClr val="FFFFFF"/>
              </a:highlight>
              <a:latin typeface="Times New Roman"/>
              <a:ea typeface="Times New Roman"/>
              <a:cs typeface="Times New Roman"/>
              <a:sym typeface="Times New Roman"/>
            </a:endParaRPr>
          </a:p>
          <a:p>
            <a:pPr indent="-361950" lvl="0" marL="457200" rtl="0" algn="just">
              <a:lnSpc>
                <a:spcPct val="100000"/>
              </a:lnSpc>
              <a:spcBef>
                <a:spcPts val="130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The gates are different neural networks that decide which information is allowed on the cell state. </a:t>
            </a:r>
            <a:endParaRPr sz="2100">
              <a:solidFill>
                <a:srgbClr val="292929"/>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300"/>
              </a:spcBef>
              <a:spcAft>
                <a:spcPts val="0"/>
              </a:spcAft>
              <a:buNone/>
            </a:pPr>
            <a:r>
              <a:t/>
            </a:r>
            <a:endParaRPr sz="2100">
              <a:solidFill>
                <a:srgbClr val="292929"/>
              </a:solidFill>
              <a:highlight>
                <a:srgbClr val="FFFFFF"/>
              </a:highlight>
              <a:latin typeface="Times New Roman"/>
              <a:ea typeface="Times New Roman"/>
              <a:cs typeface="Times New Roman"/>
              <a:sym typeface="Times New Roman"/>
            </a:endParaRPr>
          </a:p>
          <a:p>
            <a:pPr indent="-361950" lvl="0" marL="457200" rtl="0" algn="just">
              <a:lnSpc>
                <a:spcPct val="100000"/>
              </a:lnSpc>
              <a:spcBef>
                <a:spcPts val="1300"/>
              </a:spcBef>
              <a:spcAft>
                <a:spcPts val="0"/>
              </a:spcAft>
              <a:buClr>
                <a:srgbClr val="292929"/>
              </a:buClr>
              <a:buSzPts val="2100"/>
              <a:buFont typeface="Times New Roman"/>
              <a:buChar char="●"/>
            </a:pPr>
            <a:r>
              <a:rPr lang="en" sz="2100">
                <a:solidFill>
                  <a:srgbClr val="292929"/>
                </a:solidFill>
                <a:highlight>
                  <a:srgbClr val="FFFFFF"/>
                </a:highlight>
                <a:latin typeface="Times New Roman"/>
                <a:ea typeface="Times New Roman"/>
                <a:cs typeface="Times New Roman"/>
                <a:sym typeface="Times New Roman"/>
              </a:rPr>
              <a:t>The gates can learn what information is relevant to keep or forget during training.</a:t>
            </a:r>
            <a:endParaRPr sz="21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