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2" r:id="rId1"/>
  </p:sldMasterIdLst>
  <p:notesMasterIdLst>
    <p:notesMasterId r:id="rId50"/>
  </p:notesMasterIdLst>
  <p:handoutMasterIdLst>
    <p:handoutMasterId r:id="rId51"/>
  </p:handoutMasterIdLst>
  <p:sldIdLst>
    <p:sldId id="256" r:id="rId2"/>
    <p:sldId id="295" r:id="rId3"/>
    <p:sldId id="267" r:id="rId4"/>
    <p:sldId id="268" r:id="rId5"/>
    <p:sldId id="297" r:id="rId6"/>
    <p:sldId id="298" r:id="rId7"/>
    <p:sldId id="257" r:id="rId8"/>
    <p:sldId id="296" r:id="rId9"/>
    <p:sldId id="258" r:id="rId10"/>
    <p:sldId id="299" r:id="rId11"/>
    <p:sldId id="303" r:id="rId12"/>
    <p:sldId id="304" r:id="rId13"/>
    <p:sldId id="305" r:id="rId14"/>
    <p:sldId id="300" r:id="rId15"/>
    <p:sldId id="306" r:id="rId16"/>
    <p:sldId id="307" r:id="rId17"/>
    <p:sldId id="308" r:id="rId18"/>
    <p:sldId id="309" r:id="rId19"/>
    <p:sldId id="301" r:id="rId20"/>
    <p:sldId id="310" r:id="rId21"/>
    <p:sldId id="311" r:id="rId22"/>
    <p:sldId id="312" r:id="rId23"/>
    <p:sldId id="313" r:id="rId24"/>
    <p:sldId id="314" r:id="rId25"/>
    <p:sldId id="284" r:id="rId26"/>
    <p:sldId id="285" r:id="rId27"/>
    <p:sldId id="286" r:id="rId28"/>
    <p:sldId id="287" r:id="rId29"/>
    <p:sldId id="315" r:id="rId30"/>
    <p:sldId id="259" r:id="rId31"/>
    <p:sldId id="316" r:id="rId32"/>
    <p:sldId id="292" r:id="rId33"/>
    <p:sldId id="302" r:id="rId34"/>
    <p:sldId id="317" r:id="rId35"/>
    <p:sldId id="260" r:id="rId36"/>
    <p:sldId id="261" r:id="rId37"/>
    <p:sldId id="318" r:id="rId38"/>
    <p:sldId id="319" r:id="rId39"/>
    <p:sldId id="320" r:id="rId40"/>
    <p:sldId id="321" r:id="rId41"/>
    <p:sldId id="262" r:id="rId42"/>
    <p:sldId id="323" r:id="rId43"/>
    <p:sldId id="324" r:id="rId44"/>
    <p:sldId id="322" r:id="rId45"/>
    <p:sldId id="263" r:id="rId46"/>
    <p:sldId id="325" r:id="rId47"/>
    <p:sldId id="326" r:id="rId48"/>
    <p:sldId id="294" r:id="rId4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3/25/2025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3/25/2025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0A7055C-8A82-1E43-AADF-396B26E07F2B}" type="datetime1">
              <a:rPr lang="en-US" smtClean="0"/>
              <a:pPr>
                <a:defRPr/>
              </a:pPr>
              <a:t>3/25/2025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8A6632A1-E96B-D240-A8CB-6EE7FCFAC9F9}"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D2F71CA6-DDE3-BD41-A149-F9C0D24AC3A1}" type="datetime1">
              <a:rPr lang="en-US" smtClean="0"/>
              <a:pPr>
                <a:defRPr/>
              </a:pPr>
              <a:t>3/25/2025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3463E0A2-0798-9745-87DA-7E77F2F38D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8F23FA63-2FD4-ED40-AA09-0FF67DD9B210}" type="datetime1">
              <a:rPr lang="en-US" smtClean="0"/>
              <a:pPr>
                <a:defRPr/>
              </a:pPr>
              <a:t>3/25/2025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5B7A154E-9DB1-494A-8AF2-8A9764AB27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6587C51-A7E8-E041-9BD1-9BCA697A5811}" type="datetime1">
              <a:rPr lang="en-US" smtClean="0"/>
              <a:pPr>
                <a:defRPr/>
              </a:pPr>
              <a:t>3/25/2025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6A4D3DC4-9E7F-1C47-B729-896D53019E3D}"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62BDDE94-1FC3-7840-BAE2-EB57978533F4}" type="datetime1">
              <a:rPr lang="en-US" smtClean="0"/>
              <a:pPr>
                <a:defRPr/>
              </a:pPr>
              <a:t>3/25/2025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p:txBody>
          <a:bodyPr/>
          <a:lstStyle>
            <a:lvl1pPr>
              <a:defRPr/>
            </a:lvl1pPr>
          </a:lstStyle>
          <a:p>
            <a:pPr>
              <a:defRPr/>
            </a:pPr>
            <a:fld id="{D7DFF1E1-6940-BA49-963A-85FADE0EAFB2}"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E4A5A006-5C58-2B4C-917D-DC522223A38A}" type="datetime1">
              <a:rPr lang="en-US" smtClean="0"/>
              <a:pPr>
                <a:defRPr/>
              </a:pPr>
              <a:t>3/25/2025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p:txBody>
          <a:bodyPr/>
          <a:lstStyle>
            <a:lvl1pPr>
              <a:defRPr/>
            </a:lvl1pPr>
          </a:lstStyle>
          <a:p>
            <a:pPr>
              <a:defRPr/>
            </a:pPr>
            <a:fld id="{C2FAEA27-515E-094A-842B-7E18C3B58789}"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1254EF3D-88D6-7744-A172-8368A7C6913D}" type="datetime1">
              <a:rPr lang="en-US" smtClean="0"/>
              <a:pPr>
                <a:defRPr/>
              </a:pPr>
              <a:t>3/25/2025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p:txBody>
          <a:bodyPr/>
          <a:lstStyle>
            <a:lvl1pPr>
              <a:defRPr/>
            </a:lvl1pPr>
          </a:lstStyle>
          <a:p>
            <a:pPr>
              <a:defRPr/>
            </a:pPr>
            <a:fld id="{1CB38100-995D-D845-AEB2-0A3B47AC4C3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2C67EE4-B3D2-0E43-92EA-AF9BDEBF847C}" type="datetime1">
              <a:rPr lang="en-US" smtClean="0"/>
              <a:pPr>
                <a:defRPr/>
              </a:pPr>
              <a:t>3/25/2025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p:txBody>
          <a:bodyPr/>
          <a:lstStyle>
            <a:lvl1pPr>
              <a:defRPr/>
            </a:lvl1pPr>
          </a:lstStyle>
          <a:p>
            <a:pPr>
              <a:defRPr/>
            </a:pPr>
            <a:fld id="{5323AA34-E435-CB43-B1EC-D16A672B4041}"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BE8FE08-9159-5F4F-AA60-5E481B75A42B}" type="datetime1">
              <a:rPr lang="en-US" smtClean="0"/>
              <a:pPr>
                <a:defRPr/>
              </a:pPr>
              <a:t>3/25/2025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p:txBody>
          <a:bodyPr/>
          <a:lstStyle>
            <a:lvl1pPr>
              <a:defRPr/>
            </a:lvl1pPr>
          </a:lstStyle>
          <a:p>
            <a:pPr>
              <a:defRPr/>
            </a:pPr>
            <a:fld id="{483CC7AD-8559-7E43-A1EB-295EC20609A1}"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66182ED7-CE03-0249-AD06-B17D70FBB114}" type="datetime1">
              <a:rPr lang="en-US" smtClean="0"/>
              <a:pPr>
                <a:defRPr/>
              </a:pPr>
              <a:t>3/25/2025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p:txBody>
          <a:bodyPr/>
          <a:lstStyle>
            <a:lvl1pPr>
              <a:defRPr/>
            </a:lvl1pPr>
          </a:lstStyle>
          <a:p>
            <a:pPr>
              <a:defRPr/>
            </a:pPr>
            <a:fld id="{9CCF4E67-007C-EC49-A171-0CCACA5728A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DDD2171E-7F5B-1645-A3F1-E3F76AA76B1C}" type="datetime1">
              <a:rPr lang="en-US" smtClean="0"/>
              <a:pPr>
                <a:defRPr/>
              </a:pPr>
              <a:t>3/25/2025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p:txBody>
          <a:bodyPr/>
          <a:lstStyle>
            <a:lvl1pPr>
              <a:defRPr/>
            </a:lvl1pPr>
          </a:lstStyle>
          <a:p>
            <a:pPr>
              <a:defRPr/>
            </a:pPr>
            <a:fld id="{6F498F28-1EFD-694F-A2AA-842B8894902D}"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1272B022-BC72-0B43-A9D0-138C93EE97D0}" type="datetime1">
              <a:rPr lang="en-US" smtClean="0"/>
              <a:pPr>
                <a:defRPr/>
              </a:pPr>
              <a:t>3/25/2025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1  Introduction</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FC0CE10A-1ABB-4B47-8A20-2A1E99C99C63}" type="slidenum">
              <a:rPr lang="en-US" smtClean="0"/>
              <a:pPr>
                <a:defRPr/>
              </a:pPr>
              <a:t>‹#›</a:t>
            </a:fld>
            <a:endParaRPr lang="en-US" dirty="0"/>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8" name="Picture 7" descr="Cover.jpg"/>
          <p:cNvPicPr>
            <a:picLocks noChangeAspect="1"/>
          </p:cNvPicPr>
          <p:nvPr userDrawn="1"/>
        </p:nvPicPr>
        <p:blipFill>
          <a:blip r:embed="rId13"/>
          <a:stretch>
            <a:fillRect/>
          </a:stretch>
        </p:blipFill>
        <p:spPr>
          <a:xfrm>
            <a:off x="7750432" y="287213"/>
            <a:ext cx="923795" cy="1143000"/>
          </a:xfrm>
          <a:prstGeom prst="rect">
            <a:avLst/>
          </a:prstGeom>
        </p:spPr>
      </p:pic>
      <p:cxnSp>
        <p:nvCxnSpPr>
          <p:cNvPr id="10" name="Straight Connector 9"/>
          <p:cNvCxnSpPr/>
          <p:nvPr userDrawn="1"/>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540123" y="2587625"/>
            <a:ext cx="8063753" cy="2351928"/>
          </a:xfrm>
        </p:spPr>
        <p:txBody>
          <a:bodyPr/>
          <a:lstStyle/>
          <a:p>
            <a:r>
              <a:rPr lang="en-US" sz="1800" dirty="0">
                <a:solidFill>
                  <a:schemeClr val="tx1"/>
                </a:solidFill>
                <a:latin typeface="Book Antiqua" panose="02040602050305030304" pitchFamily="18" charset="0"/>
              </a:rPr>
              <a:t>UNIT-I</a:t>
            </a:r>
            <a:br>
              <a:rPr lang="en-US" sz="1800" dirty="0">
                <a:solidFill>
                  <a:schemeClr val="tx1"/>
                </a:solidFill>
                <a:latin typeface="Book Antiqua" panose="02040602050305030304" pitchFamily="18" charset="0"/>
              </a:rPr>
            </a:br>
            <a:br>
              <a:rPr lang="en-US" sz="1800" dirty="0">
                <a:solidFill>
                  <a:schemeClr val="tx1"/>
                </a:solidFill>
                <a:latin typeface="Book Antiqua" panose="02040602050305030304" pitchFamily="18" charset="0"/>
              </a:rPr>
            </a:br>
            <a:r>
              <a:rPr lang="en-IN" sz="1800" b="1" i="0" u="none" strike="noStrike" baseline="0" dirty="0">
                <a:solidFill>
                  <a:srgbClr val="FF0000"/>
                </a:solidFill>
                <a:latin typeface="Book Antiqua" panose="02040602050305030304" pitchFamily="18" charset="0"/>
              </a:rPr>
              <a:t>Overview: Introduction:</a:t>
            </a:r>
            <a:br>
              <a:rPr lang="en-IN" sz="1800" b="1" i="0" u="none" strike="noStrike" baseline="0" dirty="0">
                <a:solidFill>
                  <a:srgbClr val="FF0000"/>
                </a:solidFill>
                <a:latin typeface="Book Antiqua" panose="02040602050305030304" pitchFamily="18" charset="0"/>
              </a:rPr>
            </a:br>
            <a:r>
              <a:rPr lang="en-GB" sz="1800" b="0" i="0" u="none" strike="noStrike" baseline="0" dirty="0">
                <a:solidFill>
                  <a:srgbClr val="FF0000"/>
                </a:solidFill>
                <a:latin typeface="Book Antiqua" panose="02040602050305030304" pitchFamily="18" charset="0"/>
              </a:rPr>
              <a:t>Professional Software Development, Software Engineering Ethics, Case studies.</a:t>
            </a:r>
            <a:br>
              <a:rPr lang="en-GB" sz="1800" b="0" i="0" u="none" strike="noStrike" baseline="0" dirty="0">
                <a:solidFill>
                  <a:srgbClr val="FF0000"/>
                </a:solidFill>
                <a:latin typeface="Book Antiqua" panose="02040602050305030304" pitchFamily="18" charset="0"/>
              </a:rPr>
            </a:br>
            <a:br>
              <a:rPr lang="en-GB" sz="1800" b="0" i="0" u="none" strike="noStrike" baseline="0" dirty="0">
                <a:solidFill>
                  <a:srgbClr val="FF0000"/>
                </a:solidFill>
                <a:latin typeface="Book Antiqua" panose="02040602050305030304" pitchFamily="18" charset="0"/>
              </a:rPr>
            </a:br>
            <a:r>
              <a:rPr lang="en-GB" sz="1800" b="1" i="0" u="none" strike="noStrike" baseline="0" dirty="0">
                <a:solidFill>
                  <a:schemeClr val="tx1"/>
                </a:solidFill>
                <a:latin typeface="Book Antiqua" panose="02040602050305030304" pitchFamily="18" charset="0"/>
              </a:rPr>
              <a:t>Software Processes</a:t>
            </a:r>
            <a:r>
              <a:rPr lang="en-GB" sz="1800" b="0" i="0" u="none" strike="noStrike" baseline="0" dirty="0">
                <a:solidFill>
                  <a:schemeClr val="tx1"/>
                </a:solidFill>
                <a:latin typeface="Book Antiqua" panose="02040602050305030304" pitchFamily="18" charset="0"/>
              </a:rPr>
              <a:t>: Models, Process activities, Coping with Change, Process improvement.</a:t>
            </a:r>
            <a:br>
              <a:rPr lang="en-GB" sz="1800" b="0" i="0" u="none" strike="noStrike" baseline="0" dirty="0">
                <a:solidFill>
                  <a:schemeClr val="tx1"/>
                </a:solidFill>
                <a:latin typeface="Book Antiqua" panose="02040602050305030304" pitchFamily="18" charset="0"/>
              </a:rPr>
            </a:br>
            <a:br>
              <a:rPr lang="en-GB" sz="1800" b="0" i="0" u="none" strike="noStrike" baseline="0" dirty="0">
                <a:solidFill>
                  <a:schemeClr val="tx1"/>
                </a:solidFill>
                <a:latin typeface="Book Antiqua" panose="02040602050305030304" pitchFamily="18" charset="0"/>
              </a:rPr>
            </a:br>
            <a:r>
              <a:rPr lang="en-GB" sz="1800" b="1" i="0" u="none" strike="noStrike" baseline="0" dirty="0">
                <a:solidFill>
                  <a:schemeClr val="tx1"/>
                </a:solidFill>
                <a:latin typeface="Book Antiqua" panose="02040602050305030304" pitchFamily="18" charset="0"/>
              </a:rPr>
              <a:t>Requirements Engineering and System Modelling</a:t>
            </a:r>
            <a:r>
              <a:rPr lang="en-GB" sz="1800" b="0" i="0" u="none" strike="noStrike" baseline="0" dirty="0">
                <a:solidFill>
                  <a:schemeClr val="tx1"/>
                </a:solidFill>
                <a:latin typeface="Book Antiqua" panose="02040602050305030304" pitchFamily="18" charset="0"/>
              </a:rPr>
              <a:t>:</a:t>
            </a:r>
            <a:br>
              <a:rPr lang="en-GB" sz="1800" b="0" i="0" u="none" strike="noStrike" baseline="0" dirty="0">
                <a:solidFill>
                  <a:schemeClr val="tx1"/>
                </a:solidFill>
                <a:latin typeface="Book Antiqua" panose="02040602050305030304" pitchFamily="18" charset="0"/>
              </a:rPr>
            </a:br>
            <a:r>
              <a:rPr lang="en-IN" sz="1800" b="0" i="0" u="none" strike="noStrike" baseline="0" dirty="0">
                <a:solidFill>
                  <a:schemeClr val="tx1"/>
                </a:solidFill>
                <a:latin typeface="Book Antiqua" panose="02040602050305030304" pitchFamily="18" charset="0"/>
              </a:rPr>
              <a:t>Software Requirements: Functional and Non-functional requirements. Requirements Elicitation, Specification, Validation and Change</a:t>
            </a:r>
            <a:br>
              <a:rPr lang="en-US" sz="1800" dirty="0">
                <a:solidFill>
                  <a:schemeClr val="tx1"/>
                </a:solidFill>
                <a:latin typeface="Book Antiqua" panose="02040602050305030304" pitchFamily="18" charset="0"/>
              </a:rPr>
            </a:br>
            <a:br>
              <a:rPr lang="en-US" sz="1800" dirty="0">
                <a:solidFill>
                  <a:schemeClr val="tx1"/>
                </a:solidFill>
                <a:latin typeface="Book Antiqua" panose="02040602050305030304" pitchFamily="18" charset="0"/>
              </a:rPr>
            </a:br>
            <a:endParaRPr lang="en-US" sz="1800" dirty="0">
              <a:solidFill>
                <a:schemeClr val="tx1"/>
              </a:solidFill>
              <a:latin typeface="Book Antiqua" panose="020406020503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most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r>
              <a:rPr lang="en-GB" dirty="0"/>
              <a:t>Security and trust </a:t>
            </a:r>
          </a:p>
          <a:p>
            <a:pPr lvl="1"/>
            <a:r>
              <a:rPr lang="en-GB" dirty="0"/>
              <a:t>As software is intertwined with all aspects of our lives, it is essential that we can trust that software.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a:t>
            </a:r>
            <a:r>
              <a:rPr lang="en-GB" dirty="0" err="1"/>
              <a:t>modeling</a:t>
            </a:r>
            <a:r>
              <a:rPr lang="en-GB" dirty="0"/>
              <a:t>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and the web</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(discussed in Chapter 19)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buy pay according to use.</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Chapter 1- Introduction </a:t>
            </a:r>
            <a:br>
              <a:rPr lang="en-US" dirty="0">
                <a:solidFill>
                  <a:schemeClr val="tx1"/>
                </a:solidFill>
              </a:rPr>
            </a:br>
            <a:endParaRPr lang="en-US" dirty="0"/>
          </a:p>
        </p:txBody>
      </p:sp>
      <p:sp>
        <p:nvSpPr>
          <p:cNvPr id="3" name="Content Placeholder 2"/>
          <p:cNvSpPr>
            <a:spLocks noGrp="1"/>
          </p:cNvSpPr>
          <p:nvPr>
            <p:ph idx="1"/>
          </p:nvPr>
        </p:nvSpPr>
        <p:spPr>
          <a:xfrm>
            <a:off x="457200" y="1830387"/>
            <a:ext cx="8229600" cy="4525963"/>
          </a:xfrm>
        </p:spPr>
        <p:txBody>
          <a:bodyPr/>
          <a:lstStyle/>
          <a:p>
            <a:pPr marL="0" indent="0">
              <a:buNone/>
            </a:pPr>
            <a:r>
              <a:rPr lang="en-US" dirty="0">
                <a:solidFill>
                  <a:srgbClr val="FF0000"/>
                </a:solidFill>
              </a:rPr>
              <a:t>Topics covered </a:t>
            </a:r>
          </a:p>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 is the dominant approach for constructing web-based systems. 	</a:t>
            </a:r>
          </a:p>
          <a:p>
            <a:pPr lvl="1"/>
            <a:r>
              <a:rPr lang="en-GB" dirty="0"/>
              <a:t>When building these systems, you think about how you can assemble them from pre-existing software components and systems.</a:t>
            </a:r>
          </a:p>
          <a:p>
            <a:r>
              <a:rPr lang="en-GB" dirty="0"/>
              <a:t>Web-based systems should be developed and delivered incrementally.</a:t>
            </a:r>
          </a:p>
          <a:p>
            <a:pPr lvl="1"/>
            <a:r>
              <a:rPr lang="en-GB" dirty="0"/>
              <a:t>It is now generally recognized that it is impractical to specify all the requirements for such systems in advance. </a:t>
            </a:r>
          </a:p>
          <a:p>
            <a:r>
              <a:rPr lang="en-GB" dirty="0"/>
              <a:t>User interfaces are constrained by the capabilities of web browsers. </a:t>
            </a:r>
          </a:p>
          <a:p>
            <a:pPr lvl="1"/>
            <a:r>
              <a:rPr lang="en-GB" dirty="0"/>
              <a:t>Technologies such as AJAX allow rich interfaces to be created within a web browser but are still difficult to use. Web forms with local scripting are more commonly used. </a:t>
            </a:r>
          </a:p>
          <a:p>
            <a:endParaRPr lang="en-US" dirty="0"/>
          </a:p>
        </p:txBody>
      </p:sp>
      <p:sp>
        <p:nvSpPr>
          <p:cNvPr id="4" name="Footer Placeholder 3"/>
          <p:cNvSpPr>
            <a:spLocks noGrp="1"/>
          </p:cNvSpPr>
          <p:nvPr>
            <p:ph type="ftr" sz="quarter" idx="11"/>
          </p:nvPr>
        </p:nvSpPr>
        <p:spPr/>
        <p:txBody>
          <a:bodyPr/>
          <a:lstStyle/>
          <a:p>
            <a:pPr>
              <a:defRPr/>
            </a:pPr>
            <a:r>
              <a:rPr lang="en-US" dirty="0"/>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discussed in the previous section, apply to web-based software in the same way that they apply to other types of software system.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endParaRPr lang="en-US" dirty="0"/>
          </a:p>
          <a:p>
            <a:pPr>
              <a:buNone/>
            </a:pP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30</a:t>
            </a:fld>
            <a:endParaRPr lang="en-US"/>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5" name="Footer Placeholder 4"/>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31</a:t>
            </a:fld>
            <a:endParaRPr lang="en-US"/>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a:t>
            </a:r>
          </a:p>
          <a:p>
            <a:pPr lvl="1"/>
            <a:r>
              <a:rPr lang="en-US" dirty="0"/>
              <a:t>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35</a:t>
            </a:fld>
            <a:endParaRPr lang="en-US"/>
          </a:p>
        </p:txBody>
      </p:sp>
      <p:pic>
        <p:nvPicPr>
          <p:cNvPr id="4" name="Picture 3" descr="1.4 InsulinPumpHW.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11696" y="2068286"/>
            <a:ext cx="5345447" cy="340164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36</a:t>
            </a:fld>
            <a:endParaRPr lang="en-US"/>
          </a:p>
        </p:txBody>
      </p:sp>
      <p:pic>
        <p:nvPicPr>
          <p:cNvPr id="4" name="Picture 3" descr="1.5 InsulinPumpActDiag.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522043" y="2497946"/>
            <a:ext cx="6537900" cy="2239007"/>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a:t>
            </a:r>
          </a:p>
        </p:txBody>
      </p:sp>
      <p:sp>
        <p:nvSpPr>
          <p:cNvPr id="3" name="Content Placeholder 2"/>
          <p:cNvSpPr>
            <a:spLocks noGrp="1"/>
          </p:cNvSpPr>
          <p:nvPr>
            <p:ph idx="1"/>
          </p:nvPr>
        </p:nvSpPr>
        <p:spPr/>
        <p:txBody>
          <a:bodyPr/>
          <a:lstStyle/>
          <a:p>
            <a:r>
              <a:rPr lang="en-GB" dirty="0"/>
              <a:t>The MHC-PMS (Mental Health Care-Patient Management System)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MHC-PMS </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41</a:t>
            </a:fld>
            <a:endParaRPr lang="en-US"/>
          </a:p>
        </p:txBody>
      </p:sp>
      <p:pic>
        <p:nvPicPr>
          <p:cNvPr id="4" name="Picture 3" descr="1.6 MHC-PMS.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2203904" y="1899312"/>
            <a:ext cx="5289771" cy="333972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key features</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45</a:t>
            </a:fld>
            <a:endParaRPr lang="en-US"/>
          </a:p>
        </p:txBody>
      </p:sp>
      <p:pic>
        <p:nvPicPr>
          <p:cNvPr id="4" name="Picture 3" descr="1.7 WeatherStationEnv.eps"/>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1932944" y="2314698"/>
            <a:ext cx="5159738" cy="249090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Rectangle 4"/>
          <p:cNvSpPr>
            <a:spLocks noGrp="1" noChangeArrowheads="1"/>
          </p:cNvSpPr>
          <p:nvPr>
            <p:ph type="title"/>
          </p:nvPr>
        </p:nvSpPr>
        <p:spPr/>
        <p:txBody>
          <a:bodyPr/>
          <a:lstStyle/>
          <a:p>
            <a:r>
              <a:rPr lang="en-GB"/>
              <a:t>Key points</a:t>
            </a:r>
          </a:p>
        </p:txBody>
      </p:sp>
      <p:sp>
        <p:nvSpPr>
          <p:cNvPr id="90117" name="Rectangle 5"/>
          <p:cNvSpPr>
            <a:spLocks noGrp="1" noChangeArrowheads="1"/>
          </p:cNvSpPr>
          <p:nvPr>
            <p:ph idx="1"/>
          </p:nvPr>
        </p:nvSpPr>
        <p:spPr/>
        <p:txBody>
          <a:bodyPr/>
          <a:lstStyle/>
          <a:p>
            <a:r>
              <a:rPr lang="en-GB" sz="2400" dirty="0"/>
              <a:t>Software engineers have responsibilities to the engineering profession and society. They should not simply be concerned with technical issues.</a:t>
            </a:r>
          </a:p>
          <a:p>
            <a:r>
              <a:rPr lang="en-GB" sz="2400" dirty="0"/>
              <a:t>Professional societies publish codes of conduct which set out the standards of behaviour expected of their members.</a:t>
            </a:r>
          </a:p>
          <a:p>
            <a:r>
              <a:rPr lang="en-GB" dirty="0"/>
              <a:t>Three case studies are used in the book:</a:t>
            </a:r>
          </a:p>
          <a:p>
            <a:pPr lvl="1"/>
            <a:r>
              <a:rPr lang="en-GB" sz="2000" dirty="0"/>
              <a:t>An embedded insulin pump control system</a:t>
            </a:r>
          </a:p>
          <a:p>
            <a:pPr lvl="1"/>
            <a:r>
              <a:rPr lang="en-GB" dirty="0"/>
              <a:t>A system for mental health care patient management</a:t>
            </a:r>
          </a:p>
          <a:p>
            <a:pPr lvl="1"/>
            <a:r>
              <a:rPr lang="en-GB" sz="2000" dirty="0"/>
              <a:t>A wilderness weather station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4" name="Slide Number Placeholder 3"/>
          <p:cNvSpPr>
            <a:spLocks noGrp="1"/>
          </p:cNvSpPr>
          <p:nvPr>
            <p:ph type="sldNum" sz="quarter" idx="12"/>
          </p:nvPr>
        </p:nvSpPr>
        <p:spPr/>
        <p:txBody>
          <a:bodyPr/>
          <a:lstStyle/>
          <a:p>
            <a:pPr>
              <a:defRPr/>
            </a:pPr>
            <a:fld id="{6A4D3DC4-9E7F-1C47-B729-896D53019E3D}" type="slidenum">
              <a:rPr lang="en-US" smtClean="0"/>
              <a:pPr>
                <a:defRPr/>
              </a:pPr>
              <a:t>7</a:t>
            </a:fld>
            <a:endParaRPr lang="en-US"/>
          </a:p>
        </p:txBody>
      </p:sp>
      <p:graphicFrame>
        <p:nvGraphicFramePr>
          <p:cNvPr id="5" name="Table 4"/>
          <p:cNvGraphicFramePr>
            <a:graphicFrameLocks noGrp="1"/>
          </p:cNvGraphicFramePr>
          <p:nvPr/>
        </p:nvGraphicFramePr>
        <p:xfrm>
          <a:off x="457199" y="1636194"/>
          <a:ext cx="8089977" cy="4512449"/>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sp>
        <p:nvSpPr>
          <p:cNvPr id="6" name="Footer Placeholder 5"/>
          <p:cNvSpPr>
            <a:spLocks noGrp="1"/>
          </p:cNvSpPr>
          <p:nvPr>
            <p:ph type="ftr" sz="quarter" idx="11"/>
          </p:nvPr>
        </p:nvSpPr>
        <p:spPr/>
        <p:txBody>
          <a:bodyPr/>
          <a:lstStyle/>
          <a:p>
            <a:pPr>
              <a:defRPr/>
            </a:pPr>
            <a:r>
              <a:rPr lang="en-US"/>
              <a:t>Chapter 1  Introduction</a:t>
            </a:r>
          </a:p>
        </p:txBody>
      </p:sp>
      <p:sp>
        <p:nvSpPr>
          <p:cNvPr id="5" name="Slide Number Placeholder 4"/>
          <p:cNvSpPr>
            <a:spLocks noGrp="1"/>
          </p:cNvSpPr>
          <p:nvPr>
            <p:ph type="sldNum" sz="quarter" idx="12"/>
          </p:nvPr>
        </p:nvSpPr>
        <p:spPr/>
        <p:txBody>
          <a:bodyPr/>
          <a:lstStyle/>
          <a:p>
            <a:pPr>
              <a:defRPr/>
            </a:pPr>
            <a:fld id="{6A4D3DC4-9E7F-1C47-B729-896D53019E3D}" type="slidenum">
              <a:rPr lang="en-US" smtClean="0"/>
              <a:pPr>
                <a:defRPr/>
              </a:pPr>
              <a:t>9</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a:latin typeface="Arial"/>
                          <a:cs typeface="Arial"/>
                        </a:rPr>
                        <a:t>Acceptability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1923</TotalTime>
  <Words>3878</Words>
  <Application>Microsoft Office PowerPoint</Application>
  <PresentationFormat>On-screen Show (4:3)</PresentationFormat>
  <Paragraphs>328</Paragraphs>
  <Slides>48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Book Antiqua</vt:lpstr>
      <vt:lpstr>Calibri</vt:lpstr>
      <vt:lpstr>Wingdings</vt:lpstr>
      <vt:lpstr>SE9</vt:lpstr>
      <vt:lpstr>UNIT-I  Overview: Introduction: Professional Software Development, Software Engineering Ethics, Case studies.  Software Processes: Models, Process activities, Coping with Change, Process improvement.  Requirements Engineering and System Modelling: Software Requirements: Functional and Non-functional requirements. Requirements Elicitation, Specification, Validation and Change  </vt:lpstr>
      <vt:lpstr>Chapter 1- Introduction  </vt:lpstr>
      <vt:lpstr>Software engineering</vt:lpstr>
      <vt:lpstr>Software costs</vt:lpstr>
      <vt:lpstr>Software products</vt:lpstr>
      <vt:lpstr>Product specification</vt:lpstr>
      <vt:lpstr>Frequently asked questions about software engineering </vt:lpstr>
      <vt:lpstr>Frequently asked questions about software engineering</vt:lpstr>
      <vt:lpstr>Essential attributes of good software</vt:lpstr>
      <vt:lpstr>Software engineering</vt:lpstr>
      <vt:lpstr>Importance of software engineering</vt:lpstr>
      <vt:lpstr>Software process activities</vt:lpstr>
      <vt:lpstr>General issues that affect most software</vt:lpstr>
      <vt:lpstr>Software engineering diversity</vt:lpstr>
      <vt:lpstr>Application types</vt:lpstr>
      <vt:lpstr>Application types</vt:lpstr>
      <vt:lpstr>Application types</vt:lpstr>
      <vt:lpstr>Software engineering fundamentals</vt:lpstr>
      <vt:lpstr>Software engineering and the web</vt:lpstr>
      <vt:lpstr>Web software engineering</vt:lpstr>
      <vt:lpstr>Web-based software engineering</vt:lpstr>
      <vt:lpstr>Key points</vt:lpstr>
      <vt:lpstr>Key points</vt:lpstr>
      <vt:lpstr>Chapter 1- Introduction</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Insulin pump control system</vt:lpstr>
      <vt:lpstr>Insulin pump hardware architecture</vt:lpstr>
      <vt:lpstr>Activity model of the insulin pump</vt:lpstr>
      <vt:lpstr>Essential high-level requirements</vt:lpstr>
      <vt:lpstr>A patient information system for mental health care</vt:lpstr>
      <vt:lpstr>MHC-PMS</vt:lpstr>
      <vt:lpstr>MHC-PMS goals</vt:lpstr>
      <vt:lpstr>The organization of the MHC-PMS </vt:lpstr>
      <vt:lpstr>MHC-PMS key features</vt:lpstr>
      <vt:lpstr>MHC-PMS concerns</vt:lpstr>
      <vt:lpstr>Wilderness weather station</vt:lpstr>
      <vt:lpstr>The weather station’s environment </vt:lpstr>
      <vt:lpstr>Weather information system</vt:lpstr>
      <vt:lpstr>Additional software functionality</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RS</cp:lastModifiedBy>
  <cp:revision>21</cp:revision>
  <dcterms:created xsi:type="dcterms:W3CDTF">2009-12-29T10:39:27Z</dcterms:created>
  <dcterms:modified xsi:type="dcterms:W3CDTF">2025-03-25T07:30:03Z</dcterms:modified>
</cp:coreProperties>
</file>