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347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  <p:sldId id="260" r:id="rId17"/>
    <p:sldId id="293" r:id="rId18"/>
    <p:sldId id="261" r:id="rId19"/>
    <p:sldId id="323" r:id="rId20"/>
    <p:sldId id="299" r:id="rId21"/>
    <p:sldId id="262" r:id="rId22"/>
    <p:sldId id="301" r:id="rId23"/>
    <p:sldId id="263" r:id="rId24"/>
    <p:sldId id="273" r:id="rId25"/>
    <p:sldId id="325" r:id="rId26"/>
    <p:sldId id="312" r:id="rId27"/>
    <p:sldId id="313" r:id="rId28"/>
    <p:sldId id="265" r:id="rId29"/>
    <p:sldId id="328" r:id="rId30"/>
    <p:sldId id="316" r:id="rId31"/>
    <p:sldId id="305" r:id="rId32"/>
    <p:sldId id="329" r:id="rId33"/>
    <p:sldId id="266" r:id="rId34"/>
    <p:sldId id="307" r:id="rId35"/>
    <p:sldId id="326" r:id="rId36"/>
    <p:sldId id="292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286" r:id="rId47"/>
    <p:sldId id="287" r:id="rId48"/>
    <p:sldId id="264" r:id="rId49"/>
    <p:sldId id="339" r:id="rId50"/>
    <p:sldId id="340" r:id="rId51"/>
    <p:sldId id="268" r:id="rId52"/>
    <p:sldId id="269" r:id="rId53"/>
    <p:sldId id="341" r:id="rId54"/>
    <p:sldId id="342" r:id="rId55"/>
    <p:sldId id="271" r:id="rId56"/>
    <p:sldId id="272" r:id="rId57"/>
    <p:sldId id="343" r:id="rId58"/>
    <p:sldId id="274" r:id="rId59"/>
    <p:sldId id="275" r:id="rId60"/>
    <p:sldId id="276" r:id="rId61"/>
    <p:sldId id="277" r:id="rId62"/>
    <p:sldId id="290" r:id="rId63"/>
    <p:sldId id="291" r:id="rId64"/>
    <p:sldId id="278" r:id="rId65"/>
    <p:sldId id="279" r:id="rId66"/>
    <p:sldId id="280" r:id="rId67"/>
    <p:sldId id="344" r:id="rId68"/>
    <p:sldId id="345" r:id="rId69"/>
    <p:sldId id="283" r:id="rId70"/>
    <p:sldId id="346" r:id="rId7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17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76CECE-2F64-E09F-7467-E458CE5A3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9617CE1-72F8-68E8-6816-8DF435B96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2597031-387F-2B86-4B7F-4C197F6D9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C00D1B-4EB6-1CE1-996B-A00A2BE75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1D29F6-95C2-1F65-11D6-FABECB5D0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7F49A0F-BF43-4F50-AD6C-80F2C7AC3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D7959D6-2461-4000-9E6D-49C2D9BA9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FDD5993-4830-3C7C-5F93-8D8462DF1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B0B313-005B-3F8C-F8CE-FA8A69A3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9DE5CA9-7D6A-A62D-B8D1-5EA3FD598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FEF6B3F-E5EC-223B-0A13-B3183D95A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D2444EE-4241-4C2F-9A1A-8F60975F9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840912-6B64-CE80-0135-C4F56A01B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DC1E8EA-BBA7-CDF5-207D-E3527A354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D1983B0-86B2-311A-4057-DEBC58B8C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19D32CC-0900-412C-CA2E-4D581C6D6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BB99AE1-B4E6-2CA8-07B1-97F4838C3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075DC47-4220-2AAD-29A1-780B1F984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05275B7-8FAB-9D8B-DFE6-DE6AA3FEE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16CDFA2-21C6-4555-D394-FE07C2F8E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503238"/>
            <a:ext cx="4572000" cy="34290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3BF91FE-EC3F-1E29-7208-F689B36CC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DC95116-3158-D702-CB5C-D96792D741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4E059B3-2E26-32AA-4CAE-BA692D478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C767188-7D6D-C14D-730C-CDF416791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8356EF8-D89F-7E5A-6650-E5D8134F11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D80BCC1-53E7-59A5-1EF6-A272EEF24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0ECE3CF-81CD-E853-5645-774E6D8EF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9ECAB4D-45C4-AD95-46E5-45E6C164B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BE6EB53-DEE7-B54F-053D-C0FC170DF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4817810-B13E-4B25-6E9A-FF6FB8411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3BA5460-AD34-487E-398B-82150314E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89A24F0-AA19-7B72-947F-8ACF2FD03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C571DD0-7EE0-1F3C-01FD-585C8C8F9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5F323B1-A4F5-F02A-543B-9D04AF7CE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94EB83D-09E9-EED2-F29B-63DC8AAEC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BA11F42-1033-D522-2F57-CA89CD5F9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4905201-3547-3B1D-ACC6-51E207E25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990B2E9-F9B1-5874-9B96-22269BFB9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89CF537-49B3-437B-C15F-AFB0C0170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0DA5A1F-746A-C6EE-3643-D4679F556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9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B4ED1E3-9FD6-62A8-BA95-4798A4577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DBD2AFD-20DF-89A2-E2FA-177878E06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1442EE-8E68-43F8-CC1A-680A572E8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567BD28-FC5E-F97A-6A16-4DFE87A73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0300" y="503238"/>
            <a:ext cx="4572000" cy="34290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545864-F12D-6D7D-B4A9-11EB75AA7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637BB6-8D27-3C9D-8504-99720EEC9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5B1BF55-8690-11B7-6D4D-390F068B6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D9279F-2243-6B5D-23E9-FE37EFD25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9A7F0C9-815C-6402-62DE-79F193B33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1EC0430-7F63-AC2F-BB3D-B8D64079D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D5ECE29-378E-C3EB-19A1-CF0723C0D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073D511-A739-9A41-AF8D-83960EF62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E7F8C8F-6FA3-8936-ECFE-C0C3EB81D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92BAAD-1FBE-A404-CB09-B710AC7C1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799" y="2587625"/>
            <a:ext cx="8180295" cy="2351928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  <a:t>UNIT-I</a:t>
            </a: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Overview: Introduction:</a:t>
            </a:r>
            <a:br>
              <a:rPr lang="en-IN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Professional Software Development, Software Engineering Ethics, Case studies.</a:t>
            </a: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GB" sz="1800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Software Processes</a:t>
            </a:r>
            <a: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: Models, Process activities, Coping with Change, Process improvement.</a:t>
            </a:r>
            <a:b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br>
              <a:rPr lang="en-GB" sz="18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</a:br>
            <a:r>
              <a:rPr lang="en-GB" sz="1800" b="1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Requirements Engineering and System Modelling</a:t>
            </a:r>
            <a: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  <a:br>
              <a:rPr lang="en-GB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r>
              <a:rPr lang="en-IN" sz="1800" b="0" i="0" u="none" strike="noStrike" baseline="0" dirty="0">
                <a:solidFill>
                  <a:schemeClr val="tx1"/>
                </a:solidFill>
                <a:latin typeface="Book Antiqua" panose="02040602050305030304" pitchFamily="18" charset="0"/>
              </a:rPr>
              <a:t>Software Requirements: Functional and Non-functional requirements, Requirements Elicitation, Specification, Validation and Change</a:t>
            </a: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br>
              <a:rPr lang="en-US" sz="1800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US" sz="18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Based on systematic reuse where systems are integrated from existing components or COTS (Commercial-off-the-shelf) systems.</a:t>
            </a:r>
          </a:p>
          <a:p>
            <a:r>
              <a:rPr lang="en-GB" dirty="0"/>
              <a:t>Process stages</a:t>
            </a:r>
          </a:p>
          <a:p>
            <a:pPr lvl="1"/>
            <a:r>
              <a:rPr lang="en-GB" dirty="0"/>
              <a:t>Component analysis;</a:t>
            </a:r>
          </a:p>
          <a:p>
            <a:pPr lvl="1"/>
            <a:r>
              <a:rPr lang="en-GB" dirty="0"/>
              <a:t>Requirements modification;</a:t>
            </a:r>
          </a:p>
          <a:p>
            <a:pPr lvl="1"/>
            <a:r>
              <a:rPr lang="en-GB" dirty="0"/>
              <a:t>System design with reuse;</a:t>
            </a:r>
          </a:p>
          <a:p>
            <a:pPr lvl="1"/>
            <a:r>
              <a:rPr lang="en-GB" dirty="0"/>
              <a:t>Development and integration.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Stand-alone software systems (COTS) that are configured for use in a particular environment.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4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(sometimes called sub-systems or modules), their relationships and how they are distributed.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design, </a:t>
            </a:r>
            <a:r>
              <a:rPr lang="en-GB" dirty="0"/>
              <a:t>where you take each system component and design how it will operate. 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Software Processes </a:t>
            </a:r>
          </a:p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Development or 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avoidance,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>
            <a:extLst>
              <a:ext uri="{FF2B5EF4-FFF2-40B4-BE49-F238E27FC236}">
                <a16:creationId xmlns:a16="http://schemas.microsoft.com/office/drawing/2014/main" id="{2DC87702-E761-72F7-A1DF-9E1A19A4C0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23365" y="2552700"/>
            <a:ext cx="6544235" cy="629771"/>
          </a:xfrm>
        </p:spPr>
        <p:txBody>
          <a:bodyPr lIns="87271" tIns="43636" rIns="87271" bIns="43636"/>
          <a:lstStyle/>
          <a:p>
            <a:r>
              <a:rPr lang="en-US" altLang="en-US" sz="4100" b="1" dirty="0">
                <a:solidFill>
                  <a:srgbClr val="FF0000"/>
                </a:solidFill>
              </a:rPr>
              <a:t>Process Improvement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6DE7AA1-0434-C15B-4432-C23B1A2DB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Improvement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FAAC4F-75F3-6487-4081-A37571D4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013" y="2286000"/>
            <a:ext cx="7721974" cy="1783976"/>
          </a:xfrm>
          <a:noFill/>
          <a:ln/>
        </p:spPr>
        <p:txBody>
          <a:bodyPr/>
          <a:lstStyle/>
          <a:p>
            <a:pPr algn="just"/>
            <a:r>
              <a:rPr lang="en-GB" altLang="en-US" sz="2100" dirty="0"/>
              <a:t>Understanding, Modelling and Improving the Software Process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CCABF3-FC48-FFFC-C49E-08364BAB6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To explain the principles of software process improvement</a:t>
            </a:r>
          </a:p>
          <a:p>
            <a:r>
              <a:rPr lang="en-GB" altLang="en-US"/>
              <a:t>To explain how software process factors influence software quality and productivity</a:t>
            </a:r>
          </a:p>
          <a:p>
            <a:r>
              <a:rPr lang="en-GB" altLang="en-US"/>
              <a:t>To introduce the SEI Capability Maturity Model </a:t>
            </a:r>
            <a:br>
              <a:rPr lang="en-GB" altLang="en-US"/>
            </a:br>
            <a:r>
              <a:rPr lang="en-GB" altLang="en-US"/>
              <a:t>and to explain why it is influential. To discuss </a:t>
            </a:r>
            <a:br>
              <a:rPr lang="en-GB" altLang="en-US"/>
            </a:br>
            <a:r>
              <a:rPr lang="en-GB" altLang="en-US"/>
              <a:t>the applicability of that model</a:t>
            </a:r>
          </a:p>
          <a:p>
            <a:r>
              <a:rPr lang="en-GB" altLang="en-US"/>
              <a:t>To explain why CMM-based improvement is not universally applicable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2B318A4-9147-9378-B17A-3DFFC10C2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Objectives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3D86925-172D-56B8-74EB-A66FF9EA2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and product quality</a:t>
            </a:r>
          </a:p>
          <a:p>
            <a:r>
              <a:rPr lang="en-GB" altLang="en-US"/>
              <a:t>Process analysis and modelling</a:t>
            </a:r>
          </a:p>
          <a:p>
            <a:r>
              <a:rPr lang="en-GB" altLang="en-US"/>
              <a:t>Process measurement</a:t>
            </a:r>
          </a:p>
          <a:p>
            <a:r>
              <a:rPr lang="en-GB" altLang="en-US"/>
              <a:t>The SEI process maturity model</a:t>
            </a:r>
          </a:p>
          <a:p>
            <a:r>
              <a:rPr lang="en-GB" altLang="en-US"/>
              <a:t>Process classification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B979127-8B8E-BB0D-FB0E-178A93CFE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Topics covered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E14BCA4-0E0A-87B9-8C72-889C5FC4B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Understanding existing processes</a:t>
            </a:r>
          </a:p>
          <a:p>
            <a:r>
              <a:rPr lang="en-GB" altLang="en-US"/>
              <a:t>Introducing process changes to achieve organisational objectives which are usually focused on quality improvement, cost reduction and schedule acceleration</a:t>
            </a:r>
          </a:p>
          <a:p>
            <a:r>
              <a:rPr lang="en-GB" altLang="en-US"/>
              <a:t>Most process improvement work so far has </a:t>
            </a:r>
            <a:br>
              <a:rPr lang="en-GB" altLang="en-US"/>
            </a:br>
            <a:r>
              <a:rPr lang="en-GB" altLang="en-US"/>
              <a:t>focused on defect reduction. This reflects the increasing attention paid by industry to quality</a:t>
            </a:r>
          </a:p>
          <a:p>
            <a:r>
              <a:rPr lang="en-GB" altLang="en-US"/>
              <a:t>However, other process attributes can be the focus of improvement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23FAFC-36BB-547B-7D83-D081E8D58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improvement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77B873F5-5463-1A59-3A42-7CD2AEC6C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 attributes</a:t>
            </a:r>
          </a:p>
        </p:txBody>
      </p:sp>
      <p:graphicFrame>
        <p:nvGraphicFramePr>
          <p:cNvPr id="63494" name="Object 1030">
            <a:extLst>
              <a:ext uri="{FF2B5EF4-FFF2-40B4-BE49-F238E27FC236}">
                <a16:creationId xmlns:a16="http://schemas.microsoft.com/office/drawing/2014/main" id="{32A48E9F-52D1-4FAC-B018-1AC3ED115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981200"/>
          <a:ext cx="868680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811590" imgH="3514286" progId="Paint.Picture">
                  <p:embed/>
                </p:oleObj>
              </mc:Choice>
              <mc:Fallback>
                <p:oleObj name="Bitmap Image" r:id="rId2" imgW="7811590" imgH="3514286" progId="Paint.Picture">
                  <p:embed/>
                  <p:pic>
                    <p:nvPicPr>
                      <p:cNvPr id="63494" name="Object 1030">
                        <a:extLst>
                          <a:ext uri="{FF2B5EF4-FFF2-40B4-BE49-F238E27FC236}">
                            <a16:creationId xmlns:a16="http://schemas.microsoft.com/office/drawing/2014/main" id="{32A48E9F-52D1-4FAC-B018-1AC3ED115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68680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7C7BFC-8109-F3D4-2063-0E77103B2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600200"/>
            <a:ext cx="7442200" cy="4114800"/>
          </a:xfrm>
          <a:noFill/>
          <a:ln/>
        </p:spPr>
        <p:txBody>
          <a:bodyPr/>
          <a:lstStyle/>
          <a:p>
            <a:r>
              <a:rPr lang="en-GB" altLang="en-US"/>
              <a:t>Process analysis</a:t>
            </a:r>
          </a:p>
          <a:p>
            <a:pPr lvl="1"/>
            <a:r>
              <a:rPr lang="en-GB" altLang="en-US"/>
              <a:t>Model and analyse (quantitatively if possible) existing processes</a:t>
            </a:r>
          </a:p>
          <a:p>
            <a:r>
              <a:rPr lang="en-GB" altLang="en-US"/>
              <a:t>Improvement identification</a:t>
            </a:r>
          </a:p>
          <a:p>
            <a:pPr lvl="1"/>
            <a:r>
              <a:rPr lang="en-GB" altLang="en-US"/>
              <a:t>Identify quality, cost or schedule bottlenecks</a:t>
            </a:r>
          </a:p>
          <a:p>
            <a:r>
              <a:rPr lang="en-GB" altLang="en-US"/>
              <a:t>Process change introduction</a:t>
            </a:r>
          </a:p>
          <a:p>
            <a:pPr lvl="1"/>
            <a:r>
              <a:rPr lang="en-GB" altLang="en-US"/>
              <a:t>Modify the process to remove identified bottlenecks</a:t>
            </a:r>
          </a:p>
          <a:p>
            <a:r>
              <a:rPr lang="en-GB" altLang="en-US"/>
              <a:t>Process change training</a:t>
            </a:r>
          </a:p>
          <a:p>
            <a:pPr lvl="1"/>
            <a:r>
              <a:rPr lang="en-GB" altLang="en-US"/>
              <a:t>Train staff involved in new process proposals</a:t>
            </a:r>
          </a:p>
          <a:p>
            <a:r>
              <a:rPr lang="en-GB" altLang="en-US"/>
              <a:t>Change tuning</a:t>
            </a:r>
          </a:p>
          <a:p>
            <a:pPr lvl="1"/>
            <a:r>
              <a:rPr lang="en-GB" altLang="en-US"/>
              <a:t>Evolve and improve process improvements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03C2FD-14DD-3E76-A05C-D7A1917F2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improvement stages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94CC81-5116-149D-A7C0-B04D14CEA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266700"/>
            <a:ext cx="8526462" cy="1104900"/>
          </a:xfrm>
          <a:noFill/>
          <a:ln/>
        </p:spPr>
        <p:txBody>
          <a:bodyPr/>
          <a:lstStyle/>
          <a:p>
            <a:r>
              <a:rPr lang="en-GB" altLang="en-US" sz="3800"/>
              <a:t>The process improvement process</a:t>
            </a:r>
            <a:endParaRPr lang="en-GB" altLang="en-US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1D36FACF-61F2-5B17-AAE7-384CE08A2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133600"/>
          <a:ext cx="86868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485714" imgH="3057143" progId="Paint.Picture">
                  <p:embed/>
                </p:oleObj>
              </mc:Choice>
              <mc:Fallback>
                <p:oleObj name="Bitmap Image" r:id="rId3" imgW="8485714" imgH="3057143" progId="Paint.Picture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:a16="http://schemas.microsoft.com/office/drawing/2014/main" id="{1D36FACF-61F2-5B17-AAE7-384CE08A2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868680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5CC6246-3A47-D711-BF3E-3FC61F4E4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quality and product quality are closely </a:t>
            </a:r>
            <a:br>
              <a:rPr lang="en-GB" altLang="en-US"/>
            </a:br>
            <a:r>
              <a:rPr lang="en-GB" altLang="en-US"/>
              <a:t>related</a:t>
            </a:r>
          </a:p>
          <a:p>
            <a:r>
              <a:rPr lang="en-GB" altLang="en-US"/>
              <a:t>A good process is usually required to produce a </a:t>
            </a:r>
            <a:br>
              <a:rPr lang="en-GB" altLang="en-US"/>
            </a:br>
            <a:r>
              <a:rPr lang="en-GB" altLang="en-US"/>
              <a:t>good product</a:t>
            </a:r>
          </a:p>
          <a:p>
            <a:r>
              <a:rPr lang="en-GB" altLang="en-US"/>
              <a:t>For manufactured goods, process is the </a:t>
            </a:r>
            <a:br>
              <a:rPr lang="en-GB" altLang="en-US"/>
            </a:br>
            <a:r>
              <a:rPr lang="en-GB" altLang="en-US"/>
              <a:t>principal quality determinant</a:t>
            </a:r>
          </a:p>
          <a:p>
            <a:r>
              <a:rPr lang="en-GB" altLang="en-US"/>
              <a:t>For design-based activity, other factors are also involved especially the capabilities of the designers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CCF01D4-7386-4F5E-F974-C620C3D3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and product quality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DD1106-B099-8D4E-2537-2AF90B33D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Principal product quality factors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A35F430-E646-EA08-B9ED-C55A62794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447800"/>
          <a:ext cx="8001000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68325" imgH="3914286" progId="Paint.Picture">
                  <p:embed/>
                </p:oleObj>
              </mc:Choice>
              <mc:Fallback>
                <p:oleObj name="Bitmap Image" r:id="rId3" imgW="6268325" imgH="3914286" progId="Paint.Picture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CA35F430-E646-EA08-B9ED-C55A62794F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001000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>
            <a:extLst>
              <a:ext uri="{FF2B5EF4-FFF2-40B4-BE49-F238E27FC236}">
                <a16:creationId xmlns:a16="http://schemas.microsoft.com/office/drawing/2014/main" id="{F2C8C290-F62D-A3FA-8F40-DF6A4E793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Quality factors</a:t>
            </a:r>
          </a:p>
        </p:txBody>
      </p:sp>
      <p:sp>
        <p:nvSpPr>
          <p:cNvPr id="64515" name="Rectangle 1027">
            <a:extLst>
              <a:ext uri="{FF2B5EF4-FFF2-40B4-BE49-F238E27FC236}">
                <a16:creationId xmlns:a16="http://schemas.microsoft.com/office/drawing/2014/main" id="{93FA012C-9839-CB63-079B-FA07A912A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For large projects with ‘average’ capabilities, the development process determines product quality</a:t>
            </a:r>
          </a:p>
          <a:p>
            <a:r>
              <a:rPr lang="en-GB" altLang="en-US"/>
              <a:t>For small projects, the capabilities of the developers is the main determinant</a:t>
            </a:r>
          </a:p>
          <a:p>
            <a:r>
              <a:rPr lang="en-GB" altLang="en-US"/>
              <a:t>The development technology is particularly significant for small projects</a:t>
            </a:r>
          </a:p>
          <a:p>
            <a:r>
              <a:rPr lang="en-GB" altLang="en-US"/>
              <a:t>In all cases, if an unrealistic schedule is imposed then product quality will suffer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A9818EFA-69CF-69FB-0724-FA6B24933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 analysis and modelling</a:t>
            </a:r>
          </a:p>
        </p:txBody>
      </p:sp>
      <p:sp>
        <p:nvSpPr>
          <p:cNvPr id="65539" name="Rectangle 1027">
            <a:extLst>
              <a:ext uri="{FF2B5EF4-FFF2-40B4-BE49-F238E27FC236}">
                <a16:creationId xmlns:a16="http://schemas.microsoft.com/office/drawing/2014/main" id="{EE511401-E36C-0CF9-42FB-047F7985F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Process analysis</a:t>
            </a:r>
          </a:p>
          <a:p>
            <a:pPr lvl="1"/>
            <a:r>
              <a:rPr lang="en-GB" altLang="en-US"/>
              <a:t>The study of existing processes to understand the relationships between parts of the process and to compare them with other processes</a:t>
            </a:r>
          </a:p>
          <a:p>
            <a:r>
              <a:rPr lang="en-GB" altLang="en-US"/>
              <a:t>Process modelling</a:t>
            </a:r>
          </a:p>
          <a:p>
            <a:pPr lvl="1"/>
            <a:r>
              <a:rPr lang="en-GB" altLang="en-US"/>
              <a:t>The documentation of a process which records the tasks, the roles and the entities used</a:t>
            </a:r>
          </a:p>
          <a:p>
            <a:pPr lvl="1"/>
            <a:r>
              <a:rPr lang="en-GB" altLang="en-US"/>
              <a:t>Process models may be presented from different perspectives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CE116AA-2112-BF59-D550-FB6A433A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Study an existing process to understand its </a:t>
            </a:r>
            <a:br>
              <a:rPr lang="en-GB" altLang="en-US"/>
            </a:br>
            <a:r>
              <a:rPr lang="en-GB" altLang="en-US"/>
              <a:t>activities</a:t>
            </a:r>
          </a:p>
          <a:p>
            <a:r>
              <a:rPr lang="en-GB" altLang="en-US"/>
              <a:t>Produce an abstract model of the process. You should normally represent this graphically. Several different views (e.g. activities, deliverables, etc.) may be required</a:t>
            </a:r>
          </a:p>
          <a:p>
            <a:r>
              <a:rPr lang="en-GB" altLang="en-US"/>
              <a:t>Analyse the model to discover process </a:t>
            </a:r>
            <a:br>
              <a:rPr lang="en-GB" altLang="en-US"/>
            </a:br>
            <a:r>
              <a:rPr lang="en-GB" altLang="en-US"/>
              <a:t>problems. Involves discussing activities with stakeholders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DB9DAA8-F908-1E2E-5451-81C90643D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analysis and modelling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BE4D6B5-8784-6AE3-DC30-6EC2F8EB3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Published process models and process </a:t>
            </a:r>
            <a:br>
              <a:rPr lang="en-GB" altLang="en-US"/>
            </a:br>
            <a:r>
              <a:rPr lang="en-GB" altLang="en-US"/>
              <a:t>standards</a:t>
            </a:r>
          </a:p>
          <a:p>
            <a:pPr lvl="1"/>
            <a:r>
              <a:rPr lang="en-GB" altLang="en-US"/>
              <a:t>It is always best to start process analysis with an existing model. People then may extend and change this.</a:t>
            </a:r>
          </a:p>
          <a:p>
            <a:r>
              <a:rPr lang="en-GB" altLang="en-US"/>
              <a:t>Questionnaires and interviews</a:t>
            </a:r>
          </a:p>
          <a:p>
            <a:pPr lvl="1"/>
            <a:r>
              <a:rPr lang="en-GB" altLang="en-US"/>
              <a:t>Must be carefully designed. Participants may tell you what they think you want to hear</a:t>
            </a:r>
          </a:p>
          <a:p>
            <a:r>
              <a:rPr lang="en-GB" altLang="en-US"/>
              <a:t>Ethnographic analysis</a:t>
            </a:r>
          </a:p>
          <a:p>
            <a:pPr lvl="1"/>
            <a:r>
              <a:rPr lang="en-GB" altLang="en-US"/>
              <a:t>Involves assimilating process knowledge by observation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DA88BDA-5592-D96F-8E99-E9E091D89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analysis techniques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161D330-4822-1811-2C7A-6438456B4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8425" y="5562600"/>
            <a:ext cx="2695575" cy="457200"/>
          </a:xfrm>
        </p:spPr>
        <p:txBody>
          <a:bodyPr/>
          <a:lstStyle/>
          <a:p>
            <a:r>
              <a:rPr lang="en-GB" altLang="en-US" sz="2000"/>
              <a:t>Elements of a process model</a:t>
            </a:r>
          </a:p>
        </p:txBody>
      </p:sp>
      <p:graphicFrame>
        <p:nvGraphicFramePr>
          <p:cNvPr id="66568" name="Object 8">
            <a:extLst>
              <a:ext uri="{FF2B5EF4-FFF2-40B4-BE49-F238E27FC236}">
                <a16:creationId xmlns:a16="http://schemas.microsoft.com/office/drawing/2014/main" id="{9C491D5B-FFB4-843B-D930-06F783E11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52400"/>
          <a:ext cx="6248400" cy="595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23810" imgH="5649114" progId="Paint.Picture">
                  <p:embed/>
                </p:oleObj>
              </mc:Choice>
              <mc:Fallback>
                <p:oleObj name="Bitmap Image" r:id="rId2" imgW="5923810" imgH="5649114" progId="Paint.Picture">
                  <p:embed/>
                  <p:pic>
                    <p:nvPicPr>
                      <p:cNvPr id="66568" name="Object 8">
                        <a:extLst>
                          <a:ext uri="{FF2B5EF4-FFF2-40B4-BE49-F238E27FC236}">
                            <a16:creationId xmlns:a16="http://schemas.microsoft.com/office/drawing/2014/main" id="{9C491D5B-FFB4-843B-D930-06F783E11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6248400" cy="595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E3F9BC-96DB-E00A-DC42-F68C8394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module testing activity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87E9DD07-0597-8E62-621C-D4752EF1B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00200"/>
          <a:ext cx="8686800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457143" imgH="4247619" progId="Paint.Picture">
                  <p:embed/>
                </p:oleObj>
              </mc:Choice>
              <mc:Fallback>
                <p:oleObj name="Bitmap Image" r:id="rId3" imgW="8457143" imgH="4247619" progId="Paint.Picture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87E9DD07-0597-8E62-621C-D4752EF1BA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436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440BD0F-16D7-CF52-C9E5-8996C75B7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152400"/>
            <a:ext cx="7207250" cy="381000"/>
          </a:xfrm>
          <a:noFill/>
          <a:ln/>
        </p:spPr>
        <p:txBody>
          <a:bodyPr/>
          <a:lstStyle/>
          <a:p>
            <a:r>
              <a:rPr lang="en-GB" altLang="en-US" sz="1600"/>
              <a:t>Activities in module testing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5E44EDFD-5BDA-317D-A1D7-7534892D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6486525"/>
            <a:ext cx="73850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GB" altLang="en-US" sz="1200">
                <a:solidFill>
                  <a:schemeClr val="tx2"/>
                </a:solidFill>
              </a:rPr>
              <a:t>©Ian Sommerville 1995 		Software Engineering, 5th edition. Chapter 31. 		Slide ##</a:t>
            </a: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E7DA3DCD-4258-8928-6363-09CE872A3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533400"/>
          <a:ext cx="8686800" cy="571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849696" imgH="5161905" progId="Paint.Picture">
                  <p:embed/>
                </p:oleObj>
              </mc:Choice>
              <mc:Fallback>
                <p:oleObj name="Bitmap Image" r:id="rId3" imgW="7849696" imgH="5161905" progId="Paint.Picture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E7DA3DCD-4258-8928-6363-09CE872A3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8686800" cy="571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5DF6C5E-0DA6-CF64-E7C8-0DB97E1CF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Process exceptions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EAAED05-2D11-E696-D293-CFD2B769E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Software processes are complex and process models cannot effectively represent how to handle exceptions</a:t>
            </a:r>
          </a:p>
          <a:p>
            <a:pPr lvl="1"/>
            <a:r>
              <a:rPr lang="en-GB" altLang="en-US"/>
              <a:t>Several key people becoming ill just before a critical review</a:t>
            </a:r>
          </a:p>
          <a:p>
            <a:pPr lvl="1"/>
            <a:r>
              <a:rPr lang="en-GB" altLang="en-US"/>
              <a:t>A complete failure of a communication processor so that no e-mail is available for several days</a:t>
            </a:r>
          </a:p>
          <a:p>
            <a:pPr lvl="1"/>
            <a:r>
              <a:rPr lang="en-GB" altLang="en-US"/>
              <a:t>Organisational reorganisation</a:t>
            </a:r>
          </a:p>
          <a:p>
            <a:pPr lvl="1"/>
            <a:r>
              <a:rPr lang="en-GB" altLang="en-US"/>
              <a:t>A need to respond to an unanticipated request for new proposals</a:t>
            </a:r>
          </a:p>
          <a:p>
            <a:r>
              <a:rPr lang="en-GB" altLang="en-US"/>
              <a:t>Under these circumstances, the model is suspended and managers use their initiative to deal with the exception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BB23353-E3A9-FCD7-283A-F4BC53816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Wherever possible, quantitative process data </a:t>
            </a:r>
            <a:br>
              <a:rPr lang="en-GB" altLang="en-US"/>
            </a:br>
            <a:r>
              <a:rPr lang="en-GB" altLang="en-US"/>
              <a:t>should be collected</a:t>
            </a:r>
          </a:p>
          <a:p>
            <a:pPr lvl="1"/>
            <a:r>
              <a:rPr lang="en-GB" altLang="en-US"/>
              <a:t>However, where organisations do not have clearly defined process standards this is very difficult as you don’t know what to measure. A process may have to be defined before any measurement is possible</a:t>
            </a:r>
          </a:p>
          <a:p>
            <a:r>
              <a:rPr lang="en-GB" altLang="en-US"/>
              <a:t>Process measurements should be used to </a:t>
            </a:r>
            <a:br>
              <a:rPr lang="en-GB" altLang="en-US"/>
            </a:br>
            <a:r>
              <a:rPr lang="en-GB" altLang="en-US"/>
              <a:t>assess process improvements</a:t>
            </a:r>
          </a:p>
          <a:p>
            <a:pPr lvl="1"/>
            <a:r>
              <a:rPr lang="en-GB" altLang="en-US"/>
              <a:t>But this does not mean that measurements should drive the improvements. The improvement driver should be the organizational objectives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4B1C879-26F3-3686-A061-21729FC49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measurement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E8A98D0-0F5F-2AB9-2717-46A01F90B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Time taken for process activities to be </a:t>
            </a:r>
            <a:br>
              <a:rPr lang="en-GB" altLang="en-US"/>
            </a:br>
            <a:r>
              <a:rPr lang="en-GB" altLang="en-US"/>
              <a:t>completed</a:t>
            </a:r>
          </a:p>
          <a:p>
            <a:pPr lvl="1"/>
            <a:r>
              <a:rPr lang="en-GB" altLang="en-US"/>
              <a:t>E.g. Calendar time or effort to complete an activity or </a:t>
            </a:r>
            <a:br>
              <a:rPr lang="en-GB" altLang="en-US"/>
            </a:br>
            <a:r>
              <a:rPr lang="en-GB" altLang="en-US"/>
              <a:t>process</a:t>
            </a:r>
          </a:p>
          <a:p>
            <a:r>
              <a:rPr lang="en-GB" altLang="en-US"/>
              <a:t>Resources required for processes or activities</a:t>
            </a:r>
          </a:p>
          <a:p>
            <a:pPr lvl="1"/>
            <a:r>
              <a:rPr lang="en-GB" altLang="en-US"/>
              <a:t>E.g. Total effort in person-days</a:t>
            </a:r>
          </a:p>
          <a:p>
            <a:r>
              <a:rPr lang="en-GB" altLang="en-US"/>
              <a:t>Number of occurrences of a particular event</a:t>
            </a:r>
          </a:p>
          <a:p>
            <a:pPr lvl="1"/>
            <a:r>
              <a:rPr lang="en-GB" altLang="en-US"/>
              <a:t>E.g. Number of defects discovered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D54979-8CE8-7BFA-64C2-779EF9A73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Classes of process measurement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4F93E5D-D029-4C85-82AB-060A98FF1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Goals</a:t>
            </a:r>
          </a:p>
          <a:p>
            <a:pPr lvl="1"/>
            <a:r>
              <a:rPr lang="en-GB" altLang="en-US"/>
              <a:t>What is the organisation trying to achieve? The objective of process improvement is to satisfy these goals</a:t>
            </a:r>
          </a:p>
          <a:p>
            <a:r>
              <a:rPr lang="en-GB" altLang="en-US"/>
              <a:t>Questions</a:t>
            </a:r>
          </a:p>
          <a:p>
            <a:pPr lvl="1"/>
            <a:r>
              <a:rPr lang="en-GB" altLang="en-US"/>
              <a:t>Questions about areas of uncertainty related to the goals. You need process knowledge to derive these</a:t>
            </a:r>
          </a:p>
          <a:p>
            <a:r>
              <a:rPr lang="en-GB" altLang="en-US"/>
              <a:t>Metrics</a:t>
            </a:r>
          </a:p>
          <a:p>
            <a:pPr lvl="1"/>
            <a:r>
              <a:rPr lang="en-GB" altLang="en-US"/>
              <a:t>Measurements to be collected to answer the questions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9573F0D-2C47-402A-78A0-89DA2647F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Goal-Question-Metric Paradigm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99468A5-82A0-F86F-6248-4F0867906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US Defense Dept. funded institute associated </a:t>
            </a:r>
            <a:br>
              <a:rPr lang="en-GB" altLang="en-US"/>
            </a:br>
            <a:r>
              <a:rPr lang="en-GB" altLang="en-US"/>
              <a:t>with Carnegie Mellon</a:t>
            </a:r>
          </a:p>
          <a:p>
            <a:r>
              <a:rPr lang="en-GB" altLang="en-US"/>
              <a:t>Mission is to promote software technology </a:t>
            </a:r>
            <a:br>
              <a:rPr lang="en-GB" altLang="en-US"/>
            </a:br>
            <a:r>
              <a:rPr lang="en-GB" altLang="en-US"/>
              <a:t>transfer particularly to defense contractors</a:t>
            </a:r>
          </a:p>
          <a:p>
            <a:r>
              <a:rPr lang="en-GB" altLang="en-US"/>
              <a:t>Maturity model proposed in mid-1980s, refined </a:t>
            </a:r>
            <a:br>
              <a:rPr lang="en-GB" altLang="en-US"/>
            </a:br>
            <a:r>
              <a:rPr lang="en-GB" altLang="en-US"/>
              <a:t>in early 1990s.</a:t>
            </a:r>
          </a:p>
          <a:p>
            <a:r>
              <a:rPr lang="en-GB" altLang="en-US"/>
              <a:t>Work has been very influential in process </a:t>
            </a:r>
            <a:br>
              <a:rPr lang="en-GB" altLang="en-US"/>
            </a:br>
            <a:r>
              <a:rPr lang="en-GB" altLang="en-US"/>
              <a:t>improvement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13CA217-5D45-CC6E-D140-DE0E0D7E7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938" y="266700"/>
            <a:ext cx="8526462" cy="1104900"/>
          </a:xfrm>
          <a:noFill/>
          <a:ln/>
        </p:spPr>
        <p:txBody>
          <a:bodyPr/>
          <a:lstStyle/>
          <a:p>
            <a:r>
              <a:rPr lang="en-GB" altLang="en-US" sz="3800"/>
              <a:t>The Software Engineering Institute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0911175-0DF9-8227-4839-B146BA0B9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SEI process maturity model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4C7D895-E0A9-3643-8F19-84B1F728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6186488"/>
            <a:ext cx="166687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endParaRPr lang="en-GB" altLang="en-US" sz="1900">
              <a:solidFill>
                <a:srgbClr val="000000"/>
              </a:solidFill>
            </a:endParaRPr>
          </a:p>
          <a:p>
            <a:endParaRPr lang="en-GB" altLang="en-US" sz="1900">
              <a:solidFill>
                <a:srgbClr val="000000"/>
              </a:solidFill>
            </a:endParaRP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AC643270-A1A9-9675-6E1F-BC9283264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153400" cy="485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497221" imgH="4466667" progId="Paint.Picture">
                  <p:embed/>
                </p:oleObj>
              </mc:Choice>
              <mc:Fallback>
                <p:oleObj name="Bitmap Image" r:id="rId3" imgW="7497221" imgH="4466667" progId="Paint.Picture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:a16="http://schemas.microsoft.com/office/drawing/2014/main" id="{AC643270-A1A9-9675-6E1F-BC9283264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153400" cy="485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318D0A3-54CD-84A4-5FDC-BAA3D7EF3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Initial</a:t>
            </a:r>
          </a:p>
          <a:p>
            <a:pPr lvl="1"/>
            <a:r>
              <a:rPr lang="en-GB" altLang="en-US"/>
              <a:t>Essentially uncontrolled</a:t>
            </a:r>
          </a:p>
          <a:p>
            <a:r>
              <a:rPr lang="en-GB" altLang="en-US"/>
              <a:t>Repeatable</a:t>
            </a:r>
          </a:p>
          <a:p>
            <a:pPr lvl="1"/>
            <a:r>
              <a:rPr lang="en-GB" altLang="en-US"/>
              <a:t>Product management procedures defined and used</a:t>
            </a:r>
          </a:p>
          <a:p>
            <a:r>
              <a:rPr lang="en-GB" altLang="en-US"/>
              <a:t>Defined</a:t>
            </a:r>
          </a:p>
          <a:p>
            <a:pPr lvl="1"/>
            <a:r>
              <a:rPr lang="en-GB" altLang="en-US"/>
              <a:t>Process management procedures and strategies defined </a:t>
            </a:r>
            <a:br>
              <a:rPr lang="en-GB" altLang="en-US"/>
            </a:br>
            <a:r>
              <a:rPr lang="en-GB" altLang="en-US"/>
              <a:t>and used</a:t>
            </a:r>
          </a:p>
          <a:p>
            <a:r>
              <a:rPr lang="en-GB" altLang="en-US"/>
              <a:t>Managed</a:t>
            </a:r>
          </a:p>
          <a:p>
            <a:pPr lvl="1"/>
            <a:r>
              <a:rPr lang="en-GB" altLang="en-US"/>
              <a:t>Quality management strategies defined and used</a:t>
            </a:r>
          </a:p>
          <a:p>
            <a:r>
              <a:rPr lang="en-GB" altLang="en-US"/>
              <a:t>Optimising</a:t>
            </a:r>
          </a:p>
          <a:p>
            <a:pPr lvl="1"/>
            <a:r>
              <a:rPr lang="en-GB" altLang="en-US"/>
              <a:t>Process improvement strategies defined and used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79AC463-D1BA-B4F9-0BAE-37723B49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Maturity model levels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Reuse-oriented software engineering</a:t>
            </a:r>
          </a:p>
          <a:p>
            <a:pPr lvl="1"/>
            <a:r>
              <a:rPr lang="en-GB" dirty="0"/>
              <a:t>The system is assembled from existing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28953D9E-E4B8-E1E3-87EF-8069AD25D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0"/>
          <a:ext cx="6934200" cy="657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06377" imgH="5792008" progId="Paint.Picture">
                  <p:embed/>
                </p:oleObj>
              </mc:Choice>
              <mc:Fallback>
                <p:oleObj name="Bitmap Image" r:id="rId3" imgW="6106377" imgH="5792008" progId="Paint.Picture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28953D9E-E4B8-E1E3-87EF-8069AD25D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6934200" cy="657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Rectangle 2">
            <a:extLst>
              <a:ext uri="{FF2B5EF4-FFF2-40B4-BE49-F238E27FC236}">
                <a16:creationId xmlns:a16="http://schemas.microsoft.com/office/drawing/2014/main" id="{510BB507-287E-9820-2C8E-074E10652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" y="609600"/>
            <a:ext cx="7173913" cy="381000"/>
          </a:xfrm>
          <a:noFill/>
          <a:ln/>
        </p:spPr>
        <p:txBody>
          <a:bodyPr/>
          <a:lstStyle/>
          <a:p>
            <a:r>
              <a:rPr lang="en-GB" altLang="en-US"/>
              <a:t>Key process areas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C750CF2-70EF-E786-C81B-A2D604D26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It focuses on project management rather than </a:t>
            </a:r>
            <a:br>
              <a:rPr lang="en-GB" altLang="en-US"/>
            </a:br>
            <a:r>
              <a:rPr lang="en-GB" altLang="en-US"/>
              <a:t>product development. </a:t>
            </a:r>
          </a:p>
          <a:p>
            <a:r>
              <a:rPr lang="en-GB" altLang="en-US"/>
              <a:t>It ignores the use of technologies such as rapid </a:t>
            </a:r>
            <a:br>
              <a:rPr lang="en-GB" altLang="en-US"/>
            </a:br>
            <a:r>
              <a:rPr lang="en-GB" altLang="en-US"/>
              <a:t>prototyping.</a:t>
            </a:r>
          </a:p>
          <a:p>
            <a:r>
              <a:rPr lang="en-GB" altLang="en-US"/>
              <a:t>It does not incorporate risk analysis as a key </a:t>
            </a:r>
            <a:br>
              <a:rPr lang="en-GB" altLang="en-US"/>
            </a:br>
            <a:r>
              <a:rPr lang="en-GB" altLang="en-US"/>
              <a:t>process area</a:t>
            </a:r>
          </a:p>
          <a:p>
            <a:r>
              <a:rPr lang="en-GB" altLang="en-US"/>
              <a:t>It does not define its domain of applicability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3E52A31-44D3-FE8E-70EA-824416AE8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SEI model problems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05E37AFE-C8D7-4FE0-73DE-5746969C1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CMM and ISO 9000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A42451F-3508-EE27-6745-6450C0EEE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There is a clear correlation between the key processes in the CMM and the quality management processes in ISO 9000</a:t>
            </a:r>
          </a:p>
          <a:p>
            <a:r>
              <a:rPr lang="en-GB" altLang="en-US"/>
              <a:t>The CMM is more detailed and prescriptive and includes a framework for improvement</a:t>
            </a:r>
          </a:p>
          <a:p>
            <a:r>
              <a:rPr lang="en-GB" altLang="en-US"/>
              <a:t>Organisations rated as level 2 in the CMM are likely to be ISO 9000 compliant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1490832-A268-0FEB-7E62-035DD105E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Capability assessment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DA56CC5-0849-73F4-119F-9C6E1C6C0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An important role of the SEI is to use the CMM to assess the capabilities of contractors bidding for US government defence contracts</a:t>
            </a:r>
          </a:p>
          <a:p>
            <a:r>
              <a:rPr lang="en-GB" altLang="en-US"/>
              <a:t>The model is intended to represent organisational capability not the practices used in particular projects</a:t>
            </a:r>
          </a:p>
          <a:p>
            <a:r>
              <a:rPr lang="en-GB" altLang="en-US"/>
              <a:t>Within the same organisation, there are often wide variations in processes used</a:t>
            </a:r>
          </a:p>
          <a:p>
            <a:r>
              <a:rPr lang="en-GB" altLang="en-US"/>
              <a:t>Capability assessment is questionnaire-based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3B5B482-4878-B121-485D-354E4A03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650" y="266700"/>
            <a:ext cx="8515350" cy="1096963"/>
          </a:xfrm>
          <a:noFill/>
          <a:ln/>
        </p:spPr>
        <p:txBody>
          <a:bodyPr/>
          <a:lstStyle/>
          <a:p>
            <a:r>
              <a:rPr lang="en-GB" altLang="en-US" sz="3800"/>
              <a:t>The capability assessment process</a:t>
            </a:r>
            <a:endParaRPr lang="en-GB" altLang="en-US"/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438675E6-5A79-6942-2BD2-7310AB3C2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133600"/>
          <a:ext cx="8485188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485714" imgH="3409524" progId="Paint.Picture">
                  <p:embed/>
                </p:oleObj>
              </mc:Choice>
              <mc:Fallback>
                <p:oleObj name="Bitmap Image" r:id="rId3" imgW="8485714" imgH="3409524" progId="Paint.Picture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438675E6-5A79-6942-2BD2-7310AB3C2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8485188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C7D875E1-CF51-1FE4-5A71-5A87A043C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Informal</a:t>
            </a:r>
          </a:p>
          <a:p>
            <a:pPr lvl="1"/>
            <a:r>
              <a:rPr lang="en-GB" altLang="en-US"/>
              <a:t>No detailed process model. Development team chose their </a:t>
            </a:r>
            <a:br>
              <a:rPr lang="en-GB" altLang="en-US"/>
            </a:br>
            <a:r>
              <a:rPr lang="en-GB" altLang="en-US"/>
              <a:t>own way of working</a:t>
            </a:r>
          </a:p>
          <a:p>
            <a:r>
              <a:rPr lang="en-GB" altLang="en-US"/>
              <a:t>Managed</a:t>
            </a:r>
          </a:p>
          <a:p>
            <a:pPr lvl="1"/>
            <a:r>
              <a:rPr lang="en-GB" altLang="en-US"/>
              <a:t>Defined process model which drives the development </a:t>
            </a:r>
            <a:br>
              <a:rPr lang="en-GB" altLang="en-US"/>
            </a:br>
            <a:r>
              <a:rPr lang="en-GB" altLang="en-US"/>
              <a:t>process</a:t>
            </a:r>
          </a:p>
          <a:p>
            <a:r>
              <a:rPr lang="en-GB" altLang="en-US"/>
              <a:t>Methodical</a:t>
            </a:r>
          </a:p>
          <a:p>
            <a:pPr lvl="1"/>
            <a:r>
              <a:rPr lang="en-GB" altLang="en-US"/>
              <a:t>Processes supported by some development method such </a:t>
            </a:r>
            <a:br>
              <a:rPr lang="en-GB" altLang="en-US"/>
            </a:br>
            <a:r>
              <a:rPr lang="en-GB" altLang="en-US"/>
              <a:t>as HOOD</a:t>
            </a:r>
          </a:p>
          <a:p>
            <a:r>
              <a:rPr lang="en-GB" altLang="en-US"/>
              <a:t>Supported</a:t>
            </a:r>
          </a:p>
          <a:p>
            <a:pPr lvl="1"/>
            <a:r>
              <a:rPr lang="en-GB" altLang="en-US"/>
              <a:t>Processes supported by automated CASE tools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D389193-AEC2-C8C4-EAD8-58F96ACC8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classification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A8FAE6B-BDE6-E309-4671-75860DEDD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applicability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AC0AD423-C2DE-B591-5B1B-A3B113130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447800"/>
          <a:ext cx="7086600" cy="488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44483" imgH="4238095" progId="Paint.Picture">
                  <p:embed/>
                </p:oleObj>
              </mc:Choice>
              <mc:Fallback>
                <p:oleObj name="Bitmap Image" r:id="rId3" imgW="6144483" imgH="4238095" progId="Paint.Picture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AC0AD423-C2DE-B591-5B1B-A3B113130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7086600" cy="488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5CFA377-2C65-B166-165F-96C034861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Process used should depend on type of </a:t>
            </a:r>
            <a:br>
              <a:rPr lang="en-GB" altLang="en-US" dirty="0"/>
            </a:br>
            <a:r>
              <a:rPr lang="en-GB" altLang="en-US" dirty="0"/>
              <a:t>product which is being developed</a:t>
            </a:r>
          </a:p>
          <a:p>
            <a:pPr lvl="1"/>
            <a:r>
              <a:rPr lang="en-GB" altLang="en-US" dirty="0"/>
              <a:t>For large systems, management is usually the principal problem so you need a strictly managed process. For smaller systems, more informality is possible.</a:t>
            </a:r>
          </a:p>
          <a:p>
            <a:r>
              <a:rPr lang="en-GB" altLang="en-US" dirty="0"/>
              <a:t>There is no uniformly applicable process which </a:t>
            </a:r>
            <a:br>
              <a:rPr lang="en-GB" altLang="en-US" dirty="0"/>
            </a:br>
            <a:r>
              <a:rPr lang="en-GB" altLang="en-US" dirty="0"/>
              <a:t>should be standardised within an organisation</a:t>
            </a:r>
          </a:p>
          <a:p>
            <a:pPr lvl="1"/>
            <a:r>
              <a:rPr lang="en-GB" altLang="en-US" dirty="0"/>
              <a:t>High costs may be incurred if you force an inappropriate process on a development team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15EC7BE-730F-D7C5-0882-33161E4D2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choice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CDFFF90-0E13-75A8-0738-1052A9337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Process tool support</a:t>
            </a:r>
          </a:p>
        </p:txBody>
      </p:sp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A8ACD882-1ECE-05A1-709D-2A92CE486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362200"/>
          <a:ext cx="83073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306960" imgH="2572109" progId="Paint.Picture">
                  <p:embed/>
                </p:oleObj>
              </mc:Choice>
              <mc:Fallback>
                <p:oleObj name="Bitmap Image" r:id="rId3" imgW="8306960" imgH="2572109" progId="Paint.Picture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A8ACD882-1ECE-05A1-709D-2A92CE486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30738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BA84DA4-1864-2405-8CF8-0F635BF92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838" y="1600200"/>
            <a:ext cx="8386762" cy="4184650"/>
          </a:xfrm>
          <a:noFill/>
          <a:ln/>
        </p:spPr>
        <p:txBody>
          <a:bodyPr/>
          <a:lstStyle/>
          <a:p>
            <a:r>
              <a:rPr lang="en-GB" altLang="en-US" sz="2600"/>
              <a:t>Process improvement involves process analysis, standardisation, measurement and change</a:t>
            </a:r>
          </a:p>
          <a:p>
            <a:r>
              <a:rPr lang="en-GB" altLang="en-US" sz="2600"/>
              <a:t>Process models include descriptions of tasks, activities, roles, exceptions, communications, deliverables and other processes</a:t>
            </a:r>
          </a:p>
          <a:p>
            <a:r>
              <a:rPr lang="en-GB" altLang="en-US" sz="2600"/>
              <a:t>Measurement should be used to answer specific </a:t>
            </a:r>
            <a:br>
              <a:rPr lang="en-GB" altLang="en-US" sz="2600"/>
            </a:br>
            <a:r>
              <a:rPr lang="en-GB" altLang="en-US" sz="2600"/>
              <a:t>questions about the software process used</a:t>
            </a:r>
          </a:p>
          <a:p>
            <a:r>
              <a:rPr lang="en-GB" altLang="en-US" sz="2600"/>
              <a:t>The three types of process metrics which can be collected are time metrics, resource utilisation metrics and event metrics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C8605B0-4EA1-6173-E70B-95E731DDF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Key points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38A4028-87A2-F22F-56A7-66068DAB1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5594" y="1524000"/>
            <a:ext cx="8532812" cy="4114800"/>
          </a:xfrm>
          <a:noFill/>
          <a:ln/>
        </p:spPr>
        <p:txBody>
          <a:bodyPr/>
          <a:lstStyle/>
          <a:p>
            <a:pPr algn="just"/>
            <a:r>
              <a:rPr lang="en-GB" altLang="en-US" sz="2600" dirty="0"/>
              <a:t>The </a:t>
            </a:r>
            <a:r>
              <a:rPr lang="en-IN" sz="2600" dirty="0"/>
              <a:t>Software Engineering Institute (SEI)</a:t>
            </a:r>
            <a:r>
              <a:rPr lang="en-GB" altLang="en-US" sz="2600" dirty="0"/>
              <a:t> model classifies software processes as initial, repeatable, defined, managed and optimising. It identifies key processes which should be used at each of these levels</a:t>
            </a:r>
          </a:p>
          <a:p>
            <a:pPr algn="just"/>
            <a:r>
              <a:rPr lang="en-GB" altLang="en-US" sz="2600" dirty="0"/>
              <a:t>The SEI model is appropriate for large systems developed by large teams of engineers. It cannot be applied without modification in other situations</a:t>
            </a:r>
          </a:p>
          <a:p>
            <a:pPr algn="just"/>
            <a:r>
              <a:rPr lang="en-GB" altLang="en-US" sz="2600" dirty="0"/>
              <a:t>Processes can be classified as informal, managed, methodical and improving. This classification can be used to identify process tool support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3F1613-1B11-1654-B113-DD7D29FC3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Key points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9034</TotalTime>
  <Words>3280</Words>
  <Application>Microsoft Office PowerPoint</Application>
  <PresentationFormat>On-screen Show (4:3)</PresentationFormat>
  <Paragraphs>380</Paragraphs>
  <Slides>70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Book Antiqua</vt:lpstr>
      <vt:lpstr>Calibri</vt:lpstr>
      <vt:lpstr>Wingdings</vt:lpstr>
      <vt:lpstr>SE9</vt:lpstr>
      <vt:lpstr>Bitmap Image</vt:lpstr>
      <vt:lpstr>UNIT-I  Overview: Introduction: Professional Software Development, Software Engineering Ethics, Case studies.  Software Processes: Models, Process activities, Coping with Change, Process improvement.  Requirements Engineering and System Modelling: Software Requirements: Functional and Non-functional requirements, Requirements Elicitation, Specification, Validation and Change  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Reuse-oriented software engineering</vt:lpstr>
      <vt:lpstr>Reuse-oriented software engineering</vt:lpstr>
      <vt:lpstr>Types of software component</vt:lpstr>
      <vt:lpstr>The requirements engineering process </vt:lpstr>
      <vt:lpstr>Software design and implementation</vt:lpstr>
      <vt:lpstr>A general model of the design process  </vt:lpstr>
      <vt:lpstr>Design activities</vt:lpstr>
      <vt:lpstr>Software validation</vt:lpstr>
      <vt:lpstr>Stages of testing </vt:lpstr>
      <vt:lpstr>Testing stages</vt:lpstr>
      <vt:lpstr>Testing phases in a plan-driven software process </vt:lpstr>
      <vt:lpstr>Coping with change</vt:lpstr>
      <vt:lpstr>Reducing the costs of rework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PowerPoint Presentation</vt:lpstr>
      <vt:lpstr>Process Improvement </vt:lpstr>
      <vt:lpstr>Objectives</vt:lpstr>
      <vt:lpstr>Topics covered</vt:lpstr>
      <vt:lpstr>Process improvement</vt:lpstr>
      <vt:lpstr>Process attributes</vt:lpstr>
      <vt:lpstr>Process improvement stages</vt:lpstr>
      <vt:lpstr>The process improvement process</vt:lpstr>
      <vt:lpstr>Process and product quality</vt:lpstr>
      <vt:lpstr>Principal product quality factors</vt:lpstr>
      <vt:lpstr>Quality factors</vt:lpstr>
      <vt:lpstr>Process analysis and modelling</vt:lpstr>
      <vt:lpstr>Process analysis and modelling</vt:lpstr>
      <vt:lpstr>Process analysis techniques</vt:lpstr>
      <vt:lpstr>Elements of a process model</vt:lpstr>
      <vt:lpstr>The module testing activity</vt:lpstr>
      <vt:lpstr>Activities in module testing</vt:lpstr>
      <vt:lpstr>Process exceptions</vt:lpstr>
      <vt:lpstr>Process measurement</vt:lpstr>
      <vt:lpstr>Classes of process measurement</vt:lpstr>
      <vt:lpstr>Goal-Question-Metric Paradigm</vt:lpstr>
      <vt:lpstr>The Software Engineering Institute</vt:lpstr>
      <vt:lpstr>The SEI process maturity model</vt:lpstr>
      <vt:lpstr>Maturity model levels</vt:lpstr>
      <vt:lpstr>Key process areas</vt:lpstr>
      <vt:lpstr>SEI model problems</vt:lpstr>
      <vt:lpstr>The CMM and ISO 9000</vt:lpstr>
      <vt:lpstr>Capability assessment</vt:lpstr>
      <vt:lpstr>The capability assessment process</vt:lpstr>
      <vt:lpstr>Process classification</vt:lpstr>
      <vt:lpstr>Process applicability</vt:lpstr>
      <vt:lpstr>Process choice</vt:lpstr>
      <vt:lpstr>Process tool support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RS</cp:lastModifiedBy>
  <cp:revision>40</cp:revision>
  <cp:lastPrinted>2024-05-29T11:38:29Z</cp:lastPrinted>
  <dcterms:created xsi:type="dcterms:W3CDTF">2010-01-06T19:57:16Z</dcterms:created>
  <dcterms:modified xsi:type="dcterms:W3CDTF">2025-03-25T07:27:43Z</dcterms:modified>
</cp:coreProperties>
</file>