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6"/>
  </p:notesMasterIdLst>
  <p:handoutMasterIdLst>
    <p:handoutMasterId r:id="rId77"/>
  </p:handoutMasterIdLst>
  <p:sldIdLst>
    <p:sldId id="351" r:id="rId2"/>
    <p:sldId id="256" r:id="rId3"/>
    <p:sldId id="276" r:id="rId4"/>
    <p:sldId id="277" r:id="rId5"/>
    <p:sldId id="278" r:id="rId6"/>
    <p:sldId id="279" r:id="rId7"/>
    <p:sldId id="280" r:id="rId8"/>
    <p:sldId id="257" r:id="rId9"/>
    <p:sldId id="258" r:id="rId10"/>
    <p:sldId id="281" r:id="rId11"/>
    <p:sldId id="282" r:id="rId12"/>
    <p:sldId id="283" r:id="rId13"/>
    <p:sldId id="285" r:id="rId14"/>
    <p:sldId id="286" r:id="rId15"/>
    <p:sldId id="287" r:id="rId16"/>
    <p:sldId id="259" r:id="rId17"/>
    <p:sldId id="310" r:id="rId18"/>
    <p:sldId id="288" r:id="rId19"/>
    <p:sldId id="260" r:id="rId20"/>
    <p:sldId id="289" r:id="rId21"/>
    <p:sldId id="311" r:id="rId22"/>
    <p:sldId id="261" r:id="rId23"/>
    <p:sldId id="316" r:id="rId24"/>
    <p:sldId id="318" r:id="rId25"/>
    <p:sldId id="312" r:id="rId26"/>
    <p:sldId id="291" r:id="rId27"/>
    <p:sldId id="352" r:id="rId28"/>
    <p:sldId id="319" r:id="rId29"/>
    <p:sldId id="264" r:id="rId30"/>
    <p:sldId id="315" r:id="rId31"/>
    <p:sldId id="320" r:id="rId32"/>
    <p:sldId id="265" r:id="rId33"/>
    <p:sldId id="338" r:id="rId34"/>
    <p:sldId id="321" r:id="rId35"/>
    <p:sldId id="324" r:id="rId36"/>
    <p:sldId id="323" r:id="rId37"/>
    <p:sldId id="266" r:id="rId38"/>
    <p:sldId id="322" r:id="rId39"/>
    <p:sldId id="325" r:id="rId40"/>
    <p:sldId id="331" r:id="rId41"/>
    <p:sldId id="326" r:id="rId42"/>
    <p:sldId id="268" r:id="rId43"/>
    <p:sldId id="302" r:id="rId44"/>
    <p:sldId id="269" r:id="rId45"/>
    <p:sldId id="303" r:id="rId46"/>
    <p:sldId id="304" r:id="rId47"/>
    <p:sldId id="333" r:id="rId48"/>
    <p:sldId id="270" r:id="rId49"/>
    <p:sldId id="340" r:id="rId50"/>
    <p:sldId id="339" r:id="rId51"/>
    <p:sldId id="341" r:id="rId52"/>
    <p:sldId id="335" r:id="rId53"/>
    <p:sldId id="343" r:id="rId54"/>
    <p:sldId id="344" r:id="rId55"/>
    <p:sldId id="336" r:id="rId56"/>
    <p:sldId id="345" r:id="rId57"/>
    <p:sldId id="346" r:id="rId58"/>
    <p:sldId id="305" r:id="rId59"/>
    <p:sldId id="271" r:id="rId60"/>
    <p:sldId id="306" r:id="rId61"/>
    <p:sldId id="272" r:id="rId62"/>
    <p:sldId id="295" r:id="rId63"/>
    <p:sldId id="296" r:id="rId64"/>
    <p:sldId id="297" r:id="rId65"/>
    <p:sldId id="298" r:id="rId66"/>
    <p:sldId id="299" r:id="rId67"/>
    <p:sldId id="301" r:id="rId68"/>
    <p:sldId id="347" r:id="rId69"/>
    <p:sldId id="348" r:id="rId70"/>
    <p:sldId id="274" r:id="rId71"/>
    <p:sldId id="349" r:id="rId72"/>
    <p:sldId id="350" r:id="rId73"/>
    <p:sldId id="275" r:id="rId74"/>
    <p:sldId id="309" r:id="rId75"/>
  </p:sldIdLst>
  <p:sldSz cx="9144000" cy="6858000" type="screen4x3"/>
  <p:notesSz cx="9144000" cy="6858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3/25/2025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3/25/2025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3/25/2025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3/25/2025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3/25/2025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3/25/2025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799" y="2587625"/>
            <a:ext cx="7758953" cy="2351928"/>
          </a:xfrm>
        </p:spPr>
        <p:txBody>
          <a:bodyPr/>
          <a:lstStyle/>
          <a:p>
            <a:r>
              <a:rPr lang="en-US" sz="1800" dirty="0">
                <a:solidFill>
                  <a:schemeClr val="tx1"/>
                </a:solidFill>
                <a:latin typeface="Book Antiqua" panose="02040602050305030304" pitchFamily="18" charset="0"/>
              </a:rPr>
              <a:t>UNIT-I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chemeClr val="tx1"/>
                </a:solidFill>
                <a:latin typeface="Book Antiqua" panose="02040602050305030304" pitchFamily="18" charset="0"/>
              </a:rPr>
              <a:t>Overview: Introduction:</a:t>
            </a:r>
            <a:br>
              <a:rPr lang="en-IN" sz="1800" b="1" i="0" u="none" strike="noStrike" baseline="0" dirty="0">
                <a:solidFill>
                  <a:schemeClr val="tx1"/>
                </a:solidFill>
                <a:latin typeface="Book Antiqua" panose="02040602050305030304" pitchFamily="18" charset="0"/>
              </a:rPr>
            </a:br>
            <a:r>
              <a:rPr lang="en-GB" sz="1800" b="0" i="0" u="none" strike="noStrike" baseline="0" dirty="0">
                <a:solidFill>
                  <a:schemeClr val="tx1"/>
                </a:solidFill>
                <a:latin typeface="Book Antiqua" panose="02040602050305030304" pitchFamily="18" charset="0"/>
              </a:rPr>
              <a:t>Professional Software Development, Software Engineering Ethics, Case studies.</a:t>
            </a:r>
            <a:br>
              <a:rPr lang="en-GB" sz="1800" b="0" i="0" u="none" strike="noStrike" baseline="0" dirty="0">
                <a:solidFill>
                  <a:schemeClr val="tx1"/>
                </a:solidFill>
                <a:latin typeface="Book Antiqua" panose="02040602050305030304" pitchFamily="18" charset="0"/>
              </a:rPr>
            </a:br>
            <a:br>
              <a:rPr lang="en-GB" sz="1800" b="0" i="0" u="none" strike="noStrike" baseline="0" dirty="0">
                <a:solidFill>
                  <a:schemeClr val="tx1"/>
                </a:solidFill>
                <a:latin typeface="Book Antiqua" panose="02040602050305030304" pitchFamily="18" charset="0"/>
              </a:rPr>
            </a:br>
            <a:r>
              <a:rPr lang="en-GB" sz="1800" b="0" dirty="0">
                <a:solidFill>
                  <a:schemeClr val="tx1"/>
                </a:solidFill>
                <a:latin typeface="Book Antiqua" panose="02040602050305030304" pitchFamily="18" charset="0"/>
              </a:rPr>
              <a:t>Software Processes: Models, Process activities, Coping with Change, Process improvement.</a:t>
            </a:r>
            <a:br>
              <a:rPr lang="en-GB" sz="1800" b="0" dirty="0">
                <a:solidFill>
                  <a:schemeClr val="tx1"/>
                </a:solidFill>
                <a:latin typeface="Book Antiqua" panose="02040602050305030304" pitchFamily="18" charset="0"/>
              </a:rPr>
            </a:br>
            <a:br>
              <a:rPr lang="en-GB" sz="1800" b="0" i="0" u="none" strike="noStrike" baseline="0" dirty="0">
                <a:solidFill>
                  <a:srgbClr val="FF0000"/>
                </a:solidFill>
                <a:latin typeface="Book Antiqua" panose="02040602050305030304" pitchFamily="18" charset="0"/>
              </a:rPr>
            </a:br>
            <a:r>
              <a:rPr lang="en-GB" sz="1800" b="1" i="0" u="none" strike="noStrike" baseline="0" dirty="0">
                <a:solidFill>
                  <a:srgbClr val="FF0000"/>
                </a:solidFill>
                <a:latin typeface="Book Antiqua" panose="02040602050305030304" pitchFamily="18" charset="0"/>
              </a:rPr>
              <a:t>Requirements Engineering and System Modelling</a:t>
            </a:r>
            <a:r>
              <a:rPr lang="en-GB" sz="1800" b="0" i="0" u="none" strike="noStrike" baseline="0" dirty="0">
                <a:solidFill>
                  <a:srgbClr val="FF0000"/>
                </a:solidFill>
                <a:latin typeface="Book Antiqua" panose="02040602050305030304" pitchFamily="18" charset="0"/>
              </a:rPr>
              <a:t>:</a:t>
            </a:r>
            <a:br>
              <a:rPr lang="en-GB" sz="1800" b="0" i="0" u="none" strike="noStrike" baseline="0" dirty="0">
                <a:solidFill>
                  <a:srgbClr val="FF0000"/>
                </a:solidFill>
                <a:latin typeface="Book Antiqua" panose="02040602050305030304" pitchFamily="18" charset="0"/>
              </a:rPr>
            </a:br>
            <a:r>
              <a:rPr lang="en-IN" sz="1800" b="0" i="0" u="none" strike="noStrike" baseline="0" dirty="0">
                <a:solidFill>
                  <a:srgbClr val="FF0000"/>
                </a:solidFill>
                <a:latin typeface="Book Antiqua" panose="02040602050305030304" pitchFamily="18" charset="0"/>
              </a:rPr>
              <a:t>Software Requirements: Functional and Non-functional requirements. Requirements Elicitation, Specification, Validation and Change</a:t>
            </a:r>
            <a:br>
              <a:rPr lang="en-US" sz="1800" dirty="0">
                <a:solidFill>
                  <a:srgbClr val="FF0000"/>
                </a:solidFill>
                <a:latin typeface="Book Antiqua" panose="02040602050305030304" pitchFamily="18" charset="0"/>
              </a:rPr>
            </a:br>
            <a:br>
              <a:rPr lang="en-US" sz="1800" dirty="0">
                <a:solidFill>
                  <a:srgbClr val="FF0000"/>
                </a:solidFill>
                <a:latin typeface="Book Antiqua" panose="02040602050305030304" pitchFamily="18" charset="0"/>
              </a:rPr>
            </a:br>
            <a:endParaRPr lang="en-US" sz="1800" dirty="0">
              <a:solidFill>
                <a:srgbClr val="FF0000"/>
              </a:solidFill>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for the MHC-PMS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12B76716-834B-F0DE-44B4-6B9324643EBA}"/>
              </a:ext>
            </a:extLst>
          </p:cNvPr>
          <p:cNvPicPr>
            <a:picLocks noChangeAspect="1"/>
          </p:cNvPicPr>
          <p:nvPr/>
        </p:nvPicPr>
        <p:blipFill>
          <a:blip r:embed="rId2"/>
          <a:stretch>
            <a:fillRect/>
          </a:stretch>
        </p:blipFill>
        <p:spPr>
          <a:xfrm>
            <a:off x="457200" y="1523094"/>
            <a:ext cx="7812360" cy="45399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MHC-PMS</a:t>
            </a:r>
            <a:r>
              <a:rPr lang="en-GB" dirty="0"/>
              <a:t> </a:t>
            </a:r>
            <a:endParaRPr lang="en-US" dirty="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MHC-PMS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a:t>
            </a:r>
            <a:r>
              <a:rPr lang="en-US"/>
              <a:t>Requirements Engineering</a:t>
            </a:r>
            <a:endParaRPr lang="en-US" dirty="0"/>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Domain requirements</a:t>
            </a:r>
          </a:p>
        </p:txBody>
      </p:sp>
      <p:sp>
        <p:nvSpPr>
          <p:cNvPr id="49155" name="Rectangle 3"/>
          <p:cNvSpPr>
            <a:spLocks noGrp="1" noChangeArrowheads="1"/>
          </p:cNvSpPr>
          <p:nvPr>
            <p:ph type="body" idx="1"/>
          </p:nvPr>
        </p:nvSpPr>
        <p:spPr/>
        <p:txBody>
          <a:bodyPr/>
          <a:lstStyle/>
          <a:p>
            <a:r>
              <a:rPr lang="en-GB" dirty="0"/>
              <a:t>The system’s operational domain imposes requirements on the system.</a:t>
            </a:r>
          </a:p>
          <a:p>
            <a:pPr lvl="1"/>
            <a:r>
              <a:rPr lang="en-GB" dirty="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81DCE28-10B1-AABC-0E31-8076EEB47961}"/>
              </a:ext>
            </a:extLst>
          </p:cNvPr>
          <p:cNvSpPr>
            <a:spLocks noGrp="1" noChangeArrowheads="1"/>
          </p:cNvSpPr>
          <p:nvPr>
            <p:ph type="title"/>
          </p:nvPr>
        </p:nvSpPr>
        <p:spPr>
          <a:xfrm>
            <a:off x="7362092" y="4906108"/>
            <a:ext cx="1781908" cy="1019908"/>
          </a:xfrm>
        </p:spPr>
        <p:txBody>
          <a:bodyPr/>
          <a:lstStyle/>
          <a:p>
            <a:r>
              <a:rPr lang="en-GB" altLang="en-US" sz="1846"/>
              <a:t>Users of a requirements document</a:t>
            </a:r>
          </a:p>
        </p:txBody>
      </p:sp>
      <p:pic>
        <p:nvPicPr>
          <p:cNvPr id="74756" name="Picture 4">
            <a:extLst>
              <a:ext uri="{FF2B5EF4-FFF2-40B4-BE49-F238E27FC236}">
                <a16:creationId xmlns:a16="http://schemas.microsoft.com/office/drawing/2014/main" id="{2DDF6EC4-AA0A-D85D-2683-E15AD3C99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6553200" cy="5627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pPr algn="l"/>
            <a:r>
              <a:rPr lang="en-IN" sz="1800" b="0" i="0" u="none" strike="noStrike" baseline="0" dirty="0">
                <a:solidFill>
                  <a:srgbClr val="231F20"/>
                </a:solidFill>
                <a:latin typeface="Book Antiqua" panose="02040602050305030304" pitchFamily="18" charset="0"/>
              </a:rPr>
              <a:t>4.1 Functional and non-functional requirements</a:t>
            </a:r>
          </a:p>
          <a:p>
            <a:pPr algn="l"/>
            <a:r>
              <a:rPr lang="en-IN" sz="1800" b="0" i="0" u="none" strike="noStrike" baseline="0" dirty="0">
                <a:solidFill>
                  <a:srgbClr val="231F20"/>
                </a:solidFill>
                <a:latin typeface="Book Antiqua" panose="02040602050305030304" pitchFamily="18" charset="0"/>
              </a:rPr>
              <a:t>4.2 Requirements engineering processes</a:t>
            </a:r>
          </a:p>
          <a:p>
            <a:pPr algn="l"/>
            <a:r>
              <a:rPr lang="en-IN" sz="1800" b="0" i="0" u="none" strike="noStrike" baseline="0" dirty="0">
                <a:solidFill>
                  <a:srgbClr val="231F20"/>
                </a:solidFill>
                <a:latin typeface="Book Antiqua" panose="02040602050305030304" pitchFamily="18" charset="0"/>
              </a:rPr>
              <a:t>4.3 Requirements elicitation</a:t>
            </a:r>
          </a:p>
          <a:p>
            <a:pPr algn="l"/>
            <a:r>
              <a:rPr lang="en-IN" sz="1800" b="0" i="0" u="none" strike="noStrike" baseline="0" dirty="0">
                <a:solidFill>
                  <a:srgbClr val="231F20"/>
                </a:solidFill>
                <a:latin typeface="Book Antiqua" panose="02040602050305030304" pitchFamily="18" charset="0"/>
              </a:rPr>
              <a:t>4.4 Requirements specification</a:t>
            </a:r>
          </a:p>
          <a:p>
            <a:pPr algn="l"/>
            <a:r>
              <a:rPr lang="en-IN" sz="1800" b="0" i="0" u="none" strike="noStrike" baseline="0" dirty="0">
                <a:solidFill>
                  <a:srgbClr val="231F20"/>
                </a:solidFill>
                <a:latin typeface="Book Antiqua" panose="02040602050305030304" pitchFamily="18" charset="0"/>
              </a:rPr>
              <a:t>4.5 Requirements validation</a:t>
            </a:r>
          </a:p>
          <a:p>
            <a:pPr algn="l"/>
            <a:r>
              <a:rPr lang="en-IN" sz="1800" b="0" i="0" u="none" strike="noStrike" baseline="0" dirty="0">
                <a:solidFill>
                  <a:srgbClr val="231F20"/>
                </a:solidFill>
                <a:latin typeface="Book Antiqua" panose="02040602050305030304" pitchFamily="18" charset="0"/>
              </a:rPr>
              <a:t>4.6 Requirements change</a:t>
            </a:r>
            <a:endParaRPr lang="en-US" dirty="0">
              <a:latin typeface="Book Antiqua" panose="020406020503050303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A43B4F05-7767-DCBF-482A-3A30D4613CE0}"/>
              </a:ext>
            </a:extLst>
          </p:cNvPr>
          <p:cNvPicPr>
            <a:picLocks noChangeAspect="1"/>
          </p:cNvPicPr>
          <p:nvPr/>
        </p:nvPicPr>
        <p:blipFill>
          <a:blip r:embed="rId2"/>
          <a:stretch>
            <a:fillRect/>
          </a:stretch>
        </p:blipFill>
        <p:spPr>
          <a:xfrm>
            <a:off x="971600" y="1984720"/>
            <a:ext cx="6912768" cy="37485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2A5C3CE7-4DBD-3035-13CA-B66B416887C2}"/>
              </a:ext>
            </a:extLst>
          </p:cNvPr>
          <p:cNvPicPr>
            <a:picLocks noChangeAspect="1"/>
          </p:cNvPicPr>
          <p:nvPr/>
        </p:nvPicPr>
        <p:blipFill>
          <a:blip r:embed="rId2"/>
          <a:stretch>
            <a:fillRect/>
          </a:stretch>
        </p:blipFill>
        <p:spPr>
          <a:xfrm>
            <a:off x="755576" y="2751900"/>
            <a:ext cx="7293232" cy="222916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61725FC9-F583-8151-1ECF-876A69BB379B}"/>
              </a:ext>
            </a:extLst>
          </p:cNvPr>
          <p:cNvPicPr>
            <a:picLocks noChangeAspect="1"/>
          </p:cNvPicPr>
          <p:nvPr/>
        </p:nvPicPr>
        <p:blipFill>
          <a:blip r:embed="rId2"/>
          <a:stretch>
            <a:fillRect/>
          </a:stretch>
        </p:blipFill>
        <p:spPr>
          <a:xfrm>
            <a:off x="1489143" y="1556793"/>
            <a:ext cx="6035185" cy="460851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4DC99819-BBB9-AE79-DF6D-A71E022913DB}"/>
              </a:ext>
            </a:extLst>
          </p:cNvPr>
          <p:cNvPicPr>
            <a:picLocks noChangeAspect="1"/>
          </p:cNvPicPr>
          <p:nvPr/>
        </p:nvPicPr>
        <p:blipFill>
          <a:blip r:embed="rId2"/>
          <a:stretch>
            <a:fillRect/>
          </a:stretch>
        </p:blipFill>
        <p:spPr>
          <a:xfrm>
            <a:off x="900568" y="1916832"/>
            <a:ext cx="6736242" cy="325197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pPr algn="just"/>
            <a:r>
              <a:rPr lang="en-US" dirty="0"/>
              <a:t>The software requirements document is an agreed statement of the system requirements. It should be organized so that both system customers and software developers can use it.</a:t>
            </a:r>
            <a:endParaRPr lang="en-GB" dirty="0"/>
          </a:p>
          <a:p>
            <a:pPr algn="just"/>
            <a:r>
              <a:rPr lang="en-US" dirty="0"/>
              <a:t>The requirement engineering process is an iterative process including requirements elicitation, specification and validation.</a:t>
            </a:r>
            <a:endParaRPr lang="en-GB" dirty="0"/>
          </a:p>
          <a:p>
            <a:pPr algn="just"/>
            <a:r>
              <a:rPr lang="en-US" dirty="0"/>
              <a:t>Requirements elicitation and analysis is an iterative process that can be represented as a spiral of activities – requirements discovery, requirements classification and organization, requirements negotiation and requirements documentation.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extLst>
              <p:ext uri="{D42A27DB-BD31-4B8C-83A1-F6EECF244321}">
                <p14:modId xmlns:p14="http://schemas.microsoft.com/office/powerpoint/2010/main" val="1897400815"/>
              </p:ext>
            </p:extLst>
          </p:nvPr>
        </p:nvGraphicFramePr>
        <p:xfrm>
          <a:off x="879168" y="2060848"/>
          <a:ext cx="7293232" cy="3888432"/>
        </p:xfrm>
        <a:graphic>
          <a:graphicData uri="http://schemas.openxmlformats.org/presentationml/2006/ole">
            <mc:AlternateContent xmlns:mc="http://schemas.openxmlformats.org/markup-compatibility/2006">
              <mc:Choice xmlns:v="urn:schemas-microsoft-com:vml" Requires="v">
                <p:oleObj name="Document" r:id="rId2" imgW="5956042" imgH="3504458" progId="Word.Document.12">
                  <p:embed/>
                </p:oleObj>
              </mc:Choice>
              <mc:Fallback>
                <p:oleObj name="Document" r:id="rId2" imgW="5956042" imgH="3504458" progId="Word.Document.12">
                  <p:embed/>
                  <p:pic>
                    <p:nvPicPr>
                      <p:cNvPr id="0" name="AutoShape 2"/>
                      <p:cNvPicPr>
                        <a:picLocks noChangeAspect="1" noChangeArrowheads="1"/>
                      </p:cNvPicPr>
                      <p:nvPr/>
                    </p:nvPicPr>
                    <p:blipFill>
                      <a:blip r:embed="rId3"/>
                      <a:srcRect/>
                      <a:stretch>
                        <a:fillRect/>
                      </a:stretch>
                    </p:blipFill>
                    <p:spPr bwMode="auto">
                      <a:xfrm>
                        <a:off x="879168" y="2060848"/>
                        <a:ext cx="7293232" cy="3888432"/>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extLst>
              <p:ext uri="{D42A27DB-BD31-4B8C-83A1-F6EECF244321}">
                <p14:modId xmlns:p14="http://schemas.microsoft.com/office/powerpoint/2010/main" val="4012504988"/>
              </p:ext>
            </p:extLst>
          </p:nvPr>
        </p:nvGraphicFramePr>
        <p:xfrm>
          <a:off x="899592" y="1737565"/>
          <a:ext cx="7147520" cy="4319588"/>
        </p:xfrm>
        <a:graphic>
          <a:graphicData uri="http://schemas.openxmlformats.org/presentationml/2006/ole">
            <mc:AlternateContent xmlns:mc="http://schemas.openxmlformats.org/markup-compatibility/2006">
              <mc:Choice xmlns:v="urn:schemas-microsoft-com:vml" Requires="v">
                <p:oleObj name="Document" r:id="rId2" imgW="5956042" imgH="3935991" progId="Word.Document.12">
                  <p:embed/>
                </p:oleObj>
              </mc:Choice>
              <mc:Fallback>
                <p:oleObj name="Document" r:id="rId2" imgW="5956042" imgH="3935991" progId="Word.Document.12">
                  <p:embed/>
                  <p:pic>
                    <p:nvPicPr>
                      <p:cNvPr id="0" name="AutoShape 2"/>
                      <p:cNvPicPr>
                        <a:picLocks noChangeAspect="1" noChangeArrowheads="1"/>
                      </p:cNvPicPr>
                      <p:nvPr/>
                    </p:nvPicPr>
                    <p:blipFill>
                      <a:blip r:embed="rId3"/>
                      <a:srcRect/>
                      <a:stretch>
                        <a:fillRect/>
                      </a:stretch>
                    </p:blipFill>
                    <p:spPr bwMode="auto">
                      <a:xfrm>
                        <a:off x="899592" y="1737565"/>
                        <a:ext cx="7147520" cy="4319588"/>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19100" y="1674793"/>
            <a:ext cx="8305800" cy="4401205"/>
          </a:xfrm>
          <a:prstGeom prst="rect">
            <a:avLst/>
          </a:prstGeom>
        </p:spPr>
        <p:txBody>
          <a:bodyPr wrap="square">
            <a:spAutoFit/>
          </a:bodyPr>
          <a:lstStyle/>
          <a:p>
            <a:pPr algn="just"/>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a:t>
            </a:r>
          </a:p>
          <a:p>
            <a:pPr algn="just"/>
            <a:endParaRPr lang="en-US" sz="2000" dirty="0">
              <a:solidFill>
                <a:srgbClr val="000000"/>
              </a:solidFill>
              <a:latin typeface="Arial"/>
              <a:ea typeface="Times New Roman"/>
              <a:cs typeface="Arial"/>
            </a:endParaRPr>
          </a:p>
          <a:p>
            <a:pPr algn="just"/>
            <a:r>
              <a:rPr lang="en-US" sz="2000" dirty="0">
                <a:solidFill>
                  <a:srgbClr val="000000"/>
                </a:solidFill>
                <a:latin typeface="Arial"/>
                <a:ea typeface="Times New Roman"/>
                <a:cs typeface="Arial"/>
              </a:rPr>
              <a:t>The requirements must be written so that several contractors can bid for the contract, offering, perhaps, different ways of meeting the client organization’s needs. </a:t>
            </a:r>
          </a:p>
          <a:p>
            <a:pPr algn="just"/>
            <a:endParaRPr lang="en-US" sz="2000" dirty="0">
              <a:solidFill>
                <a:srgbClr val="000000"/>
              </a:solidFill>
              <a:latin typeface="Arial"/>
              <a:ea typeface="Times New Roman"/>
              <a:cs typeface="Arial"/>
            </a:endParaRPr>
          </a:p>
          <a:p>
            <a:pPr algn="just"/>
            <a:r>
              <a:rPr lang="en-US" sz="2000" dirty="0">
                <a:solidFill>
                  <a:srgbClr val="000000"/>
                </a:solidFill>
                <a:latin typeface="Arial"/>
                <a:ea typeface="Times New Roman"/>
                <a:cs typeface="Arial"/>
              </a:rPr>
              <a:t>Once a contract has been awarded, the contractor must write a system definition for the client in more detail so that the client understands and can validate what the software will do. </a:t>
            </a:r>
          </a:p>
          <a:p>
            <a:pPr algn="just"/>
            <a:endParaRPr lang="en-US" sz="2000" dirty="0">
              <a:solidFill>
                <a:srgbClr val="000000"/>
              </a:solidFill>
              <a:latin typeface="Arial"/>
              <a:ea typeface="Times New Roman"/>
              <a:cs typeface="Arial"/>
            </a:endParaRPr>
          </a:p>
          <a:p>
            <a:pPr algn="just"/>
            <a:r>
              <a:rPr lang="en-US" sz="2000" dirty="0">
                <a:solidFill>
                  <a:srgbClr val="000000"/>
                </a:solidFill>
                <a:latin typeface="Arial"/>
                <a:ea typeface="Times New Roman"/>
                <a:cs typeface="Arial"/>
              </a:rPr>
              <a:t>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E71BDCEF-0BD9-1E56-57C4-CEAE8FC198B8}"/>
              </a:ext>
            </a:extLst>
          </p:cNvPr>
          <p:cNvPicPr>
            <a:picLocks noChangeAspect="1"/>
          </p:cNvPicPr>
          <p:nvPr/>
        </p:nvPicPr>
        <p:blipFill>
          <a:blip r:embed="rId2"/>
          <a:stretch>
            <a:fillRect/>
          </a:stretch>
        </p:blipFill>
        <p:spPr>
          <a:xfrm>
            <a:off x="755576" y="1772816"/>
            <a:ext cx="7452320" cy="370389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pPr algn="just"/>
            <a:r>
              <a:rPr lang="en-GB" sz="2100" dirty="0"/>
              <a:t>Requirements management is the process of managing changing requirements during the requirements engineering process and system development.</a:t>
            </a:r>
          </a:p>
          <a:p>
            <a:pPr algn="just"/>
            <a:r>
              <a:rPr lang="en-GB" sz="2100" dirty="0"/>
              <a:t>New requirements emerge as a system is being developed and after it has gone into use.</a:t>
            </a:r>
          </a:p>
          <a:p>
            <a:pPr algn="just"/>
            <a:r>
              <a:rPr lang="en-US" sz="2100"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sz="2100" dirty="0"/>
              <a:t>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pPr algn="just"/>
            <a:r>
              <a:rPr lang="en-US" sz="1700" dirty="0"/>
              <a:t>The business and technical environment of the system always changes after installation. </a:t>
            </a:r>
          </a:p>
          <a:p>
            <a:pPr lvl="1" algn="just"/>
            <a:r>
              <a:rPr lang="en-US" sz="1700"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sz="1700" dirty="0"/>
          </a:p>
          <a:p>
            <a:pPr algn="just"/>
            <a:r>
              <a:rPr lang="en-US" sz="1700" dirty="0"/>
              <a:t>The people who pay for a system and the users of that system are rarely the same people. </a:t>
            </a:r>
          </a:p>
          <a:p>
            <a:pPr lvl="1" algn="just"/>
            <a:r>
              <a:rPr lang="en-US" sz="1700" dirty="0"/>
              <a:t>System customers impose requirements because of organizational and budgetary constraints. These may conflict with end-user requirements and, after delivery, new features may have to be added for user support if the system is to meet its goals.</a:t>
            </a:r>
            <a:endParaRPr lang="en-GB" sz="1700" dirty="0"/>
          </a:p>
          <a:p>
            <a:pPr algn="just"/>
            <a:endParaRPr lang="en-GB" sz="1700" dirty="0"/>
          </a:p>
          <a:p>
            <a:pPr algn="just"/>
            <a:endParaRPr lang="en-US" sz="17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6258B41A-62D9-B4A9-1ED4-C6C6FD38E3F5}"/>
              </a:ext>
            </a:extLst>
          </p:cNvPr>
          <p:cNvPicPr>
            <a:picLocks noChangeAspect="1"/>
          </p:cNvPicPr>
          <p:nvPr/>
        </p:nvPicPr>
        <p:blipFill>
          <a:blip r:embed="rId2"/>
          <a:stretch>
            <a:fillRect/>
          </a:stretch>
        </p:blipFill>
        <p:spPr>
          <a:xfrm>
            <a:off x="1653297" y="2276872"/>
            <a:ext cx="6097135" cy="198655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rgbClr val="FF0000"/>
                </a:solidFill>
              </a:rPr>
              <a:t>Requirements 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FF0000"/>
                </a:solidFill>
              </a:rPr>
              <a:t>A change management 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FF0000"/>
                </a:solidFill>
              </a:rPr>
              <a:t>Traceability policies</a:t>
            </a:r>
            <a:r>
              <a:rPr lang="en-US" dirty="0">
                <a:solidFill>
                  <a:srgbClr val="FF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FF0000"/>
                </a:solidFill>
              </a:rPr>
              <a:t>Tool 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t>Deciding if a requirements change should be accepted</a:t>
            </a:r>
          </a:p>
          <a:p>
            <a:pPr lvl="1"/>
            <a:r>
              <a:rPr lang="en-US" i="1" dirty="0">
                <a:solidFill>
                  <a:srgbClr val="FF0000"/>
                </a:solidFill>
              </a:rPr>
              <a:t>Problem analysis and change specification</a:t>
            </a:r>
            <a:r>
              <a:rPr lang="en-US" dirty="0">
                <a:solidFill>
                  <a:srgbClr val="FF0000"/>
                </a:solidFill>
              </a:rPr>
              <a:t>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r>
              <a:rPr lang="en-US" dirty="0">
                <a:solidFill>
                  <a:srgbClr val="FF0000"/>
                </a:solidFill>
              </a:rPr>
              <a:t>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r>
              <a:rPr lang="en-US" dirty="0"/>
              <a:t> </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DBB4A754-F9B5-7FAC-361B-6B6D8A59950F}"/>
              </a:ext>
            </a:extLst>
          </p:cNvPr>
          <p:cNvPicPr>
            <a:picLocks noChangeAspect="1"/>
          </p:cNvPicPr>
          <p:nvPr/>
        </p:nvPicPr>
        <p:blipFill>
          <a:blip r:embed="rId2"/>
          <a:stretch>
            <a:fillRect/>
          </a:stretch>
        </p:blipFill>
        <p:spPr>
          <a:xfrm>
            <a:off x="839912" y="2286493"/>
            <a:ext cx="7464175" cy="185839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You can use a range of techniques for requirements elicitation including interviews, scenarios, use-cases and ethnography.</a:t>
            </a:r>
          </a:p>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74</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7FA41987-19A8-0CC6-BDA3-E238A1899847}"/>
              </a:ext>
            </a:extLst>
          </p:cNvPr>
          <p:cNvPicPr>
            <a:picLocks noChangeAspect="1"/>
          </p:cNvPicPr>
          <p:nvPr/>
        </p:nvPicPr>
        <p:blipFill>
          <a:blip r:embed="rId2"/>
          <a:stretch>
            <a:fillRect/>
          </a:stretch>
        </p:blipFill>
        <p:spPr>
          <a:xfrm>
            <a:off x="323257" y="256732"/>
            <a:ext cx="8497486" cy="6344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3" name="Picture 2">
            <a:extLst>
              <a:ext uri="{FF2B5EF4-FFF2-40B4-BE49-F238E27FC236}">
                <a16:creationId xmlns:a16="http://schemas.microsoft.com/office/drawing/2014/main" id="{F38289A2-7F56-CBBA-219F-8372C7065A3B}"/>
              </a:ext>
            </a:extLst>
          </p:cNvPr>
          <p:cNvPicPr>
            <a:picLocks noChangeAspect="1"/>
          </p:cNvPicPr>
          <p:nvPr/>
        </p:nvPicPr>
        <p:blipFill>
          <a:blip r:embed="rId2"/>
          <a:stretch>
            <a:fillRect/>
          </a:stretch>
        </p:blipFill>
        <p:spPr>
          <a:xfrm>
            <a:off x="998494" y="2190114"/>
            <a:ext cx="7416824" cy="3096344"/>
          </a:xfrm>
          <a:prstGeom prst="rect">
            <a:avLst/>
          </a:prstGeom>
        </p:spPr>
      </p:pic>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4168</TotalTime>
  <Words>4858</Words>
  <Application>Microsoft Office PowerPoint</Application>
  <PresentationFormat>On-screen Show (4:3)</PresentationFormat>
  <Paragraphs>517</Paragraphs>
  <Slides>74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1" baseType="lpstr">
      <vt:lpstr>Arial</vt:lpstr>
      <vt:lpstr>Book Antiqua</vt:lpstr>
      <vt:lpstr>Calibri</vt:lpstr>
      <vt:lpstr>Wingdings</vt:lpstr>
      <vt:lpstr>Zapf Dingbats</vt:lpstr>
      <vt:lpstr>SE9</vt:lpstr>
      <vt:lpstr>Document</vt:lpstr>
      <vt:lpstr>UNIT-I  Overview: Introduction: Professional Software Development, Software Engineering Ethics, Case studies.  Software Processes: Models, Process activities, Coping with Change, Process improvement.  Requirements Engineering and System Modelling: Software Requirements: Functional and Non-functional requirements. Requirements Elicitation, Specification, Validation and Change  </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Domain requirements problems</vt:lpstr>
      <vt:lpstr>Key points</vt:lpstr>
      <vt:lpstr>The software requirements document</vt:lpstr>
      <vt:lpstr>Users of a requirements document</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RS</cp:lastModifiedBy>
  <cp:revision>40</cp:revision>
  <cp:lastPrinted>2024-06-03T11:42:53Z</cp:lastPrinted>
  <dcterms:created xsi:type="dcterms:W3CDTF">2010-01-08T19:43:52Z</dcterms:created>
  <dcterms:modified xsi:type="dcterms:W3CDTF">2025-03-25T07:27:14Z</dcterms:modified>
</cp:coreProperties>
</file>