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1"/>
  </p:notesMasterIdLst>
  <p:handoutMasterIdLst>
    <p:handoutMasterId r:id="rId62"/>
  </p:handoutMasterIdLst>
  <p:sldIdLst>
    <p:sldId id="351" r:id="rId2"/>
    <p:sldId id="256" r:id="rId3"/>
    <p:sldId id="281" r:id="rId4"/>
    <p:sldId id="282" r:id="rId5"/>
    <p:sldId id="280" r:id="rId6"/>
    <p:sldId id="283" r:id="rId7"/>
    <p:sldId id="284" r:id="rId8"/>
    <p:sldId id="285" r:id="rId9"/>
    <p:sldId id="311" r:id="rId10"/>
    <p:sldId id="287" r:id="rId11"/>
    <p:sldId id="286" r:id="rId12"/>
    <p:sldId id="257" r:id="rId13"/>
    <p:sldId id="288" r:id="rId14"/>
    <p:sldId id="258" r:id="rId15"/>
    <p:sldId id="313" r:id="rId16"/>
    <p:sldId id="289" r:id="rId17"/>
    <p:sldId id="290" r:id="rId18"/>
    <p:sldId id="259" r:id="rId19"/>
    <p:sldId id="260" r:id="rId20"/>
    <p:sldId id="261" r:id="rId21"/>
    <p:sldId id="299" r:id="rId22"/>
    <p:sldId id="262" r:id="rId23"/>
    <p:sldId id="263" r:id="rId24"/>
    <p:sldId id="312" r:id="rId25"/>
    <p:sldId id="291" r:id="rId26"/>
    <p:sldId id="292" r:id="rId27"/>
    <p:sldId id="264" r:id="rId28"/>
    <p:sldId id="265" r:id="rId29"/>
    <p:sldId id="266" r:id="rId30"/>
    <p:sldId id="300" r:id="rId31"/>
    <p:sldId id="301" r:id="rId32"/>
    <p:sldId id="267" r:id="rId33"/>
    <p:sldId id="268" r:id="rId34"/>
    <p:sldId id="293" r:id="rId35"/>
    <p:sldId id="269" r:id="rId36"/>
    <p:sldId id="315" r:id="rId37"/>
    <p:sldId id="294" r:id="rId38"/>
    <p:sldId id="295" r:id="rId39"/>
    <p:sldId id="270" r:id="rId40"/>
    <p:sldId id="271" r:id="rId41"/>
    <p:sldId id="302" r:id="rId42"/>
    <p:sldId id="278" r:id="rId43"/>
    <p:sldId id="272" r:id="rId44"/>
    <p:sldId id="274" r:id="rId45"/>
    <p:sldId id="273" r:id="rId46"/>
    <p:sldId id="277" r:id="rId47"/>
    <p:sldId id="316" r:id="rId48"/>
    <p:sldId id="303" r:id="rId49"/>
    <p:sldId id="304" r:id="rId50"/>
    <p:sldId id="297" r:id="rId51"/>
    <p:sldId id="305" r:id="rId52"/>
    <p:sldId id="275" r:id="rId53"/>
    <p:sldId id="276" r:id="rId54"/>
    <p:sldId id="306" r:id="rId55"/>
    <p:sldId id="317" r:id="rId56"/>
    <p:sldId id="318" r:id="rId57"/>
    <p:sldId id="319" r:id="rId58"/>
    <p:sldId id="314" r:id="rId59"/>
    <p:sldId id="298" r:id="rId6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badi" panose="020B0604020104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latin typeface="Abadi" panose="020B0604020104020204" pitchFamily="34" charset="0"/>
              </a:rPr>
              <a:t>3/27/2025</a:t>
            </a:fld>
            <a:endParaRPr lang="en-US" dirty="0">
              <a:latin typeface="Abadi" panose="020B0604020104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badi" panose="020B0604020104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latin typeface="Abadi" panose="020B0604020104020204" pitchFamily="34" charset="0"/>
              </a:rPr>
              <a:t>‹#›</a:t>
            </a:fld>
            <a:endParaRPr lang="en-US" dirty="0">
              <a:latin typeface="Abadi" panose="020B0604020104020204" pitchFamily="34" charset="0"/>
            </a:endParaRPr>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badi" panose="020B0604020104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badi" panose="020B0604020104020204" pitchFamily="34" charset="0"/>
              </a:defRPr>
            </a:lvl1pPr>
          </a:lstStyle>
          <a:p>
            <a:fld id="{24D3C50A-ECEA-8349-9BCF-E4AC4170F50E}" type="datetimeFigureOut">
              <a:rPr lang="en-US" smtClean="0"/>
              <a:pPr/>
              <a:t>3/27/2025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badi" panose="020B06040201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badi" panose="020B0604020104020204" pitchFamily="34" charset="0"/>
              </a:defRPr>
            </a:lvl1pPr>
          </a:lstStyle>
          <a:p>
            <a:fld id="{F999B78F-7C08-ED42-8E36-4ED23DEF8F74}" type="slidenum">
              <a:rPr lang="en-US" smtClean="0"/>
              <a:pPr/>
              <a:t>‹#›</a:t>
            </a:fld>
            <a:endParaRPr lang="en-US" dirty="0"/>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badi" panose="020B0604020104020204" pitchFamily="34" charset="0"/>
                <a:cs typeface="Arial"/>
              </a:defRPr>
            </a:lvl1pPr>
            <a:lvl2pPr>
              <a:spcBef>
                <a:spcPts val="300"/>
              </a:spcBef>
              <a:spcAft>
                <a:spcPts val="300"/>
              </a:spcAft>
              <a:buFont typeface="Wingdings" charset="2"/>
              <a:buChar char="§"/>
              <a:defRPr sz="2000">
                <a:solidFill>
                  <a:srgbClr val="46424D"/>
                </a:solidFill>
                <a:latin typeface="Abadi" panose="020B0604020104020204" pitchFamily="34" charset="0"/>
                <a:cs typeface="Arial"/>
              </a:defRPr>
            </a:lvl2pPr>
            <a:lvl3pPr>
              <a:defRPr sz="1800">
                <a:solidFill>
                  <a:srgbClr val="46424D"/>
                </a:solidFill>
                <a:latin typeface="Abadi" panose="020B0604020104020204" pitchFamily="34" charset="0"/>
                <a:cs typeface="Arial"/>
              </a:defRPr>
            </a:lvl3pPr>
            <a:lvl4pPr>
              <a:defRPr sz="1800">
                <a:solidFill>
                  <a:srgbClr val="46424D"/>
                </a:solidFill>
                <a:latin typeface="Abadi" panose="020B0604020104020204" pitchFamily="34" charset="0"/>
                <a:cs typeface="Arial"/>
              </a:defRPr>
            </a:lvl4pPr>
            <a:lvl5pPr>
              <a:defRPr sz="1800">
                <a:solidFill>
                  <a:srgbClr val="46424D"/>
                </a:solidFill>
                <a:latin typeface="Abadi" panose="020B0604020104020204" pitchFamily="34" charset="0"/>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30/10/2014</a:t>
            </a:r>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r>
              <a:rPr lang="en-US"/>
              <a:t>30/10/2014</a:t>
            </a:r>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30/10/2014</a:t>
            </a:r>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dirty="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dirty="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t>30/10/2014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badi" panose="020B0604020104020204" pitchFamily="34" charset="0"/>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540123" y="2587625"/>
            <a:ext cx="8063753" cy="2351928"/>
          </a:xfrm>
        </p:spPr>
        <p:txBody>
          <a:bodyPr/>
          <a:lstStyle/>
          <a:p>
            <a:r>
              <a:rPr lang="en-US" sz="1800" dirty="0">
                <a:solidFill>
                  <a:schemeClr val="tx1"/>
                </a:solidFill>
                <a:latin typeface="Book Antiqua" panose="02040602050305030304" pitchFamily="18" charset="0"/>
              </a:rPr>
              <a:t>                                                             </a:t>
            </a:r>
            <a:r>
              <a:rPr lang="en-US" sz="1800" dirty="0">
                <a:solidFill>
                  <a:srgbClr val="C00000"/>
                </a:solidFill>
                <a:latin typeface="Book Antiqua" panose="02040602050305030304" pitchFamily="18" charset="0"/>
              </a:rPr>
              <a:t>UNIT-II</a:t>
            </a:r>
            <a:br>
              <a:rPr lang="en-US" sz="1800" dirty="0">
                <a:solidFill>
                  <a:schemeClr val="tx1"/>
                </a:solidFill>
                <a:latin typeface="Book Antiqua" panose="02040602050305030304" pitchFamily="18" charset="0"/>
              </a:rPr>
            </a:br>
            <a:br>
              <a:rPr lang="en-US" sz="1800" dirty="0">
                <a:solidFill>
                  <a:schemeClr val="tx1"/>
                </a:solidFill>
                <a:latin typeface="Book Antiqua" panose="02040602050305030304" pitchFamily="18" charset="0"/>
              </a:rPr>
            </a:br>
            <a:r>
              <a:rPr lang="en-IN" sz="1800" b="1" i="0" u="none" strike="noStrike" baseline="0" dirty="0">
                <a:solidFill>
                  <a:srgbClr val="FF0000"/>
                </a:solidFill>
                <a:latin typeface="Times New Roman" panose="02020603050405020304" pitchFamily="18" charset="0"/>
              </a:rPr>
              <a:t>System </a:t>
            </a:r>
            <a:r>
              <a:rPr lang="en-IN" sz="1800" b="1" i="0" u="none" strike="noStrike" baseline="0" dirty="0" err="1">
                <a:solidFill>
                  <a:srgbClr val="FF0000"/>
                </a:solidFill>
                <a:latin typeface="Times New Roman" panose="02020603050405020304" pitchFamily="18" charset="0"/>
              </a:rPr>
              <a:t>Modeling</a:t>
            </a:r>
            <a:r>
              <a:rPr lang="en-IN" sz="1800" b="1" i="0" u="none" strike="noStrike" baseline="0" dirty="0">
                <a:solidFill>
                  <a:srgbClr val="FF0000"/>
                </a:solidFill>
                <a:latin typeface="Times New Roman" panose="02020603050405020304" pitchFamily="18" charset="0"/>
              </a:rPr>
              <a:t>: </a:t>
            </a:r>
            <a:r>
              <a:rPr lang="en-IN" sz="1800" b="0" i="0" u="none" strike="noStrike" baseline="0" dirty="0">
                <a:solidFill>
                  <a:srgbClr val="FF0000"/>
                </a:solidFill>
                <a:latin typeface="Times New Roman" panose="02020603050405020304" pitchFamily="18" charset="0"/>
              </a:rPr>
              <a:t>Context models, Interaction models, Structural models, Behavioural models, Model driven </a:t>
            </a:r>
            <a:r>
              <a:rPr lang="en-GB" sz="1800" b="0" i="0" u="none" strike="noStrike" baseline="0" dirty="0">
                <a:solidFill>
                  <a:srgbClr val="FF0000"/>
                </a:solidFill>
                <a:latin typeface="Times New Roman" panose="02020603050405020304" pitchFamily="18" charset="0"/>
              </a:rPr>
              <a:t>architecture. </a:t>
            </a:r>
            <a:br>
              <a:rPr lang="en-GB" sz="1800" b="0" i="0" u="none" strike="noStrike" baseline="0" dirty="0">
                <a:solidFill>
                  <a:srgbClr val="FF0000"/>
                </a:solidFill>
                <a:latin typeface="Times New Roman" panose="02020603050405020304" pitchFamily="18" charset="0"/>
              </a:rPr>
            </a:br>
            <a:br>
              <a:rPr lang="en-GB" sz="1800" b="0" i="0" u="none" strike="noStrike" baseline="0" dirty="0">
                <a:solidFill>
                  <a:srgbClr val="FF0000"/>
                </a:solidFill>
                <a:latin typeface="Times New Roman" panose="02020603050405020304" pitchFamily="18" charset="0"/>
              </a:rPr>
            </a:br>
            <a:r>
              <a:rPr lang="en-GB" sz="1800" i="0" u="none" strike="noStrike" baseline="0" dirty="0">
                <a:solidFill>
                  <a:schemeClr val="tx1"/>
                </a:solidFill>
                <a:latin typeface="Times New Roman" panose="02020603050405020304" pitchFamily="18" charset="0"/>
              </a:rPr>
              <a:t>Architectural Design</a:t>
            </a:r>
            <a:r>
              <a:rPr lang="en-GB" sz="1800" b="0" i="0" u="none" strike="noStrike" baseline="0" dirty="0">
                <a:solidFill>
                  <a:schemeClr val="tx1"/>
                </a:solidFill>
                <a:latin typeface="Times New Roman" panose="02020603050405020304" pitchFamily="18" charset="0"/>
              </a:rPr>
              <a:t>: Design decisions, Architectural views, Architectural patterns and architectures </a:t>
            </a:r>
            <a:br>
              <a:rPr lang="en-GB" sz="1800" b="0" i="0" u="none" strike="noStrike" baseline="0" dirty="0">
                <a:solidFill>
                  <a:schemeClr val="tx1"/>
                </a:solidFill>
                <a:latin typeface="Times New Roman" panose="02020603050405020304" pitchFamily="18" charset="0"/>
              </a:rPr>
            </a:br>
            <a:br>
              <a:rPr lang="en-GB" sz="1800" b="0" i="0" u="none" strike="noStrike" baseline="0" dirty="0">
                <a:solidFill>
                  <a:schemeClr val="tx1"/>
                </a:solidFill>
                <a:latin typeface="Times New Roman" panose="02020603050405020304" pitchFamily="18" charset="0"/>
              </a:rPr>
            </a:br>
            <a:r>
              <a:rPr lang="en-GB" sz="1800" i="0" u="none" strike="noStrike" baseline="0" dirty="0">
                <a:solidFill>
                  <a:schemeClr val="tx1"/>
                </a:solidFill>
                <a:latin typeface="Times New Roman" panose="02020603050405020304" pitchFamily="18" charset="0"/>
              </a:rPr>
              <a:t>Design and implementation</a:t>
            </a:r>
            <a:r>
              <a:rPr lang="en-GB" sz="1800" b="0" i="0" u="none" strike="noStrike" baseline="0" dirty="0">
                <a:solidFill>
                  <a:schemeClr val="tx1"/>
                </a:solidFill>
                <a:latin typeface="Times New Roman" panose="02020603050405020304" pitchFamily="18" charset="0"/>
              </a:rPr>
              <a:t>: Object oriented design using UML, Design patterns, Implementation </a:t>
            </a:r>
            <a:r>
              <a:rPr lang="en-IN" sz="1800" b="0" i="0" u="none" strike="noStrike" baseline="0" dirty="0">
                <a:solidFill>
                  <a:schemeClr val="tx1"/>
                </a:solidFill>
                <a:latin typeface="Times New Roman" panose="02020603050405020304" pitchFamily="18" charset="0"/>
              </a:rPr>
              <a:t>issues, Open-source development</a:t>
            </a:r>
            <a:br>
              <a:rPr lang="en-IN" sz="1800" b="1" i="0" u="none" strike="noStrike" baseline="0" dirty="0">
                <a:solidFill>
                  <a:schemeClr val="tx1"/>
                </a:solidFill>
                <a:latin typeface="Book Antiqua" panose="02040602050305030304" pitchFamily="18" charset="0"/>
              </a:rPr>
            </a:br>
            <a:endParaRPr lang="en-US" sz="1800" dirty="0">
              <a:solidFill>
                <a:schemeClr val="tx1"/>
              </a:solidFill>
              <a:latin typeface="Book Antiqua" panose="02040602050305030304" pitchFamily="18" charset="0"/>
            </a:endParaRPr>
          </a:p>
        </p:txBody>
      </p:sp>
      <p:sp>
        <p:nvSpPr>
          <p:cNvPr id="3" name="Slide Number Placeholder 2">
            <a:extLst>
              <a:ext uri="{FF2B5EF4-FFF2-40B4-BE49-F238E27FC236}">
                <a16:creationId xmlns:a16="http://schemas.microsoft.com/office/drawing/2014/main" id="{D63EAE66-644D-C4B5-59D6-8D882D139D8C}"/>
              </a:ext>
            </a:extLst>
          </p:cNvPr>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t>Context models</a:t>
            </a:r>
          </a:p>
        </p:txBody>
      </p:sp>
      <p:sp>
        <p:nvSpPr>
          <p:cNvPr id="35843" name="Rectangle 3"/>
          <p:cNvSpPr>
            <a:spLocks noGrp="1" noChangeArrowheads="1"/>
          </p:cNvSpPr>
          <p:nvPr>
            <p:ph idx="1"/>
          </p:nvPr>
        </p:nvSpPr>
        <p:spPr/>
        <p:txBody>
          <a:bodyPr/>
          <a:lstStyle/>
          <a:p>
            <a:r>
              <a:rPr lang="en-GB" dirty="0"/>
              <a:t>Context models are used to illustrate the operational context of a system - they show what lies outside the system boundaries.</a:t>
            </a:r>
          </a:p>
          <a:p>
            <a:r>
              <a:rPr lang="en-GB" dirty="0"/>
              <a:t>Social and organisational concerns may affect the decision on where to position system boundaries.</a:t>
            </a:r>
          </a:p>
          <a:p>
            <a:r>
              <a:rPr lang="en-GB" dirty="0"/>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boundaries</a:t>
            </a:r>
          </a:p>
        </p:txBody>
      </p:sp>
      <p:sp>
        <p:nvSpPr>
          <p:cNvPr id="3" name="Content Placeholder 2"/>
          <p:cNvSpPr>
            <a:spLocks noGrp="1"/>
          </p:cNvSpPr>
          <p:nvPr>
            <p:ph idx="1"/>
          </p:nvPr>
        </p:nvSpPr>
        <p:spPr/>
        <p:txBody>
          <a:bodyPr/>
          <a:lstStyle/>
          <a:p>
            <a:r>
              <a:rPr lang="en-US" dirty="0"/>
              <a:t>System boundaries are established to define what is inside and what is outside the system.</a:t>
            </a:r>
          </a:p>
          <a:p>
            <a:pPr lvl="1"/>
            <a:r>
              <a:rPr lang="en-US" dirty="0"/>
              <a:t>They show other systems that are used or depend on the system being developed.</a:t>
            </a:r>
          </a:p>
          <a:p>
            <a:r>
              <a:rPr lang="en-US" dirty="0"/>
              <a:t>The position of the system boundary has a profound effect on the system requirements. </a:t>
            </a:r>
          </a:p>
          <a:p>
            <a:r>
              <a:rPr lang="en-US" dirty="0"/>
              <a:t>Defining a system boundary is a political judgment</a:t>
            </a:r>
          </a:p>
          <a:p>
            <a:pPr lvl="1"/>
            <a:r>
              <a:rPr lang="en-US" dirty="0"/>
              <a:t>There may be pressures to develop system boundaries that increase / decrease the influence or workload of different parts of an organization.</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show the other systems in the environment, not how the system being developed is used in that environment.</a:t>
            </a:r>
          </a:p>
          <a:p>
            <a:r>
              <a:rPr lang="en-US" dirty="0"/>
              <a:t>Process models reveal how the system being developed is used in broader business processes.</a:t>
            </a:r>
          </a:p>
          <a:p>
            <a:r>
              <a:rPr lang="en-US" dirty="0"/>
              <a:t>UML activity diagrams may be used to define business process models.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Interaction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15</a:t>
            </a:fld>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lstStyle/>
          <a:p>
            <a:r>
              <a:rPr lang="en-US" dirty="0"/>
              <a:t>Modeling user interaction is important as it helps to identify user requirements. </a:t>
            </a:r>
          </a:p>
          <a:p>
            <a:r>
              <a:rPr lang="en-US" dirty="0"/>
              <a:t>Modeling system-to-system interaction highlights the communication problems that may arise. </a:t>
            </a:r>
          </a:p>
          <a:p>
            <a:r>
              <a:rPr lang="en-US" dirty="0"/>
              <a:t>Modeling component interaction helps us understand if a proposed system structure is likely to deliver the required system performance and dependability.</a:t>
            </a:r>
            <a:r>
              <a:rPr lang="en-GB" dirty="0"/>
              <a:t> </a:t>
            </a:r>
          </a:p>
          <a:p>
            <a:r>
              <a:rPr lang="en-GB" dirty="0"/>
              <a:t>Use case diagrams and sequence diagrams may be used for interaction </a:t>
            </a:r>
            <a:r>
              <a:rPr lang="en-GB" dirty="0" err="1"/>
              <a:t>modeling</a:t>
            </a:r>
            <a:r>
              <a:rPr lang="en-GB" dirty="0"/>
              <a:t>.</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Use cases were developed originally to support requirements elicitation and now incorporated into the UML.</a:t>
            </a:r>
          </a:p>
          <a:p>
            <a:r>
              <a:rPr lang="en-US" dirty="0"/>
              <a:t>Each use case represents a discrete task that involves external interaction with a system.</a:t>
            </a:r>
          </a:p>
          <a:p>
            <a:r>
              <a:rPr lang="en-US" dirty="0"/>
              <a:t>Actors in a use case may be people or other systems.</a:t>
            </a:r>
          </a:p>
          <a:p>
            <a:r>
              <a:rPr lang="en-US" dirty="0"/>
              <a:t>Represented </a:t>
            </a:r>
            <a:r>
              <a:rPr lang="en-US" dirty="0" err="1"/>
              <a:t>diagramatically</a:t>
            </a:r>
            <a:r>
              <a:rPr lang="en-US" dirty="0"/>
              <a:t> to provide an overview of the use case and in a more detailed textual form.</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8661915"/>
              </p:ext>
            </p:extLst>
          </p:nvPr>
        </p:nvGraphicFramePr>
        <p:xfrm>
          <a:off x="909638" y="1866900"/>
          <a:ext cx="7205662" cy="380809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badi" panose="020B0604020104020204" pitchFamily="34"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badi" panose="020B0604020104020204" pitchFamily="34" charset="0"/>
                          <a:ea typeface="Times New Roman" charset="0"/>
                        </a:rPr>
                        <a:t>Mentcase</a:t>
                      </a: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a:t>
            </a:r>
            <a:r>
              <a:rPr lang="en-US" dirty="0" err="1"/>
              <a:t>Mentcare</a:t>
            </a:r>
            <a:r>
              <a:rPr lang="en-US" dirty="0"/>
              <a:t> system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5213350"/>
            <a:ext cx="2260600" cy="1143000"/>
          </a:xfrm>
        </p:spPr>
        <p:txBody>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Structural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Behavioral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p:txBody>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State machine models</a:t>
            </a:r>
          </a:p>
        </p:txBody>
      </p:sp>
      <p:sp>
        <p:nvSpPr>
          <p:cNvPr id="56323" name="Rectangle 3"/>
          <p:cNvSpPr>
            <a:spLocks noGrp="1" noChangeArrowheads="1"/>
          </p:cNvSpPr>
          <p:nvPr>
            <p:ph idx="1"/>
          </p:nvPr>
        </p:nvSpPr>
        <p:spPr/>
        <p:txBody>
          <a:bodyPr/>
          <a:lstStyle/>
          <a:p>
            <a:r>
              <a:rPr lang="en-GB" sz="2400" dirty="0"/>
              <a:t>These model the behaviour of the system in response to external and internal events.</a:t>
            </a:r>
          </a:p>
          <a:p>
            <a:r>
              <a:rPr lang="en-GB" sz="2400" dirty="0"/>
              <a:t>They show the system’s responses to stimuli so are often used for modelling real-time systems.</a:t>
            </a:r>
          </a:p>
          <a:p>
            <a:r>
              <a:rPr lang="en-GB" sz="2400" dirty="0"/>
              <a:t>State machine models show system states as nodes and events as arcs between these nodes. When an event occurs, the system moves from one state to another.</a:t>
            </a:r>
          </a:p>
          <a:p>
            <a:r>
              <a:rPr lang="en-GB" sz="2400" dirty="0" err="1"/>
              <a:t>Statecharts</a:t>
            </a:r>
            <a:r>
              <a:rPr lang="en-GB" sz="2400" dirty="0"/>
              <a:t>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badi" panose="020B0604020104020204" pitchFamily="34"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badi" panose="020B0604020104020204" pitchFamily="34"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badi" panose="020B0604020104020204" pitchFamily="34"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badi" panose="020B0604020104020204" pitchFamily="34"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a:t>Model-driven engineering</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Tree>
    <p:extLst>
      <p:ext uri="{BB962C8B-B14F-4D97-AF65-F5344CB8AC3E}">
        <p14:creationId xmlns:p14="http://schemas.microsoft.com/office/powerpoint/2010/main" val="567563530"/>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lstStyle/>
          <a:p>
            <a:r>
              <a:rPr lang="en-US" dirty="0"/>
              <a:t>Model-driven engineering (MDE) is an approach to software development where models rather than programs are the principal outputs of the development process. </a:t>
            </a:r>
          </a:p>
          <a:p>
            <a:r>
              <a:rPr lang="en-US" dirty="0"/>
              <a:t>The programs that execute on a hardware/software platform are then generated automatically from the models. </a:t>
            </a:r>
          </a:p>
          <a:p>
            <a:r>
              <a:rPr lang="en-US" dirty="0"/>
              <a:t>Proponents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p:txBody>
          <a:bodyPr/>
          <a:lstStyle/>
          <a:p>
            <a:r>
              <a:rPr lang="en-US" dirty="0"/>
              <a:t>Model-driven engineering is still at an early stage of development, and it is unclear whether or not it will have a significant effect on software engineering practice.</a:t>
            </a:r>
            <a:r>
              <a:rPr lang="en-GB" dirty="0"/>
              <a:t> </a:t>
            </a:r>
          </a:p>
          <a:p>
            <a:r>
              <a:rPr lang="en-GB" dirty="0"/>
              <a:t>Pros</a:t>
            </a:r>
          </a:p>
          <a:p>
            <a:pPr lvl="1"/>
            <a:r>
              <a:rPr lang="en-GB" dirty="0"/>
              <a:t>Allows systems to be considered at higher levels of abstraction</a:t>
            </a:r>
          </a:p>
          <a:p>
            <a:pPr lvl="1"/>
            <a:r>
              <a:rPr lang="en-GB" dirty="0"/>
              <a:t>Generating code automatically means that it is cheaper to adapt systems to new platforms.</a:t>
            </a:r>
          </a:p>
          <a:p>
            <a:r>
              <a:rPr lang="en-GB" dirty="0"/>
              <a:t>Cons</a:t>
            </a:r>
          </a:p>
          <a:p>
            <a:pPr lvl="1"/>
            <a:r>
              <a:rPr lang="en-GB" dirty="0"/>
              <a:t>Models for abstraction and not necessarily right for implementation.</a:t>
            </a:r>
          </a:p>
          <a:p>
            <a:pPr lvl="1"/>
            <a:r>
              <a:rPr lang="en-GB" dirty="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lstStyle/>
          <a:p>
            <a:r>
              <a:rPr lang="en-US" sz="2200" dirty="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a:t>In a model-driven engineering process, it is possible to generate a complete or partial system implementation from the system model.</a:t>
            </a:r>
            <a:r>
              <a:rPr lang="en-US" dirty="0"/>
              <a:t> </a:t>
            </a:r>
            <a:endParaRPr lang="en-GB" dirty="0"/>
          </a:p>
          <a:p>
            <a:endParaRPr lang="en-GB" sz="2000"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architecture</a:t>
            </a:r>
          </a:p>
        </p:txBody>
      </p:sp>
      <p:sp>
        <p:nvSpPr>
          <p:cNvPr id="5" name="Content Placeholder 4"/>
          <p:cNvSpPr>
            <a:spLocks noGrp="1"/>
          </p:cNvSpPr>
          <p:nvPr>
            <p:ph idx="1"/>
          </p:nvPr>
        </p:nvSpPr>
        <p:spPr/>
        <p:txBody>
          <a:bodyPr/>
          <a:lstStyle/>
          <a:p>
            <a:r>
              <a:rPr lang="en-US" dirty="0"/>
              <a:t>Model-driven architecture (MDA) was the precursor of more general model-driven engineering</a:t>
            </a:r>
          </a:p>
          <a:p>
            <a:r>
              <a:rPr lang="en-US" dirty="0"/>
              <a:t>MDA is a model-focused approach to software design and implementation that uses a subset of UML models to describe a system. </a:t>
            </a:r>
          </a:p>
          <a:p>
            <a:r>
              <a:rPr lang="en-US" dirty="0"/>
              <a:t>Models at different levels of abstraction are created. From a high-level, platform independent model, it is possible, in principle, to generate a working program without manual intervention.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a:t>
            </a:r>
          </a:p>
        </p:txBody>
      </p:sp>
      <p:sp>
        <p:nvSpPr>
          <p:cNvPr id="3" name="Content Placeholder 2"/>
          <p:cNvSpPr>
            <a:spLocks noGrp="1"/>
          </p:cNvSpPr>
          <p:nvPr>
            <p:ph idx="1"/>
          </p:nvPr>
        </p:nvSpPr>
        <p:spPr>
          <a:xfrm>
            <a:off x="457200" y="1536700"/>
            <a:ext cx="8229600" cy="4525963"/>
          </a:xfrm>
        </p:spPr>
        <p:txBody>
          <a:bodyPr/>
          <a:lstStyle/>
          <a:p>
            <a:r>
              <a:rPr lang="en-US" dirty="0"/>
              <a:t>A computation independent model (CIM) </a:t>
            </a:r>
          </a:p>
          <a:p>
            <a:pPr lvl="1"/>
            <a:r>
              <a:rPr lang="en-US" dirty="0"/>
              <a:t>These model the important domain abstractions used in a system. </a:t>
            </a:r>
            <a:r>
              <a:rPr lang="en-US" dirty="0" err="1"/>
              <a:t>CIMs</a:t>
            </a:r>
            <a:r>
              <a:rPr lang="en-US" dirty="0"/>
              <a:t> are sometimes called domain models. </a:t>
            </a:r>
          </a:p>
          <a:p>
            <a:r>
              <a:rPr lang="en-US" dirty="0"/>
              <a:t>A platform independent model (PIM) </a:t>
            </a:r>
          </a:p>
          <a:p>
            <a:pPr lvl="1"/>
            <a:r>
              <a:rPr lang="en-US" dirty="0"/>
              <a:t>These model the operation of the system without reference to its implementation. The PIM is usually described using UML models that show the static system structure and how it responds to external and internal events.</a:t>
            </a:r>
          </a:p>
          <a:p>
            <a:r>
              <a:rPr lang="en-US" dirty="0"/>
              <a:t>Platform specific models (PSM) </a:t>
            </a:r>
          </a:p>
          <a:p>
            <a:pPr lvl="1"/>
            <a:r>
              <a:rPr lang="en-US" dirty="0"/>
              <a:t>These are transformations of the platform-independent model with a separate PSM for each application platform. In principle, there may be layers of PSM, with each layer adding some platform-specific detail.</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Multiple platform-specific models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MDA</a:t>
            </a:r>
          </a:p>
        </p:txBody>
      </p:sp>
      <p:sp>
        <p:nvSpPr>
          <p:cNvPr id="5" name="Content Placeholder 4"/>
          <p:cNvSpPr>
            <a:spLocks noGrp="1"/>
          </p:cNvSpPr>
          <p:nvPr>
            <p:ph idx="1"/>
          </p:nvPr>
        </p:nvSpPr>
        <p:spPr/>
        <p:txBody>
          <a:bodyPr/>
          <a:lstStyle/>
          <a:p>
            <a:r>
              <a:rPr lang="en-US" dirty="0"/>
              <a:t>The developers of MDA claim that it is intended to support an iterative approach to development and so can be used within agile methods. </a:t>
            </a:r>
          </a:p>
          <a:p>
            <a:r>
              <a:rPr lang="en-US" dirty="0"/>
              <a:t>The notion of extensive up-front modeling contradicts the fundamental ideas in the agile manifesto and I suspect that few agile developers feel comfortable with model-driven engineering.  </a:t>
            </a:r>
          </a:p>
          <a:p>
            <a:r>
              <a:rPr lang="en-US" dirty="0"/>
              <a:t>If transformations can be completely automated and a complete program generated from a PIM, then, in principle, MDA could be used in an agile development process as no separate coding would be required.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A range of factors has limited the adoption of MDE/MDA</a:t>
            </a:r>
          </a:p>
          <a:p>
            <a:r>
              <a:rPr lang="en-US" dirty="0"/>
              <a:t>Specialized tool support is required to convert models from one level to another</a:t>
            </a:r>
          </a:p>
          <a:p>
            <a:r>
              <a:rPr lang="en-US" dirty="0"/>
              <a:t>There is limited tool availability and organizations may require tool adaptation and </a:t>
            </a:r>
            <a:r>
              <a:rPr lang="en-US" dirty="0" err="1"/>
              <a:t>customisation</a:t>
            </a:r>
            <a:r>
              <a:rPr lang="en-US" dirty="0"/>
              <a:t> to their environment</a:t>
            </a:r>
          </a:p>
          <a:p>
            <a:r>
              <a:rPr lang="en-US" dirty="0"/>
              <a:t>For the long-lifetime systems developed using MDA, companies are reluctant to develop their own tools or rely on small companies that may go out of business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55</a:t>
            </a:fld>
            <a:endParaRPr lang="en-US"/>
          </a:p>
        </p:txBody>
      </p:sp>
    </p:spTree>
    <p:extLst>
      <p:ext uri="{BB962C8B-B14F-4D97-AF65-F5344CB8AC3E}">
        <p14:creationId xmlns:p14="http://schemas.microsoft.com/office/powerpoint/2010/main" val="946207213"/>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Models are a good way of facilitating discussions about a software design. </a:t>
            </a:r>
            <a:r>
              <a:rPr lang="en-US" dirty="0" err="1"/>
              <a:t>Howeverthe</a:t>
            </a:r>
            <a:r>
              <a:rPr lang="en-US" dirty="0"/>
              <a:t> abstractions that are useful for discussions may not be the right abstractions for implementation. </a:t>
            </a:r>
          </a:p>
          <a:p>
            <a:r>
              <a:rPr lang="en-US" dirty="0"/>
              <a:t>For most complex systems, implementation is not the major problem – requirements engineering, security and dependability, integration with legacy systems and testing are all more significant. </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56</a:t>
            </a:fld>
            <a:endParaRPr lang="en-US"/>
          </a:p>
        </p:txBody>
      </p:sp>
    </p:spTree>
    <p:extLst>
      <p:ext uri="{BB962C8B-B14F-4D97-AF65-F5344CB8AC3E}">
        <p14:creationId xmlns:p14="http://schemas.microsoft.com/office/powerpoint/2010/main" val="1065400208"/>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of MDA</a:t>
            </a:r>
          </a:p>
        </p:txBody>
      </p:sp>
      <p:sp>
        <p:nvSpPr>
          <p:cNvPr id="3" name="Content Placeholder 2"/>
          <p:cNvSpPr>
            <a:spLocks noGrp="1"/>
          </p:cNvSpPr>
          <p:nvPr>
            <p:ph idx="1"/>
          </p:nvPr>
        </p:nvSpPr>
        <p:spPr/>
        <p:txBody>
          <a:bodyPr/>
          <a:lstStyle/>
          <a:p>
            <a:r>
              <a:rPr lang="en-US" dirty="0"/>
              <a:t>The arguments for platform-independence are only valid for large, long-lifetime systems. For software products and information systems, the savings from the use of MDA are likely to be outweighed by the costs of its introduction and tooling.</a:t>
            </a:r>
            <a:endParaRPr lang="en-GB" dirty="0"/>
          </a:p>
          <a:p>
            <a:r>
              <a:rPr lang="en-GB" dirty="0"/>
              <a:t>The widespread adoption of agile methods over the same period that MDA was evolving has diverted attention away from model-driven approaches.</a:t>
            </a:r>
          </a:p>
          <a:p>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57</a:t>
            </a:fld>
            <a:endParaRPr lang="en-US"/>
          </a:p>
        </p:txBody>
      </p:sp>
    </p:spTree>
    <p:extLst>
      <p:ext uri="{BB962C8B-B14F-4D97-AF65-F5344CB8AC3E}">
        <p14:creationId xmlns:p14="http://schemas.microsoft.com/office/powerpoint/2010/main" val="883037779"/>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spTree>
    <p:extLst>
      <p:ext uri="{BB962C8B-B14F-4D97-AF65-F5344CB8AC3E}">
        <p14:creationId xmlns:p14="http://schemas.microsoft.com/office/powerpoint/2010/main" val="3320102005"/>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59</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An external perspective, where you model the context or environment of the system.</a:t>
            </a:r>
            <a:endParaRPr lang="en-GB" dirty="0"/>
          </a:p>
          <a:p>
            <a:r>
              <a:rPr lang="en-US" dirty="0"/>
              <a:t>An interaction perspective, where you model the interactions between a system and its environment, or between the components of a system.</a:t>
            </a:r>
            <a:endParaRPr lang="en-GB" dirty="0"/>
          </a:p>
          <a:p>
            <a:r>
              <a:rPr lang="en-US" dirty="0"/>
              <a:t>A structural perspective, where you model the organization of a system or the structure of the data that is processed by the system.</a:t>
            </a:r>
            <a:endParaRPr lang="en-GB" dirty="0"/>
          </a:p>
          <a:p>
            <a:r>
              <a:rPr lang="en-US" dirty="0"/>
              <a:t>A behavioral perspective, where you model the dynamic behavior of the system and how it responds to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t>Activity diagrams, which show the activities involved in a process or in data processing .</a:t>
            </a:r>
            <a:endParaRPr lang="en-GB" dirty="0"/>
          </a:p>
          <a:p>
            <a:r>
              <a:rPr lang="en-US" dirty="0"/>
              <a:t>Use case diagrams, which show the interactions between a system and its environment. </a:t>
            </a:r>
            <a:endParaRPr lang="en-GB" dirty="0"/>
          </a:p>
          <a:p>
            <a:r>
              <a:rPr lang="en-US" dirty="0"/>
              <a:t>Sequence diagrams, which show interactions between actors and the system and between system components.</a:t>
            </a:r>
            <a:endParaRPr lang="en-GB" dirty="0"/>
          </a:p>
          <a:p>
            <a:r>
              <a:rPr lang="en-US" dirty="0"/>
              <a:t>Class diagrams, which show the object classes in the system and the associations between these classes.</a:t>
            </a:r>
            <a:endParaRPr lang="en-GB" dirty="0"/>
          </a:p>
          <a:p>
            <a:r>
              <a:rPr lang="en-US" dirty="0"/>
              <a:t>State diagrams, which show how the system reacts to internal and external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Context models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1705</TotalTime>
  <Words>3271</Words>
  <Application>Microsoft Office PowerPoint</Application>
  <PresentationFormat>On-screen Show (4:3)</PresentationFormat>
  <Paragraphs>341</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Abadi</vt:lpstr>
      <vt:lpstr>Arial</vt:lpstr>
      <vt:lpstr>Book Antiqua</vt:lpstr>
      <vt:lpstr>Calibri</vt:lpstr>
      <vt:lpstr>Times New Roman</vt:lpstr>
      <vt:lpstr>Wingdings</vt:lpstr>
      <vt:lpstr>SE10 slides</vt:lpstr>
      <vt:lpstr>                                                             UNIT-II  System Modeling: Context models, Interaction models, Structural models, Behavioural models, Model driven architecture.   Architectural Design: Design decisions, Architectural views, Architectural patterns and architectures   Design and implementation: Object oriented design using UML, Design patterns, Implementation issues, Open-source development </vt:lpstr>
      <vt:lpstr>Chapter 5 – System Modeling</vt:lpstr>
      <vt:lpstr>Topics covered</vt:lpstr>
      <vt:lpstr>System modeling</vt:lpstr>
      <vt:lpstr>Existing and planned system models</vt:lpstr>
      <vt:lpstr>System perspectives</vt:lpstr>
      <vt:lpstr>UML diagram types</vt:lpstr>
      <vt:lpstr>Use of graphical models</vt:lpstr>
      <vt:lpstr>Context models</vt:lpstr>
      <vt:lpstr>Context models</vt:lpstr>
      <vt:lpstr>System boundaries</vt:lpstr>
      <vt:lpstr>The context of the Mentcare system</vt:lpstr>
      <vt:lpstr>Process perspective</vt:lpstr>
      <vt:lpstr>Process model of involuntary detention </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Model driven architecture</vt:lpstr>
      <vt:lpstr>Types of model</vt:lpstr>
      <vt:lpstr>MDA transformations</vt:lpstr>
      <vt:lpstr>Multiple platform-specific models </vt:lpstr>
      <vt:lpstr>Agile methods and MDA</vt:lpstr>
      <vt:lpstr>Adoption of MDA</vt:lpstr>
      <vt:lpstr>Adoption of MDA</vt:lpstr>
      <vt:lpstr>Adoption of MDA</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RS</cp:lastModifiedBy>
  <cp:revision>27</cp:revision>
  <dcterms:created xsi:type="dcterms:W3CDTF">2010-01-15T13:50:47Z</dcterms:created>
  <dcterms:modified xsi:type="dcterms:W3CDTF">2025-03-27T09:35:24Z</dcterms:modified>
</cp:coreProperties>
</file>