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2"/>
  </p:notesMasterIdLst>
  <p:handoutMasterIdLst>
    <p:handoutMasterId r:id="rId63"/>
  </p:handoutMasterIdLst>
  <p:sldIdLst>
    <p:sldId id="355" r:id="rId2"/>
    <p:sldId id="256" r:id="rId3"/>
    <p:sldId id="272" r:id="rId4"/>
    <p:sldId id="275" r:id="rId5"/>
    <p:sldId id="276" r:id="rId6"/>
    <p:sldId id="277" r:id="rId7"/>
    <p:sldId id="320" r:id="rId8"/>
    <p:sldId id="278" r:id="rId9"/>
    <p:sldId id="332" r:id="rId10"/>
    <p:sldId id="279" r:id="rId11"/>
    <p:sldId id="280" r:id="rId12"/>
    <p:sldId id="321" r:id="rId13"/>
    <p:sldId id="257" r:id="rId14"/>
    <p:sldId id="281" r:id="rId15"/>
    <p:sldId id="284" r:id="rId16"/>
    <p:sldId id="258" r:id="rId17"/>
    <p:sldId id="259" r:id="rId18"/>
    <p:sldId id="335" r:id="rId19"/>
    <p:sldId id="288" r:id="rId20"/>
    <p:sldId id="260" r:id="rId21"/>
    <p:sldId id="322" r:id="rId22"/>
    <p:sldId id="290" r:id="rId23"/>
    <p:sldId id="261" r:id="rId24"/>
    <p:sldId id="333" r:id="rId25"/>
    <p:sldId id="323" r:id="rId26"/>
    <p:sldId id="262" r:id="rId27"/>
    <p:sldId id="326" r:id="rId28"/>
    <p:sldId id="292" r:id="rId29"/>
    <p:sldId id="293" r:id="rId30"/>
    <p:sldId id="294" r:id="rId31"/>
    <p:sldId id="328" r:id="rId32"/>
    <p:sldId id="295" r:id="rId33"/>
    <p:sldId id="296" r:id="rId34"/>
    <p:sldId id="329" r:id="rId35"/>
    <p:sldId id="297" r:id="rId36"/>
    <p:sldId id="263" r:id="rId37"/>
    <p:sldId id="264" r:id="rId38"/>
    <p:sldId id="300" r:id="rId39"/>
    <p:sldId id="330" r:id="rId40"/>
    <p:sldId id="301" r:id="rId41"/>
    <p:sldId id="334" r:id="rId42"/>
    <p:sldId id="302" r:id="rId43"/>
    <p:sldId id="303" r:id="rId44"/>
    <p:sldId id="266" r:id="rId45"/>
    <p:sldId id="336" r:id="rId46"/>
    <p:sldId id="305" r:id="rId47"/>
    <p:sldId id="267" r:id="rId48"/>
    <p:sldId id="307" r:id="rId49"/>
    <p:sldId id="308" r:id="rId50"/>
    <p:sldId id="268" r:id="rId51"/>
    <p:sldId id="269" r:id="rId52"/>
    <p:sldId id="310" r:id="rId53"/>
    <p:sldId id="312" r:id="rId54"/>
    <p:sldId id="313" r:id="rId55"/>
    <p:sldId id="270" r:id="rId56"/>
    <p:sldId id="315" r:id="rId57"/>
    <p:sldId id="316" r:id="rId58"/>
    <p:sldId id="271" r:id="rId59"/>
    <p:sldId id="331" r:id="rId60"/>
    <p:sldId id="319"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05" autoAdjust="0"/>
  </p:normalViewPr>
  <p:slideViewPr>
    <p:cSldViewPr snapToGrid="0" snapToObjects="1">
      <p:cViewPr varScale="1">
        <p:scale>
          <a:sx n="102" d="100"/>
          <a:sy n="102" d="100"/>
        </p:scale>
        <p:origin x="1884" y="108"/>
      </p:cViewPr>
      <p:guideLst>
        <p:guide orient="horz" pos="2160"/>
        <p:guide pos="2880"/>
      </p:guideLst>
    </p:cSldViewPr>
  </p:slideViewPr>
  <p:notesTextViewPr>
    <p:cViewPr>
      <p:scale>
        <a:sx n="100" d="100"/>
        <a:sy n="100" d="100"/>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B62E04C-FC5E-EF40-A2DC-E8E4C3E558AB}" type="datetimeFigureOut">
              <a:rPr lang="en-US" smtClean="0"/>
              <a:t>3/27/2025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94C9A7-43F9-0349-85E0-8518DC6BEF0D}" type="slidenum">
              <a:rPr lang="en-US" smtClean="0"/>
              <a:t>‹#›</a:t>
            </a:fld>
            <a:endParaRPr lang="en-US"/>
          </a:p>
        </p:txBody>
      </p:sp>
    </p:spTree>
    <p:extLst>
      <p:ext uri="{BB962C8B-B14F-4D97-AF65-F5344CB8AC3E}">
        <p14:creationId xmlns:p14="http://schemas.microsoft.com/office/powerpoint/2010/main" val="19323563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BEF412-2059-F244-B2E6-A0AE585AA501}" type="datetimeFigureOut">
              <a:rPr lang="en-US" smtClean="0"/>
              <a:t>3/27/2025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27BC4-BF41-5844-80DA-5290EE7342F8}" type="slidenum">
              <a:rPr lang="en-US" smtClean="0"/>
              <a:t>‹#›</a:t>
            </a:fld>
            <a:endParaRPr lang="en-US"/>
          </a:p>
        </p:txBody>
      </p:sp>
    </p:spTree>
    <p:extLst>
      <p:ext uri="{BB962C8B-B14F-4D97-AF65-F5344CB8AC3E}">
        <p14:creationId xmlns:p14="http://schemas.microsoft.com/office/powerpoint/2010/main" val="136204891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a:t>19/11/2014</a:t>
            </a:r>
          </a:p>
        </p:txBody>
      </p:sp>
      <p:sp>
        <p:nvSpPr>
          <p:cNvPr id="5" name="Footer Placeholder 4"/>
          <p:cNvSpPr>
            <a:spLocks noGrp="1"/>
          </p:cNvSpPr>
          <p:nvPr>
            <p:ph type="ftr" sz="quarter" idx="11"/>
          </p:nvPr>
        </p:nvSpPr>
        <p:spPr/>
        <p:txBody>
          <a:bodyPr/>
          <a:lstStyle>
            <a:lvl1pPr>
              <a:defRPr/>
            </a:lvl1pPr>
          </a:lstStyle>
          <a:p>
            <a:r>
              <a:rPr lang="en-US"/>
              <a:t>Chapter 16 Component-based software engineering</a:t>
            </a:r>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US"/>
              <a:t>19/11/2014</a:t>
            </a:r>
          </a:p>
        </p:txBody>
      </p:sp>
      <p:sp>
        <p:nvSpPr>
          <p:cNvPr id="5" name="Footer Placeholder 4"/>
          <p:cNvSpPr>
            <a:spLocks noGrp="1"/>
          </p:cNvSpPr>
          <p:nvPr>
            <p:ph type="ftr" sz="quarter" idx="11"/>
          </p:nvPr>
        </p:nvSpPr>
        <p:spPr/>
        <p:txBody>
          <a:bodyPr/>
          <a:lstStyle>
            <a:lvl1pPr>
              <a:defRPr/>
            </a:lvl1pPr>
          </a:lstStyle>
          <a:p>
            <a:r>
              <a:rPr lang="en-US"/>
              <a:t>Chapter 16 Component-based software engineering</a:t>
            </a:r>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vl1pPr>
          </a:lstStyle>
          <a:p>
            <a:r>
              <a:rPr lang="en-GB" dirty="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US"/>
              <a:t>19/11/2014</a:t>
            </a:r>
          </a:p>
        </p:txBody>
      </p:sp>
      <p:sp>
        <p:nvSpPr>
          <p:cNvPr id="5" name="Footer Placeholder 4"/>
          <p:cNvSpPr>
            <a:spLocks noGrp="1"/>
          </p:cNvSpPr>
          <p:nvPr>
            <p:ph type="ftr" sz="quarter" idx="11"/>
          </p:nvPr>
        </p:nvSpPr>
        <p:spPr/>
        <p:txBody>
          <a:bodyPr/>
          <a:lstStyle>
            <a:lvl1pPr>
              <a:defRPr/>
            </a:lvl1pPr>
          </a:lstStyle>
          <a:p>
            <a:r>
              <a:rPr lang="en-US"/>
              <a:t>Chapter 16 Component-based software engineering</a:t>
            </a:r>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badi" panose="020B0604020104020204" pitchFamily="34" charset="0"/>
                <a:cs typeface="Arial"/>
              </a:defRPr>
            </a:lvl1pPr>
            <a:lvl2pPr>
              <a:spcBef>
                <a:spcPts val="300"/>
              </a:spcBef>
              <a:spcAft>
                <a:spcPts val="300"/>
              </a:spcAft>
              <a:buFont typeface="Wingdings" charset="2"/>
              <a:buChar char="§"/>
              <a:defRPr sz="2000">
                <a:solidFill>
                  <a:srgbClr val="46424D"/>
                </a:solidFill>
                <a:latin typeface="Abadi" panose="020B0604020104020204" pitchFamily="34" charset="0"/>
                <a:cs typeface="Arial"/>
              </a:defRPr>
            </a:lvl2pPr>
            <a:lvl3pPr>
              <a:defRPr sz="1800">
                <a:solidFill>
                  <a:srgbClr val="46424D"/>
                </a:solidFill>
                <a:latin typeface="Abadi" panose="020B0604020104020204" pitchFamily="34" charset="0"/>
                <a:cs typeface="Arial"/>
              </a:defRPr>
            </a:lvl3pPr>
            <a:lvl4pPr>
              <a:defRPr sz="1800">
                <a:solidFill>
                  <a:srgbClr val="46424D"/>
                </a:solidFill>
                <a:latin typeface="Abadi" panose="020B0604020104020204" pitchFamily="34" charset="0"/>
                <a:cs typeface="Arial"/>
              </a:defRPr>
            </a:lvl4pPr>
            <a:lvl5pPr>
              <a:defRPr sz="1800">
                <a:solidFill>
                  <a:srgbClr val="46424D"/>
                </a:solidFill>
                <a:latin typeface="Abadi" panose="020B0604020104020204" pitchFamily="34" charset="0"/>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lvl1pPr>
          </a:lstStyle>
          <a:p>
            <a:r>
              <a:rPr lang="en-US"/>
              <a:t>19/11/2014</a:t>
            </a:r>
          </a:p>
        </p:txBody>
      </p:sp>
      <p:sp>
        <p:nvSpPr>
          <p:cNvPr id="5" name="Footer Placeholder 4"/>
          <p:cNvSpPr>
            <a:spLocks noGrp="1"/>
          </p:cNvSpPr>
          <p:nvPr>
            <p:ph type="ftr" sz="quarter" idx="11"/>
          </p:nvPr>
        </p:nvSpPr>
        <p:spPr/>
        <p:txBody>
          <a:bodyPr/>
          <a:lstStyle>
            <a:lvl1pPr>
              <a:defRPr/>
            </a:lvl1pPr>
          </a:lstStyle>
          <a:p>
            <a:r>
              <a:rPr lang="en-US"/>
              <a:t>Chapter 16 Component-based software engineering</a:t>
            </a:r>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US"/>
              <a:t>19/11/2014</a:t>
            </a:r>
          </a:p>
        </p:txBody>
      </p:sp>
      <p:sp>
        <p:nvSpPr>
          <p:cNvPr id="5" name="Footer Placeholder 4"/>
          <p:cNvSpPr>
            <a:spLocks noGrp="1"/>
          </p:cNvSpPr>
          <p:nvPr>
            <p:ph type="ftr" sz="quarter" idx="11"/>
          </p:nvPr>
        </p:nvSpPr>
        <p:spPr/>
        <p:txBody>
          <a:bodyPr/>
          <a:lstStyle>
            <a:lvl1pPr>
              <a:defRPr/>
            </a:lvl1pPr>
          </a:lstStyle>
          <a:p>
            <a:r>
              <a:rPr lang="en-US"/>
              <a:t>Chapter 16 Component-based software engineering</a:t>
            </a:r>
          </a:p>
        </p:txBody>
      </p:sp>
      <p:sp>
        <p:nvSpPr>
          <p:cNvPr id="6"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US"/>
              <a:t>19/11/2014</a:t>
            </a:r>
          </a:p>
        </p:txBody>
      </p:sp>
      <p:sp>
        <p:nvSpPr>
          <p:cNvPr id="6" name="Footer Placeholder 4"/>
          <p:cNvSpPr>
            <a:spLocks noGrp="1"/>
          </p:cNvSpPr>
          <p:nvPr>
            <p:ph type="ftr" sz="quarter" idx="11"/>
          </p:nvPr>
        </p:nvSpPr>
        <p:spPr/>
        <p:txBody>
          <a:bodyPr/>
          <a:lstStyle>
            <a:lvl1pPr>
              <a:defRPr/>
            </a:lvl1pPr>
          </a:lstStyle>
          <a:p>
            <a:r>
              <a:rPr lang="en-US"/>
              <a:t>Chapter 16 Component-based software engineering</a:t>
            </a:r>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US"/>
              <a:t>19/11/2014</a:t>
            </a:r>
          </a:p>
        </p:txBody>
      </p:sp>
      <p:sp>
        <p:nvSpPr>
          <p:cNvPr id="8" name="Footer Placeholder 4"/>
          <p:cNvSpPr>
            <a:spLocks noGrp="1"/>
          </p:cNvSpPr>
          <p:nvPr>
            <p:ph type="ftr" sz="quarter" idx="11"/>
          </p:nvPr>
        </p:nvSpPr>
        <p:spPr/>
        <p:txBody>
          <a:bodyPr/>
          <a:lstStyle>
            <a:lvl1pPr>
              <a:defRPr/>
            </a:lvl1pPr>
          </a:lstStyle>
          <a:p>
            <a:r>
              <a:rPr lang="en-US"/>
              <a:t>Chapter 16 Component-based software engineering</a:t>
            </a:r>
          </a:p>
        </p:txBody>
      </p:sp>
      <p:sp>
        <p:nvSpPr>
          <p:cNvPr id="9"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r>
              <a:rPr lang="en-US"/>
              <a:t>19/11/2014</a:t>
            </a:r>
          </a:p>
        </p:txBody>
      </p:sp>
      <p:sp>
        <p:nvSpPr>
          <p:cNvPr id="4" name="Footer Placeholder 4"/>
          <p:cNvSpPr>
            <a:spLocks noGrp="1"/>
          </p:cNvSpPr>
          <p:nvPr>
            <p:ph type="ftr" sz="quarter" idx="11"/>
          </p:nvPr>
        </p:nvSpPr>
        <p:spPr/>
        <p:txBody>
          <a:bodyPr/>
          <a:lstStyle>
            <a:lvl1pPr>
              <a:defRPr/>
            </a:lvl1pPr>
          </a:lstStyle>
          <a:p>
            <a:r>
              <a:rPr lang="en-US"/>
              <a:t>Chapter 16 Component-based software engineering</a:t>
            </a:r>
          </a:p>
        </p:txBody>
      </p:sp>
      <p:sp>
        <p:nvSpPr>
          <p:cNvPr id="5"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US"/>
              <a:t>19/11/2014</a:t>
            </a:r>
          </a:p>
        </p:txBody>
      </p:sp>
      <p:sp>
        <p:nvSpPr>
          <p:cNvPr id="3" name="Footer Placeholder 4"/>
          <p:cNvSpPr>
            <a:spLocks noGrp="1"/>
          </p:cNvSpPr>
          <p:nvPr>
            <p:ph type="ftr" sz="quarter" idx="11"/>
          </p:nvPr>
        </p:nvSpPr>
        <p:spPr/>
        <p:txBody>
          <a:bodyPr/>
          <a:lstStyle>
            <a:lvl1pPr>
              <a:defRPr/>
            </a:lvl1pPr>
          </a:lstStyle>
          <a:p>
            <a:r>
              <a:rPr lang="en-US"/>
              <a:t>Chapter 16 Component-based software engineering</a:t>
            </a:r>
          </a:p>
        </p:txBody>
      </p:sp>
      <p:sp>
        <p:nvSpPr>
          <p:cNvPr id="4"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dirty="0"/>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US"/>
              <a:t>19/11/2014</a:t>
            </a:r>
          </a:p>
        </p:txBody>
      </p:sp>
      <p:sp>
        <p:nvSpPr>
          <p:cNvPr id="6" name="Footer Placeholder 4"/>
          <p:cNvSpPr>
            <a:spLocks noGrp="1"/>
          </p:cNvSpPr>
          <p:nvPr>
            <p:ph type="ftr" sz="quarter" idx="11"/>
          </p:nvPr>
        </p:nvSpPr>
        <p:spPr/>
        <p:txBody>
          <a:bodyPr/>
          <a:lstStyle>
            <a:lvl1pPr>
              <a:defRPr/>
            </a:lvl1pPr>
          </a:lstStyle>
          <a:p>
            <a:r>
              <a:rPr lang="en-US"/>
              <a:t>Chapter 16 Component-based software engineering</a:t>
            </a:r>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dirty="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US"/>
              <a:t>19/11/2014</a:t>
            </a:r>
          </a:p>
        </p:txBody>
      </p:sp>
      <p:sp>
        <p:nvSpPr>
          <p:cNvPr id="6" name="Footer Placeholder 4"/>
          <p:cNvSpPr>
            <a:spLocks noGrp="1"/>
          </p:cNvSpPr>
          <p:nvPr>
            <p:ph type="ftr" sz="quarter" idx="11"/>
          </p:nvPr>
        </p:nvSpPr>
        <p:spPr/>
        <p:txBody>
          <a:bodyPr/>
          <a:lstStyle>
            <a:lvl1pPr>
              <a:defRPr/>
            </a:lvl1pPr>
          </a:lstStyle>
          <a:p>
            <a:r>
              <a:rPr lang="en-US"/>
              <a:t>Chapter 16 Component-based software engineering</a:t>
            </a:r>
          </a:p>
        </p:txBody>
      </p:sp>
      <p:sp>
        <p:nvSpPr>
          <p:cNvPr id="7" name="Slide Number Placeholder 5"/>
          <p:cNvSpPr>
            <a:spLocks noGrp="1"/>
          </p:cNvSpPr>
          <p:nvPr>
            <p:ph type="sldNum" sz="quarter" idx="12"/>
          </p:nvPr>
        </p:nvSpPr>
        <p:spPr/>
        <p:txBody>
          <a:bodyPr/>
          <a:lstStyle>
            <a:lvl1pPr>
              <a:defRPr/>
            </a:lvl1pPr>
          </a:lstStyle>
          <a:p>
            <a:fld id="{FA79538F-61EC-B743-9874-46B028F9C0C6}"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US"/>
              <a:t>19/11/2014</a:t>
            </a:r>
          </a:p>
        </p:txBody>
      </p:sp>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dirty="0"/>
              <a:t>Chapter 16 Component-based software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FA79538F-61EC-B743-9874-46B028F9C0C6}"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dt="0"/>
  <p:txStyles>
    <p:titleStyle>
      <a:lvl1pPr algn="l" defTabSz="457200" rtl="0" eaLnBrk="1" fontAlgn="base" hangingPunct="1">
        <a:spcBef>
          <a:spcPct val="0"/>
        </a:spcBef>
        <a:spcAft>
          <a:spcPct val="0"/>
        </a:spcAft>
        <a:defRPr sz="2400" b="1" u="none" kern="1200">
          <a:solidFill>
            <a:srgbClr val="46424D"/>
          </a:solidFill>
          <a:latin typeface="Abadi" panose="020B0604020104020204" pitchFamily="34" charset="0"/>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477370" y="2253036"/>
            <a:ext cx="8063753" cy="2351928"/>
          </a:xfrm>
        </p:spPr>
        <p:txBody>
          <a:bodyPr/>
          <a:lstStyle/>
          <a:p>
            <a:pPr algn="l"/>
            <a:r>
              <a:rPr lang="en-US" sz="1800" dirty="0">
                <a:solidFill>
                  <a:schemeClr val="tx1"/>
                </a:solidFill>
                <a:latin typeface="Book Antiqua" panose="02040602050305030304" pitchFamily="18" charset="0"/>
              </a:rPr>
              <a:t>                                                             </a:t>
            </a:r>
            <a:r>
              <a:rPr lang="en-US" sz="1800" dirty="0">
                <a:solidFill>
                  <a:srgbClr val="C00000"/>
                </a:solidFill>
                <a:latin typeface="Book Antiqua" panose="02040602050305030304" pitchFamily="18" charset="0"/>
              </a:rPr>
              <a:t>UNIT-III</a:t>
            </a:r>
            <a:br>
              <a:rPr lang="en-US" sz="1800" dirty="0">
                <a:solidFill>
                  <a:schemeClr val="tx1"/>
                </a:solidFill>
                <a:latin typeface="Book Antiqua" panose="02040602050305030304" pitchFamily="18" charset="0"/>
              </a:rPr>
            </a:br>
            <a:br>
              <a:rPr lang="en-US" sz="1800" dirty="0">
                <a:solidFill>
                  <a:schemeClr val="tx1"/>
                </a:solidFill>
                <a:latin typeface="Book Antiqua" panose="02040602050305030304" pitchFamily="18" charset="0"/>
              </a:rPr>
            </a:br>
            <a:r>
              <a:rPr lang="en-GB" sz="1800" b="1" i="0" u="none" strike="noStrike" baseline="0" dirty="0">
                <a:solidFill>
                  <a:schemeClr val="tx1"/>
                </a:solidFill>
                <a:latin typeface="Book Antiqua" panose="02040602050305030304" pitchFamily="18" charset="0"/>
              </a:rPr>
              <a:t>Software Testing: </a:t>
            </a:r>
            <a:r>
              <a:rPr lang="en-GB" sz="1800" b="0" i="0" u="none" strike="noStrike" baseline="0" dirty="0">
                <a:solidFill>
                  <a:schemeClr val="tx1"/>
                </a:solidFill>
                <a:latin typeface="Book Antiqua" panose="02040602050305030304" pitchFamily="18" charset="0"/>
              </a:rPr>
              <a:t>Development testing, Test-driven development, Release testing, User testing</a:t>
            </a:r>
            <a:br>
              <a:rPr lang="en-GB" sz="1800" b="0" i="0" u="none" strike="noStrike" baseline="0" dirty="0">
                <a:solidFill>
                  <a:schemeClr val="tx1"/>
                </a:solidFill>
                <a:latin typeface="Book Antiqua" panose="02040602050305030304" pitchFamily="18" charset="0"/>
              </a:rPr>
            </a:br>
            <a:br>
              <a:rPr lang="en-GB" sz="1800" b="0" i="0" u="none" strike="noStrike" baseline="0" dirty="0">
                <a:latin typeface="Book Antiqua" panose="02040602050305030304" pitchFamily="18" charset="0"/>
              </a:rPr>
            </a:br>
            <a:r>
              <a:rPr lang="en-IN" sz="1800" b="1" i="0" u="none" strike="noStrike" baseline="0" dirty="0">
                <a:solidFill>
                  <a:schemeClr val="tx1"/>
                </a:solidFill>
                <a:latin typeface="Book Antiqua" panose="02040602050305030304" pitchFamily="18" charset="0"/>
              </a:rPr>
              <a:t>Software Evolution</a:t>
            </a:r>
            <a:r>
              <a:rPr lang="en-IN" sz="1800" b="0" i="0" u="none" strike="noStrike" baseline="0" dirty="0">
                <a:solidFill>
                  <a:schemeClr val="tx1"/>
                </a:solidFill>
                <a:latin typeface="Book Antiqua" panose="02040602050305030304" pitchFamily="18" charset="0"/>
              </a:rPr>
              <a:t>: Evolution processes. Legacy system evolution, Software maintenance</a:t>
            </a:r>
            <a:br>
              <a:rPr lang="en-IN" sz="1800" b="0" i="0" u="none" strike="noStrike" baseline="0" dirty="0">
                <a:solidFill>
                  <a:srgbClr val="FF0000"/>
                </a:solidFill>
                <a:latin typeface="Book Antiqua" panose="02040602050305030304" pitchFamily="18" charset="0"/>
              </a:rPr>
            </a:br>
            <a:br>
              <a:rPr lang="en-IN" sz="1800" b="0" i="0" u="none" strike="noStrike" baseline="0" dirty="0">
                <a:latin typeface="Book Antiqua" panose="02040602050305030304" pitchFamily="18" charset="0"/>
              </a:rPr>
            </a:br>
            <a:r>
              <a:rPr lang="en-GB" sz="1800" i="0" u="none" strike="noStrike" baseline="0" dirty="0">
                <a:solidFill>
                  <a:srgbClr val="FF0000"/>
                </a:solidFill>
                <a:latin typeface="Book Antiqua" panose="02040602050305030304" pitchFamily="18" charset="0"/>
              </a:rPr>
              <a:t>Component Based </a:t>
            </a:r>
            <a:r>
              <a:rPr lang="en-GB" sz="1800" dirty="0">
                <a:solidFill>
                  <a:srgbClr val="FF0000"/>
                </a:solidFill>
                <a:latin typeface="Book Antiqua" panose="02040602050305030304" pitchFamily="18" charset="0"/>
              </a:rPr>
              <a:t>S</a:t>
            </a:r>
            <a:r>
              <a:rPr lang="en-GB" sz="1800" i="0" u="none" strike="noStrike" baseline="0" dirty="0">
                <a:solidFill>
                  <a:srgbClr val="FF0000"/>
                </a:solidFill>
                <a:latin typeface="Book Antiqua" panose="02040602050305030304" pitchFamily="18" charset="0"/>
              </a:rPr>
              <a:t>oftware Engineering</a:t>
            </a:r>
            <a:r>
              <a:rPr lang="en-GB" sz="1800" b="0" i="0" u="none" strike="noStrike" baseline="0" dirty="0">
                <a:solidFill>
                  <a:srgbClr val="FF0000"/>
                </a:solidFill>
                <a:latin typeface="Book Antiqua" panose="02040602050305030304" pitchFamily="18" charset="0"/>
              </a:rPr>
              <a:t>: Components and component models, CBSE processes, component </a:t>
            </a:r>
            <a:r>
              <a:rPr lang="en-IN" sz="1800" b="0" i="0" u="none" strike="noStrike" baseline="0" dirty="0">
                <a:solidFill>
                  <a:srgbClr val="FF0000"/>
                </a:solidFill>
                <a:latin typeface="Book Antiqua" panose="02040602050305030304" pitchFamily="18" charset="0"/>
              </a:rPr>
              <a:t>composition</a:t>
            </a:r>
            <a:endParaRPr lang="en-US" sz="1800" dirty="0">
              <a:solidFill>
                <a:srgbClr val="FF0000"/>
              </a:solidFill>
              <a:latin typeface="Book Antiqua" panose="02040602050305030304" pitchFamily="18" charset="0"/>
            </a:endParaRPr>
          </a:p>
        </p:txBody>
      </p:sp>
      <p:sp>
        <p:nvSpPr>
          <p:cNvPr id="3" name="Slide Number Placeholder 2">
            <a:extLst>
              <a:ext uri="{FF2B5EF4-FFF2-40B4-BE49-F238E27FC236}">
                <a16:creationId xmlns:a16="http://schemas.microsoft.com/office/drawing/2014/main" id="{D63EAE66-644D-C4B5-59D6-8D882D139D8C}"/>
              </a:ext>
            </a:extLst>
          </p:cNvPr>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dirty="0"/>
              <a:t>Components</a:t>
            </a:r>
          </a:p>
        </p:txBody>
      </p:sp>
      <p:sp>
        <p:nvSpPr>
          <p:cNvPr id="5123" name="Rectangle 3"/>
          <p:cNvSpPr>
            <a:spLocks noGrp="1" noChangeArrowheads="1"/>
          </p:cNvSpPr>
          <p:nvPr>
            <p:ph idx="1"/>
          </p:nvPr>
        </p:nvSpPr>
        <p:spPr/>
        <p:txBody>
          <a:bodyPr/>
          <a:lstStyle/>
          <a:p>
            <a:pPr marL="465138" indent="-465138">
              <a:lnSpc>
                <a:spcPct val="90000"/>
              </a:lnSpc>
            </a:pPr>
            <a:r>
              <a:rPr lang="en-GB" dirty="0"/>
              <a:t>Components provide a service without regard to where the component is executing or its programming language</a:t>
            </a:r>
          </a:p>
          <a:p>
            <a:pPr marL="1035050" lvl="1" indent="-455613">
              <a:lnSpc>
                <a:spcPct val="90000"/>
              </a:lnSpc>
            </a:pPr>
            <a:r>
              <a:rPr lang="en-GB" dirty="0"/>
              <a:t>A component is an independent executable entity that can be made up of one or more executable objects;</a:t>
            </a:r>
          </a:p>
          <a:p>
            <a:pPr marL="1035050" lvl="1" indent="-455613">
              <a:lnSpc>
                <a:spcPct val="90000"/>
              </a:lnSpc>
            </a:pPr>
            <a:r>
              <a:rPr lang="en-GB" dirty="0"/>
              <a:t>The component interface is published and all interactions are through the published interface;</a:t>
            </a:r>
          </a:p>
          <a:p>
            <a:pPr marL="465138" indent="-465138">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Component definitions</a:t>
            </a:r>
          </a:p>
        </p:txBody>
      </p:sp>
      <p:sp>
        <p:nvSpPr>
          <p:cNvPr id="43011" name="Rectangle 3"/>
          <p:cNvSpPr>
            <a:spLocks noGrp="1" noChangeArrowheads="1"/>
          </p:cNvSpPr>
          <p:nvPr>
            <p:ph idx="1"/>
          </p:nvPr>
        </p:nvSpPr>
        <p:spPr/>
        <p:txBody>
          <a:bodyPr/>
          <a:lstStyle/>
          <a:p>
            <a:r>
              <a:rPr lang="en-US" sz="2400" dirty="0"/>
              <a:t>Councill and Heinmann:</a:t>
            </a:r>
          </a:p>
          <a:p>
            <a:pPr lvl="1"/>
            <a:r>
              <a:rPr lang="en-GB" sz="2000" i="1" dirty="0">
                <a:solidFill>
                  <a:schemeClr val="tx1"/>
                </a:solidFill>
              </a:rPr>
              <a:t>A software component is a software element that conforms to a component model and can be independently deployed and composed without modification according to a composition standard.</a:t>
            </a:r>
            <a:endParaRPr lang="en-US" sz="2000" i="1" dirty="0"/>
          </a:p>
          <a:p>
            <a:r>
              <a:rPr lang="en-US" sz="2400" dirty="0"/>
              <a:t>Szyperski:</a:t>
            </a:r>
          </a:p>
          <a:p>
            <a:pPr lvl="1"/>
            <a:r>
              <a:rPr lang="en-GB" sz="2000" i="1" dirty="0">
                <a:solidFill>
                  <a:schemeClr val="tx1"/>
                </a:solidFill>
              </a:rPr>
              <a:t>A software component is a unit of composition with contractually specified interfaces and explicit context dependencies only. A software component can be deployed independently and is subject to composition by third-parties.</a:t>
            </a:r>
            <a:endParaRPr lang="en-US" sz="2000" i="1" dirty="0">
              <a:solidFill>
                <a:schemeClr val="tx1"/>
              </a:solidFill>
            </a:endParaRP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71"/>
            <a:ext cx="8229600" cy="1143000"/>
          </a:xfrm>
        </p:spPr>
        <p:txBody>
          <a:bodyPr/>
          <a:lstStyle/>
          <a:p>
            <a:r>
              <a:rPr lang="en-US" dirty="0"/>
              <a:t>Component characteristics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31097302"/>
              </p:ext>
            </p:extLst>
          </p:nvPr>
        </p:nvGraphicFramePr>
        <p:xfrm>
          <a:off x="457200" y="2093871"/>
          <a:ext cx="8229600" cy="3462020"/>
        </p:xfrm>
        <a:graphic>
          <a:graphicData uri="http://schemas.openxmlformats.org/drawingml/2006/table">
            <a:tbl>
              <a:tblPr firstRow="1" bandRow="1">
                <a:tableStyleId>{5C22544A-7EE6-4342-B048-85BDC9FD1C3A}</a:tableStyleId>
              </a:tblPr>
              <a:tblGrid>
                <a:gridCol w="1785732">
                  <a:extLst>
                    <a:ext uri="{9D8B030D-6E8A-4147-A177-3AD203B41FA5}">
                      <a16:colId xmlns:a16="http://schemas.microsoft.com/office/drawing/2014/main" val="20000"/>
                    </a:ext>
                  </a:extLst>
                </a:gridCol>
                <a:gridCol w="6443868">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badi" panose="020B0604020104020204" pitchFamily="34" charset="0"/>
                          <a:ea typeface="Times New Roman"/>
                          <a:cs typeface="Arial"/>
                        </a:rPr>
                        <a:t>Component characteristic</a:t>
                      </a:r>
                    </a:p>
                  </a:txBody>
                  <a:tcPr marL="73025" marR="73025" marT="73025" marB="73025"/>
                </a:tc>
                <a:tc>
                  <a:txBody>
                    <a:bodyPr/>
                    <a:lstStyle/>
                    <a:p>
                      <a:pPr algn="just">
                        <a:spcAft>
                          <a:spcPts val="0"/>
                        </a:spcAft>
                      </a:pPr>
                      <a:r>
                        <a:rPr lang="en-GB" sz="1600" b="1" dirty="0">
                          <a:solidFill>
                            <a:srgbClr val="000000"/>
                          </a:solidFill>
                          <a:latin typeface="Abadi" panose="020B0604020104020204" pitchFamily="34" charset="0"/>
                          <a:ea typeface="Times New Roman"/>
                          <a:cs typeface="Arial"/>
                        </a:rPr>
                        <a:t>Description</a:t>
                      </a:r>
                    </a:p>
                  </a:txBody>
                  <a:tcPr marL="73025" marR="73025" marT="73025" marB="73025"/>
                </a:tc>
                <a:extLst>
                  <a:ext uri="{0D108BD9-81ED-4DB2-BD59-A6C34878D82A}">
                    <a16:rowId xmlns:a16="http://schemas.microsoft.com/office/drawing/2014/main" val="10000"/>
                  </a:ext>
                </a:extLst>
              </a:tr>
              <a:tr h="370840">
                <a:tc>
                  <a:txBody>
                    <a:bodyPr/>
                    <a:lstStyle/>
                    <a:p>
                      <a:pPr algn="just">
                        <a:spcAft>
                          <a:spcPts val="0"/>
                        </a:spcAft>
                      </a:pPr>
                      <a:r>
                        <a:rPr lang="en-GB" sz="1600" dirty="0" err="1">
                          <a:solidFill>
                            <a:srgbClr val="000000"/>
                          </a:solidFill>
                          <a:latin typeface="Abadi" panose="020B0604020104020204" pitchFamily="34" charset="0"/>
                          <a:ea typeface="Times New Roman"/>
                          <a:cs typeface="Arial"/>
                        </a:rPr>
                        <a:t>Composable</a:t>
                      </a:r>
                      <a:endParaRPr lang="en-GB" sz="1600" dirty="0">
                        <a:solidFill>
                          <a:srgbClr val="000000"/>
                        </a:solidFill>
                        <a:latin typeface="Abadi" panose="020B0604020104020204" pitchFamily="34" charset="0"/>
                        <a:ea typeface="Times New Roman"/>
                        <a:cs typeface="Arial"/>
                      </a:endParaRPr>
                    </a:p>
                  </a:txBody>
                  <a:tcPr marL="73025" marR="73025" marT="0" marB="73025"/>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For a component to be </a:t>
                      </a:r>
                      <a:r>
                        <a:rPr lang="en-GB" sz="1600" dirty="0" err="1">
                          <a:solidFill>
                            <a:srgbClr val="000000"/>
                          </a:solidFill>
                          <a:latin typeface="Abadi" panose="020B0604020104020204" pitchFamily="34" charset="0"/>
                          <a:ea typeface="Times New Roman"/>
                          <a:cs typeface="Arial"/>
                        </a:rPr>
                        <a:t>composable</a:t>
                      </a:r>
                      <a:r>
                        <a:rPr lang="en-GB" sz="1600" dirty="0">
                          <a:solidFill>
                            <a:srgbClr val="000000"/>
                          </a:solidFill>
                          <a:latin typeface="Abadi" panose="020B0604020104020204" pitchFamily="34" charset="0"/>
                          <a:ea typeface="Times New Roman"/>
                          <a:cs typeface="Arial"/>
                        </a:rPr>
                        <a:t>, all external interactions must take place through publicly defined interfaces. In addition, it must provide external access to information about itself, such as its methods and attributes.</a:t>
                      </a:r>
                    </a:p>
                  </a:txBody>
                  <a:tcPr marL="73025" marR="73025" marT="0" marB="73025"/>
                </a:tc>
                <a:extLst>
                  <a:ext uri="{0D108BD9-81ED-4DB2-BD59-A6C34878D82A}">
                    <a16:rowId xmlns:a16="http://schemas.microsoft.com/office/drawing/2014/main" val="10001"/>
                  </a:ext>
                </a:extLst>
              </a:tr>
              <a:tr h="370840">
                <a:tc>
                  <a:txBody>
                    <a:bodyPr/>
                    <a:lstStyle/>
                    <a:p>
                      <a:pPr algn="just">
                        <a:spcAft>
                          <a:spcPts val="0"/>
                        </a:spcAft>
                      </a:pPr>
                      <a:r>
                        <a:rPr lang="en-GB" sz="1600" dirty="0">
                          <a:solidFill>
                            <a:srgbClr val="000000"/>
                          </a:solidFill>
                          <a:latin typeface="Abadi" panose="020B0604020104020204" pitchFamily="34" charset="0"/>
                          <a:ea typeface="Times New Roman"/>
                          <a:cs typeface="Arial"/>
                        </a:rPr>
                        <a:t>Deployable</a:t>
                      </a:r>
                    </a:p>
                  </a:txBody>
                  <a:tcPr marL="73025" marR="73025" marT="0" marB="73025"/>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To be deployable, a component has to be self-contained. It must be able to operate as a stand-alone entity on a component platform that provides an implementation of the component model. This usually means that the component is binary and does not have to be compiled before it is deployed. If a component is implemented as a service, it does not have to be deployed by a user of a component. Rather, it is deployed by the service provider. </a:t>
                      </a:r>
                    </a:p>
                  </a:txBody>
                  <a:tcPr marL="73025" marR="73025" marT="0" marB="73025"/>
                </a:tc>
                <a:extLst>
                  <a:ext uri="{0D108BD9-81ED-4DB2-BD59-A6C34878D82A}">
                    <a16:rowId xmlns:a16="http://schemas.microsoft.com/office/drawing/2014/main" val="10002"/>
                  </a:ext>
                </a:extLst>
              </a:tr>
            </a:tbl>
          </a:graphicData>
        </a:graphic>
      </p:graphicFrame>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71"/>
            <a:ext cx="8229600" cy="1143000"/>
          </a:xfrm>
        </p:spPr>
        <p:txBody>
          <a:bodyPr/>
          <a:lstStyle/>
          <a:p>
            <a:r>
              <a:rPr lang="en-US" dirty="0"/>
              <a:t>Component characteristics</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5808071"/>
              </p:ext>
            </p:extLst>
          </p:nvPr>
        </p:nvGraphicFramePr>
        <p:xfrm>
          <a:off x="254905" y="2152508"/>
          <a:ext cx="8229600" cy="4022725"/>
        </p:xfrm>
        <a:graphic>
          <a:graphicData uri="http://schemas.openxmlformats.org/drawingml/2006/table">
            <a:tbl>
              <a:tblPr firstRow="1" bandRow="1">
                <a:tableStyleId>{5C22544A-7EE6-4342-B048-85BDC9FD1C3A}</a:tableStyleId>
              </a:tblPr>
              <a:tblGrid>
                <a:gridCol w="1785732">
                  <a:extLst>
                    <a:ext uri="{9D8B030D-6E8A-4147-A177-3AD203B41FA5}">
                      <a16:colId xmlns:a16="http://schemas.microsoft.com/office/drawing/2014/main" val="20000"/>
                    </a:ext>
                  </a:extLst>
                </a:gridCol>
                <a:gridCol w="6443868">
                  <a:extLst>
                    <a:ext uri="{9D8B030D-6E8A-4147-A177-3AD203B41FA5}">
                      <a16:colId xmlns:a16="http://schemas.microsoft.com/office/drawing/2014/main" val="20001"/>
                    </a:ext>
                  </a:extLst>
                </a:gridCol>
              </a:tblGrid>
              <a:tr h="370840">
                <a:tc>
                  <a:txBody>
                    <a:bodyPr/>
                    <a:lstStyle/>
                    <a:p>
                      <a:pPr algn="just">
                        <a:spcAft>
                          <a:spcPts val="0"/>
                        </a:spcAft>
                      </a:pPr>
                      <a:r>
                        <a:rPr lang="en-GB" sz="1600" b="1" dirty="0">
                          <a:solidFill>
                            <a:srgbClr val="000000"/>
                          </a:solidFill>
                          <a:latin typeface="Abadi" panose="020B0604020104020204" pitchFamily="34" charset="0"/>
                          <a:ea typeface="Times New Roman"/>
                          <a:cs typeface="Arial"/>
                        </a:rPr>
                        <a:t>Component characteristic</a:t>
                      </a:r>
                    </a:p>
                  </a:txBody>
                  <a:tcPr marL="73025" marR="73025" marT="73025" marB="73025"/>
                </a:tc>
                <a:tc>
                  <a:txBody>
                    <a:bodyPr/>
                    <a:lstStyle/>
                    <a:p>
                      <a:pPr algn="just">
                        <a:spcAft>
                          <a:spcPts val="0"/>
                        </a:spcAft>
                      </a:pPr>
                      <a:r>
                        <a:rPr lang="en-GB" sz="1600" b="1" dirty="0">
                          <a:solidFill>
                            <a:srgbClr val="000000"/>
                          </a:solidFill>
                          <a:latin typeface="Abadi" panose="020B0604020104020204" pitchFamily="34" charset="0"/>
                          <a:ea typeface="Times New Roman"/>
                          <a:cs typeface="Arial"/>
                        </a:rPr>
                        <a:t>Description</a:t>
                      </a:r>
                    </a:p>
                  </a:txBody>
                  <a:tcPr marL="73025" marR="73025" marT="73025" marB="73025"/>
                </a:tc>
                <a:extLst>
                  <a:ext uri="{0D108BD9-81ED-4DB2-BD59-A6C34878D82A}">
                    <a16:rowId xmlns:a16="http://schemas.microsoft.com/office/drawing/2014/main" val="10000"/>
                  </a:ext>
                </a:extLst>
              </a:tr>
              <a:tr h="370840">
                <a:tc>
                  <a:txBody>
                    <a:bodyPr/>
                    <a:lstStyle/>
                    <a:p>
                      <a:pPr algn="just">
                        <a:spcAft>
                          <a:spcPts val="0"/>
                        </a:spcAft>
                      </a:pPr>
                      <a:r>
                        <a:rPr lang="en-GB" sz="1600" dirty="0">
                          <a:solidFill>
                            <a:srgbClr val="000000"/>
                          </a:solidFill>
                          <a:latin typeface="Abadi" panose="020B0604020104020204" pitchFamily="34" charset="0"/>
                          <a:ea typeface="Times New Roman"/>
                          <a:cs typeface="Arial"/>
                        </a:rPr>
                        <a:t>Documented</a:t>
                      </a:r>
                    </a:p>
                  </a:txBody>
                  <a:tcPr marL="73025" marR="73025" marT="0" marB="73025"/>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Components have to be fully documented so that potential users can decide whether or not the components meet their needs. The syntax and, ideally, the semantics of all component interfaces should be specified.</a:t>
                      </a:r>
                    </a:p>
                  </a:txBody>
                  <a:tcPr marL="73025" marR="73025" marT="0" marB="73025"/>
                </a:tc>
                <a:extLst>
                  <a:ext uri="{0D108BD9-81ED-4DB2-BD59-A6C34878D82A}">
                    <a16:rowId xmlns:a16="http://schemas.microsoft.com/office/drawing/2014/main" val="10001"/>
                  </a:ext>
                </a:extLst>
              </a:tr>
              <a:tr h="370840">
                <a:tc>
                  <a:txBody>
                    <a:bodyPr/>
                    <a:lstStyle/>
                    <a:p>
                      <a:pPr algn="just">
                        <a:spcAft>
                          <a:spcPts val="0"/>
                        </a:spcAft>
                      </a:pPr>
                      <a:r>
                        <a:rPr lang="en-GB" sz="1600" dirty="0">
                          <a:solidFill>
                            <a:srgbClr val="000000"/>
                          </a:solidFill>
                          <a:latin typeface="Abadi" panose="020B0604020104020204" pitchFamily="34" charset="0"/>
                          <a:ea typeface="Times New Roman"/>
                          <a:cs typeface="Arial"/>
                        </a:rPr>
                        <a:t>Independent</a:t>
                      </a:r>
                    </a:p>
                  </a:txBody>
                  <a:tcPr marL="73025" marR="73025" marT="0" marB="73025"/>
                </a:tc>
                <a:tc>
                  <a:txBody>
                    <a:bodyPr/>
                    <a:lstStyle/>
                    <a:p>
                      <a:pPr algn="just">
                        <a:spcAft>
                          <a:spcPts val="0"/>
                        </a:spcAft>
                      </a:pPr>
                      <a:r>
                        <a:rPr lang="en-GB" sz="1600" dirty="0">
                          <a:solidFill>
                            <a:srgbClr val="000000"/>
                          </a:solidFill>
                          <a:latin typeface="Abadi" panose="020B0604020104020204" pitchFamily="34" charset="0"/>
                          <a:ea typeface="Times New Roman"/>
                          <a:cs typeface="Arial"/>
                        </a:rPr>
                        <a:t>A component should be independent—it should be possible to compose and deploy it without having to use other specific components. In situations where the component needs externally provided services, these should be explicitly set out in a ‘requires’ interface specification.</a:t>
                      </a:r>
                    </a:p>
                  </a:txBody>
                  <a:tcPr marL="73025" marR="73025" marT="0" marB="73025"/>
                </a:tc>
                <a:extLst>
                  <a:ext uri="{0D108BD9-81ED-4DB2-BD59-A6C34878D82A}">
                    <a16:rowId xmlns:a16="http://schemas.microsoft.com/office/drawing/2014/main" val="10002"/>
                  </a:ext>
                </a:extLst>
              </a:tr>
              <a:tr h="370840">
                <a:tc>
                  <a:txBody>
                    <a:bodyPr/>
                    <a:lstStyle/>
                    <a:p>
                      <a:pPr algn="just">
                        <a:spcBef>
                          <a:spcPts val="600"/>
                        </a:spcBef>
                        <a:spcAft>
                          <a:spcPts val="0"/>
                        </a:spcAft>
                      </a:pPr>
                      <a:r>
                        <a:rPr lang="en-GB" sz="1600" dirty="0">
                          <a:solidFill>
                            <a:srgbClr val="000000"/>
                          </a:solidFill>
                          <a:latin typeface="Abadi" panose="020B0604020104020204" pitchFamily="34" charset="0"/>
                          <a:ea typeface="Times New Roman"/>
                          <a:cs typeface="Arial"/>
                        </a:rPr>
                        <a:t>Standardized</a:t>
                      </a:r>
                    </a:p>
                  </a:txBody>
                  <a:tcPr marL="73025" marR="73025" marT="0" marB="73025"/>
                </a:tc>
                <a:tc>
                  <a:txBody>
                    <a:bodyPr/>
                    <a:lstStyle/>
                    <a:p>
                      <a:pPr algn="just">
                        <a:spcBef>
                          <a:spcPts val="600"/>
                        </a:spcBef>
                        <a:spcAft>
                          <a:spcPts val="0"/>
                        </a:spcAft>
                      </a:pPr>
                      <a:r>
                        <a:rPr lang="en-GB" sz="1600" dirty="0">
                          <a:solidFill>
                            <a:srgbClr val="000000"/>
                          </a:solidFill>
                          <a:latin typeface="Abadi" panose="020B0604020104020204" pitchFamily="34" charset="0"/>
                          <a:ea typeface="Times New Roman"/>
                          <a:cs typeface="Arial"/>
                        </a:rPr>
                        <a:t>Component standardization means that a component used in a CBSE process has to conform to a standard component model. This model may define component interfaces, component metadata, documentation, composition, and deployment.</a:t>
                      </a:r>
                    </a:p>
                  </a:txBody>
                  <a:tcPr marL="73025" marR="73025" marT="0" marB="73025"/>
                </a:tc>
                <a:extLst>
                  <a:ext uri="{0D108BD9-81ED-4DB2-BD59-A6C34878D82A}">
                    <a16:rowId xmlns:a16="http://schemas.microsoft.com/office/drawing/2014/main" val="10003"/>
                  </a:ext>
                </a:extLst>
              </a:tr>
            </a:tbl>
          </a:graphicData>
        </a:graphic>
      </p:graphicFrame>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Component as a service provider</a:t>
            </a:r>
          </a:p>
        </p:txBody>
      </p:sp>
      <p:sp>
        <p:nvSpPr>
          <p:cNvPr id="44035" name="Rectangle 3"/>
          <p:cNvSpPr>
            <a:spLocks noGrp="1" noChangeArrowheads="1"/>
          </p:cNvSpPr>
          <p:nvPr>
            <p:ph idx="1"/>
          </p:nvPr>
        </p:nvSpPr>
        <p:spPr/>
        <p:txBody>
          <a:bodyPr/>
          <a:lstStyle/>
          <a:p>
            <a:r>
              <a:rPr lang="en-US" dirty="0"/>
              <a:t>The component is an independent, executable entity. It does not have to be compiled before it is used with other components.</a:t>
            </a:r>
          </a:p>
          <a:p>
            <a:r>
              <a:rPr lang="en-US" dirty="0"/>
              <a:t>The services offered by a component are made available through an interface and all component interactions take place through that interface.</a:t>
            </a:r>
          </a:p>
          <a:p>
            <a:r>
              <a:rPr lang="en-GB" dirty="0"/>
              <a:t>The component interface is expressed in terms of parameterized operations and its internal state is never exposed. </a:t>
            </a:r>
            <a:endParaRPr lang="en-US" dirty="0"/>
          </a:p>
          <a:p>
            <a:endParaRPr lang="en-US"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dirty="0"/>
              <a:t>Component interfaces</a:t>
            </a:r>
          </a:p>
        </p:txBody>
      </p:sp>
      <p:sp>
        <p:nvSpPr>
          <p:cNvPr id="7171" name="Rectangle 3"/>
          <p:cNvSpPr>
            <a:spLocks noGrp="1" noChangeArrowheads="1"/>
          </p:cNvSpPr>
          <p:nvPr>
            <p:ph idx="1"/>
          </p:nvPr>
        </p:nvSpPr>
        <p:spPr/>
        <p:txBody>
          <a:bodyPr/>
          <a:lstStyle/>
          <a:p>
            <a:r>
              <a:rPr lang="en-GB" dirty="0"/>
              <a:t>Provides interface</a:t>
            </a:r>
          </a:p>
          <a:p>
            <a:pPr lvl="1"/>
            <a:r>
              <a:rPr lang="en-GB" dirty="0"/>
              <a:t>Defines the services that are provided by the component to other components.</a:t>
            </a:r>
          </a:p>
          <a:p>
            <a:pPr lvl="1"/>
            <a:r>
              <a:rPr lang="en-GB" dirty="0"/>
              <a:t>This interface, essentially, is the component API. It defines the methods that can be called by a user of the component. </a:t>
            </a:r>
          </a:p>
          <a:p>
            <a:r>
              <a:rPr lang="en-GB" dirty="0"/>
              <a:t>Requires interface</a:t>
            </a:r>
          </a:p>
          <a:p>
            <a:pPr lvl="1"/>
            <a:r>
              <a:rPr lang="en-GB" dirty="0"/>
              <a:t>Defines the services that specifies what services must be made available for the component to execute as specified.</a:t>
            </a:r>
          </a:p>
          <a:p>
            <a:pPr lvl="1"/>
            <a:r>
              <a:rPr lang="en-GB" dirty="0"/>
              <a:t>This does not compromise the independence or </a:t>
            </a:r>
            <a:r>
              <a:rPr lang="en-GB" dirty="0" err="1"/>
              <a:t>deployability</a:t>
            </a:r>
            <a:r>
              <a:rPr lang="en-GB" dirty="0"/>
              <a:t> of a component because the ‘requires’ interface does not define how these services should be provided. </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interfaces</a:t>
            </a:r>
            <a:r>
              <a:rPr lang="en-GB" dirty="0"/>
              <a:t> </a:t>
            </a:r>
            <a:endParaRPr lang="en-US" dirty="0"/>
          </a:p>
        </p:txBody>
      </p:sp>
      <p:pic>
        <p:nvPicPr>
          <p:cNvPr id="4" name="Content Placeholder 3" descr="17.2 CompInterfaces.eps"/>
          <p:cNvPicPr>
            <a:picLocks noGrp="1" noChangeAspect="1"/>
          </p:cNvPicPr>
          <p:nvPr>
            <p:ph idx="1"/>
          </p:nvPr>
        </p:nvPicPr>
        <p:blipFill>
          <a:blip r:embed="rId2"/>
          <a:srcRect t="-89708" b="-89708"/>
          <a:stretch>
            <a:fillRect/>
          </a:stretch>
        </p:blipFill>
        <p:spPr>
          <a:xfrm>
            <a:off x="983473" y="1600201"/>
            <a:ext cx="7128001" cy="3920126"/>
          </a:xfrm>
        </p:spPr>
      </p:pic>
      <p:sp>
        <p:nvSpPr>
          <p:cNvPr id="7" name="Footer Placeholder 6"/>
          <p:cNvSpPr>
            <a:spLocks noGrp="1"/>
          </p:cNvSpPr>
          <p:nvPr>
            <p:ph type="ftr" sz="quarter" idx="11"/>
          </p:nvPr>
        </p:nvSpPr>
        <p:spPr/>
        <p:txBody>
          <a:bodyPr/>
          <a:lstStyle/>
          <a:p>
            <a:r>
              <a:rPr lang="en-US"/>
              <a:t>Chapter 16 Component-based software engineering</a:t>
            </a:r>
          </a:p>
        </p:txBody>
      </p:sp>
      <p:sp>
        <p:nvSpPr>
          <p:cNvPr id="6" name="Slide Number Placeholder 5"/>
          <p:cNvSpPr>
            <a:spLocks noGrp="1"/>
          </p:cNvSpPr>
          <p:nvPr>
            <p:ph type="sldNum" sz="quarter" idx="12"/>
          </p:nvPr>
        </p:nvSpPr>
        <p:spPr/>
        <p:txBody>
          <a:bodyPr/>
          <a:lstStyle/>
          <a:p>
            <a:fld id="{FA79538F-61EC-B743-9874-46B028F9C0C6}" type="slidenum">
              <a:rPr lang="en-US" smtClean="0"/>
              <a:pPr/>
              <a:t>16</a:t>
            </a:fld>
            <a:endParaRPr lang="en-US"/>
          </a:p>
        </p:txBody>
      </p:sp>
      <p:sp>
        <p:nvSpPr>
          <p:cNvPr id="5" name="TextBox 4"/>
          <p:cNvSpPr txBox="1"/>
          <p:nvPr/>
        </p:nvSpPr>
        <p:spPr>
          <a:xfrm>
            <a:off x="1224158" y="5194631"/>
            <a:ext cx="5083443" cy="369332"/>
          </a:xfrm>
          <a:prstGeom prst="rect">
            <a:avLst/>
          </a:prstGeom>
          <a:noFill/>
        </p:spPr>
        <p:txBody>
          <a:bodyPr wrap="none" rtlCol="0">
            <a:spAutoFit/>
          </a:bodyPr>
          <a:lstStyle/>
          <a:p>
            <a:r>
              <a:rPr lang="en-US" dirty="0"/>
              <a:t>Note UML notation. Ball and sockets can fit together.</a:t>
            </a: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b="1" dirty="0"/>
              <a:t> </a:t>
            </a:r>
            <a:r>
              <a:rPr lang="en-US" dirty="0"/>
              <a:t>model of a data collector component</a:t>
            </a:r>
            <a:r>
              <a:rPr lang="en-GB" dirty="0"/>
              <a:t> </a:t>
            </a:r>
            <a:endParaRPr lang="en-US" dirty="0"/>
          </a:p>
        </p:txBody>
      </p:sp>
      <p:pic>
        <p:nvPicPr>
          <p:cNvPr id="4" name="Content Placeholder 3" descr="17.3 DataCollector.eps"/>
          <p:cNvPicPr>
            <a:picLocks noGrp="1" noChangeAspect="1"/>
          </p:cNvPicPr>
          <p:nvPr>
            <p:ph idx="1"/>
          </p:nvPr>
        </p:nvPicPr>
        <p:blipFill>
          <a:blip r:embed="rId2"/>
          <a:srcRect t="-19245" b="-19245"/>
          <a:stretch>
            <a:fillRect/>
          </a:stretch>
        </p:blipFill>
        <p:spPr>
          <a:xfrm>
            <a:off x="1418221" y="1851923"/>
            <a:ext cx="6475880" cy="3561485"/>
          </a:xfrm>
        </p:spPr>
      </p:pic>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access</a:t>
            </a:r>
          </a:p>
        </p:txBody>
      </p:sp>
      <p:sp>
        <p:nvSpPr>
          <p:cNvPr id="3" name="Content Placeholder 2"/>
          <p:cNvSpPr>
            <a:spLocks noGrp="1"/>
          </p:cNvSpPr>
          <p:nvPr>
            <p:ph idx="1"/>
          </p:nvPr>
        </p:nvSpPr>
        <p:spPr/>
        <p:txBody>
          <a:bodyPr/>
          <a:lstStyle/>
          <a:p>
            <a:r>
              <a:rPr lang="en-US" dirty="0"/>
              <a:t>Components are accessed using remote procedure calls (RPCs).</a:t>
            </a:r>
          </a:p>
          <a:p>
            <a:r>
              <a:rPr lang="en-US" dirty="0"/>
              <a:t>Each component has a unique identifier (usually a URL) and can be referenced from any networked computer.</a:t>
            </a:r>
          </a:p>
          <a:p>
            <a:r>
              <a:rPr lang="en-US" dirty="0"/>
              <a:t>Therefore it can be called in a similar way as a procedure or method running on a local computer.</a:t>
            </a:r>
          </a:p>
          <a:p>
            <a:endParaRPr lang="en-US"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6" name="Slide Number Placeholder 5"/>
          <p:cNvSpPr>
            <a:spLocks noGrp="1"/>
          </p:cNvSpPr>
          <p:nvPr>
            <p:ph type="sldNum" sz="quarter" idx="12"/>
          </p:nvPr>
        </p:nvSpPr>
        <p:spPr/>
        <p:txBody>
          <a:bodyPr/>
          <a:lstStyle/>
          <a:p>
            <a:fld id="{FA79538F-61EC-B743-9874-46B028F9C0C6}" type="slidenum">
              <a:rPr lang="en-US" smtClean="0"/>
              <a:pPr/>
              <a:t>18</a:t>
            </a:fld>
            <a:endParaRPr lang="en-US"/>
          </a:p>
        </p:txBody>
      </p:sp>
    </p:spTree>
    <p:extLst>
      <p:ext uri="{BB962C8B-B14F-4D97-AF65-F5344CB8AC3E}">
        <p14:creationId xmlns:p14="http://schemas.microsoft.com/office/powerpoint/2010/main" val="1339395511"/>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Component models</a:t>
            </a:r>
          </a:p>
        </p:txBody>
      </p:sp>
      <p:sp>
        <p:nvSpPr>
          <p:cNvPr id="46083" name="Rectangle 3"/>
          <p:cNvSpPr>
            <a:spLocks noGrp="1" noChangeArrowheads="1"/>
          </p:cNvSpPr>
          <p:nvPr>
            <p:ph idx="1"/>
          </p:nvPr>
        </p:nvSpPr>
        <p:spPr/>
        <p:txBody>
          <a:bodyPr/>
          <a:lstStyle/>
          <a:p>
            <a:r>
              <a:rPr lang="en-US" sz="2400" dirty="0"/>
              <a:t>A component model is a definition of standards for component implementation, documentation and deployment.</a:t>
            </a:r>
          </a:p>
          <a:p>
            <a:r>
              <a:rPr lang="en-US" sz="2400" dirty="0"/>
              <a:t>Examples of component models</a:t>
            </a:r>
          </a:p>
          <a:p>
            <a:pPr lvl="1"/>
            <a:r>
              <a:rPr lang="en-US" sz="2000" dirty="0"/>
              <a:t>EJB model (Enterprise Java Beans)</a:t>
            </a:r>
          </a:p>
          <a:p>
            <a:pPr lvl="1"/>
            <a:r>
              <a:rPr lang="en-US" sz="2000" dirty="0"/>
              <a:t>COM+ model (.NET model)</a:t>
            </a:r>
          </a:p>
          <a:p>
            <a:pPr lvl="1"/>
            <a:r>
              <a:rPr lang="en-US" sz="2000" dirty="0" err="1"/>
              <a:t>Corba</a:t>
            </a:r>
            <a:r>
              <a:rPr lang="en-US" sz="2000" dirty="0"/>
              <a:t> Component Model</a:t>
            </a:r>
          </a:p>
          <a:p>
            <a:r>
              <a:rPr lang="en-US" sz="2400" dirty="0"/>
              <a:t>The component model specifies how interfaces should be defined and the elements that should be included in an interface definition.</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16 -  Component-based software engineering</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elements of a component model</a:t>
            </a:r>
            <a:r>
              <a:rPr lang="en-GB" dirty="0"/>
              <a:t> </a:t>
            </a:r>
            <a:endParaRPr lang="en-US" dirty="0"/>
          </a:p>
        </p:txBody>
      </p:sp>
      <p:pic>
        <p:nvPicPr>
          <p:cNvPr id="4" name="Content Placeholder 3" descr="17.4 ComponentModelElements.eps"/>
          <p:cNvPicPr>
            <a:picLocks noGrp="1" noChangeAspect="1"/>
          </p:cNvPicPr>
          <p:nvPr>
            <p:ph idx="1"/>
          </p:nvPr>
        </p:nvPicPr>
        <p:blipFill>
          <a:blip r:embed="rId2"/>
          <a:srcRect t="-2622" b="-2622"/>
          <a:stretch>
            <a:fillRect/>
          </a:stretch>
        </p:blipFill>
        <p:spPr>
          <a:xfrm>
            <a:off x="994913" y="1806156"/>
            <a:ext cx="6544524" cy="3599236"/>
          </a:xfrm>
        </p:spPr>
      </p:pic>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a component model</a:t>
            </a:r>
          </a:p>
        </p:txBody>
      </p:sp>
      <p:sp>
        <p:nvSpPr>
          <p:cNvPr id="3" name="Content Placeholder 2"/>
          <p:cNvSpPr>
            <a:spLocks noGrp="1"/>
          </p:cNvSpPr>
          <p:nvPr>
            <p:ph idx="1"/>
          </p:nvPr>
        </p:nvSpPr>
        <p:spPr/>
        <p:txBody>
          <a:bodyPr/>
          <a:lstStyle/>
          <a:p>
            <a:r>
              <a:rPr lang="en-GB" dirty="0"/>
              <a:t>Interfaces </a:t>
            </a:r>
          </a:p>
          <a:p>
            <a:pPr lvl="1"/>
            <a:r>
              <a:rPr lang="en-GB" dirty="0"/>
              <a:t>Components are defined by specifying their interfaces. The component model specifies how the interfaces should be defined and the elements, such as operation names, parameters and exceptions, which should be included in the interface definition. </a:t>
            </a:r>
          </a:p>
          <a:p>
            <a:r>
              <a:rPr lang="en-GB" dirty="0"/>
              <a:t>Usage </a:t>
            </a:r>
          </a:p>
          <a:p>
            <a:pPr lvl="1"/>
            <a:r>
              <a:rPr lang="en-GB" dirty="0"/>
              <a:t>In order for components to be distributed and accessed remotely, they need to have a unique name or handle associated with them. This has to be globally unique.</a:t>
            </a:r>
          </a:p>
          <a:p>
            <a:r>
              <a:rPr lang="en-GB" dirty="0"/>
              <a:t>Deployment </a:t>
            </a:r>
          </a:p>
          <a:p>
            <a:pPr lvl="1"/>
            <a:r>
              <a:rPr lang="en-GB" dirty="0"/>
              <a:t>The component model includes a specification of how components should be packaged for deployment as independent, executable entities.  </a:t>
            </a:r>
            <a:endParaRPr lang="en-US"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Middleware support</a:t>
            </a:r>
          </a:p>
        </p:txBody>
      </p:sp>
      <p:sp>
        <p:nvSpPr>
          <p:cNvPr id="47107" name="Rectangle 3"/>
          <p:cNvSpPr>
            <a:spLocks noGrp="1" noChangeArrowheads="1"/>
          </p:cNvSpPr>
          <p:nvPr>
            <p:ph idx="1"/>
          </p:nvPr>
        </p:nvSpPr>
        <p:spPr/>
        <p:txBody>
          <a:bodyPr/>
          <a:lstStyle/>
          <a:p>
            <a:pPr>
              <a:lnSpc>
                <a:spcPct val="90000"/>
              </a:lnSpc>
            </a:pPr>
            <a:r>
              <a:rPr lang="en-US" sz="2400" dirty="0"/>
              <a:t>Component models are the basis for middleware that provides support for executing components.</a:t>
            </a:r>
          </a:p>
          <a:p>
            <a:pPr>
              <a:lnSpc>
                <a:spcPct val="90000"/>
              </a:lnSpc>
            </a:pPr>
            <a:r>
              <a:rPr lang="en-US" sz="2400" dirty="0"/>
              <a:t>Component model implementations provide:</a:t>
            </a:r>
          </a:p>
          <a:p>
            <a:pPr lvl="1">
              <a:lnSpc>
                <a:spcPct val="90000"/>
              </a:lnSpc>
            </a:pPr>
            <a:r>
              <a:rPr lang="en-US" sz="2000" dirty="0"/>
              <a:t>Platform services that allow components written according to the model to communicate;</a:t>
            </a:r>
          </a:p>
          <a:p>
            <a:pPr lvl="1">
              <a:lnSpc>
                <a:spcPct val="90000"/>
              </a:lnSpc>
            </a:pPr>
            <a:r>
              <a:rPr lang="en-US" sz="2000" dirty="0"/>
              <a:t>Support services that are application-independent services used by different components.</a:t>
            </a:r>
          </a:p>
          <a:p>
            <a:pPr>
              <a:lnSpc>
                <a:spcPct val="90000"/>
              </a:lnSpc>
            </a:pPr>
            <a:r>
              <a:rPr lang="en-US" sz="2400" dirty="0"/>
              <a:t>To use services provided by a model, components are deployed in a </a:t>
            </a:r>
            <a:r>
              <a:rPr lang="en-US" sz="2400" dirty="0">
                <a:solidFill>
                  <a:schemeClr val="accent1"/>
                </a:solidFill>
              </a:rPr>
              <a:t>container. </a:t>
            </a:r>
            <a:r>
              <a:rPr lang="en-US" sz="2400" dirty="0">
                <a:solidFill>
                  <a:schemeClr val="tx1"/>
                </a:solidFill>
              </a:rPr>
              <a:t>This is a set of interfaces used to access the service implementations.</a:t>
            </a:r>
            <a:endParaRPr lang="en-US" sz="2400"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Middleware services defined in a component model</a:t>
            </a:r>
            <a:r>
              <a:rPr lang="en-GB" dirty="0"/>
              <a:t> </a:t>
            </a:r>
            <a:endParaRPr lang="en-US" dirty="0"/>
          </a:p>
        </p:txBody>
      </p:sp>
      <p:pic>
        <p:nvPicPr>
          <p:cNvPr id="4" name="Content Placeholder 3" descr="17.5 ModelServices.eps"/>
          <p:cNvPicPr>
            <a:picLocks noGrp="1" noChangeAspect="1"/>
          </p:cNvPicPr>
          <p:nvPr>
            <p:ph idx="1"/>
          </p:nvPr>
        </p:nvPicPr>
        <p:blipFill>
          <a:blip r:embed="rId2"/>
          <a:srcRect l="-4318" r="-4318"/>
          <a:stretch>
            <a:fillRect/>
          </a:stretch>
        </p:blipFill>
        <p:spPr>
          <a:xfrm>
            <a:off x="1040677" y="1886249"/>
            <a:ext cx="6590287" cy="3624404"/>
          </a:xfrm>
        </p:spPr>
      </p:pic>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76148"/>
            <a:ext cx="8229600" cy="1143000"/>
          </a:xfrm>
        </p:spPr>
        <p:txBody>
          <a:bodyPr/>
          <a:lstStyle/>
          <a:p>
            <a:pPr algn="ctr"/>
            <a:r>
              <a:rPr lang="en-US" dirty="0"/>
              <a:t>CBSE processes</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6" name="Slide Number Placeholder 5"/>
          <p:cNvSpPr>
            <a:spLocks noGrp="1"/>
          </p:cNvSpPr>
          <p:nvPr>
            <p:ph type="sldNum" sz="quarter" idx="12"/>
          </p:nvPr>
        </p:nvSpPr>
        <p:spPr/>
        <p:txBody>
          <a:bodyPr/>
          <a:lstStyle/>
          <a:p>
            <a:fld id="{FA79538F-61EC-B743-9874-46B028F9C0C6}" type="slidenum">
              <a:rPr lang="en-US" smtClean="0"/>
              <a:pPr/>
              <a:t>24</a:t>
            </a:fld>
            <a:endParaRPr lang="en-US"/>
          </a:p>
        </p:txBody>
      </p:sp>
    </p:spTree>
    <p:extLst>
      <p:ext uri="{BB962C8B-B14F-4D97-AF65-F5344CB8AC3E}">
        <p14:creationId xmlns:p14="http://schemas.microsoft.com/office/powerpoint/2010/main" val="1833240449"/>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CBSE processes</a:t>
            </a:r>
          </a:p>
        </p:txBody>
      </p:sp>
      <p:sp>
        <p:nvSpPr>
          <p:cNvPr id="3" name="Content Placeholder 2"/>
          <p:cNvSpPr>
            <a:spLocks noGrp="1"/>
          </p:cNvSpPr>
          <p:nvPr>
            <p:ph idx="1"/>
          </p:nvPr>
        </p:nvSpPr>
        <p:spPr/>
        <p:txBody>
          <a:bodyPr/>
          <a:lstStyle/>
          <a:p>
            <a:r>
              <a:rPr lang="en-GB" dirty="0"/>
              <a:t>CBSE processes are software processes that support component-based software engineering. </a:t>
            </a:r>
          </a:p>
          <a:p>
            <a:pPr lvl="1"/>
            <a:r>
              <a:rPr lang="en-GB" dirty="0"/>
              <a:t>They take into account the possibilities of reuse and the different process activities involved in developing and using reusable components. </a:t>
            </a:r>
          </a:p>
          <a:p>
            <a:r>
              <a:rPr lang="en-GB" dirty="0"/>
              <a:t>Development for reuse </a:t>
            </a:r>
          </a:p>
          <a:p>
            <a:pPr lvl="1"/>
            <a:r>
              <a:rPr lang="en-GB" dirty="0"/>
              <a:t>This process is concerned with developing components or services that will be reused in other applications. It usually involves generalizing existing components.</a:t>
            </a:r>
          </a:p>
          <a:p>
            <a:r>
              <a:rPr lang="en-GB" dirty="0"/>
              <a:t>Development with reuse </a:t>
            </a:r>
          </a:p>
          <a:p>
            <a:pPr lvl="1"/>
            <a:r>
              <a:rPr lang="en-GB" dirty="0"/>
              <a:t>This process is the process of developing new applications using existing components and services.</a:t>
            </a:r>
          </a:p>
          <a:p>
            <a:endParaRPr lang="en-US"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CBSE processes</a:t>
            </a:r>
            <a:r>
              <a:rPr lang="en-GB" dirty="0"/>
              <a:t> </a:t>
            </a:r>
            <a:endParaRPr lang="en-US" dirty="0"/>
          </a:p>
        </p:txBody>
      </p:sp>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26</a:t>
            </a:fld>
            <a:endParaRPr lang="en-US"/>
          </a:p>
        </p:txBody>
      </p:sp>
      <p:pic>
        <p:nvPicPr>
          <p:cNvPr id="8" name="Picture 7" descr="16.6 CBSE Processes (17.6).eps"/>
          <p:cNvPicPr>
            <a:picLocks noChangeAspect="1"/>
          </p:cNvPicPr>
          <p:nvPr/>
        </p:nvPicPr>
        <p:blipFill rotWithShape="1">
          <a:blip r:embed="rId2">
            <a:extLst>
              <a:ext uri="{28A0092B-C50C-407E-A947-70E740481C1C}">
                <a14:useLocalDpi xmlns:a14="http://schemas.microsoft.com/office/drawing/2010/main" val="0"/>
              </a:ext>
            </a:extLst>
          </a:blip>
          <a:srcRect r="21756"/>
          <a:stretch/>
        </p:blipFill>
        <p:spPr>
          <a:xfrm>
            <a:off x="978599" y="1640131"/>
            <a:ext cx="7349198" cy="4621790"/>
          </a:xfrm>
          <a:prstGeom prst="rect">
            <a:avLst/>
          </a:prstGeom>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Supporting processes</a:t>
            </a:r>
          </a:p>
        </p:txBody>
      </p:sp>
      <p:sp>
        <p:nvSpPr>
          <p:cNvPr id="3" name="Content Placeholder 2"/>
          <p:cNvSpPr>
            <a:spLocks noGrp="1"/>
          </p:cNvSpPr>
          <p:nvPr>
            <p:ph idx="1"/>
          </p:nvPr>
        </p:nvSpPr>
        <p:spPr/>
        <p:txBody>
          <a:bodyPr/>
          <a:lstStyle/>
          <a:p>
            <a:r>
              <a:rPr lang="en-GB" dirty="0"/>
              <a:t>Component acquisition is the process of acquiring components for reuse or development into a reusable component. </a:t>
            </a:r>
          </a:p>
          <a:p>
            <a:pPr lvl="1"/>
            <a:r>
              <a:rPr lang="en-GB" dirty="0"/>
              <a:t>It may involve accessing locally- developed components or services or finding these components from an external source.</a:t>
            </a:r>
          </a:p>
          <a:p>
            <a:r>
              <a:rPr lang="en-GB" dirty="0"/>
              <a:t>Component management is concerned with managing a company’s reusable components, ensuring that they are properly catalogued, stored and made available for reuse.</a:t>
            </a:r>
          </a:p>
          <a:p>
            <a:r>
              <a:rPr lang="en-GB" dirty="0"/>
              <a:t>Component certification is the process of checking a component and certifying that it meets its specification.</a:t>
            </a:r>
          </a:p>
          <a:p>
            <a:endParaRPr lang="en-US" dirty="0"/>
          </a:p>
        </p:txBody>
      </p:sp>
      <p:sp>
        <p:nvSpPr>
          <p:cNvPr id="4" name="Footer Placeholder 3"/>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CBSE for reuse</a:t>
            </a:r>
          </a:p>
        </p:txBody>
      </p:sp>
      <p:sp>
        <p:nvSpPr>
          <p:cNvPr id="48131" name="Rectangle 3"/>
          <p:cNvSpPr>
            <a:spLocks noGrp="1" noChangeArrowheads="1"/>
          </p:cNvSpPr>
          <p:nvPr>
            <p:ph idx="1"/>
          </p:nvPr>
        </p:nvSpPr>
        <p:spPr/>
        <p:txBody>
          <a:bodyPr/>
          <a:lstStyle/>
          <a:p>
            <a:r>
              <a:rPr lang="en-US" dirty="0"/>
              <a:t>CBSE for reuse focuses on component development.</a:t>
            </a:r>
          </a:p>
          <a:p>
            <a:r>
              <a:rPr lang="en-US" dirty="0"/>
              <a:t>Components developed for a specific application usually have to be </a:t>
            </a:r>
            <a:r>
              <a:rPr lang="en-US" dirty="0" err="1"/>
              <a:t>generalised</a:t>
            </a:r>
            <a:r>
              <a:rPr lang="en-US" dirty="0"/>
              <a:t> to make them reusable.</a:t>
            </a:r>
          </a:p>
          <a:p>
            <a:r>
              <a:rPr lang="en-US" dirty="0"/>
              <a:t>A component is most likely to be reusable if it associated with a stable domain abstraction (business object). </a:t>
            </a:r>
          </a:p>
          <a:p>
            <a:r>
              <a:rPr lang="en-US" dirty="0"/>
              <a:t>For example, in a hospital stable domain abstractions are associated with the fundamental purpose - nurses, patients, treatments, etc.</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263525"/>
            <a:ext cx="8035925" cy="1108075"/>
          </a:xfrm>
        </p:spPr>
        <p:txBody>
          <a:bodyPr/>
          <a:lstStyle/>
          <a:p>
            <a:r>
              <a:rPr lang="en-GB" dirty="0"/>
              <a:t>Component development for reuse</a:t>
            </a:r>
          </a:p>
        </p:txBody>
      </p:sp>
      <p:sp>
        <p:nvSpPr>
          <p:cNvPr id="17411" name="Rectangle 3"/>
          <p:cNvSpPr>
            <a:spLocks noGrp="1" noChangeArrowheads="1"/>
          </p:cNvSpPr>
          <p:nvPr>
            <p:ph idx="1"/>
          </p:nvPr>
        </p:nvSpPr>
        <p:spPr/>
        <p:txBody>
          <a:bodyPr/>
          <a:lstStyle/>
          <a:p>
            <a:pPr marL="465138" indent="-465138">
              <a:lnSpc>
                <a:spcPct val="90000"/>
              </a:lnSpc>
            </a:pPr>
            <a:r>
              <a:rPr lang="en-GB" sz="2100" dirty="0"/>
              <a:t>Components for reuse may be specially constructed by generalising existing components.</a:t>
            </a:r>
          </a:p>
          <a:p>
            <a:pPr marL="465138" indent="-465138">
              <a:lnSpc>
                <a:spcPct val="90000"/>
              </a:lnSpc>
            </a:pPr>
            <a:r>
              <a:rPr lang="en-GB" sz="2100" dirty="0"/>
              <a:t>Component reusability</a:t>
            </a:r>
          </a:p>
          <a:p>
            <a:pPr marL="1035050" lvl="1" indent="-455613">
              <a:lnSpc>
                <a:spcPct val="90000"/>
              </a:lnSpc>
            </a:pPr>
            <a:r>
              <a:rPr lang="en-GB" sz="2000" dirty="0"/>
              <a:t>Should reflect stable domain abstractions;</a:t>
            </a:r>
          </a:p>
          <a:p>
            <a:pPr marL="1035050" lvl="1" indent="-455613">
              <a:lnSpc>
                <a:spcPct val="90000"/>
              </a:lnSpc>
            </a:pPr>
            <a:r>
              <a:rPr lang="en-GB" sz="2000" dirty="0"/>
              <a:t>Should hide state representation;</a:t>
            </a:r>
          </a:p>
          <a:p>
            <a:pPr marL="1035050" lvl="1" indent="-455613">
              <a:lnSpc>
                <a:spcPct val="90000"/>
              </a:lnSpc>
            </a:pPr>
            <a:r>
              <a:rPr lang="en-GB" sz="2000" dirty="0"/>
              <a:t>Should be as independent as possible;</a:t>
            </a:r>
          </a:p>
          <a:p>
            <a:pPr marL="1035050" lvl="1" indent="-455613">
              <a:lnSpc>
                <a:spcPct val="90000"/>
              </a:lnSpc>
            </a:pPr>
            <a:r>
              <a:rPr lang="en-GB" sz="2000" dirty="0"/>
              <a:t>Should publish exceptions through the component interface.</a:t>
            </a:r>
          </a:p>
          <a:p>
            <a:pPr marL="465138" indent="-465138">
              <a:lnSpc>
                <a:spcPct val="90000"/>
              </a:lnSpc>
            </a:pPr>
            <a:r>
              <a:rPr lang="en-GB" sz="2100" dirty="0"/>
              <a:t>There is a trade-off between reusability and usability</a:t>
            </a:r>
          </a:p>
          <a:p>
            <a:pPr marL="1035050" lvl="1" indent="-455613">
              <a:lnSpc>
                <a:spcPct val="90000"/>
              </a:lnSpc>
            </a:pPr>
            <a:r>
              <a:rPr lang="en-GB" sz="2000" dirty="0"/>
              <a:t>The more general the interface, the greater the reusability but it is then more complex and hence less usable.</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GB" dirty="0"/>
              <a:t>Components and component models </a:t>
            </a:r>
          </a:p>
          <a:p>
            <a:r>
              <a:rPr lang="en-GB" dirty="0"/>
              <a:t>CBSE processes</a:t>
            </a:r>
          </a:p>
          <a:p>
            <a:r>
              <a:rPr lang="en-GB" dirty="0"/>
              <a:t>Component composition</a:t>
            </a:r>
          </a:p>
          <a:p>
            <a:endParaRPr lang="en-US"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dirty="0"/>
              <a:t>Changes for reusability</a:t>
            </a:r>
          </a:p>
        </p:txBody>
      </p:sp>
      <p:sp>
        <p:nvSpPr>
          <p:cNvPr id="49155" name="Rectangle 3"/>
          <p:cNvSpPr>
            <a:spLocks noGrp="1" noChangeArrowheads="1"/>
          </p:cNvSpPr>
          <p:nvPr>
            <p:ph idx="1"/>
          </p:nvPr>
        </p:nvSpPr>
        <p:spPr/>
        <p:txBody>
          <a:bodyPr/>
          <a:lstStyle/>
          <a:p>
            <a:r>
              <a:rPr lang="en-US" dirty="0"/>
              <a:t>Remove application-specific methods.</a:t>
            </a:r>
          </a:p>
          <a:p>
            <a:r>
              <a:rPr lang="en-US" dirty="0"/>
              <a:t>Change names to make them general.</a:t>
            </a:r>
          </a:p>
          <a:p>
            <a:r>
              <a:rPr lang="en-US" dirty="0"/>
              <a:t>Add methods to broaden coverage.</a:t>
            </a:r>
          </a:p>
          <a:p>
            <a:r>
              <a:rPr lang="en-US" dirty="0"/>
              <a:t>Make exception handling consistent.</a:t>
            </a:r>
          </a:p>
          <a:p>
            <a:r>
              <a:rPr lang="en-US" dirty="0"/>
              <a:t>Add a configuration interface for component adaptation.</a:t>
            </a:r>
          </a:p>
          <a:p>
            <a:r>
              <a:rPr lang="en-US" dirty="0"/>
              <a:t>Integrate required components to reduce dependencies.</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idx="1"/>
          </p:nvPr>
        </p:nvSpPr>
        <p:spPr/>
        <p:txBody>
          <a:bodyPr/>
          <a:lstStyle/>
          <a:p>
            <a:r>
              <a:rPr lang="en-GB" dirty="0"/>
              <a:t>Components should not handle exceptions themselves, because each application will have its own requirements for exception handling. </a:t>
            </a:r>
          </a:p>
          <a:p>
            <a:pPr lvl="1"/>
            <a:r>
              <a:rPr lang="en-GB" dirty="0"/>
              <a:t>Rather, the component should define what exceptions can arise and should publish these as part of the interface.</a:t>
            </a:r>
          </a:p>
          <a:p>
            <a:r>
              <a:rPr lang="en-GB" dirty="0"/>
              <a:t>In practice, however, there are two problems with this:</a:t>
            </a:r>
          </a:p>
          <a:p>
            <a:pPr lvl="1"/>
            <a:r>
              <a:rPr lang="en-GB" dirty="0"/>
              <a:t>Publishing all exceptions leads to bloated interfaces that are harder to understand. This may put off potential users of the component.</a:t>
            </a:r>
          </a:p>
          <a:p>
            <a:pPr lvl="1"/>
            <a:r>
              <a:rPr lang="en-GB" dirty="0"/>
              <a:t>The operation of the component may depend on local exception handling, and changing this may have serious implications for the functionality of the component.</a:t>
            </a:r>
          </a:p>
          <a:p>
            <a:endParaRPr lang="en-US" dirty="0"/>
          </a:p>
        </p:txBody>
      </p:sp>
      <p:sp>
        <p:nvSpPr>
          <p:cNvPr id="4" name="Footer Placeholder 3"/>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Legacy system components</a:t>
            </a:r>
          </a:p>
        </p:txBody>
      </p:sp>
      <p:sp>
        <p:nvSpPr>
          <p:cNvPr id="50179" name="Rectangle 3"/>
          <p:cNvSpPr>
            <a:spLocks noGrp="1" noChangeArrowheads="1"/>
          </p:cNvSpPr>
          <p:nvPr>
            <p:ph idx="1"/>
          </p:nvPr>
        </p:nvSpPr>
        <p:spPr/>
        <p:txBody>
          <a:bodyPr/>
          <a:lstStyle/>
          <a:p>
            <a:r>
              <a:rPr lang="en-US" dirty="0"/>
              <a:t>Existing legacy systems that fulfil a useful business function can be re-packaged as components for reuse.</a:t>
            </a:r>
          </a:p>
          <a:p>
            <a:r>
              <a:rPr lang="en-US" dirty="0"/>
              <a:t>This involves writing a wrapper component that implements provides and requires interfaces then accesses the legacy system.</a:t>
            </a:r>
          </a:p>
          <a:p>
            <a:r>
              <a:rPr lang="en-US" dirty="0"/>
              <a:t>Although costly, this can be much less expensive than rewriting the legacy system.</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dirty="0"/>
              <a:t>Reusable components</a:t>
            </a:r>
          </a:p>
        </p:txBody>
      </p:sp>
      <p:sp>
        <p:nvSpPr>
          <p:cNvPr id="18435" name="Rectangle 3"/>
          <p:cNvSpPr>
            <a:spLocks noGrp="1" noChangeArrowheads="1"/>
          </p:cNvSpPr>
          <p:nvPr>
            <p:ph idx="1"/>
          </p:nvPr>
        </p:nvSpPr>
        <p:spPr>
          <a:noFill/>
          <a:ln/>
        </p:spPr>
        <p:txBody>
          <a:bodyPr lIns="90840" tIns="44623" rIns="90840" bIns="44623"/>
          <a:lstStyle/>
          <a:p>
            <a:r>
              <a:rPr lang="en-GB" dirty="0"/>
              <a:t>The development cost of reusable components may be higher than the cost of specific equivalents. This extra reusability enhancement cost should be an organization rather than a project cost.</a:t>
            </a:r>
          </a:p>
          <a:p>
            <a:r>
              <a:rPr lang="en-GB" dirty="0"/>
              <a:t>Generic components may be less space-efficient and may have longer execution times than their specific equivalents.</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33</a:t>
            </a:fld>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management</a:t>
            </a:r>
          </a:p>
        </p:txBody>
      </p:sp>
      <p:sp>
        <p:nvSpPr>
          <p:cNvPr id="3" name="Content Placeholder 2"/>
          <p:cNvSpPr>
            <a:spLocks noGrp="1"/>
          </p:cNvSpPr>
          <p:nvPr>
            <p:ph idx="1"/>
          </p:nvPr>
        </p:nvSpPr>
        <p:spPr/>
        <p:txBody>
          <a:bodyPr/>
          <a:lstStyle/>
          <a:p>
            <a:r>
              <a:rPr lang="en-GB" dirty="0"/>
              <a:t>Component management involves deciding how to classify the component so that it can be discovered, making the component available either in a repository or as a service, maintaining information about the use of the component and keeping track of different component versions. </a:t>
            </a:r>
          </a:p>
          <a:p>
            <a:r>
              <a:rPr lang="en-GB" dirty="0"/>
              <a:t>A company with a reuse program may carry out some form of component certification before the component is made available for reuse. </a:t>
            </a:r>
          </a:p>
          <a:p>
            <a:pPr lvl="1"/>
            <a:r>
              <a:rPr lang="en-GB" dirty="0"/>
              <a:t>Certification means that someone apart from the developer checks the quality of the component. </a:t>
            </a:r>
          </a:p>
          <a:p>
            <a:endParaRPr lang="en-US" dirty="0"/>
          </a:p>
        </p:txBody>
      </p:sp>
      <p:sp>
        <p:nvSpPr>
          <p:cNvPr id="4" name="Footer Placeholder 3"/>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34</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t>CBSE with reuse</a:t>
            </a:r>
          </a:p>
        </p:txBody>
      </p:sp>
      <p:sp>
        <p:nvSpPr>
          <p:cNvPr id="51203" name="Rectangle 3"/>
          <p:cNvSpPr>
            <a:spLocks noGrp="1" noChangeArrowheads="1"/>
          </p:cNvSpPr>
          <p:nvPr>
            <p:ph idx="1"/>
          </p:nvPr>
        </p:nvSpPr>
        <p:spPr/>
        <p:txBody>
          <a:bodyPr/>
          <a:lstStyle/>
          <a:p>
            <a:pPr>
              <a:lnSpc>
                <a:spcPct val="90000"/>
              </a:lnSpc>
            </a:pPr>
            <a:r>
              <a:rPr lang="en-US" dirty="0"/>
              <a:t>CBSE with reuse process has to find and integrate reusable components.</a:t>
            </a:r>
          </a:p>
          <a:p>
            <a:pPr>
              <a:lnSpc>
                <a:spcPct val="90000"/>
              </a:lnSpc>
            </a:pPr>
            <a:r>
              <a:rPr lang="en-US" dirty="0"/>
              <a:t>When reusing components, it is essential to make trade-offs between ideal requirements and the services actually provided by available components.</a:t>
            </a:r>
          </a:p>
          <a:p>
            <a:pPr>
              <a:lnSpc>
                <a:spcPct val="90000"/>
              </a:lnSpc>
            </a:pPr>
            <a:r>
              <a:rPr lang="en-US" dirty="0"/>
              <a:t>This involves:</a:t>
            </a:r>
          </a:p>
          <a:p>
            <a:pPr lvl="1">
              <a:lnSpc>
                <a:spcPct val="90000"/>
              </a:lnSpc>
            </a:pPr>
            <a:r>
              <a:rPr lang="en-US" dirty="0"/>
              <a:t>Developing outline requirements;</a:t>
            </a:r>
          </a:p>
          <a:p>
            <a:pPr lvl="1">
              <a:lnSpc>
                <a:spcPct val="90000"/>
              </a:lnSpc>
            </a:pPr>
            <a:r>
              <a:rPr lang="en-US" dirty="0"/>
              <a:t>Searching for components then modifying requirements according to available functionality.</a:t>
            </a:r>
          </a:p>
          <a:p>
            <a:pPr lvl="1">
              <a:lnSpc>
                <a:spcPct val="90000"/>
              </a:lnSpc>
            </a:pPr>
            <a:r>
              <a:rPr lang="en-US" dirty="0"/>
              <a:t>Searching again to find if there are better components that meet the revised requirements.</a:t>
            </a:r>
          </a:p>
          <a:p>
            <a:pPr lvl="1">
              <a:lnSpc>
                <a:spcPct val="90000"/>
              </a:lnSpc>
            </a:pPr>
            <a:r>
              <a:rPr lang="en-US" dirty="0"/>
              <a:t>Composing components to create the system.</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CBSE with reuse</a:t>
            </a:r>
            <a:r>
              <a:rPr lang="en-GB" dirty="0"/>
              <a:t> </a:t>
            </a:r>
            <a:endParaRPr lang="en-US" dirty="0"/>
          </a:p>
        </p:txBody>
      </p:sp>
      <p:pic>
        <p:nvPicPr>
          <p:cNvPr id="4" name="Content Placeholder 3" descr="17.7 CBSEwithReuse.eps"/>
          <p:cNvPicPr>
            <a:picLocks noGrp="1" noChangeAspect="1"/>
          </p:cNvPicPr>
          <p:nvPr>
            <p:ph idx="1"/>
          </p:nvPr>
        </p:nvPicPr>
        <p:blipFill>
          <a:blip r:embed="rId2"/>
          <a:srcRect t="-14599" b="-14599"/>
          <a:stretch>
            <a:fillRect/>
          </a:stretch>
        </p:blipFill>
        <p:spPr>
          <a:xfrm>
            <a:off x="1441102" y="1932017"/>
            <a:ext cx="6075454" cy="3341266"/>
          </a:xfrm>
        </p:spPr>
      </p:pic>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a:t>
            </a:r>
            <a:r>
              <a:rPr lang="en-US" b="1" dirty="0"/>
              <a:t> </a:t>
            </a:r>
            <a:r>
              <a:rPr lang="en-US" dirty="0"/>
              <a:t>component identification process</a:t>
            </a:r>
            <a:r>
              <a:rPr lang="en-GB" dirty="0"/>
              <a:t> </a:t>
            </a:r>
            <a:endParaRPr lang="en-US" dirty="0"/>
          </a:p>
        </p:txBody>
      </p:sp>
      <p:pic>
        <p:nvPicPr>
          <p:cNvPr id="4" name="Content Placeholder 3" descr="17.8 IdentifyComps.eps"/>
          <p:cNvPicPr>
            <a:picLocks noGrp="1" noChangeAspect="1"/>
          </p:cNvPicPr>
          <p:nvPr>
            <p:ph idx="1"/>
          </p:nvPr>
        </p:nvPicPr>
        <p:blipFill>
          <a:blip r:embed="rId2"/>
          <a:srcRect t="-122023" b="-122023"/>
          <a:stretch>
            <a:fillRect/>
          </a:stretch>
        </p:blipFill>
        <p:spPr>
          <a:xfrm>
            <a:off x="1647036" y="1840480"/>
            <a:ext cx="5629266" cy="3095879"/>
          </a:xfrm>
        </p:spPr>
      </p:pic>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a:t>Component identification issues</a:t>
            </a:r>
          </a:p>
        </p:txBody>
      </p:sp>
      <p:sp>
        <p:nvSpPr>
          <p:cNvPr id="52227" name="Rectangle 3"/>
          <p:cNvSpPr>
            <a:spLocks noGrp="1" noChangeArrowheads="1"/>
          </p:cNvSpPr>
          <p:nvPr>
            <p:ph idx="1"/>
          </p:nvPr>
        </p:nvSpPr>
        <p:spPr/>
        <p:txBody>
          <a:bodyPr/>
          <a:lstStyle/>
          <a:p>
            <a:pPr>
              <a:lnSpc>
                <a:spcPct val="90000"/>
              </a:lnSpc>
            </a:pPr>
            <a:r>
              <a:rPr lang="en-US" sz="2400" dirty="0">
                <a:solidFill>
                  <a:schemeClr val="accent1"/>
                </a:solidFill>
              </a:rPr>
              <a:t>Trust</a:t>
            </a:r>
            <a:r>
              <a:rPr lang="en-US" sz="2400" dirty="0"/>
              <a:t>. You need to be able to trust the supplier of a component. At best, an untrusted component may not operate as advertised; at worst, it can breach your security.</a:t>
            </a:r>
          </a:p>
          <a:p>
            <a:pPr>
              <a:lnSpc>
                <a:spcPct val="90000"/>
              </a:lnSpc>
            </a:pPr>
            <a:r>
              <a:rPr lang="en-US" sz="2400" dirty="0">
                <a:solidFill>
                  <a:schemeClr val="accent1"/>
                </a:solidFill>
              </a:rPr>
              <a:t>Requirements</a:t>
            </a:r>
            <a:r>
              <a:rPr lang="en-US" sz="2400" dirty="0"/>
              <a:t>. Different groups of components will satisfy different requirements.</a:t>
            </a:r>
          </a:p>
          <a:p>
            <a:pPr>
              <a:lnSpc>
                <a:spcPct val="90000"/>
              </a:lnSpc>
            </a:pPr>
            <a:r>
              <a:rPr lang="en-US" sz="2400" dirty="0">
                <a:solidFill>
                  <a:schemeClr val="accent1"/>
                </a:solidFill>
              </a:rPr>
              <a:t>Validation</a:t>
            </a:r>
            <a:r>
              <a:rPr lang="en-US" sz="2400" dirty="0"/>
              <a:t>. </a:t>
            </a:r>
          </a:p>
          <a:p>
            <a:pPr lvl="1">
              <a:lnSpc>
                <a:spcPct val="90000"/>
              </a:lnSpc>
            </a:pPr>
            <a:r>
              <a:rPr lang="en-US" sz="2000" dirty="0"/>
              <a:t>The component specification may not be detailed enough to allow comprehensive tests to be developed.</a:t>
            </a:r>
          </a:p>
          <a:p>
            <a:pPr lvl="1">
              <a:lnSpc>
                <a:spcPct val="90000"/>
              </a:lnSpc>
            </a:pPr>
            <a:r>
              <a:rPr lang="en-US" sz="2000" dirty="0"/>
              <a:t>Components may have unwanted functionality. How can you test this will not interfere with your application?</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validation </a:t>
            </a:r>
          </a:p>
        </p:txBody>
      </p:sp>
      <p:sp>
        <p:nvSpPr>
          <p:cNvPr id="3" name="Content Placeholder 2"/>
          <p:cNvSpPr>
            <a:spLocks noGrp="1"/>
          </p:cNvSpPr>
          <p:nvPr>
            <p:ph idx="1"/>
          </p:nvPr>
        </p:nvSpPr>
        <p:spPr/>
        <p:txBody>
          <a:bodyPr/>
          <a:lstStyle/>
          <a:p>
            <a:r>
              <a:rPr lang="en-GB" dirty="0"/>
              <a:t>Component validation involves developing a set of test cases for a component (or, possibly, extending test cases supplied with that component) and developing a test harness to run component tests. </a:t>
            </a:r>
          </a:p>
          <a:p>
            <a:pPr lvl="1"/>
            <a:r>
              <a:rPr lang="en-GB" dirty="0"/>
              <a:t>The major problem with component validation is that the component specification may not be sufficiently detailed to allow you to develop a complete set of component tests. </a:t>
            </a:r>
          </a:p>
          <a:p>
            <a:r>
              <a:rPr lang="en-GB" dirty="0"/>
              <a:t>As well as testing that a component for reuse does what you require, you may also have to check that the component does not include any malicious code or functionality that you don’t need. </a:t>
            </a:r>
            <a:endParaRPr lang="en-US" dirty="0"/>
          </a:p>
        </p:txBody>
      </p:sp>
      <p:sp>
        <p:nvSpPr>
          <p:cNvPr id="4" name="Footer Placeholder 3"/>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dirty="0"/>
              <a:t>Component-based development</a:t>
            </a:r>
          </a:p>
        </p:txBody>
      </p:sp>
      <p:sp>
        <p:nvSpPr>
          <p:cNvPr id="4099" name="Rectangle 3"/>
          <p:cNvSpPr>
            <a:spLocks noGrp="1" noChangeArrowheads="1"/>
          </p:cNvSpPr>
          <p:nvPr>
            <p:ph idx="1"/>
          </p:nvPr>
        </p:nvSpPr>
        <p:spPr/>
        <p:txBody>
          <a:bodyPr/>
          <a:lstStyle/>
          <a:p>
            <a:pPr>
              <a:lnSpc>
                <a:spcPct val="90000"/>
              </a:lnSpc>
            </a:pPr>
            <a:r>
              <a:rPr lang="en-GB" dirty="0"/>
              <a:t>Component-based software engineering (CBSE) is an approach to software development that relies on the reuse of entities called ‘software components’.</a:t>
            </a:r>
          </a:p>
          <a:p>
            <a:pPr>
              <a:lnSpc>
                <a:spcPct val="90000"/>
              </a:lnSpc>
            </a:pPr>
            <a:r>
              <a:rPr lang="en-GB" dirty="0"/>
              <a:t>It emerged from the failure of object-oriented development to support effective reuse. Single object classes are too detailed and specific.</a:t>
            </a:r>
          </a:p>
          <a:p>
            <a:pPr>
              <a:lnSpc>
                <a:spcPct val="90000"/>
              </a:lnSpc>
            </a:pPr>
            <a:r>
              <a:rPr lang="en-GB" dirty="0"/>
              <a:t>Components are more abstract than object classes and can be considered to be stand-alone service providers. They can exist as stand-alone entities.</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err="1"/>
              <a:t>Ariane</a:t>
            </a:r>
            <a:r>
              <a:rPr lang="en-US" dirty="0"/>
              <a:t> launcher failure – validation failure?</a:t>
            </a:r>
          </a:p>
        </p:txBody>
      </p:sp>
      <p:sp>
        <p:nvSpPr>
          <p:cNvPr id="31747" name="Rectangle 3"/>
          <p:cNvSpPr>
            <a:spLocks noGrp="1" noChangeArrowheads="1"/>
          </p:cNvSpPr>
          <p:nvPr>
            <p:ph idx="1"/>
          </p:nvPr>
        </p:nvSpPr>
        <p:spPr/>
        <p:txBody>
          <a:bodyPr/>
          <a:lstStyle/>
          <a:p>
            <a:r>
              <a:rPr lang="en-US" sz="2400" dirty="0"/>
              <a:t>In 1996, the 1st test flight of the </a:t>
            </a:r>
            <a:r>
              <a:rPr lang="en-US" sz="2400" dirty="0" err="1"/>
              <a:t>Ariane</a:t>
            </a:r>
            <a:r>
              <a:rPr lang="en-US" sz="2400" dirty="0"/>
              <a:t> 5 rocket ended in disaster when the launcher went out of control 37 seconds after take off.</a:t>
            </a:r>
          </a:p>
          <a:p>
            <a:r>
              <a:rPr lang="en-US" sz="2400" dirty="0"/>
              <a:t>The problem was due to a reused component from a previous version of the launcher (the Inertial Navigation System) that failed because assumptions made when that component was developed did not hold for </a:t>
            </a:r>
            <a:r>
              <a:rPr lang="en-US" sz="2400" dirty="0" err="1"/>
              <a:t>Ariane</a:t>
            </a:r>
            <a:r>
              <a:rPr lang="en-US" sz="2400" dirty="0"/>
              <a:t> 5.</a:t>
            </a:r>
          </a:p>
          <a:p>
            <a:r>
              <a:rPr lang="en-US" sz="2400" dirty="0"/>
              <a:t>The functionality that failed in this component was not required in </a:t>
            </a:r>
            <a:r>
              <a:rPr lang="en-US" sz="2400" dirty="0" err="1"/>
              <a:t>Ariane</a:t>
            </a:r>
            <a:r>
              <a:rPr lang="en-US" sz="2400" dirty="0"/>
              <a:t> 5.</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40</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2338"/>
            <a:ext cx="8229600" cy="1143000"/>
          </a:xfrm>
        </p:spPr>
        <p:txBody>
          <a:bodyPr/>
          <a:lstStyle/>
          <a:p>
            <a:pPr algn="ctr"/>
            <a:r>
              <a:rPr lang="en-US" dirty="0"/>
              <a:t>Component composition</a:t>
            </a:r>
          </a:p>
        </p:txBody>
      </p:sp>
      <p:sp>
        <p:nvSpPr>
          <p:cNvPr id="3" name="Content Placeholder 2"/>
          <p:cNvSpPr>
            <a:spLocks noGrp="1"/>
          </p:cNvSpPr>
          <p:nvPr>
            <p:ph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6" name="Slide Number Placeholder 5"/>
          <p:cNvSpPr>
            <a:spLocks noGrp="1"/>
          </p:cNvSpPr>
          <p:nvPr>
            <p:ph type="sldNum" sz="quarter" idx="12"/>
          </p:nvPr>
        </p:nvSpPr>
        <p:spPr/>
        <p:txBody>
          <a:bodyPr/>
          <a:lstStyle/>
          <a:p>
            <a:fld id="{FA79538F-61EC-B743-9874-46B028F9C0C6}" type="slidenum">
              <a:rPr lang="en-US" smtClean="0"/>
              <a:pPr/>
              <a:t>41</a:t>
            </a:fld>
            <a:endParaRPr lang="en-US"/>
          </a:p>
        </p:txBody>
      </p:sp>
    </p:spTree>
    <p:extLst>
      <p:ext uri="{BB962C8B-B14F-4D97-AF65-F5344CB8AC3E}">
        <p14:creationId xmlns:p14="http://schemas.microsoft.com/office/powerpoint/2010/main" val="2951490153"/>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Component composition</a:t>
            </a:r>
          </a:p>
        </p:txBody>
      </p:sp>
      <p:sp>
        <p:nvSpPr>
          <p:cNvPr id="53251" name="Rectangle 3"/>
          <p:cNvSpPr>
            <a:spLocks noGrp="1" noChangeArrowheads="1"/>
          </p:cNvSpPr>
          <p:nvPr>
            <p:ph idx="1"/>
          </p:nvPr>
        </p:nvSpPr>
        <p:spPr/>
        <p:txBody>
          <a:bodyPr/>
          <a:lstStyle/>
          <a:p>
            <a:r>
              <a:rPr lang="en-US" dirty="0"/>
              <a:t>The process of assembling components to create a system.</a:t>
            </a:r>
          </a:p>
          <a:p>
            <a:r>
              <a:rPr lang="en-US" dirty="0"/>
              <a:t>Composition involves integrating components with each other and with the component infrastructure.</a:t>
            </a:r>
          </a:p>
          <a:p>
            <a:r>
              <a:rPr lang="en-US" dirty="0"/>
              <a:t>Normally you have to write ‘glue code’ to integrate components.</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a:t>Types of composition</a:t>
            </a:r>
          </a:p>
        </p:txBody>
      </p:sp>
      <p:sp>
        <p:nvSpPr>
          <p:cNvPr id="54275" name="Rectangle 3"/>
          <p:cNvSpPr>
            <a:spLocks noGrp="1" noChangeArrowheads="1"/>
          </p:cNvSpPr>
          <p:nvPr>
            <p:ph idx="1"/>
          </p:nvPr>
        </p:nvSpPr>
        <p:spPr/>
        <p:txBody>
          <a:bodyPr/>
          <a:lstStyle/>
          <a:p>
            <a:pPr>
              <a:lnSpc>
                <a:spcPct val="90000"/>
              </a:lnSpc>
            </a:pPr>
            <a:r>
              <a:rPr lang="en-US" sz="2400" dirty="0">
                <a:solidFill>
                  <a:schemeClr val="accent1"/>
                </a:solidFill>
              </a:rPr>
              <a:t>Sequential composition</a:t>
            </a:r>
            <a:r>
              <a:rPr lang="en-US" sz="2400" dirty="0"/>
              <a:t> (1) where the composed components are executed in sequence. This involves composing the provides interfaces of each component.</a:t>
            </a:r>
          </a:p>
          <a:p>
            <a:pPr>
              <a:lnSpc>
                <a:spcPct val="90000"/>
              </a:lnSpc>
            </a:pPr>
            <a:r>
              <a:rPr lang="en-US" sz="2400" dirty="0">
                <a:solidFill>
                  <a:schemeClr val="accent1"/>
                </a:solidFill>
              </a:rPr>
              <a:t>Hierarchical composition</a:t>
            </a:r>
            <a:r>
              <a:rPr lang="en-US" sz="2400" dirty="0"/>
              <a:t> (2) where one component calls on the services of another. The provides interface of one component is composed with the requires interface of another.</a:t>
            </a:r>
          </a:p>
          <a:p>
            <a:pPr>
              <a:lnSpc>
                <a:spcPct val="90000"/>
              </a:lnSpc>
            </a:pPr>
            <a:r>
              <a:rPr lang="en-US" sz="2400" dirty="0">
                <a:solidFill>
                  <a:schemeClr val="accent1"/>
                </a:solidFill>
              </a:rPr>
              <a:t>Additive composition</a:t>
            </a:r>
            <a:r>
              <a:rPr lang="en-US" sz="2400" dirty="0"/>
              <a:t> </a:t>
            </a:r>
            <a:r>
              <a:rPr lang="en-US" dirty="0"/>
              <a:t>(3) </a:t>
            </a:r>
            <a:r>
              <a:rPr lang="en-US" sz="2400" dirty="0"/>
              <a:t>where the interfaces of two components are put together to create a new component. </a:t>
            </a:r>
            <a:r>
              <a:rPr lang="en-US" dirty="0"/>
              <a:t>Provides and requires interfaces of integrated component is a combination of interfaces of constituent components.</a:t>
            </a:r>
            <a:endParaRPr lang="en-US" sz="2400"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component composition</a:t>
            </a:r>
            <a:r>
              <a:rPr lang="en-GB" dirty="0"/>
              <a:t> </a:t>
            </a:r>
            <a:endParaRPr lang="en-US" dirty="0"/>
          </a:p>
        </p:txBody>
      </p:sp>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44</a:t>
            </a:fld>
            <a:endParaRPr lang="en-US"/>
          </a:p>
        </p:txBody>
      </p:sp>
      <p:pic>
        <p:nvPicPr>
          <p:cNvPr id="8" name="Picture 7" descr="16.10 Component Composition.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364" y="2038675"/>
            <a:ext cx="6812514" cy="3552050"/>
          </a:xfrm>
          <a:prstGeom prst="rect">
            <a:avLst/>
          </a:prstGeom>
        </p:spPr>
      </p:pic>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Glue code</a:t>
            </a:r>
          </a:p>
        </p:txBody>
      </p:sp>
      <p:sp>
        <p:nvSpPr>
          <p:cNvPr id="3" name="Content Placeholder 2"/>
          <p:cNvSpPr>
            <a:spLocks noGrp="1"/>
          </p:cNvSpPr>
          <p:nvPr>
            <p:ph idx="1"/>
          </p:nvPr>
        </p:nvSpPr>
        <p:spPr/>
        <p:txBody>
          <a:bodyPr/>
          <a:lstStyle/>
          <a:p>
            <a:r>
              <a:rPr lang="en-US" dirty="0"/>
              <a:t>Code that allows components to work together</a:t>
            </a:r>
          </a:p>
          <a:p>
            <a:r>
              <a:rPr lang="en-US" dirty="0"/>
              <a:t>If A and B are composed sequentially, then glue code has to call A, collect its results then call B using these results, transforming them into the format required by B.</a:t>
            </a:r>
          </a:p>
          <a:p>
            <a:r>
              <a:rPr lang="en-US" dirty="0"/>
              <a:t>Glue code may be used to resolve interface incompatibilities.</a:t>
            </a:r>
          </a:p>
          <a:p>
            <a:endParaRPr lang="en-US"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6" name="Slide Number Placeholder 5"/>
          <p:cNvSpPr>
            <a:spLocks noGrp="1"/>
          </p:cNvSpPr>
          <p:nvPr>
            <p:ph type="sldNum" sz="quarter" idx="12"/>
          </p:nvPr>
        </p:nvSpPr>
        <p:spPr/>
        <p:txBody>
          <a:bodyPr/>
          <a:lstStyle/>
          <a:p>
            <a:fld id="{FA79538F-61EC-B743-9874-46B028F9C0C6}" type="slidenum">
              <a:rPr lang="en-US" smtClean="0"/>
              <a:pPr/>
              <a:t>45</a:t>
            </a:fld>
            <a:endParaRPr lang="en-US"/>
          </a:p>
        </p:txBody>
      </p:sp>
    </p:spTree>
    <p:extLst>
      <p:ext uri="{BB962C8B-B14F-4D97-AF65-F5344CB8AC3E}">
        <p14:creationId xmlns:p14="http://schemas.microsoft.com/office/powerpoint/2010/main" val="7669061"/>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dirty="0"/>
              <a:t>Interface incompatibility</a:t>
            </a:r>
          </a:p>
        </p:txBody>
      </p:sp>
      <p:sp>
        <p:nvSpPr>
          <p:cNvPr id="55299" name="Rectangle 3"/>
          <p:cNvSpPr>
            <a:spLocks noGrp="1" noChangeArrowheads="1"/>
          </p:cNvSpPr>
          <p:nvPr>
            <p:ph idx="1"/>
          </p:nvPr>
        </p:nvSpPr>
        <p:spPr/>
        <p:txBody>
          <a:bodyPr/>
          <a:lstStyle/>
          <a:p>
            <a:r>
              <a:rPr lang="en-US" dirty="0">
                <a:solidFill>
                  <a:schemeClr val="accent1"/>
                </a:solidFill>
              </a:rPr>
              <a:t>Parameter incompatibility</a:t>
            </a:r>
            <a:r>
              <a:rPr lang="en-US" dirty="0"/>
              <a:t> where operations have the same name but are of different types.</a:t>
            </a:r>
          </a:p>
          <a:p>
            <a:r>
              <a:rPr lang="en-US" dirty="0">
                <a:solidFill>
                  <a:schemeClr val="accent1"/>
                </a:solidFill>
              </a:rPr>
              <a:t>Operation incompatibility</a:t>
            </a:r>
            <a:r>
              <a:rPr lang="en-US" dirty="0"/>
              <a:t> where the names of operations in the composed interfaces are different.</a:t>
            </a:r>
          </a:p>
          <a:p>
            <a:r>
              <a:rPr lang="en-US" dirty="0">
                <a:solidFill>
                  <a:schemeClr val="accent1"/>
                </a:solidFill>
              </a:rPr>
              <a:t>Operation incompleteness</a:t>
            </a:r>
            <a:r>
              <a:rPr lang="en-US" dirty="0"/>
              <a:t> where the provides interface of one component is a subset of the requires interface of another.</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with incompatible interfaces</a:t>
            </a:r>
            <a:r>
              <a:rPr lang="en-GB" dirty="0"/>
              <a:t> </a:t>
            </a:r>
            <a:endParaRPr lang="en-US" dirty="0"/>
          </a:p>
        </p:txBody>
      </p:sp>
      <p:pic>
        <p:nvPicPr>
          <p:cNvPr id="4" name="Content Placeholder 3" descr="17.11 IncompatibleComps.eps"/>
          <p:cNvPicPr>
            <a:picLocks noGrp="1" noChangeAspect="1"/>
          </p:cNvPicPr>
          <p:nvPr>
            <p:ph idx="1"/>
          </p:nvPr>
        </p:nvPicPr>
        <p:blipFill>
          <a:blip r:embed="rId2"/>
          <a:srcRect t="-18745" b="-18745"/>
          <a:stretch>
            <a:fillRect/>
          </a:stretch>
        </p:blipFill>
        <p:spPr>
          <a:xfrm>
            <a:off x="1269491" y="1897689"/>
            <a:ext cx="6304269" cy="3467105"/>
          </a:xfrm>
        </p:spPr>
      </p:pic>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a:t>Adaptor components</a:t>
            </a:r>
          </a:p>
        </p:txBody>
      </p:sp>
      <p:sp>
        <p:nvSpPr>
          <p:cNvPr id="56323" name="Rectangle 3"/>
          <p:cNvSpPr>
            <a:spLocks noGrp="1" noChangeArrowheads="1"/>
          </p:cNvSpPr>
          <p:nvPr>
            <p:ph idx="1"/>
          </p:nvPr>
        </p:nvSpPr>
        <p:spPr/>
        <p:txBody>
          <a:bodyPr/>
          <a:lstStyle/>
          <a:p>
            <a:r>
              <a:rPr lang="en-US" dirty="0"/>
              <a:t>Address the problem of component incompatibility by reconciling the interfaces of the components that are composed.</a:t>
            </a:r>
          </a:p>
          <a:p>
            <a:r>
              <a:rPr lang="en-US" dirty="0"/>
              <a:t>Different types of adaptor are required depending on the type of composition.</a:t>
            </a:r>
          </a:p>
          <a:p>
            <a:r>
              <a:rPr lang="en-US" dirty="0"/>
              <a:t>An </a:t>
            </a:r>
            <a:r>
              <a:rPr lang="en-US" dirty="0" err="1"/>
              <a:t>addressFinder</a:t>
            </a:r>
            <a:r>
              <a:rPr lang="en-US" dirty="0"/>
              <a:t> and a mapper component may be composed through an adaptor that strips the postal code from an address and passes this to the mapper component.</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457200" y="3646158"/>
            <a:ext cx="8458200" cy="1981200"/>
          </a:xfrm>
          <a:prstGeom prst="rect">
            <a:avLst/>
          </a:prstGeom>
          <a:solidFill>
            <a:srgbClr val="CCFFFF"/>
          </a:solidFill>
          <a:ln w="12700">
            <a:noFill/>
            <a:miter lim="800000"/>
            <a:headEnd/>
            <a:tailEnd/>
          </a:ln>
          <a:effectLst/>
        </p:spPr>
        <p:txBody>
          <a:bodyPr wrap="none" anchor="ctr">
            <a:prstTxWarp prst="textNoShape">
              <a:avLst/>
            </a:prstTxWarp>
          </a:bodyPr>
          <a:lstStyle/>
          <a:p>
            <a:endParaRPr lang="en-US"/>
          </a:p>
        </p:txBody>
      </p:sp>
      <p:graphicFrame>
        <p:nvGraphicFramePr>
          <p:cNvPr id="57349" name="Object 5"/>
          <p:cNvGraphicFramePr>
            <a:graphicFrameLocks noChangeAspect="1"/>
          </p:cNvGraphicFramePr>
          <p:nvPr/>
        </p:nvGraphicFramePr>
        <p:xfrm>
          <a:off x="762000" y="3968750"/>
          <a:ext cx="7696200" cy="1249363"/>
        </p:xfrm>
        <a:graphic>
          <a:graphicData uri="http://schemas.openxmlformats.org/presentationml/2006/ole">
            <mc:AlternateContent xmlns:mc="http://schemas.openxmlformats.org/markup-compatibility/2006">
              <mc:Choice xmlns:v="urn:schemas-microsoft-com:vml" Requires="v">
                <p:oleObj name="Document" r:id="rId2" imgW="5486400" imgH="482600" progId="Word.Document.8">
                  <p:embed/>
                </p:oleObj>
              </mc:Choice>
              <mc:Fallback>
                <p:oleObj name="Document" r:id="rId2" imgW="5486400" imgH="48260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r="45850"/>
                      <a:stretch>
                        <a:fillRect/>
                      </a:stretch>
                    </p:blipFill>
                    <p:spPr bwMode="auto">
                      <a:xfrm>
                        <a:off x="762000" y="3968750"/>
                        <a:ext cx="7696200" cy="1249363"/>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7350" name="Rectangle 6"/>
          <p:cNvSpPr>
            <a:spLocks noGrp="1" noChangeArrowheads="1"/>
          </p:cNvSpPr>
          <p:nvPr>
            <p:ph type="title"/>
          </p:nvPr>
        </p:nvSpPr>
        <p:spPr/>
        <p:txBody>
          <a:bodyPr/>
          <a:lstStyle/>
          <a:p>
            <a:r>
              <a:rPr lang="en-US" dirty="0"/>
              <a:t>Composition through an adaptor</a:t>
            </a:r>
          </a:p>
        </p:txBody>
      </p:sp>
      <p:sp>
        <p:nvSpPr>
          <p:cNvPr id="57351" name="Rectangle 7"/>
          <p:cNvSpPr>
            <a:spLocks noGrp="1" noChangeArrowheads="1"/>
          </p:cNvSpPr>
          <p:nvPr>
            <p:ph idx="1"/>
          </p:nvPr>
        </p:nvSpPr>
        <p:spPr/>
        <p:txBody>
          <a:bodyPr/>
          <a:lstStyle/>
          <a:p>
            <a:r>
              <a:rPr lang="en-US" dirty="0"/>
              <a:t>The component </a:t>
            </a:r>
            <a:r>
              <a:rPr lang="en-US" dirty="0" err="1"/>
              <a:t>postCodeStripper</a:t>
            </a:r>
            <a:r>
              <a:rPr lang="en-US" dirty="0"/>
              <a:t> is the adaptor that facilitates the sequential composition of </a:t>
            </a:r>
            <a:r>
              <a:rPr lang="en-US" dirty="0" err="1"/>
              <a:t>addressFinder</a:t>
            </a:r>
            <a:r>
              <a:rPr lang="en-US" dirty="0"/>
              <a:t> and mapper components.</a:t>
            </a:r>
          </a:p>
        </p:txBody>
      </p:sp>
      <p:sp>
        <p:nvSpPr>
          <p:cNvPr id="7" name="Footer Placeholder 6"/>
          <p:cNvSpPr>
            <a:spLocks noGrp="1"/>
          </p:cNvSpPr>
          <p:nvPr>
            <p:ph type="ftr" sz="quarter" idx="11"/>
          </p:nvPr>
        </p:nvSpPr>
        <p:spPr/>
        <p:txBody>
          <a:bodyPr/>
          <a:lstStyle/>
          <a:p>
            <a:r>
              <a:rPr lang="en-US"/>
              <a:t>Chapter 16 Component-based software engineering</a:t>
            </a:r>
          </a:p>
        </p:txBody>
      </p:sp>
      <p:sp>
        <p:nvSpPr>
          <p:cNvPr id="6" name="Slide Number Placeholder 5"/>
          <p:cNvSpPr>
            <a:spLocks noGrp="1"/>
          </p:cNvSpPr>
          <p:nvPr>
            <p:ph type="sldNum" sz="quarter" idx="12"/>
          </p:nvPr>
        </p:nvSpPr>
        <p:spPr/>
        <p:txBody>
          <a:bodyPr/>
          <a:lstStyle/>
          <a:p>
            <a:fld id="{FA79538F-61EC-B743-9874-46B028F9C0C6}" type="slidenum">
              <a:rPr lang="en-US" smtClean="0"/>
              <a:pPr/>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CBSE essentials</a:t>
            </a:r>
          </a:p>
        </p:txBody>
      </p:sp>
      <p:sp>
        <p:nvSpPr>
          <p:cNvPr id="40963" name="Rectangle 3"/>
          <p:cNvSpPr>
            <a:spLocks noGrp="1" noChangeArrowheads="1"/>
          </p:cNvSpPr>
          <p:nvPr>
            <p:ph idx="1"/>
          </p:nvPr>
        </p:nvSpPr>
        <p:spPr/>
        <p:txBody>
          <a:bodyPr/>
          <a:lstStyle/>
          <a:p>
            <a:r>
              <a:rPr lang="en-US" dirty="0">
                <a:solidFill>
                  <a:schemeClr val="accent1"/>
                </a:solidFill>
              </a:rPr>
              <a:t>Independent components</a:t>
            </a:r>
            <a:r>
              <a:rPr lang="en-US" dirty="0"/>
              <a:t> specified by their interfaces.</a:t>
            </a:r>
          </a:p>
          <a:p>
            <a:r>
              <a:rPr lang="en-US" dirty="0">
                <a:solidFill>
                  <a:schemeClr val="accent1"/>
                </a:solidFill>
              </a:rPr>
              <a:t>Component standards</a:t>
            </a:r>
            <a:r>
              <a:rPr lang="en-US" dirty="0"/>
              <a:t> to facilitate component integration.</a:t>
            </a:r>
          </a:p>
          <a:p>
            <a:r>
              <a:rPr lang="en-US" dirty="0">
                <a:solidFill>
                  <a:schemeClr val="accent1"/>
                </a:solidFill>
              </a:rPr>
              <a:t>Middleware</a:t>
            </a:r>
            <a:r>
              <a:rPr lang="en-US" dirty="0"/>
              <a:t> that provides support for component inter-operability.</a:t>
            </a:r>
          </a:p>
          <a:p>
            <a:r>
              <a:rPr lang="en-US" dirty="0">
                <a:solidFill>
                  <a:schemeClr val="accent1"/>
                </a:solidFill>
              </a:rPr>
              <a:t>A development process</a:t>
            </a:r>
            <a:r>
              <a:rPr lang="en-US" dirty="0"/>
              <a:t> that is geared to reuse.</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5</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adaptor</a:t>
            </a:r>
            <a:r>
              <a:rPr lang="en-US" b="1" dirty="0"/>
              <a:t> </a:t>
            </a:r>
            <a:r>
              <a:rPr lang="en-US" dirty="0"/>
              <a:t>linking a data collector and a sensor </a:t>
            </a:r>
          </a:p>
        </p:txBody>
      </p:sp>
      <p:pic>
        <p:nvPicPr>
          <p:cNvPr id="4" name="Content Placeholder 3" descr="17.12 SensorAdapter.eps"/>
          <p:cNvPicPr>
            <a:picLocks noGrp="1" noChangeAspect="1"/>
          </p:cNvPicPr>
          <p:nvPr>
            <p:ph idx="1"/>
          </p:nvPr>
        </p:nvPicPr>
        <p:blipFill>
          <a:blip r:embed="rId2"/>
          <a:srcRect t="-41660" b="-41660"/>
          <a:stretch>
            <a:fillRect/>
          </a:stretch>
        </p:blipFill>
        <p:spPr>
          <a:xfrm>
            <a:off x="1429661" y="1897689"/>
            <a:ext cx="6212743" cy="3416770"/>
          </a:xfrm>
        </p:spPr>
      </p:pic>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a:t>
            </a:r>
            <a:r>
              <a:rPr lang="en-US" b="1" dirty="0"/>
              <a:t> </a:t>
            </a:r>
            <a:r>
              <a:rPr lang="en-US" dirty="0"/>
              <a:t>library composition</a:t>
            </a:r>
            <a:r>
              <a:rPr lang="en-GB" dirty="0"/>
              <a:t> </a:t>
            </a:r>
            <a:endParaRPr lang="en-US" dirty="0"/>
          </a:p>
        </p:txBody>
      </p:sp>
      <p:pic>
        <p:nvPicPr>
          <p:cNvPr id="4" name="Content Placeholder 3" descr="17.13 PhotoLibComposition.eps"/>
          <p:cNvPicPr>
            <a:picLocks noGrp="1" noChangeAspect="1"/>
          </p:cNvPicPr>
          <p:nvPr>
            <p:ph idx="1"/>
          </p:nvPr>
        </p:nvPicPr>
        <p:blipFill>
          <a:blip r:embed="rId2"/>
          <a:srcRect t="-25479" b="-25479"/>
          <a:stretch>
            <a:fillRect/>
          </a:stretch>
        </p:blipFill>
        <p:spPr>
          <a:xfrm>
            <a:off x="1155085" y="1760389"/>
            <a:ext cx="6681813" cy="3674740"/>
          </a:xfrm>
        </p:spPr>
      </p:pic>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51</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Interface semantics</a:t>
            </a:r>
          </a:p>
        </p:txBody>
      </p:sp>
      <p:sp>
        <p:nvSpPr>
          <p:cNvPr id="58371" name="Rectangle 3"/>
          <p:cNvSpPr>
            <a:spLocks noGrp="1" noChangeArrowheads="1"/>
          </p:cNvSpPr>
          <p:nvPr>
            <p:ph idx="1"/>
          </p:nvPr>
        </p:nvSpPr>
        <p:spPr/>
        <p:txBody>
          <a:bodyPr/>
          <a:lstStyle/>
          <a:p>
            <a:r>
              <a:rPr lang="en-US" dirty="0"/>
              <a:t>You have to rely on component documentation to decide if interfaces that are syntactically compatible are actually compatible.</a:t>
            </a:r>
          </a:p>
          <a:p>
            <a:r>
              <a:rPr lang="en-US" dirty="0"/>
              <a:t>Consider an interface for a </a:t>
            </a:r>
            <a:r>
              <a:rPr lang="en-US" dirty="0" err="1"/>
              <a:t>PhotoLibrary</a:t>
            </a:r>
            <a:r>
              <a:rPr lang="en-US" dirty="0"/>
              <a:t> component:</a:t>
            </a:r>
          </a:p>
        </p:txBody>
      </p:sp>
      <p:sp>
        <p:nvSpPr>
          <p:cNvPr id="7" name="Footer Placeholder 6"/>
          <p:cNvSpPr>
            <a:spLocks noGrp="1"/>
          </p:cNvSpPr>
          <p:nvPr>
            <p:ph type="ftr" sz="quarter" idx="11"/>
          </p:nvPr>
        </p:nvSpPr>
        <p:spPr/>
        <p:txBody>
          <a:bodyPr/>
          <a:lstStyle/>
          <a:p>
            <a:r>
              <a:rPr lang="en-US"/>
              <a:t>Chapter 16 Component-based software engineering</a:t>
            </a:r>
          </a:p>
        </p:txBody>
      </p:sp>
      <p:sp>
        <p:nvSpPr>
          <p:cNvPr id="6" name="Slide Number Placeholder 5"/>
          <p:cNvSpPr>
            <a:spLocks noGrp="1"/>
          </p:cNvSpPr>
          <p:nvPr>
            <p:ph type="sldNum" sz="quarter" idx="12"/>
          </p:nvPr>
        </p:nvSpPr>
        <p:spPr/>
        <p:txBody>
          <a:bodyPr/>
          <a:lstStyle/>
          <a:p>
            <a:fld id="{FA79538F-61EC-B743-9874-46B028F9C0C6}" type="slidenum">
              <a:rPr lang="en-US" smtClean="0"/>
              <a:pPr/>
              <a:t>52</a:t>
            </a:fld>
            <a:endParaRPr lang="en-US"/>
          </a:p>
        </p:txBody>
      </p:sp>
      <p:sp>
        <p:nvSpPr>
          <p:cNvPr id="58372" name="Rectangle 4"/>
          <p:cNvSpPr>
            <a:spLocks noChangeArrowheads="1"/>
          </p:cNvSpPr>
          <p:nvPr/>
        </p:nvSpPr>
        <p:spPr bwMode="auto">
          <a:xfrm>
            <a:off x="381000" y="3759860"/>
            <a:ext cx="8458200" cy="1676400"/>
          </a:xfrm>
          <a:prstGeom prst="rect">
            <a:avLst/>
          </a:prstGeom>
          <a:solidFill>
            <a:srgbClr val="CCFFFF"/>
          </a:solidFill>
          <a:ln w="12700">
            <a:noFill/>
            <a:miter lim="800000"/>
            <a:headEnd/>
            <a:tailEnd/>
          </a:ln>
          <a:effectLst/>
        </p:spPr>
        <p:txBody>
          <a:bodyPr wrap="none" anchor="ctr">
            <a:prstTxWarp prst="textNoShape">
              <a:avLst/>
            </a:prstTxWarp>
          </a:bodyPr>
          <a:lstStyle/>
          <a:p>
            <a:endParaRPr lang="en-US"/>
          </a:p>
        </p:txBody>
      </p:sp>
      <p:graphicFrame>
        <p:nvGraphicFramePr>
          <p:cNvPr id="58373" name="Object 5"/>
          <p:cNvGraphicFramePr>
            <a:graphicFrameLocks noChangeAspect="1"/>
          </p:cNvGraphicFramePr>
          <p:nvPr/>
        </p:nvGraphicFramePr>
        <p:xfrm>
          <a:off x="703263" y="3987006"/>
          <a:ext cx="7983537" cy="1093788"/>
        </p:xfrm>
        <a:graphic>
          <a:graphicData uri="http://schemas.openxmlformats.org/presentationml/2006/ole">
            <mc:AlternateContent xmlns:mc="http://schemas.openxmlformats.org/markup-compatibility/2006">
              <mc:Choice xmlns:v="urn:schemas-microsoft-com:vml" Requires="v">
                <p:oleObj name="Document" r:id="rId2" imgW="4076700" imgH="558800" progId="Word.Document.8">
                  <p:embed/>
                </p:oleObj>
              </mc:Choice>
              <mc:Fallback>
                <p:oleObj name="Document" r:id="rId2" imgW="4076700" imgH="558800" progId="Word.Document.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63" y="3987006"/>
                        <a:ext cx="7983537" cy="10937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Photo Library documentation</a:t>
            </a:r>
          </a:p>
        </p:txBody>
      </p:sp>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53</a:t>
            </a:fld>
            <a:endParaRPr lang="en-US"/>
          </a:p>
        </p:txBody>
      </p:sp>
      <p:sp>
        <p:nvSpPr>
          <p:cNvPr id="59396" name="Rectangle 4"/>
          <p:cNvSpPr>
            <a:spLocks noChangeArrowheads="1"/>
          </p:cNvSpPr>
          <p:nvPr/>
        </p:nvSpPr>
        <p:spPr bwMode="auto">
          <a:xfrm>
            <a:off x="766127" y="2057400"/>
            <a:ext cx="7920673" cy="3829111"/>
          </a:xfrm>
          <a:prstGeom prst="rect">
            <a:avLst/>
          </a:prstGeom>
          <a:solidFill>
            <a:srgbClr val="CCFFFF"/>
          </a:solidFill>
          <a:ln w="12700">
            <a:noFill/>
            <a:miter lim="800000"/>
            <a:headEnd/>
            <a:tailEnd/>
          </a:ln>
          <a:effectLst/>
        </p:spPr>
        <p:txBody>
          <a:bodyPr wrap="none" anchor="ctr">
            <a:prstTxWarp prst="textNoShape">
              <a:avLst/>
            </a:prstTxWarp>
          </a:bodyPr>
          <a:lstStyle/>
          <a:p>
            <a:endParaRPr lang="en-US"/>
          </a:p>
        </p:txBody>
      </p:sp>
      <p:sp>
        <p:nvSpPr>
          <p:cNvPr id="59399" name="Rectangle 7"/>
          <p:cNvSpPr>
            <a:spLocks noChangeArrowheads="1"/>
          </p:cNvSpPr>
          <p:nvPr/>
        </p:nvSpPr>
        <p:spPr bwMode="auto">
          <a:xfrm>
            <a:off x="1147442" y="2563193"/>
            <a:ext cx="7086600" cy="2862323"/>
          </a:xfrm>
          <a:prstGeom prst="rect">
            <a:avLst/>
          </a:prstGeom>
          <a:solidFill>
            <a:schemeClr val="bg1"/>
          </a:solidFill>
          <a:ln w="9525">
            <a:noFill/>
            <a:miter lim="800000"/>
            <a:headEnd/>
            <a:tailEnd/>
          </a:ln>
          <a:effectLst/>
        </p:spPr>
        <p:txBody>
          <a:bodyPr>
            <a:prstTxWarp prst="textNoShape">
              <a:avLst/>
            </a:prstTxWarp>
            <a:spAutoFit/>
          </a:bodyPr>
          <a:lstStyle/>
          <a:p>
            <a:r>
              <a:rPr lang="en-US" dirty="0"/>
              <a:t>“This method adds a photograph to the library and associates the photograph identifier and catalogue descriptor with the photograph.”</a:t>
            </a:r>
          </a:p>
          <a:p>
            <a:endParaRPr lang="en-US" dirty="0"/>
          </a:p>
          <a:p>
            <a:r>
              <a:rPr lang="en-US" dirty="0"/>
              <a:t> “what happens if the photograph identifier is already associated with a photograph in the library?”</a:t>
            </a:r>
          </a:p>
          <a:p>
            <a:endParaRPr lang="en-US" dirty="0"/>
          </a:p>
          <a:p>
            <a:r>
              <a:rPr lang="en-US" dirty="0"/>
              <a:t>“is the photograph descriptor associated with the catalogue entry as well as the photograph i.e. if I delete the photograph, do I also delete the catalogue information?”</a:t>
            </a:r>
          </a:p>
          <a:p>
            <a:endParaRPr lang="en-US" dirty="0">
              <a:solidFill>
                <a:schemeClr val="bg1"/>
              </a:solidFill>
            </a:endParaRPr>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a:t>The Object Constraint Language</a:t>
            </a:r>
          </a:p>
        </p:txBody>
      </p:sp>
      <p:sp>
        <p:nvSpPr>
          <p:cNvPr id="60419" name="Rectangle 3"/>
          <p:cNvSpPr>
            <a:spLocks noGrp="1" noChangeArrowheads="1"/>
          </p:cNvSpPr>
          <p:nvPr>
            <p:ph idx="1"/>
          </p:nvPr>
        </p:nvSpPr>
        <p:spPr/>
        <p:txBody>
          <a:bodyPr/>
          <a:lstStyle/>
          <a:p>
            <a:r>
              <a:rPr lang="en-US" dirty="0"/>
              <a:t>The Object Constraint Language (OCL) has been designed to define constraints that are associated with UML models.</a:t>
            </a:r>
          </a:p>
          <a:p>
            <a:r>
              <a:rPr lang="en-US" dirty="0"/>
              <a:t>It is based around the notion of pre and post condition specification – common to many formal methods.</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54</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OCL</a:t>
            </a:r>
            <a:r>
              <a:rPr lang="en-US" b="1" dirty="0"/>
              <a:t> </a:t>
            </a:r>
            <a:r>
              <a:rPr lang="en-US" dirty="0"/>
              <a:t>description of the Photo Library interface</a:t>
            </a:r>
            <a:r>
              <a:rPr lang="en-GB" dirty="0"/>
              <a:t> </a:t>
            </a:r>
            <a:endParaRPr lang="en-US"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55</a:t>
            </a:fld>
            <a:endParaRPr lang="en-US"/>
          </a:p>
        </p:txBody>
      </p:sp>
      <p:sp>
        <p:nvSpPr>
          <p:cNvPr id="27650" name="Text Box 2"/>
          <p:cNvSpPr txBox="1">
            <a:spLocks noChangeArrowheads="1"/>
          </p:cNvSpPr>
          <p:nvPr/>
        </p:nvSpPr>
        <p:spPr bwMode="auto">
          <a:xfrm>
            <a:off x="1397664" y="1754468"/>
            <a:ext cx="6360863" cy="498527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lvl="0" indent="0" eaLnBrk="1" fontAlgn="base" latinLnBrk="0" hangingPunct="1">
              <a:lnSpc>
                <a:spcPct val="100000"/>
              </a:lnSpc>
              <a:spcBef>
                <a:spcPct val="0"/>
              </a:spcBef>
              <a:spcAft>
                <a:spcPct val="0"/>
              </a:spcAft>
              <a:tabLst/>
            </a:pPr>
            <a: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t>-- The context keyword names the component to which the conditions apply</a:t>
            </a:r>
            <a:b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br>
            <a:endPar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badi" panose="020B0604020104020204" pitchFamily="34" charset="0"/>
                <a:ea typeface="ＭＳ Ｐゴシック" charset="-128"/>
                <a:cs typeface="Arial"/>
              </a:rPr>
              <a:t>context</a:t>
            </a:r>
            <a: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t> </a:t>
            </a:r>
            <a:r>
              <a:rPr kumimoji="0" lang="en-GB" sz="1400" b="0" i="0" u="none" strike="noStrike" cap="none" normalizeH="0" baseline="0" dirty="0" err="1">
                <a:ln>
                  <a:noFill/>
                </a:ln>
                <a:solidFill>
                  <a:schemeClr val="tx1"/>
                </a:solidFill>
                <a:effectLst/>
                <a:latin typeface="Abadi" panose="020B0604020104020204" pitchFamily="34" charset="0"/>
                <a:ea typeface="ＭＳ Ｐゴシック" charset="-128"/>
                <a:cs typeface="Arial"/>
              </a:rPr>
              <a:t>addItem</a:t>
            </a:r>
            <a: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t> </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t>-- The preconditions specify what must be true before execution of </a:t>
            </a:r>
            <a:r>
              <a:rPr kumimoji="0" lang="en-GB" sz="1400" b="0" i="0" u="none" strike="noStrike" cap="none" normalizeH="0" baseline="0" dirty="0" err="1">
                <a:ln>
                  <a:noFill/>
                </a:ln>
                <a:solidFill>
                  <a:schemeClr val="tx1"/>
                </a:solidFill>
                <a:effectLst/>
                <a:latin typeface="Abadi" panose="020B0604020104020204" pitchFamily="34" charset="0"/>
                <a:ea typeface="ＭＳ Ｐゴシック" charset="-128"/>
                <a:cs typeface="Arial"/>
              </a:rPr>
              <a:t>addItem</a:t>
            </a:r>
            <a:endPar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badi" panose="020B0604020104020204" pitchFamily="34" charset="0"/>
                <a:ea typeface="ＭＳ Ｐゴシック" charset="-128"/>
                <a:cs typeface="Arial"/>
              </a:rPr>
              <a:t>pre</a:t>
            </a:r>
            <a: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t>: </a:t>
            </a:r>
            <a:r>
              <a:rPr kumimoji="0" lang="en-GB" sz="1400" b="0" i="0" u="none" strike="noStrike" cap="none" normalizeH="0" baseline="0" dirty="0" err="1">
                <a:ln>
                  <a:noFill/>
                </a:ln>
                <a:solidFill>
                  <a:schemeClr val="tx1"/>
                </a:solidFill>
                <a:effectLst/>
                <a:latin typeface="Abadi" panose="020B0604020104020204" pitchFamily="34" charset="0"/>
                <a:ea typeface="ＭＳ Ｐゴシック" charset="-128"/>
                <a:cs typeface="Arial"/>
              </a:rPr>
              <a:t>PhotoLibrary.libSize</a:t>
            </a:r>
            <a: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t>() &gt; 0</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badi" panose="020B0604020104020204" pitchFamily="34" charset="0"/>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t>) = null</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t>-- The </a:t>
            </a:r>
            <a:r>
              <a:rPr kumimoji="0" lang="en-GB" sz="1400" b="0" i="0" u="none" strike="noStrike" cap="none" normalizeH="0" baseline="0" dirty="0" err="1">
                <a:ln>
                  <a:noFill/>
                </a:ln>
                <a:solidFill>
                  <a:schemeClr val="tx1"/>
                </a:solidFill>
                <a:effectLst/>
                <a:latin typeface="Abadi" panose="020B0604020104020204" pitchFamily="34" charset="0"/>
                <a:ea typeface="ＭＳ Ｐゴシック" charset="-128"/>
                <a:cs typeface="Arial"/>
              </a:rPr>
              <a:t>postconditions</a:t>
            </a:r>
            <a: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t> specify what is true after execution</a:t>
            </a: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err="1">
                <a:ln>
                  <a:noFill/>
                </a:ln>
                <a:solidFill>
                  <a:schemeClr val="tx1"/>
                </a:solidFill>
                <a:effectLst/>
                <a:latin typeface="Abadi" panose="020B0604020104020204" pitchFamily="34" charset="0"/>
                <a:ea typeface="ＭＳ Ｐゴシック" charset="-128"/>
                <a:cs typeface="Arial"/>
              </a:rPr>
              <a:t>post</a:t>
            </a:r>
            <a:r>
              <a:rPr kumimoji="0" lang="en-GB" sz="1400" b="0" i="0" u="none" strike="noStrike" cap="none" normalizeH="0" baseline="0" dirty="0" err="1">
                <a:ln>
                  <a:noFill/>
                </a:ln>
                <a:solidFill>
                  <a:schemeClr val="tx1"/>
                </a:solidFill>
                <a:effectLst/>
                <a:latin typeface="Abadi" panose="020B0604020104020204" pitchFamily="34" charset="0"/>
                <a:ea typeface="ＭＳ Ｐゴシック" charset="-128"/>
                <a:cs typeface="Arial"/>
              </a:rPr>
              <a:t>:libSize</a:t>
            </a:r>
            <a: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t> () = </a:t>
            </a:r>
            <a:r>
              <a:rPr kumimoji="0" lang="en-GB" sz="1400" b="0" i="0" u="none" strike="noStrike" cap="none" normalizeH="0" baseline="0" dirty="0" err="1">
                <a:ln>
                  <a:noFill/>
                </a:ln>
                <a:solidFill>
                  <a:schemeClr val="tx1"/>
                </a:solidFill>
                <a:effectLst/>
                <a:latin typeface="Abadi" panose="020B0604020104020204" pitchFamily="34" charset="0"/>
                <a:ea typeface="ＭＳ Ｐゴシック" charset="-128"/>
                <a:cs typeface="Arial"/>
              </a:rPr>
              <a:t>libSize()@pre</a:t>
            </a:r>
            <a: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t> + 1</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badi" panose="020B0604020104020204" pitchFamily="34" charset="0"/>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t>) = </a:t>
            </a:r>
            <a:r>
              <a:rPr kumimoji="0" lang="en-GB" sz="1400" b="0" i="0" u="none" strike="noStrike" cap="none" normalizeH="0" baseline="0" dirty="0" err="1">
                <a:ln>
                  <a:noFill/>
                </a:ln>
                <a:solidFill>
                  <a:schemeClr val="tx1"/>
                </a:solidFill>
                <a:effectLst/>
                <a:latin typeface="Abadi" panose="020B0604020104020204" pitchFamily="34" charset="0"/>
                <a:ea typeface="ＭＳ Ｐゴシック" charset="-128"/>
                <a:cs typeface="Arial"/>
              </a:rPr>
              <a:t>p</a:t>
            </a:r>
            <a: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t> </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badi" panose="020B0604020104020204" pitchFamily="34" charset="0"/>
                <a:ea typeface="ＭＳ Ｐゴシック" charset="-128"/>
                <a:cs typeface="Arial"/>
              </a:rPr>
              <a:t>PhotoLibrary.catEntry(pid</a:t>
            </a:r>
            <a: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t>) = </a:t>
            </a:r>
            <a:r>
              <a:rPr kumimoji="0" lang="en-GB" sz="1400" b="0" i="0" u="none" strike="noStrike" cap="none" normalizeH="0" baseline="0" dirty="0" err="1">
                <a:ln>
                  <a:noFill/>
                </a:ln>
                <a:solidFill>
                  <a:schemeClr val="tx1"/>
                </a:solidFill>
                <a:effectLst/>
                <a:latin typeface="Abadi" panose="020B0604020104020204" pitchFamily="34" charset="0"/>
                <a:ea typeface="ＭＳ Ｐゴシック" charset="-128"/>
                <a:cs typeface="Arial"/>
              </a:rPr>
              <a:t>photodesc</a:t>
            </a:r>
            <a:endPar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endParaRP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badi" panose="020B0604020104020204" pitchFamily="34" charset="0"/>
                <a:ea typeface="ＭＳ Ｐゴシック" charset="-128"/>
                <a:cs typeface="Arial"/>
              </a:rPr>
              <a:t>context</a:t>
            </a:r>
            <a: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t> delete</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badi" panose="020B0604020104020204" pitchFamily="34" charset="0"/>
                <a:ea typeface="ＭＳ Ｐゴシック" charset="-128"/>
                <a:cs typeface="Arial"/>
              </a:rPr>
              <a:t>pre</a:t>
            </a:r>
            <a: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t>: </a:t>
            </a:r>
            <a:r>
              <a:rPr kumimoji="0" lang="en-GB" sz="1400" b="0" i="0" u="none" strike="noStrike" cap="none" normalizeH="0" baseline="0" dirty="0" err="1">
                <a:ln>
                  <a:noFill/>
                </a:ln>
                <a:solidFill>
                  <a:schemeClr val="tx1"/>
                </a:solidFill>
                <a:effectLst/>
                <a:latin typeface="Abadi" panose="020B0604020104020204" pitchFamily="34" charset="0"/>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t>) &lt;&gt; null ;</a:t>
            </a:r>
          </a:p>
          <a:p>
            <a:pPr marL="0" lvl="0" indent="0" eaLnBrk="1" fontAlgn="base" latinLnBrk="0" hangingPunct="1">
              <a:lnSpc>
                <a:spcPct val="100000"/>
              </a:lnSpc>
              <a:spcBef>
                <a:spcPct val="0"/>
              </a:spcBef>
              <a:spcAft>
                <a:spcPct val="0"/>
              </a:spcAft>
              <a:tabLst/>
            </a:pPr>
            <a:endPar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1" i="0" u="none" strike="noStrike" cap="none" normalizeH="0" baseline="0" dirty="0">
                <a:ln>
                  <a:noFill/>
                </a:ln>
                <a:solidFill>
                  <a:schemeClr val="tx1"/>
                </a:solidFill>
                <a:effectLst/>
                <a:latin typeface="Abadi" panose="020B0604020104020204" pitchFamily="34" charset="0"/>
                <a:ea typeface="ＭＳ Ｐゴシック" charset="-128"/>
                <a:cs typeface="Arial"/>
              </a:rPr>
              <a:t>post</a:t>
            </a:r>
            <a: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t>: </a:t>
            </a:r>
            <a:r>
              <a:rPr kumimoji="0" lang="en-GB" sz="1400" b="0" i="0" u="none" strike="noStrike" cap="none" normalizeH="0" baseline="0" dirty="0" err="1">
                <a:ln>
                  <a:noFill/>
                </a:ln>
                <a:solidFill>
                  <a:schemeClr val="tx1"/>
                </a:solidFill>
                <a:effectLst/>
                <a:latin typeface="Abadi" panose="020B0604020104020204" pitchFamily="34" charset="0"/>
                <a:ea typeface="ＭＳ Ｐゴシック" charset="-128"/>
                <a:cs typeface="Arial"/>
              </a:rPr>
              <a:t>PhotoLibrary.retrieve(pid</a:t>
            </a:r>
            <a: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t>) = null</a:t>
            </a: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badi" panose="020B0604020104020204" pitchFamily="34" charset="0"/>
                <a:ea typeface="ＭＳ Ｐゴシック" charset="-128"/>
                <a:cs typeface="Arial"/>
              </a:rPr>
              <a:t>PhotoLibrary.catEntry(pid</a:t>
            </a:r>
            <a: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t>) = </a:t>
            </a:r>
            <a:r>
              <a:rPr kumimoji="0" lang="en-GB" sz="1400" b="0" i="0" u="none" strike="noStrike" cap="none" normalizeH="0" baseline="0" dirty="0" err="1">
                <a:ln>
                  <a:noFill/>
                </a:ln>
                <a:solidFill>
                  <a:schemeClr val="tx1"/>
                </a:solidFill>
                <a:effectLst/>
                <a:latin typeface="Abadi" panose="020B0604020104020204" pitchFamily="34" charset="0"/>
                <a:ea typeface="ＭＳ Ｐゴシック" charset="-128"/>
                <a:cs typeface="Arial"/>
              </a:rPr>
              <a:t>PhotoLibrary.catEntry(pid)@pre</a:t>
            </a:r>
            <a:endPar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endParaRPr>
          </a:p>
          <a:p>
            <a:pPr marL="0" lvl="0" indent="0" eaLnBrk="1" fontAlgn="base" latinLnBrk="0" hangingPunct="1">
              <a:lnSpc>
                <a:spcPct val="100000"/>
              </a:lnSpc>
              <a:spcBef>
                <a:spcPct val="0"/>
              </a:spcBef>
              <a:spcAft>
                <a:spcPct val="0"/>
              </a:spcAft>
              <a:tabLst/>
            </a:pPr>
            <a:r>
              <a:rPr kumimoji="0" lang="en-GB" sz="1400" b="0" i="0" u="none" strike="noStrike" cap="none" normalizeH="0" baseline="0" dirty="0" err="1">
                <a:ln>
                  <a:noFill/>
                </a:ln>
                <a:solidFill>
                  <a:schemeClr val="tx1"/>
                </a:solidFill>
                <a:effectLst/>
                <a:latin typeface="Abadi" panose="020B0604020104020204" pitchFamily="34" charset="0"/>
                <a:ea typeface="ＭＳ Ｐゴシック" charset="-128"/>
                <a:cs typeface="Arial"/>
              </a:rPr>
              <a:t>PhotoLibrary.libSize</a:t>
            </a:r>
            <a: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t>() = </a:t>
            </a:r>
            <a:r>
              <a:rPr kumimoji="0" lang="en-GB" sz="1400" b="0" i="0" u="none" strike="noStrike" cap="none" normalizeH="0" baseline="0" dirty="0" err="1">
                <a:ln>
                  <a:noFill/>
                </a:ln>
                <a:solidFill>
                  <a:schemeClr val="tx1"/>
                </a:solidFill>
                <a:effectLst/>
                <a:latin typeface="Abadi" panose="020B0604020104020204" pitchFamily="34" charset="0"/>
                <a:ea typeface="ＭＳ Ｐゴシック" charset="-128"/>
                <a:cs typeface="Arial"/>
              </a:rPr>
              <a:t>libSize()@pre</a:t>
            </a:r>
            <a:r>
              <a:rPr kumimoji="0" lang="en-GB" sz="1400" b="0" i="0" u="none" strike="noStrike" cap="none" normalizeH="0" baseline="0" dirty="0">
                <a:ln>
                  <a:noFill/>
                </a:ln>
                <a:solidFill>
                  <a:schemeClr val="tx1"/>
                </a:solidFill>
                <a:effectLst/>
                <a:latin typeface="Abadi" panose="020B0604020104020204" pitchFamily="34" charset="0"/>
                <a:ea typeface="ＭＳ Ｐゴシック" charset="-128"/>
                <a:cs typeface="Arial"/>
              </a:rPr>
              <a:t>—1</a:t>
            </a:r>
          </a:p>
          <a:p>
            <a:pPr marL="0" lvl="0" indent="0" eaLnBrk="1" fontAlgn="base" latinLnBrk="0" hangingPunct="1">
              <a:lnSpc>
                <a:spcPct val="100000"/>
              </a:lnSpc>
              <a:spcBef>
                <a:spcPct val="0"/>
              </a:spcBef>
              <a:spcAft>
                <a:spcPct val="0"/>
              </a:spcAft>
              <a:tabLst/>
            </a:pPr>
            <a:endParaRPr kumimoji="0" lang="en-GB" sz="900" b="0" i="0" u="none" strike="noStrike" cap="none" normalizeH="0" baseline="0" dirty="0">
              <a:ln>
                <a:noFill/>
              </a:ln>
              <a:solidFill>
                <a:schemeClr val="tx1"/>
              </a:solidFill>
              <a:effectLst/>
              <a:latin typeface="Formata Regular" charset="0"/>
              <a:ea typeface="ＭＳ Ｐゴシック" charset="-128"/>
            </a:endParaRPr>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dirty="0"/>
              <a:t>Photo library conditions</a:t>
            </a:r>
          </a:p>
        </p:txBody>
      </p:sp>
      <p:sp>
        <p:nvSpPr>
          <p:cNvPr id="61443" name="Rectangle 3"/>
          <p:cNvSpPr>
            <a:spLocks noGrp="1" noChangeArrowheads="1"/>
          </p:cNvSpPr>
          <p:nvPr>
            <p:ph idx="1"/>
          </p:nvPr>
        </p:nvSpPr>
        <p:spPr/>
        <p:txBody>
          <a:bodyPr/>
          <a:lstStyle/>
          <a:p>
            <a:r>
              <a:rPr lang="en-US" sz="2400" dirty="0"/>
              <a:t>As specified, the OCL associated with the Photo Library component states that:</a:t>
            </a:r>
          </a:p>
          <a:p>
            <a:pPr lvl="1"/>
            <a:r>
              <a:rPr lang="en-US" sz="2000" dirty="0"/>
              <a:t>There must not be a photograph in the library with the same identifier as the photograph to be entered;</a:t>
            </a:r>
          </a:p>
          <a:p>
            <a:pPr lvl="1"/>
            <a:r>
              <a:rPr lang="en-US" sz="2000" dirty="0"/>
              <a:t>The library must exist - assume that creating a library adds a single item to it;</a:t>
            </a:r>
          </a:p>
          <a:p>
            <a:pPr lvl="1"/>
            <a:r>
              <a:rPr lang="en-US" sz="2000" dirty="0"/>
              <a:t>Each new entry increases the size of the library by 1;</a:t>
            </a:r>
          </a:p>
          <a:p>
            <a:pPr lvl="1"/>
            <a:r>
              <a:rPr lang="en-US" sz="2000" dirty="0"/>
              <a:t>If you retrieve using the same identifier then you get back the photo that you added;</a:t>
            </a:r>
          </a:p>
          <a:p>
            <a:pPr lvl="1"/>
            <a:r>
              <a:rPr lang="en-US" sz="2000" dirty="0"/>
              <a:t>If you look up the catalogue using that identifier, then you get back the catalogue entry that you made.</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56</a:t>
            </a:fld>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Composition trade-offs</a:t>
            </a:r>
          </a:p>
        </p:txBody>
      </p:sp>
      <p:sp>
        <p:nvSpPr>
          <p:cNvPr id="62467" name="Rectangle 3"/>
          <p:cNvSpPr>
            <a:spLocks noGrp="1" noChangeArrowheads="1"/>
          </p:cNvSpPr>
          <p:nvPr>
            <p:ph idx="1"/>
          </p:nvPr>
        </p:nvSpPr>
        <p:spPr/>
        <p:txBody>
          <a:bodyPr/>
          <a:lstStyle/>
          <a:p>
            <a:r>
              <a:rPr lang="en-US" sz="2400" dirty="0"/>
              <a:t>When composing components, you may find conflicts between functional and non-functional requirements, and conflicts between the need for rapid delivery and system evolution.</a:t>
            </a:r>
          </a:p>
          <a:p>
            <a:r>
              <a:rPr lang="en-US" sz="2400" dirty="0"/>
              <a:t>You need to make decisions such as:</a:t>
            </a:r>
          </a:p>
          <a:p>
            <a:pPr lvl="1"/>
            <a:r>
              <a:rPr lang="en-US" sz="2000" dirty="0"/>
              <a:t>What composition of components is effective for delivering the functional requirements?</a:t>
            </a:r>
          </a:p>
          <a:p>
            <a:pPr lvl="1"/>
            <a:r>
              <a:rPr lang="en-US" sz="2000" dirty="0"/>
              <a:t>What composition of components allows for future change?</a:t>
            </a:r>
          </a:p>
          <a:p>
            <a:pPr lvl="1"/>
            <a:r>
              <a:rPr lang="en-US" sz="2000" dirty="0"/>
              <a:t>What will be the emergent properties of the composed system?</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57</a:t>
            </a:fld>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 and report generation components</a:t>
            </a:r>
            <a:r>
              <a:rPr lang="en-GB" dirty="0"/>
              <a:t> </a:t>
            </a:r>
            <a:endParaRPr lang="en-US" dirty="0"/>
          </a:p>
        </p:txBody>
      </p:sp>
      <p:pic>
        <p:nvPicPr>
          <p:cNvPr id="4" name="Content Placeholder 3" descr="17.15 DataSysComposition.eps"/>
          <p:cNvPicPr>
            <a:picLocks noGrp="1" noChangeAspect="1"/>
          </p:cNvPicPr>
          <p:nvPr>
            <p:ph idx="1"/>
          </p:nvPr>
        </p:nvPicPr>
        <p:blipFill>
          <a:blip r:embed="rId2"/>
          <a:srcRect t="-25884" b="-25884"/>
          <a:stretch>
            <a:fillRect/>
          </a:stretch>
        </p:blipFill>
        <p:spPr>
          <a:xfrm>
            <a:off x="1040677" y="1748945"/>
            <a:ext cx="6864864" cy="3775411"/>
          </a:xfrm>
        </p:spPr>
      </p:pic>
      <p:sp>
        <p:nvSpPr>
          <p:cNvPr id="6" name="Footer Placeholder 5"/>
          <p:cNvSpPr>
            <a:spLocks noGrp="1"/>
          </p:cNvSpPr>
          <p:nvPr>
            <p:ph type="ftr" sz="quarter" idx="11"/>
          </p:nvPr>
        </p:nvSpPr>
        <p:spPr/>
        <p:txBody>
          <a:bodyPr/>
          <a:lstStyle/>
          <a:p>
            <a:r>
              <a:rPr lang="en-US"/>
              <a:t>Chapter 16 Component-based software engineering</a:t>
            </a:r>
          </a:p>
        </p:txBody>
      </p:sp>
      <p:sp>
        <p:nvSpPr>
          <p:cNvPr id="5" name="Slide Number Placeholder 4"/>
          <p:cNvSpPr>
            <a:spLocks noGrp="1"/>
          </p:cNvSpPr>
          <p:nvPr>
            <p:ph type="sldNum" sz="quarter" idx="12"/>
          </p:nvPr>
        </p:nvSpPr>
        <p:spPr/>
        <p:txBody>
          <a:bodyPr/>
          <a:lstStyle/>
          <a:p>
            <a:fld id="{FA79538F-61EC-B743-9874-46B028F9C0C6}" type="slidenum">
              <a:rPr lang="en-US" smtClean="0"/>
              <a:pPr/>
              <a:t>58</a:t>
            </a:fld>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Key points</a:t>
            </a:r>
          </a:p>
        </p:txBody>
      </p:sp>
      <p:sp>
        <p:nvSpPr>
          <p:cNvPr id="38915" name="Rectangle 3"/>
          <p:cNvSpPr>
            <a:spLocks noGrp="1" noChangeArrowheads="1"/>
          </p:cNvSpPr>
          <p:nvPr>
            <p:ph idx="1"/>
          </p:nvPr>
        </p:nvSpPr>
        <p:spPr/>
        <p:txBody>
          <a:bodyPr/>
          <a:lstStyle/>
          <a:p>
            <a:pPr>
              <a:lnSpc>
                <a:spcPct val="90000"/>
              </a:lnSpc>
            </a:pPr>
            <a:r>
              <a:rPr lang="en-US" sz="2400" dirty="0"/>
              <a:t>CBSE is a reuse-based approach to defining and implementing loosely coupled components into systems.</a:t>
            </a:r>
          </a:p>
          <a:p>
            <a:pPr>
              <a:lnSpc>
                <a:spcPct val="90000"/>
              </a:lnSpc>
            </a:pPr>
            <a:r>
              <a:rPr lang="en-US" sz="2400" dirty="0"/>
              <a:t>A component is a software unit whose functionality and dependencies are completely defined by its interfaces.</a:t>
            </a:r>
          </a:p>
          <a:p>
            <a:pPr>
              <a:lnSpc>
                <a:spcPct val="90000"/>
              </a:lnSpc>
            </a:pPr>
            <a:r>
              <a:rPr lang="en-US" dirty="0"/>
              <a:t>Components may be implemented as executable elements included in a system or as external services.</a:t>
            </a:r>
            <a:endParaRPr lang="en-US" sz="2400" dirty="0"/>
          </a:p>
          <a:p>
            <a:pPr>
              <a:lnSpc>
                <a:spcPct val="90000"/>
              </a:lnSpc>
            </a:pPr>
            <a:r>
              <a:rPr lang="en-US" sz="2400" dirty="0"/>
              <a:t>A component model defines a set of standards that component providers and composers should follow.</a:t>
            </a:r>
          </a:p>
          <a:p>
            <a:pPr>
              <a:lnSpc>
                <a:spcPct val="90000"/>
              </a:lnSpc>
            </a:pPr>
            <a:r>
              <a:rPr lang="en-US" dirty="0"/>
              <a:t>The key CBSE processes are CBSE for reuse and CBSE with reuse.</a:t>
            </a:r>
            <a:endParaRPr lang="en-US" sz="2400"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59</a:t>
            </a:fld>
            <a:endParaRPr lang="en-US"/>
          </a:p>
        </p:txBody>
      </p:sp>
    </p:spTree>
    <p:extLst>
      <p:ext uri="{BB962C8B-B14F-4D97-AF65-F5344CB8AC3E}">
        <p14:creationId xmlns:p14="http://schemas.microsoft.com/office/powerpoint/2010/main" val="1663419958"/>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CBSE and design principles</a:t>
            </a:r>
          </a:p>
        </p:txBody>
      </p:sp>
      <p:sp>
        <p:nvSpPr>
          <p:cNvPr id="41987" name="Rectangle 3"/>
          <p:cNvSpPr>
            <a:spLocks noGrp="1" noChangeArrowheads="1"/>
          </p:cNvSpPr>
          <p:nvPr>
            <p:ph idx="1"/>
          </p:nvPr>
        </p:nvSpPr>
        <p:spPr/>
        <p:txBody>
          <a:bodyPr/>
          <a:lstStyle/>
          <a:p>
            <a:pPr>
              <a:lnSpc>
                <a:spcPct val="90000"/>
              </a:lnSpc>
            </a:pPr>
            <a:r>
              <a:rPr lang="en-US" dirty="0"/>
              <a:t>Apart from the benefits of reuse, CBSE is based on sound software engineering design principles:</a:t>
            </a:r>
          </a:p>
          <a:p>
            <a:pPr lvl="1">
              <a:lnSpc>
                <a:spcPct val="90000"/>
              </a:lnSpc>
            </a:pPr>
            <a:r>
              <a:rPr lang="en-US" dirty="0"/>
              <a:t>Components are independent so do not interfere with each other;</a:t>
            </a:r>
          </a:p>
          <a:p>
            <a:pPr lvl="1">
              <a:lnSpc>
                <a:spcPct val="90000"/>
              </a:lnSpc>
            </a:pPr>
            <a:r>
              <a:rPr lang="en-US" dirty="0"/>
              <a:t>Component implementations are hidden;</a:t>
            </a:r>
          </a:p>
          <a:p>
            <a:pPr lvl="1">
              <a:lnSpc>
                <a:spcPct val="90000"/>
              </a:lnSpc>
            </a:pPr>
            <a:r>
              <a:rPr lang="en-US" dirty="0"/>
              <a:t>Communication is through well-defined interfaces;</a:t>
            </a:r>
          </a:p>
          <a:p>
            <a:pPr lvl="1">
              <a:lnSpc>
                <a:spcPct val="90000"/>
              </a:lnSpc>
            </a:pPr>
            <a:r>
              <a:rPr lang="en-US" dirty="0"/>
              <a:t>One components can be replaced by another if its interface is maintained;</a:t>
            </a:r>
          </a:p>
          <a:p>
            <a:pPr lvl="1">
              <a:lnSpc>
                <a:spcPct val="90000"/>
              </a:lnSpc>
            </a:pPr>
            <a:r>
              <a:rPr lang="en-US" dirty="0"/>
              <a:t>Component infrastructures offer a range of standard services.</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6</a:t>
            </a:fld>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Key points</a:t>
            </a:r>
          </a:p>
        </p:txBody>
      </p:sp>
      <p:sp>
        <p:nvSpPr>
          <p:cNvPr id="39939" name="Rectangle 3"/>
          <p:cNvSpPr>
            <a:spLocks noGrp="1" noChangeArrowheads="1"/>
          </p:cNvSpPr>
          <p:nvPr>
            <p:ph idx="1"/>
          </p:nvPr>
        </p:nvSpPr>
        <p:spPr/>
        <p:txBody>
          <a:bodyPr/>
          <a:lstStyle/>
          <a:p>
            <a:pPr>
              <a:lnSpc>
                <a:spcPct val="90000"/>
              </a:lnSpc>
            </a:pPr>
            <a:r>
              <a:rPr lang="en-US" dirty="0"/>
              <a:t>During the CBSE process, the processes of requirements engineering and system design are interleaved.</a:t>
            </a:r>
          </a:p>
          <a:p>
            <a:pPr>
              <a:lnSpc>
                <a:spcPct val="90000"/>
              </a:lnSpc>
            </a:pPr>
            <a:r>
              <a:rPr lang="en-US" dirty="0"/>
              <a:t>Component composition is the process of ‘wiring’ components together to create a system.</a:t>
            </a:r>
          </a:p>
          <a:p>
            <a:pPr>
              <a:lnSpc>
                <a:spcPct val="90000"/>
              </a:lnSpc>
            </a:pPr>
            <a:r>
              <a:rPr lang="en-US" dirty="0"/>
              <a:t>When composing reusable components, you normally have to write adaptors to reconcile different component interfaces.</a:t>
            </a:r>
          </a:p>
          <a:p>
            <a:pPr>
              <a:lnSpc>
                <a:spcPct val="90000"/>
              </a:lnSpc>
            </a:pPr>
            <a:r>
              <a:rPr lang="en-US" dirty="0"/>
              <a:t>When choosing compositions, you have to consider required functionality, non-functional requirements and system evolution.</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60</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standards</a:t>
            </a:r>
          </a:p>
        </p:txBody>
      </p:sp>
      <p:sp>
        <p:nvSpPr>
          <p:cNvPr id="3" name="Content Placeholder 2"/>
          <p:cNvSpPr>
            <a:spLocks noGrp="1"/>
          </p:cNvSpPr>
          <p:nvPr>
            <p:ph idx="1"/>
          </p:nvPr>
        </p:nvSpPr>
        <p:spPr/>
        <p:txBody>
          <a:bodyPr/>
          <a:lstStyle/>
          <a:p>
            <a:r>
              <a:rPr lang="en-US" dirty="0"/>
              <a:t>Standards need to be established so that components can communicate with each other and inter-operate.</a:t>
            </a:r>
          </a:p>
          <a:p>
            <a:r>
              <a:rPr lang="en-US" dirty="0"/>
              <a:t>Unfortunately, several competing component standards were established:</a:t>
            </a:r>
          </a:p>
          <a:p>
            <a:pPr lvl="1"/>
            <a:r>
              <a:rPr lang="en-US" dirty="0"/>
              <a:t>Sun’s Enterprise Java Beans</a:t>
            </a:r>
          </a:p>
          <a:p>
            <a:pPr lvl="1"/>
            <a:r>
              <a:rPr lang="en-US" dirty="0"/>
              <a:t>Microsoft’s COM and .NET</a:t>
            </a:r>
          </a:p>
          <a:p>
            <a:pPr lvl="1"/>
            <a:r>
              <a:rPr lang="en-US" dirty="0"/>
              <a:t>CORBA’s CCM</a:t>
            </a:r>
          </a:p>
          <a:p>
            <a:r>
              <a:rPr lang="en-GB" dirty="0"/>
              <a:t>In practice, these multiple standards have hindered the uptake of CBSE. It is impossible for components developed using different approaches to work together. </a:t>
            </a:r>
            <a:endParaRPr lang="en-US" dirty="0"/>
          </a:p>
          <a:p>
            <a:pPr lvl="1"/>
            <a:endParaRPr lang="en-US"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a:t>Service-oriented software engineering</a:t>
            </a:r>
          </a:p>
        </p:txBody>
      </p:sp>
      <p:sp>
        <p:nvSpPr>
          <p:cNvPr id="16387" name="Rectangle 3"/>
          <p:cNvSpPr>
            <a:spLocks noGrp="1" noChangeArrowheads="1"/>
          </p:cNvSpPr>
          <p:nvPr>
            <p:ph idx="1"/>
          </p:nvPr>
        </p:nvSpPr>
        <p:spPr/>
        <p:txBody>
          <a:bodyPr/>
          <a:lstStyle/>
          <a:p>
            <a:r>
              <a:rPr lang="en-GB" dirty="0">
                <a:solidFill>
                  <a:schemeClr val="tx1"/>
                </a:solidFill>
              </a:rPr>
              <a:t>An executable service is a type of independent component. It has a ‘provides’ interface but not a ‘requires’ interface.</a:t>
            </a:r>
          </a:p>
          <a:p>
            <a:r>
              <a:rPr lang="en-GB" dirty="0">
                <a:solidFill>
                  <a:schemeClr val="tx1"/>
                </a:solidFill>
              </a:rPr>
              <a:t>From the outset, services have been based around standards so there are no problems in communicating between services offered by different vendors.</a:t>
            </a:r>
          </a:p>
          <a:p>
            <a:r>
              <a:rPr lang="en-GB" dirty="0">
                <a:solidFill>
                  <a:schemeClr val="tx1"/>
                </a:solidFill>
              </a:rPr>
              <a:t>System performance may be slower with services but this approach is replacing CBSE in many systems.</a:t>
            </a:r>
          </a:p>
          <a:p>
            <a:r>
              <a:rPr lang="en-GB" sz="2400" dirty="0">
                <a:solidFill>
                  <a:schemeClr val="tx1"/>
                </a:solidFill>
              </a:rPr>
              <a:t>Covered in Chapter 18</a:t>
            </a:r>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4" name="Slide Number Placeholder 3"/>
          <p:cNvSpPr>
            <a:spLocks noGrp="1"/>
          </p:cNvSpPr>
          <p:nvPr>
            <p:ph type="sldNum" sz="quarter" idx="12"/>
          </p:nvPr>
        </p:nvSpPr>
        <p:spPr/>
        <p:txBody>
          <a:bodyPr/>
          <a:lstStyle/>
          <a:p>
            <a:fld id="{FA79538F-61EC-B743-9874-46B028F9C0C6}" type="slidenum">
              <a:rPr lang="en-US" smtClean="0"/>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1196"/>
            <a:ext cx="8229600" cy="1143000"/>
          </a:xfrm>
        </p:spPr>
        <p:txBody>
          <a:bodyPr/>
          <a:lstStyle/>
          <a:p>
            <a:pPr algn="ctr"/>
            <a:r>
              <a:rPr lang="en-US" dirty="0"/>
              <a:t>Components and component models</a:t>
            </a:r>
          </a:p>
        </p:txBody>
      </p:sp>
      <p:sp>
        <p:nvSpPr>
          <p:cNvPr id="3" name="Content Placeholder 2"/>
          <p:cNvSpPr>
            <a:spLocks noGrp="1"/>
          </p:cNvSpPr>
          <p:nvPr>
            <p:ph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16 Component-based software engineering</a:t>
            </a:r>
          </a:p>
        </p:txBody>
      </p:sp>
      <p:sp>
        <p:nvSpPr>
          <p:cNvPr id="6" name="Slide Number Placeholder 5"/>
          <p:cNvSpPr>
            <a:spLocks noGrp="1"/>
          </p:cNvSpPr>
          <p:nvPr>
            <p:ph type="sldNum" sz="quarter" idx="12"/>
          </p:nvPr>
        </p:nvSpPr>
        <p:spPr/>
        <p:txBody>
          <a:bodyPr/>
          <a:lstStyle/>
          <a:p>
            <a:fld id="{FA79538F-61EC-B743-9874-46B028F9C0C6}" type="slidenum">
              <a:rPr lang="en-US" smtClean="0"/>
              <a:pPr/>
              <a:t>9</a:t>
            </a:fld>
            <a:endParaRPr lang="en-US"/>
          </a:p>
        </p:txBody>
      </p:sp>
    </p:spTree>
    <p:extLst>
      <p:ext uri="{BB962C8B-B14F-4D97-AF65-F5344CB8AC3E}">
        <p14:creationId xmlns:p14="http://schemas.microsoft.com/office/powerpoint/2010/main" val="2813376178"/>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225</TotalTime>
  <Words>3523</Words>
  <Application>Microsoft Office PowerPoint</Application>
  <PresentationFormat>On-screen Show (4:3)</PresentationFormat>
  <Paragraphs>379</Paragraphs>
  <Slides>60</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9" baseType="lpstr">
      <vt:lpstr>Abadi</vt:lpstr>
      <vt:lpstr>Arial</vt:lpstr>
      <vt:lpstr>Book Antiqua</vt:lpstr>
      <vt:lpstr>Calibri</vt:lpstr>
      <vt:lpstr>Formata Regular</vt:lpstr>
      <vt:lpstr>Wingdings</vt:lpstr>
      <vt:lpstr>Zapf Dingbats</vt:lpstr>
      <vt:lpstr>SE10 slides</vt:lpstr>
      <vt:lpstr>Document</vt:lpstr>
      <vt:lpstr>                                                             UNIT-III  Software Testing: Development testing, Test-driven development, Release testing, User testing  Software Evolution: Evolution processes. Legacy system evolution, Software maintenance  Component Based Software Engineering: Components and component models, CBSE processes, component composition</vt:lpstr>
      <vt:lpstr>Chapter 16 -  Component-based software engineering</vt:lpstr>
      <vt:lpstr>Topics covered</vt:lpstr>
      <vt:lpstr>Component-based development</vt:lpstr>
      <vt:lpstr>CBSE essentials</vt:lpstr>
      <vt:lpstr>CBSE and design principles</vt:lpstr>
      <vt:lpstr>Component standards</vt:lpstr>
      <vt:lpstr>Service-oriented software engineering</vt:lpstr>
      <vt:lpstr>Components and component models</vt:lpstr>
      <vt:lpstr>Components</vt:lpstr>
      <vt:lpstr>Component definitions</vt:lpstr>
      <vt:lpstr>Component characteristics </vt:lpstr>
      <vt:lpstr>Component characteristics </vt:lpstr>
      <vt:lpstr>Component as a service provider</vt:lpstr>
      <vt:lpstr>Component interfaces</vt:lpstr>
      <vt:lpstr>Component interfaces </vt:lpstr>
      <vt:lpstr>A model of a data collector component </vt:lpstr>
      <vt:lpstr>Component access</vt:lpstr>
      <vt:lpstr>Component models</vt:lpstr>
      <vt:lpstr>Basic elements of a component model </vt:lpstr>
      <vt:lpstr>Elements of a component model</vt:lpstr>
      <vt:lpstr>Middleware support</vt:lpstr>
      <vt:lpstr>Middleware services defined in a component model </vt:lpstr>
      <vt:lpstr>CBSE processes</vt:lpstr>
      <vt:lpstr>CBSE processes</vt:lpstr>
      <vt:lpstr>CBSE processes </vt:lpstr>
      <vt:lpstr>Supporting processes</vt:lpstr>
      <vt:lpstr>CBSE for reuse</vt:lpstr>
      <vt:lpstr>Component development for reuse</vt:lpstr>
      <vt:lpstr>Changes for reusability</vt:lpstr>
      <vt:lpstr>Exception handling</vt:lpstr>
      <vt:lpstr>Legacy system components</vt:lpstr>
      <vt:lpstr>Reusable components</vt:lpstr>
      <vt:lpstr>Component management</vt:lpstr>
      <vt:lpstr>CBSE with reuse</vt:lpstr>
      <vt:lpstr>CBSE with reuse </vt:lpstr>
      <vt:lpstr>The component identification process </vt:lpstr>
      <vt:lpstr>Component identification issues</vt:lpstr>
      <vt:lpstr>Component validation </vt:lpstr>
      <vt:lpstr>Ariane launcher failure – validation failure?</vt:lpstr>
      <vt:lpstr>Component composition</vt:lpstr>
      <vt:lpstr>Component composition</vt:lpstr>
      <vt:lpstr>Types of composition</vt:lpstr>
      <vt:lpstr>Types of component composition </vt:lpstr>
      <vt:lpstr>Glue code</vt:lpstr>
      <vt:lpstr>Interface incompatibility</vt:lpstr>
      <vt:lpstr>Components with incompatible interfaces </vt:lpstr>
      <vt:lpstr>Adaptor components</vt:lpstr>
      <vt:lpstr>Composition through an adaptor</vt:lpstr>
      <vt:lpstr>An adaptor linking a data collector and a sensor </vt:lpstr>
      <vt:lpstr>Photo library composition </vt:lpstr>
      <vt:lpstr>Interface semantics</vt:lpstr>
      <vt:lpstr>Photo Library documentation</vt:lpstr>
      <vt:lpstr>The Object Constraint Language</vt:lpstr>
      <vt:lpstr>The OCL description of the Photo Library interface </vt:lpstr>
      <vt:lpstr>Photo library conditions</vt:lpstr>
      <vt:lpstr>Composition trade-offs</vt:lpstr>
      <vt:lpstr>Data collection and report generation components </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17</dc:title>
  <dc:creator>Ian Sommerville</dc:creator>
  <cp:lastModifiedBy>RS</cp:lastModifiedBy>
  <cp:revision>15</cp:revision>
  <dcterms:created xsi:type="dcterms:W3CDTF">2010-01-28T18:33:18Z</dcterms:created>
  <dcterms:modified xsi:type="dcterms:W3CDTF">2025-03-27T09:35:10Z</dcterms:modified>
</cp:coreProperties>
</file>