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64"/>
  </p:notesMasterIdLst>
  <p:handoutMasterIdLst>
    <p:handoutMasterId r:id="rId65"/>
  </p:handoutMasterIdLst>
  <p:sldIdLst>
    <p:sldId id="355" r:id="rId2"/>
    <p:sldId id="256" r:id="rId3"/>
    <p:sldId id="272" r:id="rId4"/>
    <p:sldId id="273" r:id="rId5"/>
    <p:sldId id="274" r:id="rId6"/>
    <p:sldId id="257" r:id="rId7"/>
    <p:sldId id="258" r:id="rId8"/>
    <p:sldId id="275" r:id="rId9"/>
    <p:sldId id="330" r:id="rId10"/>
    <p:sldId id="293" r:id="rId11"/>
    <p:sldId id="259" r:id="rId12"/>
    <p:sldId id="261" r:id="rId13"/>
    <p:sldId id="260" r:id="rId14"/>
    <p:sldId id="318" r:id="rId15"/>
    <p:sldId id="297" r:id="rId16"/>
    <p:sldId id="262" r:id="rId17"/>
    <p:sldId id="319" r:id="rId18"/>
    <p:sldId id="320" r:id="rId19"/>
    <p:sldId id="332" r:id="rId20"/>
    <p:sldId id="350" r:id="rId21"/>
    <p:sldId id="346" r:id="rId22"/>
    <p:sldId id="351" r:id="rId23"/>
    <p:sldId id="352" r:id="rId24"/>
    <p:sldId id="347" r:id="rId25"/>
    <p:sldId id="353" r:id="rId26"/>
    <p:sldId id="354"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33" r:id="rId40"/>
    <p:sldId id="281" r:id="rId41"/>
    <p:sldId id="283" r:id="rId42"/>
    <p:sldId id="264" r:id="rId43"/>
    <p:sldId id="285" r:id="rId44"/>
    <p:sldId id="348" r:id="rId45"/>
    <p:sldId id="288" r:id="rId46"/>
    <p:sldId id="266" r:id="rId47"/>
    <p:sldId id="290" r:id="rId48"/>
    <p:sldId id="291" r:id="rId49"/>
    <p:sldId id="292" r:id="rId50"/>
    <p:sldId id="298" r:id="rId51"/>
    <p:sldId id="299" r:id="rId52"/>
    <p:sldId id="267" r:id="rId53"/>
    <p:sldId id="302" r:id="rId54"/>
    <p:sldId id="268" r:id="rId55"/>
    <p:sldId id="304" r:id="rId56"/>
    <p:sldId id="305" r:id="rId57"/>
    <p:sldId id="323" r:id="rId58"/>
    <p:sldId id="324" r:id="rId59"/>
    <p:sldId id="325" r:id="rId60"/>
    <p:sldId id="331" r:id="rId61"/>
    <p:sldId id="317" r:id="rId62"/>
    <p:sldId id="349"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3/27/2025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extLst>
      <p:ext uri="{BB962C8B-B14F-4D97-AF65-F5344CB8AC3E}">
        <p14:creationId xmlns:p14="http://schemas.microsoft.com/office/powerpoint/2010/main" val="12510977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3/27/2025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extLst>
      <p:ext uri="{BB962C8B-B14F-4D97-AF65-F5344CB8AC3E}">
        <p14:creationId xmlns:p14="http://schemas.microsoft.com/office/powerpoint/2010/main" val="5578908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30/10/2014</a:t>
            </a:r>
          </a:p>
        </p:txBody>
      </p:sp>
      <p:sp>
        <p:nvSpPr>
          <p:cNvPr id="5" name="Footer Placeholder 4"/>
          <p:cNvSpPr>
            <a:spLocks noGrp="1"/>
          </p:cNvSpPr>
          <p:nvPr>
            <p:ph type="ftr" sz="quarter" idx="11"/>
          </p:nvPr>
        </p:nvSpPr>
        <p:spPr/>
        <p:txBody>
          <a:bodyPr/>
          <a:lstStyle>
            <a:lvl1pPr>
              <a:defRPr/>
            </a:lvl1pPr>
          </a:lstStyle>
          <a:p>
            <a:r>
              <a:rPr lang="en-US"/>
              <a:t>Chapter 5 System Modeling</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US"/>
              <a:t>30/10/2014</a:t>
            </a:r>
          </a:p>
        </p:txBody>
      </p:sp>
      <p:sp>
        <p:nvSpPr>
          <p:cNvPr id="5" name="Footer Placeholder 4"/>
          <p:cNvSpPr>
            <a:spLocks noGrp="1"/>
          </p:cNvSpPr>
          <p:nvPr>
            <p:ph type="ftr" sz="quarter" idx="11"/>
          </p:nvPr>
        </p:nvSpPr>
        <p:spPr/>
        <p:txBody>
          <a:bodyPr/>
          <a:lstStyle>
            <a:lvl1pPr>
              <a:defRPr/>
            </a:lvl1pPr>
          </a:lstStyle>
          <a:p>
            <a:r>
              <a:rPr lang="en-US"/>
              <a:t>Chapter 5 System Modeling</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US"/>
              <a:t>30/10/2014</a:t>
            </a:r>
          </a:p>
        </p:txBody>
      </p:sp>
      <p:sp>
        <p:nvSpPr>
          <p:cNvPr id="5" name="Footer Placeholder 4"/>
          <p:cNvSpPr>
            <a:spLocks noGrp="1"/>
          </p:cNvSpPr>
          <p:nvPr>
            <p:ph type="ftr" sz="quarter" idx="11"/>
          </p:nvPr>
        </p:nvSpPr>
        <p:spPr/>
        <p:txBody>
          <a:bodyPr/>
          <a:lstStyle>
            <a:lvl1pPr>
              <a:defRPr/>
            </a:lvl1pPr>
          </a:lstStyle>
          <a:p>
            <a:r>
              <a:rPr lang="en-US"/>
              <a:t>Chapter 5 System Modeling</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badi" panose="020B0604020104020204" pitchFamily="34" charset="0"/>
                <a:cs typeface="Arial"/>
              </a:defRPr>
            </a:lvl1pPr>
            <a:lvl2pPr>
              <a:spcBef>
                <a:spcPts val="300"/>
              </a:spcBef>
              <a:spcAft>
                <a:spcPts val="300"/>
              </a:spcAft>
              <a:buFont typeface="Wingdings" charset="2"/>
              <a:buChar char="§"/>
              <a:defRPr sz="2000">
                <a:solidFill>
                  <a:srgbClr val="46424D"/>
                </a:solidFill>
                <a:latin typeface="Abadi" panose="020B0604020104020204" pitchFamily="34" charset="0"/>
                <a:cs typeface="Arial"/>
              </a:defRPr>
            </a:lvl2pPr>
            <a:lvl3pPr>
              <a:defRPr sz="1800">
                <a:solidFill>
                  <a:srgbClr val="46424D"/>
                </a:solidFill>
                <a:latin typeface="Abadi" panose="020B0604020104020204" pitchFamily="34" charset="0"/>
                <a:cs typeface="Arial"/>
              </a:defRPr>
            </a:lvl3pPr>
            <a:lvl4pPr>
              <a:defRPr sz="1800">
                <a:solidFill>
                  <a:srgbClr val="46424D"/>
                </a:solidFill>
                <a:latin typeface="Abadi" panose="020B0604020104020204" pitchFamily="34" charset="0"/>
                <a:cs typeface="Arial"/>
              </a:defRPr>
            </a:lvl4pPr>
            <a:lvl5pPr>
              <a:defRPr sz="1800">
                <a:solidFill>
                  <a:srgbClr val="46424D"/>
                </a:solidFill>
                <a:latin typeface="Abadi" panose="020B0604020104020204" pitchFamily="34" charset="0"/>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r>
              <a:rPr lang="en-US"/>
              <a:t>30/10/2014</a:t>
            </a:r>
          </a:p>
        </p:txBody>
      </p:sp>
      <p:sp>
        <p:nvSpPr>
          <p:cNvPr id="5" name="Footer Placeholder 4"/>
          <p:cNvSpPr>
            <a:spLocks noGrp="1"/>
          </p:cNvSpPr>
          <p:nvPr>
            <p:ph type="ftr" sz="quarter" idx="11"/>
          </p:nvPr>
        </p:nvSpPr>
        <p:spPr/>
        <p:txBody>
          <a:bodyPr/>
          <a:lstStyle>
            <a:lvl1pPr>
              <a:defRPr/>
            </a:lvl1pPr>
          </a:lstStyle>
          <a:p>
            <a:r>
              <a:rPr lang="en-US"/>
              <a:t>Chapter 5 System Modeling</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US"/>
              <a:t>30/10/2014</a:t>
            </a:r>
          </a:p>
        </p:txBody>
      </p:sp>
      <p:sp>
        <p:nvSpPr>
          <p:cNvPr id="5" name="Footer Placeholder 4"/>
          <p:cNvSpPr>
            <a:spLocks noGrp="1"/>
          </p:cNvSpPr>
          <p:nvPr>
            <p:ph type="ftr" sz="quarter" idx="11"/>
          </p:nvPr>
        </p:nvSpPr>
        <p:spPr/>
        <p:txBody>
          <a:bodyPr/>
          <a:lstStyle>
            <a:lvl1pPr>
              <a:defRPr/>
            </a:lvl1pPr>
          </a:lstStyle>
          <a:p>
            <a:r>
              <a:rPr lang="en-US"/>
              <a:t>Chapter 5 System Modeling</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US"/>
              <a:t>30/10/2014</a:t>
            </a:r>
          </a:p>
        </p:txBody>
      </p:sp>
      <p:sp>
        <p:nvSpPr>
          <p:cNvPr id="6" name="Footer Placeholder 4"/>
          <p:cNvSpPr>
            <a:spLocks noGrp="1"/>
          </p:cNvSpPr>
          <p:nvPr>
            <p:ph type="ftr" sz="quarter" idx="11"/>
          </p:nvPr>
        </p:nvSpPr>
        <p:spPr/>
        <p:txBody>
          <a:bodyPr/>
          <a:lstStyle>
            <a:lvl1pPr>
              <a:defRPr/>
            </a:lvl1pPr>
          </a:lstStyle>
          <a:p>
            <a:r>
              <a:rPr lang="en-US"/>
              <a:t>Chapter 5 System Modeling</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US"/>
              <a:t>30/10/2014</a:t>
            </a:r>
          </a:p>
        </p:txBody>
      </p:sp>
      <p:sp>
        <p:nvSpPr>
          <p:cNvPr id="8" name="Footer Placeholder 4"/>
          <p:cNvSpPr>
            <a:spLocks noGrp="1"/>
          </p:cNvSpPr>
          <p:nvPr>
            <p:ph type="ftr" sz="quarter" idx="11"/>
          </p:nvPr>
        </p:nvSpPr>
        <p:spPr/>
        <p:txBody>
          <a:bodyPr/>
          <a:lstStyle>
            <a:lvl1pPr>
              <a:defRPr/>
            </a:lvl1pPr>
          </a:lstStyle>
          <a:p>
            <a:r>
              <a:rPr lang="en-US"/>
              <a:t>Chapter 5 System Modeling</a:t>
            </a:r>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r>
              <a:rPr lang="en-US"/>
              <a:t>30/10/2014</a:t>
            </a:r>
          </a:p>
        </p:txBody>
      </p:sp>
      <p:sp>
        <p:nvSpPr>
          <p:cNvPr id="4" name="Footer Placeholder 4"/>
          <p:cNvSpPr>
            <a:spLocks noGrp="1"/>
          </p:cNvSpPr>
          <p:nvPr>
            <p:ph type="ftr" sz="quarter" idx="11"/>
          </p:nvPr>
        </p:nvSpPr>
        <p:spPr/>
        <p:txBody>
          <a:bodyPr/>
          <a:lstStyle>
            <a:lvl1pPr>
              <a:defRPr/>
            </a:lvl1pPr>
          </a:lstStyle>
          <a:p>
            <a:r>
              <a:rPr lang="en-US"/>
              <a:t>Chapter 5 System Modeling</a:t>
            </a:r>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a:t>30/10/2014</a:t>
            </a:r>
          </a:p>
        </p:txBody>
      </p:sp>
      <p:sp>
        <p:nvSpPr>
          <p:cNvPr id="3" name="Footer Placeholder 4"/>
          <p:cNvSpPr>
            <a:spLocks noGrp="1"/>
          </p:cNvSpPr>
          <p:nvPr>
            <p:ph type="ftr" sz="quarter" idx="11"/>
          </p:nvPr>
        </p:nvSpPr>
        <p:spPr/>
        <p:txBody>
          <a:bodyPr/>
          <a:lstStyle>
            <a:lvl1pPr>
              <a:defRPr/>
            </a:lvl1pPr>
          </a:lstStyle>
          <a:p>
            <a:r>
              <a:rPr lang="en-US"/>
              <a:t>Chapter 5 System Modeling</a:t>
            </a:r>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dirty="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US"/>
              <a:t>30/10/2014</a:t>
            </a:r>
          </a:p>
        </p:txBody>
      </p:sp>
      <p:sp>
        <p:nvSpPr>
          <p:cNvPr id="6" name="Footer Placeholder 4"/>
          <p:cNvSpPr>
            <a:spLocks noGrp="1"/>
          </p:cNvSpPr>
          <p:nvPr>
            <p:ph type="ftr" sz="quarter" idx="11"/>
          </p:nvPr>
        </p:nvSpPr>
        <p:spPr/>
        <p:txBody>
          <a:bodyPr/>
          <a:lstStyle>
            <a:lvl1pPr>
              <a:defRPr/>
            </a:lvl1pPr>
          </a:lstStyle>
          <a:p>
            <a:r>
              <a:rPr lang="en-US"/>
              <a:t>Chapter 5 System Modeling</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dirty="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US"/>
              <a:t>30/10/2014</a:t>
            </a:r>
          </a:p>
        </p:txBody>
      </p:sp>
      <p:sp>
        <p:nvSpPr>
          <p:cNvPr id="6" name="Footer Placeholder 4"/>
          <p:cNvSpPr>
            <a:spLocks noGrp="1"/>
          </p:cNvSpPr>
          <p:nvPr>
            <p:ph type="ftr" sz="quarter" idx="11"/>
          </p:nvPr>
        </p:nvSpPr>
        <p:spPr/>
        <p:txBody>
          <a:bodyPr/>
          <a:lstStyle>
            <a:lvl1pPr>
              <a:defRPr/>
            </a:lvl1pPr>
          </a:lstStyle>
          <a:p>
            <a:r>
              <a:rPr lang="en-US"/>
              <a:t>Chapter 5 System Modeling</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US"/>
              <a:t>30/10/2014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wipe dir="r"/>
  </p:transition>
  <p:hf hdr="0" dt="0"/>
  <p:txStyles>
    <p:titleStyle>
      <a:lvl1pPr algn="l" defTabSz="457200" rtl="0" eaLnBrk="1" fontAlgn="base" hangingPunct="1">
        <a:spcBef>
          <a:spcPct val="0"/>
        </a:spcBef>
        <a:spcAft>
          <a:spcPct val="0"/>
        </a:spcAft>
        <a:defRPr sz="2400" b="1" u="none" kern="1200">
          <a:solidFill>
            <a:srgbClr val="46424D"/>
          </a:solidFill>
          <a:latin typeface="Abadi" panose="020B0604020104020204" pitchFamily="34" charset="0"/>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77370" y="2253036"/>
            <a:ext cx="8063753" cy="2351928"/>
          </a:xfrm>
        </p:spPr>
        <p:txBody>
          <a:bodyPr/>
          <a:lstStyle/>
          <a:p>
            <a:pPr algn="l"/>
            <a:r>
              <a:rPr lang="en-US" sz="1800" dirty="0">
                <a:solidFill>
                  <a:schemeClr val="tx1"/>
                </a:solidFill>
                <a:latin typeface="Book Antiqua" panose="02040602050305030304" pitchFamily="18" charset="0"/>
              </a:rPr>
              <a:t>                                                             </a:t>
            </a:r>
            <a:r>
              <a:rPr lang="en-US" sz="1800" dirty="0">
                <a:solidFill>
                  <a:srgbClr val="C00000"/>
                </a:solidFill>
                <a:latin typeface="Book Antiqua" panose="02040602050305030304" pitchFamily="18" charset="0"/>
              </a:rPr>
              <a:t>UNIT-III</a:t>
            </a:r>
            <a:br>
              <a:rPr lang="en-US" sz="1800" dirty="0">
                <a:solidFill>
                  <a:schemeClr val="tx1"/>
                </a:solidFill>
                <a:latin typeface="Book Antiqua" panose="02040602050305030304" pitchFamily="18" charset="0"/>
              </a:rPr>
            </a:br>
            <a:br>
              <a:rPr lang="en-US" sz="1800" dirty="0">
                <a:solidFill>
                  <a:schemeClr val="tx1"/>
                </a:solidFill>
                <a:latin typeface="Book Antiqua" panose="02040602050305030304" pitchFamily="18" charset="0"/>
              </a:rPr>
            </a:br>
            <a:r>
              <a:rPr lang="en-GB" sz="1800" b="1" i="0" u="none" strike="noStrike" baseline="0" dirty="0">
                <a:solidFill>
                  <a:schemeClr val="tx1"/>
                </a:solidFill>
                <a:latin typeface="Book Antiqua" panose="02040602050305030304" pitchFamily="18" charset="0"/>
              </a:rPr>
              <a:t>Software Testing: </a:t>
            </a:r>
            <a:r>
              <a:rPr lang="en-GB" sz="1800" b="0" i="0" u="none" strike="noStrike" baseline="0" dirty="0">
                <a:solidFill>
                  <a:schemeClr val="tx1"/>
                </a:solidFill>
                <a:latin typeface="Book Antiqua" panose="02040602050305030304" pitchFamily="18" charset="0"/>
              </a:rPr>
              <a:t>Development testing, Test-driven development, Release testing, User testing</a:t>
            </a:r>
            <a:br>
              <a:rPr lang="en-GB" sz="1800" b="0" i="0" u="none" strike="noStrike" baseline="0" dirty="0">
                <a:solidFill>
                  <a:schemeClr val="tx1"/>
                </a:solidFill>
                <a:latin typeface="Book Antiqua" panose="02040602050305030304" pitchFamily="18" charset="0"/>
              </a:rPr>
            </a:br>
            <a:br>
              <a:rPr lang="en-GB" sz="1800" b="0" i="0" u="none" strike="noStrike" baseline="0" dirty="0">
                <a:latin typeface="Book Antiqua" panose="02040602050305030304" pitchFamily="18" charset="0"/>
              </a:rPr>
            </a:br>
            <a:r>
              <a:rPr lang="en-IN" sz="1800" b="1" i="0" u="none" strike="noStrike" baseline="0" dirty="0">
                <a:solidFill>
                  <a:srgbClr val="FF0000"/>
                </a:solidFill>
                <a:latin typeface="Book Antiqua" panose="02040602050305030304" pitchFamily="18" charset="0"/>
              </a:rPr>
              <a:t>Software Evolution</a:t>
            </a:r>
            <a:r>
              <a:rPr lang="en-IN" sz="1800" b="0" i="0" u="none" strike="noStrike" baseline="0" dirty="0">
                <a:solidFill>
                  <a:srgbClr val="FF0000"/>
                </a:solidFill>
                <a:latin typeface="Book Antiqua" panose="02040602050305030304" pitchFamily="18" charset="0"/>
              </a:rPr>
              <a:t>: Evolution processes. Legacy system evolution, Software maintenance</a:t>
            </a:r>
            <a:br>
              <a:rPr lang="en-IN" sz="1800" b="0" i="0" u="none" strike="noStrike" baseline="0" dirty="0">
                <a:solidFill>
                  <a:srgbClr val="FF0000"/>
                </a:solidFill>
                <a:latin typeface="Book Antiqua" panose="02040602050305030304" pitchFamily="18" charset="0"/>
              </a:rPr>
            </a:br>
            <a:br>
              <a:rPr lang="en-IN" sz="1800" b="0" i="0" u="none" strike="noStrike" baseline="0" dirty="0">
                <a:latin typeface="Book Antiqua" panose="02040602050305030304" pitchFamily="18" charset="0"/>
              </a:rPr>
            </a:br>
            <a:r>
              <a:rPr lang="en-GB" sz="1800" i="0" u="none" strike="noStrike" baseline="0" dirty="0">
                <a:latin typeface="Book Antiqua" panose="02040602050305030304" pitchFamily="18" charset="0"/>
              </a:rPr>
              <a:t>Component Based </a:t>
            </a:r>
            <a:r>
              <a:rPr lang="en-GB" sz="1800" dirty="0">
                <a:latin typeface="Book Antiqua" panose="02040602050305030304" pitchFamily="18" charset="0"/>
              </a:rPr>
              <a:t>S</a:t>
            </a:r>
            <a:r>
              <a:rPr lang="en-GB" sz="1800" i="0" u="none" strike="noStrike" baseline="0" dirty="0">
                <a:latin typeface="Book Antiqua" panose="02040602050305030304" pitchFamily="18" charset="0"/>
              </a:rPr>
              <a:t>oftware Engineering</a:t>
            </a:r>
            <a:r>
              <a:rPr lang="en-GB" sz="1800" b="0" i="0" u="none" strike="noStrike" baseline="0" dirty="0">
                <a:latin typeface="Book Antiqua" panose="02040602050305030304" pitchFamily="18" charset="0"/>
              </a:rPr>
              <a:t>: Components and component models, CBSE processes, component </a:t>
            </a:r>
            <a:r>
              <a:rPr lang="en-IN" sz="1800" b="0" i="0" u="none" strike="noStrike" baseline="0" dirty="0">
                <a:latin typeface="Book Antiqua" panose="02040602050305030304" pitchFamily="18" charset="0"/>
              </a:rPr>
              <a:t>composition</a:t>
            </a:r>
            <a:endParaRPr lang="en-US" sz="1800" dirty="0">
              <a:solidFill>
                <a:schemeClr val="tx1"/>
              </a:solidFill>
              <a:latin typeface="Book Antiqua" panose="02040602050305030304" pitchFamily="18" charset="0"/>
            </a:endParaRPr>
          </a:p>
        </p:txBody>
      </p:sp>
      <p:sp>
        <p:nvSpPr>
          <p:cNvPr id="3" name="Slide Number Placeholder 2">
            <a:extLst>
              <a:ext uri="{FF2B5EF4-FFF2-40B4-BE49-F238E27FC236}">
                <a16:creationId xmlns:a16="http://schemas.microsoft.com/office/drawing/2014/main" id="{D63EAE66-644D-C4B5-59D6-8D882D139D8C}"/>
              </a:ext>
            </a:extLst>
          </p:cNvPr>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Evolution processes</a:t>
            </a:r>
          </a:p>
        </p:txBody>
      </p:sp>
      <p:sp>
        <p:nvSpPr>
          <p:cNvPr id="93187" name="Rectangle 3"/>
          <p:cNvSpPr>
            <a:spLocks noGrp="1" noChangeArrowheads="1"/>
          </p:cNvSpPr>
          <p:nvPr>
            <p:ph idx="1"/>
          </p:nvPr>
        </p:nvSpPr>
        <p:spPr/>
        <p:txBody>
          <a:bodyPr/>
          <a:lstStyle/>
          <a:p>
            <a:r>
              <a:rPr lang="en-US" dirty="0"/>
              <a:t>Software evolution 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evolution.</a:t>
            </a:r>
          </a:p>
          <a:p>
            <a:pPr lvl="1"/>
            <a:r>
              <a:rPr lang="en-US" dirty="0"/>
              <a:t>Should be linked with components that are affected by the change, thus allowing the cost and impact of the change to be estimated.</a:t>
            </a:r>
          </a:p>
          <a:p>
            <a:r>
              <a:rPr lang="en-US" dirty="0"/>
              <a:t>Change identification and evolution continues throughout the system lifetime.</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identification and evolution processes</a:t>
            </a:r>
            <a:r>
              <a:rPr lang="en-GB" dirty="0"/>
              <a:t> </a:t>
            </a:r>
            <a:endParaRPr lang="en-US" dirty="0"/>
          </a:p>
        </p:txBody>
      </p:sp>
      <p:pic>
        <p:nvPicPr>
          <p:cNvPr id="4" name="Content Placeholder 3" descr="9.3 ChangeEvolProc.eps"/>
          <p:cNvPicPr>
            <a:picLocks noGrp="1" noChangeAspect="1"/>
          </p:cNvPicPr>
          <p:nvPr>
            <p:ph idx="1"/>
          </p:nvPr>
        </p:nvPicPr>
        <p:blipFill>
          <a:blip r:embed="rId2"/>
          <a:srcRect l="-7888" r="-7888"/>
          <a:stretch>
            <a:fillRect/>
          </a:stretch>
        </p:blipFill>
        <p:spPr>
          <a:xfrm>
            <a:off x="1200848" y="1966341"/>
            <a:ext cx="6350032" cy="3492273"/>
          </a:xfrm>
        </p:spPr>
      </p:pic>
      <p:sp>
        <p:nvSpPr>
          <p:cNvPr id="8" name="Footer Placeholder 7"/>
          <p:cNvSpPr>
            <a:spLocks noGrp="1"/>
          </p:cNvSpPr>
          <p:nvPr>
            <p:ph type="ftr" sz="quarter" idx="11"/>
          </p:nvPr>
        </p:nvSpPr>
        <p:spPr/>
        <p:txBody>
          <a:bodyPr/>
          <a:lstStyle/>
          <a:p>
            <a:r>
              <a:rPr lang="en-US"/>
              <a:t>Chapter 5 System Modeling</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evolution process</a:t>
            </a:r>
            <a:r>
              <a:rPr lang="en-GB" dirty="0"/>
              <a:t> </a:t>
            </a:r>
            <a:endParaRPr lang="en-US" dirty="0"/>
          </a:p>
        </p:txBody>
      </p:sp>
      <p:sp>
        <p:nvSpPr>
          <p:cNvPr id="8" name="Footer Placeholder 7"/>
          <p:cNvSpPr>
            <a:spLocks noGrp="1"/>
          </p:cNvSpPr>
          <p:nvPr>
            <p:ph type="ftr" sz="quarter" idx="11"/>
          </p:nvPr>
        </p:nvSpPr>
        <p:spPr/>
        <p:txBody>
          <a:bodyPr/>
          <a:lstStyle/>
          <a:p>
            <a:r>
              <a:rPr lang="en-US"/>
              <a:t>Chapter 5 System Modeling</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12</a:t>
            </a:fld>
            <a:endParaRPr lang="en-US"/>
          </a:p>
        </p:txBody>
      </p:sp>
      <p:pic>
        <p:nvPicPr>
          <p:cNvPr id="5" name="Picture 4" descr="9.4 Evolu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61" y="2462142"/>
            <a:ext cx="8505504" cy="2319683"/>
          </a:xfrm>
          <a:prstGeom prst="rect">
            <a:avLst/>
          </a:prstGeom>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implementation</a:t>
            </a:r>
            <a:r>
              <a:rPr lang="en-GB" dirty="0"/>
              <a:t> </a:t>
            </a:r>
            <a:endParaRPr lang="en-US" dirty="0"/>
          </a:p>
        </p:txBody>
      </p:sp>
      <p:pic>
        <p:nvPicPr>
          <p:cNvPr id="4" name="Content Placeholder 3" descr="9.5 ChangeImplement.eps"/>
          <p:cNvPicPr>
            <a:picLocks noGrp="1" noChangeAspect="1"/>
          </p:cNvPicPr>
          <p:nvPr>
            <p:ph idx="1"/>
          </p:nvPr>
        </p:nvPicPr>
        <p:blipFill>
          <a:blip r:embed="rId2"/>
          <a:srcRect t="-116672" b="-116672"/>
          <a:stretch>
            <a:fillRect/>
          </a:stretch>
        </p:blipFill>
        <p:spPr>
          <a:xfrm>
            <a:off x="1143644" y="1600200"/>
            <a:ext cx="6956390" cy="3825747"/>
          </a:xfrm>
        </p:spPr>
      </p:pic>
      <p:sp>
        <p:nvSpPr>
          <p:cNvPr id="8" name="Footer Placeholder 7"/>
          <p:cNvSpPr>
            <a:spLocks noGrp="1"/>
          </p:cNvSpPr>
          <p:nvPr>
            <p:ph type="ftr" sz="quarter" idx="11"/>
          </p:nvPr>
        </p:nvSpPr>
        <p:spPr/>
        <p:txBody>
          <a:bodyPr/>
          <a:lstStyle/>
          <a:p>
            <a:r>
              <a:rPr lang="en-US"/>
              <a:t>Chapter 5 System Modeling</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implementation</a:t>
            </a:r>
          </a:p>
        </p:txBody>
      </p:sp>
      <p:sp>
        <p:nvSpPr>
          <p:cNvPr id="3" name="Content Placeholder 2"/>
          <p:cNvSpPr>
            <a:spLocks noGrp="1"/>
          </p:cNvSpPr>
          <p:nvPr>
            <p:ph idx="1"/>
          </p:nvPr>
        </p:nvSpPr>
        <p:spPr/>
        <p:txBody>
          <a:bodyPr/>
          <a:lstStyle/>
          <a:p>
            <a:r>
              <a:rPr lang="en-US" dirty="0"/>
              <a:t>Iteration of the development process where the revisions to the system are designed, implemented and tested.</a:t>
            </a:r>
          </a:p>
          <a:p>
            <a:r>
              <a:rPr lang="en-US" dirty="0"/>
              <a:t>A critical difference is that the first stage of change implementation may involve program understanding, especially if the original system developers are not responsible for  the change implementation. </a:t>
            </a:r>
          </a:p>
          <a:p>
            <a:r>
              <a:rPr lang="en-US" dirty="0"/>
              <a:t>During the program understanding phase, you have to understand how the program is structured, how it delivers functionality and how the proposed change might affect the program. </a:t>
            </a:r>
          </a:p>
          <a:p>
            <a:endParaRPr lang="en-US" dirty="0"/>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t>Urgent change requests</a:t>
            </a:r>
          </a:p>
        </p:txBody>
      </p:sp>
      <p:sp>
        <p:nvSpPr>
          <p:cNvPr id="104451" name="Rectangle 3"/>
          <p:cNvSpPr>
            <a:spLocks noGrp="1" noChangeArrowheads="1"/>
          </p:cNvSpPr>
          <p:nvPr>
            <p:ph idx="1"/>
          </p:nvPr>
        </p:nvSpPr>
        <p:spPr/>
        <p:txBody>
          <a:bodyPr/>
          <a:lstStyle/>
          <a:p>
            <a:r>
              <a:rPr lang="en-US" dirty="0"/>
              <a:t>Urgent changes may have to be implemented without going through all stages of the software engineering process</a:t>
            </a:r>
          </a:p>
          <a:p>
            <a:pPr lvl="1"/>
            <a:r>
              <a:rPr lang="en-US" dirty="0"/>
              <a:t>If a serious system fault has to be repaired to allow normal operation to continue;</a:t>
            </a:r>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emergency repair process</a:t>
            </a:r>
          </a:p>
        </p:txBody>
      </p:sp>
      <p:pic>
        <p:nvPicPr>
          <p:cNvPr id="4" name="Content Placeholder 3" descr="9.6 EmergencyRepair.eps"/>
          <p:cNvPicPr>
            <a:picLocks noGrp="1" noChangeAspect="1"/>
          </p:cNvPicPr>
          <p:nvPr>
            <p:ph idx="1"/>
          </p:nvPr>
        </p:nvPicPr>
        <p:blipFill>
          <a:blip r:embed="rId2"/>
          <a:srcRect t="-212562" b="-212562"/>
          <a:stretch>
            <a:fillRect/>
          </a:stretch>
        </p:blipFill>
        <p:spPr>
          <a:xfrm>
            <a:off x="725738" y="1580164"/>
            <a:ext cx="7699614" cy="4234490"/>
          </a:xfrm>
        </p:spPr>
      </p:pic>
      <p:sp>
        <p:nvSpPr>
          <p:cNvPr id="8" name="Footer Placeholder 7"/>
          <p:cNvSpPr>
            <a:spLocks noGrp="1"/>
          </p:cNvSpPr>
          <p:nvPr>
            <p:ph type="ftr" sz="quarter" idx="11"/>
          </p:nvPr>
        </p:nvSpPr>
        <p:spPr/>
        <p:txBody>
          <a:bodyPr/>
          <a:lstStyle/>
          <a:p>
            <a:r>
              <a:rPr lang="en-US"/>
              <a:t>Chapter 5 System Modeling</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evolution</a:t>
            </a:r>
          </a:p>
        </p:txBody>
      </p:sp>
      <p:sp>
        <p:nvSpPr>
          <p:cNvPr id="3" name="Content Placeholder 2"/>
          <p:cNvSpPr>
            <a:spLocks noGrp="1"/>
          </p:cNvSpPr>
          <p:nvPr>
            <p:ph idx="1"/>
          </p:nvPr>
        </p:nvSpPr>
        <p:spPr/>
        <p:txBody>
          <a:bodyPr/>
          <a:lstStyle/>
          <a:p>
            <a:r>
              <a:rPr lang="en-US" dirty="0"/>
              <a:t>Agile methods are based on incremental development so the transition from development to evolution is a seamless one.</a:t>
            </a:r>
          </a:p>
          <a:p>
            <a:pPr lvl="1"/>
            <a:r>
              <a:rPr lang="en-US" dirty="0"/>
              <a:t>Evolution is simply a continuation of the development process based on frequent system releases.</a:t>
            </a:r>
          </a:p>
          <a:p>
            <a:r>
              <a:rPr lang="en-US" dirty="0"/>
              <a:t>Automated regression testing is particularly valuable when changes are made to a system.</a:t>
            </a:r>
          </a:p>
          <a:p>
            <a:r>
              <a:rPr lang="en-US" dirty="0"/>
              <a:t>Changes may be expressed as additional user stories.</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Handover problems</a:t>
            </a:r>
          </a:p>
        </p:txBody>
      </p:sp>
      <p:sp>
        <p:nvSpPr>
          <p:cNvPr id="3" name="Content Placeholder 2"/>
          <p:cNvSpPr>
            <a:spLocks noGrp="1"/>
          </p:cNvSpPr>
          <p:nvPr>
            <p:ph idx="1"/>
          </p:nvPr>
        </p:nvSpPr>
        <p:spPr/>
        <p:txBody>
          <a:bodyPr/>
          <a:lstStyle/>
          <a:p>
            <a:r>
              <a:rPr lang="en-US" dirty="0"/>
              <a:t>Where the development team have used an agile approach but the evolution team is unfamiliar with agile methods and prefer a plan-based approach. </a:t>
            </a:r>
          </a:p>
          <a:p>
            <a:pPr lvl="1"/>
            <a:r>
              <a:rPr lang="en-US" dirty="0"/>
              <a:t>The evolution team may expect detailed documentation to support evolution and this is not produced in agile processes. </a:t>
            </a:r>
            <a:endParaRPr lang="en-GB" dirty="0"/>
          </a:p>
          <a:p>
            <a:r>
              <a:rPr lang="en-US" dirty="0"/>
              <a:t>Where a plan-based approach has been used for development but the evolution team prefer to use agile methods. </a:t>
            </a:r>
          </a:p>
          <a:p>
            <a:pPr lvl="1"/>
            <a:r>
              <a:rPr lang="en-US" dirty="0"/>
              <a:t>The evolution team may have to start from scratch developing automated tests and the code in the system may not have been </a:t>
            </a:r>
            <a:r>
              <a:rPr lang="en-US" dirty="0" err="1"/>
              <a:t>refactored</a:t>
            </a:r>
            <a:r>
              <a:rPr lang="en-US" dirty="0"/>
              <a:t> and simplified as is expected in agile development.  </a:t>
            </a:r>
            <a:endParaRPr lang="en-GB" dirty="0"/>
          </a:p>
          <a:p>
            <a:endParaRPr lang="en-US" dirty="0"/>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a:t>Legacy systems</a:t>
            </a:r>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8735F24-F0A4-DB4E-AAD6-0E2C6B4C4636}" type="slidenum">
              <a:rPr lang="en-US" smtClean="0"/>
              <a:pPr/>
              <a:t>19</a:t>
            </a:fld>
            <a:endParaRPr lang="en-US"/>
          </a:p>
        </p:txBody>
      </p:sp>
    </p:spTree>
    <p:extLst>
      <p:ext uri="{BB962C8B-B14F-4D97-AF65-F5344CB8AC3E}">
        <p14:creationId xmlns:p14="http://schemas.microsoft.com/office/powerpoint/2010/main" val="370282852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9 – Software Evolution</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8735F24-F0A4-DB4E-AAD6-0E2C6B4C4636}"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systems</a:t>
            </a:r>
          </a:p>
        </p:txBody>
      </p:sp>
      <p:sp>
        <p:nvSpPr>
          <p:cNvPr id="3" name="Content Placeholder 2"/>
          <p:cNvSpPr>
            <a:spLocks noGrp="1"/>
          </p:cNvSpPr>
          <p:nvPr>
            <p:ph idx="1"/>
          </p:nvPr>
        </p:nvSpPr>
        <p:spPr/>
        <p:txBody>
          <a:bodyPr/>
          <a:lstStyle/>
          <a:p>
            <a:r>
              <a:rPr lang="en-GB" dirty="0"/>
              <a:t>Legacy systems are older systems that rely on languages and technology that are no longer used for new systems development. </a:t>
            </a:r>
          </a:p>
          <a:p>
            <a:r>
              <a:rPr lang="en-GB" dirty="0"/>
              <a:t>Legacy software may be dependent on older hardware, such as mainframe computers and may have associated legacy processes and procedures. </a:t>
            </a:r>
          </a:p>
          <a:p>
            <a:r>
              <a:rPr lang="en-GB" dirty="0"/>
              <a:t>Legacy systems are not just software systems but are broader socio-technical systems that include hardware, software, libraries and other supporting software and business processes. </a:t>
            </a:r>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20</a:t>
            </a:fld>
            <a:endParaRPr lang="en-US"/>
          </a:p>
        </p:txBody>
      </p:sp>
    </p:spTree>
    <p:extLst>
      <p:ext uri="{BB962C8B-B14F-4D97-AF65-F5344CB8AC3E}">
        <p14:creationId xmlns:p14="http://schemas.microsoft.com/office/powerpoint/2010/main" val="2438204371"/>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elements of a legacy system</a:t>
            </a:r>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21</a:t>
            </a:fld>
            <a:endParaRPr lang="en-US"/>
          </a:p>
        </p:txBody>
      </p:sp>
      <p:pic>
        <p:nvPicPr>
          <p:cNvPr id="6" name="Picture 5" descr="9.7 Legacy system component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56" y="2114826"/>
            <a:ext cx="7631503" cy="2954130"/>
          </a:xfrm>
          <a:prstGeom prst="rect">
            <a:avLst/>
          </a:prstGeom>
        </p:spPr>
      </p:pic>
    </p:spTree>
    <p:extLst>
      <p:ext uri="{BB962C8B-B14F-4D97-AF65-F5344CB8AC3E}">
        <p14:creationId xmlns:p14="http://schemas.microsoft.com/office/powerpoint/2010/main" val="756455494"/>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components</a:t>
            </a:r>
          </a:p>
        </p:txBody>
      </p:sp>
      <p:sp>
        <p:nvSpPr>
          <p:cNvPr id="3" name="Content Placeholder 2"/>
          <p:cNvSpPr>
            <a:spLocks noGrp="1"/>
          </p:cNvSpPr>
          <p:nvPr>
            <p:ph idx="1"/>
          </p:nvPr>
        </p:nvSpPr>
        <p:spPr/>
        <p:txBody>
          <a:bodyPr/>
          <a:lstStyle/>
          <a:p>
            <a:r>
              <a:rPr lang="en-GB" i="1" dirty="0"/>
              <a:t>System hardware</a:t>
            </a:r>
            <a:r>
              <a:rPr lang="en-GB" dirty="0"/>
              <a:t> Legacy systems may have been written for hardware that is no longer available.</a:t>
            </a:r>
          </a:p>
          <a:p>
            <a:r>
              <a:rPr lang="en-GB" dirty="0"/>
              <a:t> </a:t>
            </a:r>
            <a:r>
              <a:rPr lang="en-GB" i="1" dirty="0"/>
              <a:t>Support software</a:t>
            </a:r>
            <a:r>
              <a:rPr lang="en-GB" dirty="0"/>
              <a:t> The legacy system may rely on a range of support software, which may be obsolete or unsupported.</a:t>
            </a:r>
          </a:p>
          <a:p>
            <a:r>
              <a:rPr lang="en-GB" i="1" dirty="0"/>
              <a:t>Application software</a:t>
            </a:r>
            <a:r>
              <a:rPr lang="en-GB" dirty="0"/>
              <a:t> The application system that provides the business services is usually made up of a number of application programs.</a:t>
            </a:r>
          </a:p>
          <a:p>
            <a:r>
              <a:rPr lang="en-GB" dirty="0"/>
              <a:t> </a:t>
            </a:r>
            <a:r>
              <a:rPr lang="en-GB" i="1" dirty="0"/>
              <a:t>Application data</a:t>
            </a:r>
            <a:r>
              <a:rPr lang="en-GB" dirty="0"/>
              <a:t> These are data that are processed by the application system. They may be inconsistent, duplicated or held in different databases.</a:t>
            </a:r>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22</a:t>
            </a:fld>
            <a:endParaRPr lang="en-US"/>
          </a:p>
        </p:txBody>
      </p:sp>
    </p:spTree>
    <p:extLst>
      <p:ext uri="{BB962C8B-B14F-4D97-AF65-F5344CB8AC3E}">
        <p14:creationId xmlns:p14="http://schemas.microsoft.com/office/powerpoint/2010/main" val="360002825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components</a:t>
            </a:r>
          </a:p>
        </p:txBody>
      </p:sp>
      <p:sp>
        <p:nvSpPr>
          <p:cNvPr id="3" name="Content Placeholder 2"/>
          <p:cNvSpPr>
            <a:spLocks noGrp="1"/>
          </p:cNvSpPr>
          <p:nvPr>
            <p:ph idx="1"/>
          </p:nvPr>
        </p:nvSpPr>
        <p:spPr/>
        <p:txBody>
          <a:bodyPr/>
          <a:lstStyle/>
          <a:p>
            <a:r>
              <a:rPr lang="en-GB" i="1" dirty="0"/>
              <a:t>Business processes </a:t>
            </a:r>
            <a:r>
              <a:rPr lang="en-GB" dirty="0"/>
              <a:t>These are processes that are used in the business to achieve some business objective.</a:t>
            </a:r>
          </a:p>
          <a:p>
            <a:r>
              <a:rPr lang="en-GB" dirty="0"/>
              <a:t>Business processes may be designed around a legacy system and constrained by the functionality that it provides. </a:t>
            </a:r>
          </a:p>
          <a:p>
            <a:r>
              <a:rPr lang="en-GB" i="1" dirty="0"/>
              <a:t>Business policies and rules</a:t>
            </a:r>
            <a:r>
              <a:rPr lang="en-GB" dirty="0"/>
              <a:t> These are definitions of how the business should be carried out and constraints on the business. Use of the legacy application system may be embedded in these policies and rules. </a:t>
            </a:r>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23</a:t>
            </a:fld>
            <a:endParaRPr lang="en-US"/>
          </a:p>
        </p:txBody>
      </p:sp>
    </p:spTree>
    <p:extLst>
      <p:ext uri="{BB962C8B-B14F-4D97-AF65-F5344CB8AC3E}">
        <p14:creationId xmlns:p14="http://schemas.microsoft.com/office/powerpoint/2010/main" val="1578705484"/>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layers</a:t>
            </a:r>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24</a:t>
            </a:fld>
            <a:endParaRPr lang="en-US"/>
          </a:p>
        </p:txBody>
      </p:sp>
      <p:pic>
        <p:nvPicPr>
          <p:cNvPr id="6" name="Picture 5" descr="9.8 Legacy system layers.eps"/>
          <p:cNvPicPr>
            <a:picLocks noChangeAspect="1"/>
          </p:cNvPicPr>
          <p:nvPr/>
        </p:nvPicPr>
        <p:blipFill rotWithShape="1">
          <a:blip r:embed="rId2">
            <a:extLst>
              <a:ext uri="{28A0092B-C50C-407E-A947-70E740481C1C}">
                <a14:useLocalDpi xmlns:a14="http://schemas.microsoft.com/office/drawing/2010/main" val="0"/>
              </a:ext>
            </a:extLst>
          </a:blip>
          <a:srcRect l="64359" t="60328" r="-4356" b="-5260"/>
          <a:stretch/>
        </p:blipFill>
        <p:spPr>
          <a:xfrm>
            <a:off x="996241" y="1976782"/>
            <a:ext cx="6754191" cy="4181398"/>
          </a:xfrm>
          <a:prstGeom prst="rect">
            <a:avLst/>
          </a:prstGeom>
        </p:spPr>
      </p:pic>
    </p:spTree>
    <p:extLst>
      <p:ext uri="{BB962C8B-B14F-4D97-AF65-F5344CB8AC3E}">
        <p14:creationId xmlns:p14="http://schemas.microsoft.com/office/powerpoint/2010/main" val="397829750"/>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replacement</a:t>
            </a:r>
          </a:p>
        </p:txBody>
      </p:sp>
      <p:sp>
        <p:nvSpPr>
          <p:cNvPr id="3" name="Content Placeholder 2"/>
          <p:cNvSpPr>
            <a:spLocks noGrp="1"/>
          </p:cNvSpPr>
          <p:nvPr>
            <p:ph idx="1"/>
          </p:nvPr>
        </p:nvSpPr>
        <p:spPr/>
        <p:txBody>
          <a:bodyPr/>
          <a:lstStyle/>
          <a:p>
            <a:r>
              <a:rPr lang="en-US" dirty="0"/>
              <a:t>Legacy system replacement is risky and expensive so businesses continue to use these systems</a:t>
            </a:r>
          </a:p>
          <a:p>
            <a:r>
              <a:rPr lang="en-US" dirty="0"/>
              <a:t>System replacement is risky for a number of reasons</a:t>
            </a:r>
          </a:p>
          <a:p>
            <a:pPr lvl="1"/>
            <a:r>
              <a:rPr lang="en-US" dirty="0"/>
              <a:t>Lack of complete system specification</a:t>
            </a:r>
          </a:p>
          <a:p>
            <a:pPr lvl="1"/>
            <a:r>
              <a:rPr lang="en-US" dirty="0"/>
              <a:t>Tight integration of system and business processes</a:t>
            </a:r>
          </a:p>
          <a:p>
            <a:pPr lvl="1"/>
            <a:r>
              <a:rPr lang="en-US" dirty="0"/>
              <a:t>Undocumented business rules embedded in the legacy system</a:t>
            </a:r>
          </a:p>
          <a:p>
            <a:pPr lvl="1"/>
            <a:r>
              <a:rPr lang="en-US" dirty="0"/>
              <a:t>New software development may be late and/or over budget</a:t>
            </a:r>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25</a:t>
            </a:fld>
            <a:endParaRPr lang="en-US"/>
          </a:p>
        </p:txBody>
      </p:sp>
    </p:spTree>
    <p:extLst>
      <p:ext uri="{BB962C8B-B14F-4D97-AF65-F5344CB8AC3E}">
        <p14:creationId xmlns:p14="http://schemas.microsoft.com/office/powerpoint/2010/main" val="148076958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change</a:t>
            </a:r>
          </a:p>
        </p:txBody>
      </p:sp>
      <p:sp>
        <p:nvSpPr>
          <p:cNvPr id="3" name="Content Placeholder 2"/>
          <p:cNvSpPr>
            <a:spLocks noGrp="1"/>
          </p:cNvSpPr>
          <p:nvPr>
            <p:ph idx="1"/>
          </p:nvPr>
        </p:nvSpPr>
        <p:spPr/>
        <p:txBody>
          <a:bodyPr/>
          <a:lstStyle/>
          <a:p>
            <a:r>
              <a:rPr lang="en-US" dirty="0"/>
              <a:t>Legacy systems are expensive to change for a number of reasons:</a:t>
            </a:r>
          </a:p>
          <a:p>
            <a:pPr lvl="1"/>
            <a:r>
              <a:rPr lang="en-US" dirty="0"/>
              <a:t>No consistent programming style</a:t>
            </a:r>
          </a:p>
          <a:p>
            <a:pPr lvl="1"/>
            <a:r>
              <a:rPr lang="en-US" dirty="0"/>
              <a:t>Use of obsolete programming languages with few people available with these language skills</a:t>
            </a:r>
          </a:p>
          <a:p>
            <a:pPr lvl="1"/>
            <a:r>
              <a:rPr lang="en-US" dirty="0"/>
              <a:t>Inadequate system documentation</a:t>
            </a:r>
          </a:p>
          <a:p>
            <a:pPr lvl="1"/>
            <a:r>
              <a:rPr lang="en-US" dirty="0"/>
              <a:t>System structure degradation</a:t>
            </a:r>
          </a:p>
          <a:p>
            <a:pPr lvl="1"/>
            <a:r>
              <a:rPr lang="en-US" dirty="0"/>
              <a:t>Program optimizations may make them hard to understand</a:t>
            </a:r>
          </a:p>
          <a:p>
            <a:pPr lvl="1"/>
            <a:r>
              <a:rPr lang="en-US" dirty="0"/>
              <a:t>Data errors, duplication and inconsistency</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26</a:t>
            </a:fld>
            <a:endParaRPr lang="en-US"/>
          </a:p>
        </p:txBody>
      </p:sp>
    </p:spTree>
    <p:extLst>
      <p:ext uri="{BB962C8B-B14F-4D97-AF65-F5344CB8AC3E}">
        <p14:creationId xmlns:p14="http://schemas.microsoft.com/office/powerpoint/2010/main" val="2577998091"/>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 management</a:t>
            </a:r>
          </a:p>
        </p:txBody>
      </p:sp>
      <p:sp>
        <p:nvSpPr>
          <p:cNvPr id="81923" name="Rectangle 3"/>
          <p:cNvSpPr>
            <a:spLocks noGrp="1" noChangeArrowheads="1"/>
          </p:cNvSpPr>
          <p:nvPr>
            <p:ph idx="1"/>
          </p:nvPr>
        </p:nvSpPr>
        <p:spPr/>
        <p:txBody>
          <a:bodyPr/>
          <a:lstStyle/>
          <a:p>
            <a:r>
              <a:rPr lang="en-GB" sz="2400" dirty="0"/>
              <a:t>Organisations that rely on legacy systems must choose a strategy for evolving these systems</a:t>
            </a:r>
          </a:p>
          <a:p>
            <a:pPr lvl="1"/>
            <a:r>
              <a:rPr lang="en-GB" sz="2000" dirty="0"/>
              <a:t>Scrap the system completely and modify business processes so that it is no longer required;</a:t>
            </a:r>
          </a:p>
          <a:p>
            <a:pPr lvl="1"/>
            <a:r>
              <a:rPr lang="en-GB" sz="2000" dirty="0"/>
              <a:t>Continue maintaining the system;</a:t>
            </a:r>
          </a:p>
          <a:p>
            <a:pPr lvl="1"/>
            <a:r>
              <a:rPr lang="en-GB" sz="2000" dirty="0"/>
              <a:t>Transform the system by re-engineering to improve its maintainability;</a:t>
            </a:r>
          </a:p>
          <a:p>
            <a:pPr lvl="1"/>
            <a:r>
              <a:rPr lang="en-GB" sz="2000" dirty="0"/>
              <a:t>Replace the system with a new system.</a:t>
            </a:r>
          </a:p>
          <a:p>
            <a:r>
              <a:rPr lang="en-GB" sz="2400" dirty="0"/>
              <a:t>The strategy chosen should depend on the system quality and its business value.</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27</a:t>
            </a:fld>
            <a:endParaRPr lang="en-US"/>
          </a:p>
        </p:txBody>
      </p:sp>
    </p:spTree>
    <p:extLst>
      <p:ext uri="{BB962C8B-B14F-4D97-AF65-F5344CB8AC3E}">
        <p14:creationId xmlns:p14="http://schemas.microsoft.com/office/powerpoint/2010/main" val="4035063964"/>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  An example of a legacy system assessment</a:t>
            </a:r>
            <a:r>
              <a:rPr lang="en-GB" dirty="0"/>
              <a:t> </a:t>
            </a:r>
            <a:endParaRPr lang="en-US" dirty="0"/>
          </a:p>
        </p:txBody>
      </p:sp>
      <p:pic>
        <p:nvPicPr>
          <p:cNvPr id="4" name="Content Placeholder 3" descr="9.13 LegacySysAss.eps"/>
          <p:cNvPicPr>
            <a:picLocks noGrp="1" noChangeAspect="1"/>
          </p:cNvPicPr>
          <p:nvPr>
            <p:ph idx="1"/>
          </p:nvPr>
        </p:nvPicPr>
        <p:blipFill>
          <a:blip r:embed="rId2"/>
          <a:srcRect l="-10967" r="-10967"/>
          <a:stretch>
            <a:fillRect/>
          </a:stretch>
        </p:blipFill>
        <p:spPr>
          <a:xfrm>
            <a:off x="914829" y="1886248"/>
            <a:ext cx="6931080" cy="3811827"/>
          </a:xfrm>
        </p:spPr>
      </p:pic>
      <p:sp>
        <p:nvSpPr>
          <p:cNvPr id="8" name="Footer Placeholder 7"/>
          <p:cNvSpPr>
            <a:spLocks noGrp="1"/>
          </p:cNvSpPr>
          <p:nvPr>
            <p:ph type="ftr" sz="quarter" idx="11"/>
          </p:nvPr>
        </p:nvSpPr>
        <p:spPr/>
        <p:txBody>
          <a:bodyPr/>
          <a:lstStyle/>
          <a:p>
            <a:r>
              <a:rPr lang="en-US"/>
              <a:t>Chapter 5 System Modeling</a:t>
            </a:r>
          </a:p>
        </p:txBody>
      </p:sp>
      <p:sp>
        <p:nvSpPr>
          <p:cNvPr id="7" name="Slide Number Placeholder 6"/>
          <p:cNvSpPr>
            <a:spLocks noGrp="1"/>
          </p:cNvSpPr>
          <p:nvPr>
            <p:ph type="sldNum" sz="quarter" idx="12"/>
          </p:nvPr>
        </p:nvSpPr>
        <p:spPr/>
        <p:txBody>
          <a:bodyPr/>
          <a:lstStyle/>
          <a:p>
            <a:fld id="{C8735F24-F0A4-DB4E-AAD6-0E2C6B4C4636}" type="slidenum">
              <a:rPr lang="en-US" smtClean="0"/>
              <a:pPr/>
              <a:t>28</a:t>
            </a:fld>
            <a:endParaRPr lang="en-US"/>
          </a:p>
        </p:txBody>
      </p:sp>
    </p:spTree>
    <p:extLst>
      <p:ext uri="{BB962C8B-B14F-4D97-AF65-F5344CB8AC3E}">
        <p14:creationId xmlns:p14="http://schemas.microsoft.com/office/powerpoint/2010/main" val="556123346"/>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dirty="0"/>
              <a:t>Legacy system categories</a:t>
            </a:r>
          </a:p>
        </p:txBody>
      </p:sp>
      <p:sp>
        <p:nvSpPr>
          <p:cNvPr id="83971" name="Rectangle 3"/>
          <p:cNvSpPr>
            <a:spLocks noGrp="1" noChangeArrowheads="1"/>
          </p:cNvSpPr>
          <p:nvPr>
            <p:ph idx="1"/>
          </p:nvPr>
        </p:nvSpPr>
        <p:spPr/>
        <p:txBody>
          <a:bodyPr/>
          <a:lstStyle/>
          <a:p>
            <a:r>
              <a:rPr lang="en-GB" sz="2400" dirty="0"/>
              <a:t>Low quality, low business value</a:t>
            </a:r>
          </a:p>
          <a:p>
            <a:pPr lvl="1"/>
            <a:r>
              <a:rPr lang="en-GB" sz="2000" dirty="0"/>
              <a:t>These systems should be scrapped. </a:t>
            </a:r>
          </a:p>
          <a:p>
            <a:r>
              <a:rPr lang="en-GB" sz="2400" dirty="0"/>
              <a:t>Low-quality, high-business value</a:t>
            </a:r>
          </a:p>
          <a:p>
            <a:pPr lvl="1"/>
            <a:r>
              <a:rPr lang="en-GB" sz="2000" dirty="0"/>
              <a:t>These make an important business contribution but are expensive to maintain. Should be re-engineered or replaced if a suitable system is available.</a:t>
            </a:r>
          </a:p>
          <a:p>
            <a:r>
              <a:rPr lang="en-GB" sz="2400" dirty="0"/>
              <a:t>High-quality, low-business value</a:t>
            </a:r>
          </a:p>
          <a:p>
            <a:pPr lvl="1"/>
            <a:r>
              <a:rPr lang="en-GB" sz="2000" dirty="0"/>
              <a:t>Replace with COTS, scrap completely or maintain.</a:t>
            </a:r>
          </a:p>
          <a:p>
            <a:r>
              <a:rPr lang="en-GB" sz="2400" dirty="0"/>
              <a:t>High-quality, high business value</a:t>
            </a:r>
          </a:p>
          <a:p>
            <a:pPr lvl="1"/>
            <a:r>
              <a:rPr lang="en-GB" sz="2000" dirty="0"/>
              <a:t>Continue in operation using normal system maintenance.</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Tree>
    <p:extLst>
      <p:ext uri="{BB962C8B-B14F-4D97-AF65-F5344CB8AC3E}">
        <p14:creationId xmlns:p14="http://schemas.microsoft.com/office/powerpoint/2010/main" val="241920737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Evolution processes</a:t>
            </a:r>
          </a:p>
          <a:p>
            <a:r>
              <a:rPr lang="en-US" dirty="0"/>
              <a:t>Legacy systems</a:t>
            </a:r>
          </a:p>
          <a:p>
            <a:r>
              <a:rPr lang="en-US" dirty="0"/>
              <a:t>Software maintenance</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dirty="0"/>
              <a:t>Business value assessment</a:t>
            </a:r>
          </a:p>
        </p:txBody>
      </p:sp>
      <p:sp>
        <p:nvSpPr>
          <p:cNvPr id="84995" name="Rectangle 3"/>
          <p:cNvSpPr>
            <a:spLocks noGrp="1" noChangeArrowheads="1"/>
          </p:cNvSpPr>
          <p:nvPr>
            <p:ph idx="1"/>
          </p:nvPr>
        </p:nvSpPr>
        <p:spPr/>
        <p:txBody>
          <a:bodyPr/>
          <a:lstStyle/>
          <a:p>
            <a:r>
              <a:rPr lang="en-GB" dirty="0"/>
              <a:t>Assessment should take different viewpoints into account</a:t>
            </a:r>
          </a:p>
          <a:p>
            <a:pPr lvl="1"/>
            <a:r>
              <a:rPr lang="en-GB" dirty="0"/>
              <a:t>System end-users;</a:t>
            </a:r>
          </a:p>
          <a:p>
            <a:pPr lvl="1"/>
            <a:r>
              <a:rPr lang="en-GB" dirty="0"/>
              <a:t>Business customers;</a:t>
            </a:r>
          </a:p>
          <a:p>
            <a:pPr lvl="1"/>
            <a:r>
              <a:rPr lang="en-GB" dirty="0"/>
              <a:t>Line managers;</a:t>
            </a:r>
          </a:p>
          <a:p>
            <a:pPr lvl="1"/>
            <a:r>
              <a:rPr lang="en-GB" dirty="0"/>
              <a:t>IT managers;</a:t>
            </a:r>
          </a:p>
          <a:p>
            <a:pPr lvl="1"/>
            <a:r>
              <a:rPr lang="en-GB" dirty="0"/>
              <a:t>Senior managers.</a:t>
            </a:r>
          </a:p>
          <a:p>
            <a:r>
              <a:rPr lang="en-GB" dirty="0"/>
              <a:t>Interview different stakeholders and collate results.</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Tree>
    <p:extLst>
      <p:ext uri="{BB962C8B-B14F-4D97-AF65-F5344CB8AC3E}">
        <p14:creationId xmlns:p14="http://schemas.microsoft.com/office/powerpoint/2010/main" val="3120132720"/>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business value assessment</a:t>
            </a:r>
          </a:p>
        </p:txBody>
      </p:sp>
      <p:sp>
        <p:nvSpPr>
          <p:cNvPr id="3" name="Content Placeholder 2"/>
          <p:cNvSpPr>
            <a:spLocks noGrp="1"/>
          </p:cNvSpPr>
          <p:nvPr>
            <p:ph idx="1"/>
          </p:nvPr>
        </p:nvSpPr>
        <p:spPr>
          <a:xfrm>
            <a:off x="457200" y="1532650"/>
            <a:ext cx="8229600" cy="4525963"/>
          </a:xfrm>
        </p:spPr>
        <p:txBody>
          <a:bodyPr/>
          <a:lstStyle/>
          <a:p>
            <a:r>
              <a:rPr lang="en-US" dirty="0"/>
              <a:t>The use of the system </a:t>
            </a:r>
          </a:p>
          <a:p>
            <a:pPr lvl="1"/>
            <a:r>
              <a:rPr lang="en-US" dirty="0"/>
              <a:t>If systems are only used occasionally or by a small number of people, they may have a low business value. </a:t>
            </a:r>
            <a:endParaRPr lang="en-GB" dirty="0"/>
          </a:p>
          <a:p>
            <a:r>
              <a:rPr lang="en-US" dirty="0"/>
              <a:t>The business processes that are supported </a:t>
            </a:r>
          </a:p>
          <a:p>
            <a:pPr lvl="1"/>
            <a:r>
              <a:rPr lang="en-US" dirty="0"/>
              <a:t>A system may have a low business value if it forces the use of inefficient business processes. </a:t>
            </a:r>
            <a:endParaRPr lang="en-GB" dirty="0"/>
          </a:p>
          <a:p>
            <a:r>
              <a:rPr lang="en-US" dirty="0"/>
              <a:t>System dependability </a:t>
            </a:r>
          </a:p>
          <a:p>
            <a:pPr lvl="1"/>
            <a:r>
              <a:rPr lang="en-US" dirty="0"/>
              <a:t>If a system is not dependable and the problems directly affect business customers, the system has a low business value.</a:t>
            </a:r>
            <a:endParaRPr lang="en-GB" dirty="0"/>
          </a:p>
          <a:p>
            <a:r>
              <a:rPr lang="en-US" dirty="0"/>
              <a:t>The system outputs </a:t>
            </a:r>
          </a:p>
          <a:p>
            <a:pPr lvl="1"/>
            <a:r>
              <a:rPr lang="en-US" dirty="0"/>
              <a:t>If the business depends on system outputs, then the system has a high business value. </a:t>
            </a:r>
            <a:endParaRPr lang="en-GB" dirty="0"/>
          </a:p>
          <a:p>
            <a:endParaRPr lang="en-US" dirty="0"/>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31</a:t>
            </a:fld>
            <a:endParaRPr lang="en-US"/>
          </a:p>
        </p:txBody>
      </p:sp>
    </p:spTree>
    <p:extLst>
      <p:ext uri="{BB962C8B-B14F-4D97-AF65-F5344CB8AC3E}">
        <p14:creationId xmlns:p14="http://schemas.microsoft.com/office/powerpoint/2010/main" val="3849434549"/>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dirty="0"/>
              <a:t>System quality assessment</a:t>
            </a:r>
          </a:p>
        </p:txBody>
      </p:sp>
      <p:sp>
        <p:nvSpPr>
          <p:cNvPr id="86019" name="Rectangle 3"/>
          <p:cNvSpPr>
            <a:spLocks noGrp="1" noChangeArrowheads="1"/>
          </p:cNvSpPr>
          <p:nvPr>
            <p:ph idx="1"/>
          </p:nvPr>
        </p:nvSpPr>
        <p:spPr/>
        <p:txBody>
          <a:bodyPr/>
          <a:lstStyle/>
          <a:p>
            <a:r>
              <a:rPr lang="en-GB" dirty="0"/>
              <a:t>Business process assessment</a:t>
            </a:r>
          </a:p>
          <a:p>
            <a:pPr lvl="1"/>
            <a:r>
              <a:rPr lang="en-GB" dirty="0"/>
              <a:t>How well does the business process support the current goals of the business?</a:t>
            </a:r>
          </a:p>
          <a:p>
            <a:r>
              <a:rPr lang="en-GB" dirty="0"/>
              <a:t>Environment assessment</a:t>
            </a:r>
          </a:p>
          <a:p>
            <a:pPr lvl="1"/>
            <a:r>
              <a:rPr lang="en-GB" dirty="0"/>
              <a:t>How effective is the system’s environment and how expensive is it to maintain?</a:t>
            </a:r>
          </a:p>
          <a:p>
            <a:r>
              <a:rPr lang="en-GB" dirty="0"/>
              <a:t>Application assessment</a:t>
            </a:r>
          </a:p>
          <a:p>
            <a:pPr lvl="1"/>
            <a:r>
              <a:rPr lang="en-GB" dirty="0"/>
              <a:t>What is the quality of the application software system?</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Tree>
    <p:extLst>
      <p:ext uri="{BB962C8B-B14F-4D97-AF65-F5344CB8AC3E}">
        <p14:creationId xmlns:p14="http://schemas.microsoft.com/office/powerpoint/2010/main" val="340102148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dirty="0"/>
              <a:t>Business process assessment</a:t>
            </a:r>
          </a:p>
        </p:txBody>
      </p:sp>
      <p:sp>
        <p:nvSpPr>
          <p:cNvPr id="87043" name="Rectangle 3"/>
          <p:cNvSpPr>
            <a:spLocks noGrp="1" noChangeArrowheads="1"/>
          </p:cNvSpPr>
          <p:nvPr>
            <p:ph idx="1"/>
          </p:nvPr>
        </p:nvSpPr>
        <p:spPr/>
        <p:txBody>
          <a:bodyPr/>
          <a:lstStyle/>
          <a:p>
            <a:pPr>
              <a:lnSpc>
                <a:spcPct val="90000"/>
              </a:lnSpc>
            </a:pPr>
            <a:r>
              <a:rPr lang="en-GB" sz="2400" dirty="0"/>
              <a:t>Use a viewpoint-oriented approach and seek answers from system stakeholders</a:t>
            </a:r>
          </a:p>
          <a:p>
            <a:pPr lvl="1">
              <a:lnSpc>
                <a:spcPct val="90000"/>
              </a:lnSpc>
            </a:pPr>
            <a:r>
              <a:rPr lang="en-GB" sz="2000" dirty="0"/>
              <a:t>Is there a defined process model and is it followed?</a:t>
            </a:r>
          </a:p>
          <a:p>
            <a:pPr lvl="1">
              <a:lnSpc>
                <a:spcPct val="90000"/>
              </a:lnSpc>
            </a:pPr>
            <a:r>
              <a:rPr lang="en-GB" sz="2000" dirty="0"/>
              <a:t>Do different parts of the organisation use different processes for the same function?</a:t>
            </a:r>
          </a:p>
          <a:p>
            <a:pPr lvl="1">
              <a:lnSpc>
                <a:spcPct val="90000"/>
              </a:lnSpc>
            </a:pPr>
            <a:r>
              <a:rPr lang="en-GB" sz="2000" dirty="0"/>
              <a:t>How has the process been adapted?</a:t>
            </a:r>
          </a:p>
          <a:p>
            <a:pPr lvl="1">
              <a:lnSpc>
                <a:spcPct val="90000"/>
              </a:lnSpc>
            </a:pPr>
            <a:r>
              <a:rPr lang="en-GB" sz="2000" dirty="0"/>
              <a:t>What are the relationships with other business processes and are these necessary?</a:t>
            </a:r>
          </a:p>
          <a:p>
            <a:pPr lvl="1">
              <a:lnSpc>
                <a:spcPct val="90000"/>
              </a:lnSpc>
            </a:pPr>
            <a:r>
              <a:rPr lang="en-GB" sz="2000" dirty="0"/>
              <a:t>Is the process effectively supported by the legacy application software?</a:t>
            </a:r>
          </a:p>
          <a:p>
            <a:pPr>
              <a:lnSpc>
                <a:spcPct val="90000"/>
              </a:lnSpc>
            </a:pPr>
            <a:r>
              <a:rPr lang="en-GB" sz="2400" dirty="0"/>
              <a:t>Example - a travel ordering system may have a low business value because of the widespread use of web-based ordering.</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33</a:t>
            </a:fld>
            <a:endParaRPr lang="en-US"/>
          </a:p>
        </p:txBody>
      </p:sp>
    </p:spTree>
    <p:extLst>
      <p:ext uri="{BB962C8B-B14F-4D97-AF65-F5344CB8AC3E}">
        <p14:creationId xmlns:p14="http://schemas.microsoft.com/office/powerpoint/2010/main" val="4081480369"/>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environment assessment</a:t>
            </a:r>
            <a:r>
              <a:rPr lang="en-GB" dirty="0"/>
              <a:t> </a:t>
            </a:r>
            <a:endParaRPr lang="en-US" dirty="0"/>
          </a:p>
        </p:txBody>
      </p:sp>
      <p:graphicFrame>
        <p:nvGraphicFramePr>
          <p:cNvPr id="4" name="Content Placeholder 3"/>
          <p:cNvGraphicFramePr>
            <a:graphicFrameLocks noGrp="1"/>
          </p:cNvGraphicFramePr>
          <p:nvPr>
            <p:ph idx="1"/>
          </p:nvPr>
        </p:nvGraphicFramePr>
        <p:xfrm>
          <a:off x="457200" y="1864376"/>
          <a:ext cx="8229600" cy="3364230"/>
        </p:xfrm>
        <a:graphic>
          <a:graphicData uri="http://schemas.openxmlformats.org/drawingml/2006/table">
            <a:tbl>
              <a:tblPr firstRow="1" bandRow="1">
                <a:tableStyleId>{5C22544A-7EE6-4342-B048-85BDC9FD1C3A}</a:tableStyleId>
              </a:tblPr>
              <a:tblGrid>
                <a:gridCol w="1785732">
                  <a:extLst>
                    <a:ext uri="{9D8B030D-6E8A-4147-A177-3AD203B41FA5}">
                      <a16:colId xmlns:a16="http://schemas.microsoft.com/office/drawing/2014/main" val="20000"/>
                    </a:ext>
                  </a:extLst>
                </a:gridCol>
                <a:gridCol w="6443868">
                  <a:extLst>
                    <a:ext uri="{9D8B030D-6E8A-4147-A177-3AD203B41FA5}">
                      <a16:colId xmlns:a16="http://schemas.microsoft.com/office/drawing/2014/main" val="20001"/>
                    </a:ext>
                  </a:extLst>
                </a:gridCol>
              </a:tblGrid>
              <a:tr h="370840">
                <a:tc>
                  <a:txBody>
                    <a:bodyPr/>
                    <a:lstStyle/>
                    <a:p>
                      <a:pPr>
                        <a:spcAft>
                          <a:spcPts val="600"/>
                        </a:spcAft>
                      </a:pPr>
                      <a:r>
                        <a:rPr lang="en-US" sz="1600" dirty="0">
                          <a:latin typeface="Abadi" panose="020B0604020104020204" pitchFamily="34" charset="0"/>
                          <a:ea typeface="Calibri"/>
                          <a:cs typeface="Times New Roman"/>
                        </a:rPr>
                        <a:t>Factor</a:t>
                      </a:r>
                      <a:endParaRPr lang="en-GB" sz="1600" dirty="0">
                        <a:latin typeface="Abadi" panose="020B0604020104020204" pitchFamily="34" charset="0"/>
                        <a:ea typeface="Calibri"/>
                        <a:cs typeface="Times New Roman"/>
                      </a:endParaRPr>
                    </a:p>
                  </a:txBody>
                  <a:tcPr marL="73025" marR="73025" marT="73025" marB="73025"/>
                </a:tc>
                <a:tc>
                  <a:txBody>
                    <a:bodyPr/>
                    <a:lstStyle/>
                    <a:p>
                      <a:pPr>
                        <a:spcAft>
                          <a:spcPts val="600"/>
                        </a:spcAft>
                      </a:pPr>
                      <a:r>
                        <a:rPr lang="en-US" sz="1600" dirty="0">
                          <a:latin typeface="Abadi" panose="020B0604020104020204" pitchFamily="34" charset="0"/>
                          <a:ea typeface="Calibri"/>
                          <a:cs typeface="Times New Roman"/>
                        </a:rPr>
                        <a:t>Questions</a:t>
                      </a:r>
                      <a:endParaRPr lang="en-GB" sz="1600" dirty="0">
                        <a:latin typeface="Abadi" panose="020B0604020104020204" pitchFamily="34" charset="0"/>
                        <a:ea typeface="Calibri"/>
                        <a:cs typeface="Times New Roman"/>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a:latin typeface="Abadi" panose="020B0604020104020204" pitchFamily="34" charset="0"/>
                          <a:ea typeface="Calibri"/>
                          <a:cs typeface="Times New Roman"/>
                        </a:rPr>
                        <a:t>Supplier stability</a:t>
                      </a:r>
                      <a:endParaRPr lang="en-GB" sz="1600" dirty="0">
                        <a:latin typeface="Abadi" panose="020B0604020104020204" pitchFamily="34" charset="0"/>
                        <a:ea typeface="Calibri"/>
                        <a:cs typeface="Times New Roman"/>
                      </a:endParaRPr>
                    </a:p>
                  </a:txBody>
                  <a:tcPr marL="73025" marR="73025" marT="0" marB="73025"/>
                </a:tc>
                <a:tc>
                  <a:txBody>
                    <a:bodyPr/>
                    <a:lstStyle/>
                    <a:p>
                      <a:pPr>
                        <a:spcAft>
                          <a:spcPts val="600"/>
                        </a:spcAft>
                      </a:pPr>
                      <a:r>
                        <a:rPr lang="en-US" sz="1600" dirty="0">
                          <a:latin typeface="Abadi" panose="020B0604020104020204" pitchFamily="34" charset="0"/>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badi" panose="020B0604020104020204" pitchFamily="34" charset="0"/>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badi" panose="020B0604020104020204" pitchFamily="34" charset="0"/>
                          <a:ea typeface="Calibri"/>
                          <a:cs typeface="Times New Roman"/>
                        </a:rPr>
                        <a:t>Failure rate</a:t>
                      </a:r>
                      <a:endParaRPr lang="en-GB" sz="1600" dirty="0">
                        <a:latin typeface="Abadi" panose="020B0604020104020204" pitchFamily="34" charset="0"/>
                        <a:ea typeface="Calibri"/>
                        <a:cs typeface="Times New Roman"/>
                      </a:endParaRPr>
                    </a:p>
                  </a:txBody>
                  <a:tcPr marL="73025" marR="73025" marT="0" marB="73025"/>
                </a:tc>
                <a:tc>
                  <a:txBody>
                    <a:bodyPr/>
                    <a:lstStyle/>
                    <a:p>
                      <a:pPr>
                        <a:spcAft>
                          <a:spcPts val="600"/>
                        </a:spcAft>
                      </a:pPr>
                      <a:r>
                        <a:rPr lang="en-US" sz="1600" dirty="0">
                          <a:latin typeface="Abadi" panose="020B0604020104020204" pitchFamily="34" charset="0"/>
                          <a:ea typeface="Calibri"/>
                          <a:cs typeface="Times New Roman"/>
                        </a:rPr>
                        <a:t>Does the hardware have a high rate of reported failures? Does the support software crash and force system restarts? </a:t>
                      </a:r>
                      <a:endParaRPr lang="en-GB" sz="1600" dirty="0">
                        <a:latin typeface="Abadi" panose="020B0604020104020204" pitchFamily="34" charset="0"/>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dirty="0">
                          <a:latin typeface="Abadi" panose="020B0604020104020204" pitchFamily="34" charset="0"/>
                          <a:ea typeface="Calibri"/>
                          <a:cs typeface="Times New Roman"/>
                        </a:rPr>
                        <a:t>Age</a:t>
                      </a:r>
                      <a:endParaRPr lang="en-GB" sz="1600" dirty="0">
                        <a:latin typeface="Abadi" panose="020B0604020104020204" pitchFamily="34" charset="0"/>
                        <a:ea typeface="Calibri"/>
                        <a:cs typeface="Times New Roman"/>
                      </a:endParaRPr>
                    </a:p>
                  </a:txBody>
                  <a:tcPr marL="73025" marR="73025" marT="0" marB="73025"/>
                </a:tc>
                <a:tc>
                  <a:txBody>
                    <a:bodyPr/>
                    <a:lstStyle/>
                    <a:p>
                      <a:pPr>
                        <a:spcAft>
                          <a:spcPts val="600"/>
                        </a:spcAft>
                      </a:pPr>
                      <a:r>
                        <a:rPr lang="en-US" sz="1600" dirty="0">
                          <a:latin typeface="Abadi" panose="020B0604020104020204" pitchFamily="34" charset="0"/>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badi" panose="020B0604020104020204" pitchFamily="34" charset="0"/>
                        <a:ea typeface="Calibri"/>
                        <a:cs typeface="Times New Roman"/>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dirty="0">
                          <a:latin typeface="Abadi" panose="020B0604020104020204" pitchFamily="34" charset="0"/>
                          <a:ea typeface="Calibri"/>
                          <a:cs typeface="Times New Roman"/>
                        </a:rPr>
                        <a:t>Performance</a:t>
                      </a:r>
                      <a:endParaRPr lang="en-GB" sz="1600" dirty="0">
                        <a:latin typeface="Abadi" panose="020B0604020104020204" pitchFamily="34" charset="0"/>
                        <a:ea typeface="Calibri"/>
                        <a:cs typeface="Times New Roman"/>
                      </a:endParaRPr>
                    </a:p>
                  </a:txBody>
                  <a:tcPr marL="73025" marR="73025" marT="0" marB="73025"/>
                </a:tc>
                <a:tc>
                  <a:txBody>
                    <a:bodyPr/>
                    <a:lstStyle/>
                    <a:p>
                      <a:pPr>
                        <a:spcAft>
                          <a:spcPts val="600"/>
                        </a:spcAft>
                      </a:pPr>
                      <a:r>
                        <a:rPr lang="en-US" sz="1600" dirty="0">
                          <a:latin typeface="Abadi" panose="020B0604020104020204" pitchFamily="34" charset="0"/>
                          <a:ea typeface="Calibri"/>
                          <a:cs typeface="Times New Roman"/>
                        </a:rPr>
                        <a:t>Is the performance of the system adequate? Do performance problems have a significant effect on system users?</a:t>
                      </a:r>
                      <a:endParaRPr lang="en-GB" sz="1600" dirty="0">
                        <a:latin typeface="Abadi" panose="020B0604020104020204" pitchFamily="34" charset="0"/>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Chapter 5 System Modeling</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34</a:t>
            </a:fld>
            <a:endParaRPr lang="en-US"/>
          </a:p>
        </p:txBody>
      </p:sp>
    </p:spTree>
    <p:extLst>
      <p:ext uri="{BB962C8B-B14F-4D97-AF65-F5344CB8AC3E}">
        <p14:creationId xmlns:p14="http://schemas.microsoft.com/office/powerpoint/2010/main" val="2914075630"/>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environment assessment</a:t>
            </a:r>
          </a:p>
        </p:txBody>
      </p:sp>
      <p:graphicFrame>
        <p:nvGraphicFramePr>
          <p:cNvPr id="4" name="Content Placeholder 3"/>
          <p:cNvGraphicFramePr>
            <a:graphicFrameLocks noGrp="1"/>
          </p:cNvGraphicFramePr>
          <p:nvPr>
            <p:ph idx="1"/>
          </p:nvPr>
        </p:nvGraphicFramePr>
        <p:xfrm>
          <a:off x="457200" y="1877886"/>
          <a:ext cx="8229600" cy="3028315"/>
        </p:xfrm>
        <a:graphic>
          <a:graphicData uri="http://schemas.openxmlformats.org/drawingml/2006/table">
            <a:tbl>
              <a:tblPr firstRow="1" bandRow="1">
                <a:tableStyleId>{5C22544A-7EE6-4342-B048-85BDC9FD1C3A}</a:tableStyleId>
              </a:tblPr>
              <a:tblGrid>
                <a:gridCol w="2650476">
                  <a:extLst>
                    <a:ext uri="{9D8B030D-6E8A-4147-A177-3AD203B41FA5}">
                      <a16:colId xmlns:a16="http://schemas.microsoft.com/office/drawing/2014/main" val="20000"/>
                    </a:ext>
                  </a:extLst>
                </a:gridCol>
                <a:gridCol w="5579124">
                  <a:extLst>
                    <a:ext uri="{9D8B030D-6E8A-4147-A177-3AD203B41FA5}">
                      <a16:colId xmlns:a16="http://schemas.microsoft.com/office/drawing/2014/main" val="20001"/>
                    </a:ext>
                  </a:extLst>
                </a:gridCol>
              </a:tblGrid>
              <a:tr h="370840">
                <a:tc>
                  <a:txBody>
                    <a:bodyPr/>
                    <a:lstStyle/>
                    <a:p>
                      <a:r>
                        <a:rPr lang="en-US" dirty="0"/>
                        <a:t>Factor</a:t>
                      </a:r>
                    </a:p>
                  </a:txBody>
                  <a:tcPr/>
                </a:tc>
                <a:tc>
                  <a:txBody>
                    <a:bodyPr/>
                    <a:lstStyle/>
                    <a:p>
                      <a:r>
                        <a:rPr lang="en-US" dirty="0"/>
                        <a:t>Questions</a:t>
                      </a:r>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badi" panose="020B0604020104020204" pitchFamily="34" charset="0"/>
                          <a:ea typeface="Calibri"/>
                          <a:cs typeface="Times New Roman"/>
                        </a:rPr>
                        <a:t>Support requirements</a:t>
                      </a:r>
                      <a:endParaRPr lang="en-GB" sz="1600" dirty="0">
                        <a:latin typeface="Abadi" panose="020B0604020104020204" pitchFamily="34" charset="0"/>
                        <a:ea typeface="Calibri"/>
                        <a:cs typeface="Times New Roman"/>
                      </a:endParaRPr>
                    </a:p>
                  </a:txBody>
                  <a:tcPr marL="73025" marR="73025" marT="0" marB="73025"/>
                </a:tc>
                <a:tc>
                  <a:txBody>
                    <a:bodyPr/>
                    <a:lstStyle/>
                    <a:p>
                      <a:pPr>
                        <a:spcAft>
                          <a:spcPts val="600"/>
                        </a:spcAft>
                      </a:pPr>
                      <a:r>
                        <a:rPr lang="en-US" sz="1600" dirty="0">
                          <a:latin typeface="Abadi" panose="020B0604020104020204" pitchFamily="34" charset="0"/>
                          <a:ea typeface="Calibri"/>
                          <a:cs typeface="Times New Roman"/>
                        </a:rPr>
                        <a:t>What local support is required by the hardware and software? If there are high costs associated with this support, it may be worth considering system replacement.</a:t>
                      </a:r>
                      <a:endParaRPr lang="en-GB" sz="1600" dirty="0">
                        <a:latin typeface="Abadi" panose="020B0604020104020204" pitchFamily="34" charset="0"/>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badi" panose="020B0604020104020204" pitchFamily="34" charset="0"/>
                          <a:ea typeface="Calibri"/>
                          <a:cs typeface="Times New Roman"/>
                        </a:rPr>
                        <a:t>Maintenance costs</a:t>
                      </a:r>
                      <a:endParaRPr lang="en-GB" sz="1600" dirty="0">
                        <a:latin typeface="Abadi" panose="020B0604020104020204" pitchFamily="34" charset="0"/>
                        <a:ea typeface="Calibri"/>
                        <a:cs typeface="Times New Roman"/>
                      </a:endParaRPr>
                    </a:p>
                  </a:txBody>
                  <a:tcPr marL="73025" marR="73025" marT="0" marB="73025"/>
                </a:tc>
                <a:tc>
                  <a:txBody>
                    <a:bodyPr/>
                    <a:lstStyle/>
                    <a:p>
                      <a:pPr>
                        <a:spcAft>
                          <a:spcPts val="600"/>
                        </a:spcAft>
                      </a:pPr>
                      <a:r>
                        <a:rPr lang="en-US" sz="1600" dirty="0">
                          <a:latin typeface="Abadi" panose="020B0604020104020204" pitchFamily="34" charset="0"/>
                          <a:ea typeface="Calibri"/>
                          <a:cs typeface="Times New Roman"/>
                        </a:rPr>
                        <a:t>What are the costs of hardware maintenance and support software </a:t>
                      </a:r>
                      <a:r>
                        <a:rPr lang="en-US" sz="1600" dirty="0" err="1">
                          <a:latin typeface="Abadi" panose="020B0604020104020204" pitchFamily="34" charset="0"/>
                          <a:ea typeface="Calibri"/>
                          <a:cs typeface="Times New Roman"/>
                        </a:rPr>
                        <a:t>licences</a:t>
                      </a:r>
                      <a:r>
                        <a:rPr lang="en-US" sz="1600" dirty="0">
                          <a:latin typeface="Abadi" panose="020B0604020104020204" pitchFamily="34" charset="0"/>
                          <a:ea typeface="Calibri"/>
                          <a:cs typeface="Times New Roman"/>
                        </a:rPr>
                        <a:t>? Older hardware may have higher maintenance costs than modern systems. Support software may have high annual licensing costs.</a:t>
                      </a:r>
                      <a:endParaRPr lang="en-GB" sz="1600" dirty="0">
                        <a:latin typeface="Abadi" panose="020B0604020104020204" pitchFamily="34" charset="0"/>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dirty="0">
                          <a:latin typeface="Abadi" panose="020B0604020104020204" pitchFamily="34" charset="0"/>
                          <a:ea typeface="Calibri"/>
                          <a:cs typeface="Times New Roman"/>
                        </a:rPr>
                        <a:t>Interoperability</a:t>
                      </a:r>
                      <a:endParaRPr lang="en-GB" sz="1600" dirty="0">
                        <a:latin typeface="Abadi" panose="020B0604020104020204" pitchFamily="34" charset="0"/>
                        <a:ea typeface="Calibri"/>
                        <a:cs typeface="Times New Roman"/>
                      </a:endParaRPr>
                    </a:p>
                  </a:txBody>
                  <a:tcPr marL="73025" marR="73025" marT="0" marB="73025"/>
                </a:tc>
                <a:tc>
                  <a:txBody>
                    <a:bodyPr/>
                    <a:lstStyle/>
                    <a:p>
                      <a:pPr>
                        <a:spcAft>
                          <a:spcPts val="600"/>
                        </a:spcAft>
                      </a:pPr>
                      <a:r>
                        <a:rPr lang="en-US" sz="1600" dirty="0">
                          <a:latin typeface="Abadi" panose="020B0604020104020204" pitchFamily="34" charset="0"/>
                          <a:ea typeface="Calibri"/>
                          <a:cs typeface="Times New Roman"/>
                        </a:rPr>
                        <a:t>Are there problems interfacing the system to other systems? Can compilers, for example, be used with current versions of the operating system? Is hardware emulation required?</a:t>
                      </a:r>
                      <a:endParaRPr lang="en-GB" sz="1600" dirty="0">
                        <a:latin typeface="Abadi" panose="020B0604020104020204" pitchFamily="34" charset="0"/>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
        <p:nvSpPr>
          <p:cNvPr id="8" name="Footer Placeholder 7"/>
          <p:cNvSpPr>
            <a:spLocks noGrp="1"/>
          </p:cNvSpPr>
          <p:nvPr>
            <p:ph type="ftr" sz="quarter" idx="11"/>
          </p:nvPr>
        </p:nvSpPr>
        <p:spPr/>
        <p:txBody>
          <a:bodyPr/>
          <a:lstStyle/>
          <a:p>
            <a:r>
              <a:rPr lang="en-US"/>
              <a:t>Chapter 5 System Modeling</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35</a:t>
            </a:fld>
            <a:endParaRPr lang="en-US"/>
          </a:p>
        </p:txBody>
      </p:sp>
    </p:spTree>
    <p:extLst>
      <p:ext uri="{BB962C8B-B14F-4D97-AF65-F5344CB8AC3E}">
        <p14:creationId xmlns:p14="http://schemas.microsoft.com/office/powerpoint/2010/main" val="536505484"/>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a:t>Factors used in application assessment</a:t>
            </a:r>
            <a:r>
              <a:rPr lang="en-GB" dirty="0"/>
              <a:t> </a:t>
            </a:r>
            <a:endParaRPr lang="en-US" dirty="0"/>
          </a:p>
        </p:txBody>
      </p:sp>
      <p:graphicFrame>
        <p:nvGraphicFramePr>
          <p:cNvPr id="6" name="Content Placeholder 5"/>
          <p:cNvGraphicFramePr>
            <a:graphicFrameLocks noGrp="1"/>
          </p:cNvGraphicFramePr>
          <p:nvPr>
            <p:ph idx="1"/>
          </p:nvPr>
        </p:nvGraphicFramePr>
        <p:xfrm>
          <a:off x="457200" y="2290118"/>
          <a:ext cx="8229600" cy="3120390"/>
        </p:xfrm>
        <a:graphic>
          <a:graphicData uri="http://schemas.openxmlformats.org/drawingml/2006/table">
            <a:tbl>
              <a:tblPr firstRow="1" bandRow="1">
                <a:tableStyleId>{5C22544A-7EE6-4342-B048-85BDC9FD1C3A}</a:tableStyleId>
              </a:tblPr>
              <a:tblGrid>
                <a:gridCol w="2123523">
                  <a:extLst>
                    <a:ext uri="{9D8B030D-6E8A-4147-A177-3AD203B41FA5}">
                      <a16:colId xmlns:a16="http://schemas.microsoft.com/office/drawing/2014/main" val="20000"/>
                    </a:ext>
                  </a:extLst>
                </a:gridCol>
                <a:gridCol w="6106077">
                  <a:extLst>
                    <a:ext uri="{9D8B030D-6E8A-4147-A177-3AD203B41FA5}">
                      <a16:colId xmlns:a16="http://schemas.microsoft.com/office/drawing/2014/main" val="20001"/>
                    </a:ext>
                  </a:extLst>
                </a:gridCol>
              </a:tblGrid>
              <a:tr h="370840">
                <a:tc>
                  <a:txBody>
                    <a:bodyPr/>
                    <a:lstStyle/>
                    <a:p>
                      <a:pPr>
                        <a:spcAft>
                          <a:spcPts val="600"/>
                        </a:spcAft>
                      </a:pPr>
                      <a:r>
                        <a:rPr lang="en-US" sz="1600" dirty="0">
                          <a:latin typeface="Abadi" panose="020B0604020104020204" pitchFamily="34" charset="0"/>
                          <a:ea typeface="Calibri"/>
                          <a:cs typeface="Arial"/>
                        </a:rPr>
                        <a:t>Factor</a:t>
                      </a:r>
                      <a:endParaRPr lang="en-GB" sz="1600" dirty="0">
                        <a:latin typeface="Abadi" panose="020B0604020104020204" pitchFamily="34" charset="0"/>
                        <a:ea typeface="Calibri"/>
                        <a:cs typeface="Arial"/>
                      </a:endParaRPr>
                    </a:p>
                  </a:txBody>
                  <a:tcPr marL="73025" marR="73025" marT="73025" marB="73025"/>
                </a:tc>
                <a:tc>
                  <a:txBody>
                    <a:bodyPr/>
                    <a:lstStyle/>
                    <a:p>
                      <a:pPr>
                        <a:spcAft>
                          <a:spcPts val="600"/>
                        </a:spcAft>
                      </a:pPr>
                      <a:r>
                        <a:rPr lang="en-US" sz="1600" dirty="0">
                          <a:latin typeface="Abadi" panose="020B0604020104020204" pitchFamily="34" charset="0"/>
                          <a:ea typeface="Calibri"/>
                          <a:cs typeface="Arial"/>
                        </a:rPr>
                        <a:t>Questions</a:t>
                      </a:r>
                      <a:endParaRPr lang="en-GB" sz="1600" dirty="0">
                        <a:latin typeface="Abadi" panose="020B0604020104020204" pitchFamily="34" charset="0"/>
                        <a:ea typeface="Calibri"/>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a:latin typeface="Abadi" panose="020B0604020104020204" pitchFamily="34" charset="0"/>
                          <a:ea typeface="Calibri"/>
                          <a:cs typeface="Arial"/>
                        </a:rPr>
                        <a:t>Understandability</a:t>
                      </a:r>
                      <a:endParaRPr lang="en-GB" sz="1600" dirty="0">
                        <a:latin typeface="Abadi" panose="020B0604020104020204" pitchFamily="34" charset="0"/>
                        <a:ea typeface="Calibri"/>
                        <a:cs typeface="Arial"/>
                      </a:endParaRPr>
                    </a:p>
                  </a:txBody>
                  <a:tcPr marL="73025" marR="73025" marT="0" marB="73025"/>
                </a:tc>
                <a:tc>
                  <a:txBody>
                    <a:bodyPr/>
                    <a:lstStyle/>
                    <a:p>
                      <a:pPr>
                        <a:spcAft>
                          <a:spcPts val="600"/>
                        </a:spcAft>
                      </a:pPr>
                      <a:r>
                        <a:rPr lang="en-US" sz="1600" dirty="0">
                          <a:latin typeface="Abadi" panose="020B0604020104020204" pitchFamily="34" charset="0"/>
                          <a:ea typeface="Calibri"/>
                          <a:cs typeface="Arial"/>
                        </a:rPr>
                        <a:t>How difficult is it to understand the source code of the current system? How complex are the control structures that are used? Do variables have meaningful names that reflect their function?</a:t>
                      </a:r>
                      <a:endParaRPr lang="en-GB" sz="1600" dirty="0">
                        <a:latin typeface="Abadi" panose="020B0604020104020204" pitchFamily="34" charset="0"/>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badi" panose="020B0604020104020204" pitchFamily="34" charset="0"/>
                          <a:ea typeface="Calibri"/>
                          <a:cs typeface="Arial"/>
                        </a:rPr>
                        <a:t>Documentation</a:t>
                      </a:r>
                      <a:endParaRPr lang="en-GB" sz="1600" dirty="0">
                        <a:latin typeface="Abadi" panose="020B0604020104020204" pitchFamily="34" charset="0"/>
                        <a:ea typeface="Calibri"/>
                        <a:cs typeface="Arial"/>
                      </a:endParaRPr>
                    </a:p>
                  </a:txBody>
                  <a:tcPr marL="73025" marR="73025" marT="0" marB="73025"/>
                </a:tc>
                <a:tc>
                  <a:txBody>
                    <a:bodyPr/>
                    <a:lstStyle/>
                    <a:p>
                      <a:pPr>
                        <a:spcAft>
                          <a:spcPts val="600"/>
                        </a:spcAft>
                      </a:pPr>
                      <a:r>
                        <a:rPr lang="en-US" sz="1600" dirty="0">
                          <a:latin typeface="Abadi" panose="020B0604020104020204" pitchFamily="34" charset="0"/>
                          <a:ea typeface="Calibri"/>
                          <a:cs typeface="Arial"/>
                        </a:rPr>
                        <a:t>What system documentation is available? Is the documentation complete, consistent, and current?</a:t>
                      </a:r>
                      <a:endParaRPr lang="en-GB" sz="1600" dirty="0">
                        <a:latin typeface="Abadi" panose="020B0604020104020204" pitchFamily="34" charset="0"/>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dirty="0">
                          <a:latin typeface="Abadi" panose="020B0604020104020204" pitchFamily="34" charset="0"/>
                          <a:ea typeface="Calibri"/>
                          <a:cs typeface="Arial"/>
                        </a:rPr>
                        <a:t>Data</a:t>
                      </a:r>
                      <a:endParaRPr lang="en-GB" sz="1600" dirty="0">
                        <a:latin typeface="Abadi" panose="020B0604020104020204" pitchFamily="34" charset="0"/>
                        <a:ea typeface="Calibri"/>
                        <a:cs typeface="Arial"/>
                      </a:endParaRPr>
                    </a:p>
                  </a:txBody>
                  <a:tcPr marL="73025" marR="73025" marT="0" marB="73025"/>
                </a:tc>
                <a:tc>
                  <a:txBody>
                    <a:bodyPr/>
                    <a:lstStyle/>
                    <a:p>
                      <a:pPr>
                        <a:spcAft>
                          <a:spcPts val="600"/>
                        </a:spcAft>
                      </a:pPr>
                      <a:r>
                        <a:rPr lang="en-US" sz="1600" dirty="0">
                          <a:latin typeface="Abadi" panose="020B0604020104020204" pitchFamily="34" charset="0"/>
                          <a:ea typeface="Calibri"/>
                          <a:cs typeface="Arial"/>
                        </a:rPr>
                        <a:t>Is there an explicit data model for the system? To what extent is data duplicated across files? Is the data used by the system up to date and consistent?</a:t>
                      </a:r>
                      <a:endParaRPr lang="en-GB" sz="1600" dirty="0">
                        <a:latin typeface="Abadi" panose="020B0604020104020204" pitchFamily="34" charset="0"/>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dirty="0">
                          <a:latin typeface="Abadi" panose="020B0604020104020204" pitchFamily="34" charset="0"/>
                          <a:ea typeface="Calibri"/>
                          <a:cs typeface="Arial"/>
                        </a:rPr>
                        <a:t>Performance</a:t>
                      </a:r>
                      <a:endParaRPr lang="en-GB" sz="1600" dirty="0">
                        <a:latin typeface="Abadi" panose="020B0604020104020204" pitchFamily="34" charset="0"/>
                        <a:ea typeface="Calibri"/>
                        <a:cs typeface="Arial"/>
                      </a:endParaRPr>
                    </a:p>
                  </a:txBody>
                  <a:tcPr marL="73025" marR="73025" marT="0" marB="73025"/>
                </a:tc>
                <a:tc>
                  <a:txBody>
                    <a:bodyPr/>
                    <a:lstStyle/>
                    <a:p>
                      <a:pPr>
                        <a:spcAft>
                          <a:spcPts val="600"/>
                        </a:spcAft>
                      </a:pPr>
                      <a:r>
                        <a:rPr lang="en-US" sz="1600" dirty="0">
                          <a:latin typeface="Abadi" panose="020B0604020104020204" pitchFamily="34" charset="0"/>
                          <a:ea typeface="Calibri"/>
                          <a:cs typeface="Arial"/>
                        </a:rPr>
                        <a:t>Is the performance of the application adequate? Do performance problems have a significant effect on system users?</a:t>
                      </a:r>
                      <a:endParaRPr lang="en-GB" sz="1600" dirty="0">
                        <a:latin typeface="Abadi" panose="020B0604020104020204" pitchFamily="34" charset="0"/>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Chapter 5 System Modeling</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36</a:t>
            </a:fld>
            <a:endParaRPr lang="en-US"/>
          </a:p>
        </p:txBody>
      </p:sp>
    </p:spTree>
    <p:extLst>
      <p:ext uri="{BB962C8B-B14F-4D97-AF65-F5344CB8AC3E}">
        <p14:creationId xmlns:p14="http://schemas.microsoft.com/office/powerpoint/2010/main" val="3744295751"/>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application assessment</a:t>
            </a:r>
          </a:p>
        </p:txBody>
      </p:sp>
      <p:graphicFrame>
        <p:nvGraphicFramePr>
          <p:cNvPr id="4" name="Content Placeholder 3"/>
          <p:cNvGraphicFramePr>
            <a:graphicFrameLocks noGrp="1"/>
          </p:cNvGraphicFramePr>
          <p:nvPr>
            <p:ph idx="1"/>
          </p:nvPr>
        </p:nvGraphicFramePr>
        <p:xfrm>
          <a:off x="457200" y="1999476"/>
          <a:ext cx="8229600" cy="3832860"/>
        </p:xfrm>
        <a:graphic>
          <a:graphicData uri="http://schemas.openxmlformats.org/drawingml/2006/table">
            <a:tbl>
              <a:tblPr firstRow="1" bandRow="1">
                <a:tableStyleId>{5C22544A-7EE6-4342-B048-85BDC9FD1C3A}</a:tableStyleId>
              </a:tblPr>
              <a:tblGrid>
                <a:gridCol w="2569407">
                  <a:extLst>
                    <a:ext uri="{9D8B030D-6E8A-4147-A177-3AD203B41FA5}">
                      <a16:colId xmlns:a16="http://schemas.microsoft.com/office/drawing/2014/main" val="20000"/>
                    </a:ext>
                  </a:extLst>
                </a:gridCol>
                <a:gridCol w="5660193">
                  <a:extLst>
                    <a:ext uri="{9D8B030D-6E8A-4147-A177-3AD203B41FA5}">
                      <a16:colId xmlns:a16="http://schemas.microsoft.com/office/drawing/2014/main" val="20001"/>
                    </a:ext>
                  </a:extLst>
                </a:gridCol>
              </a:tblGrid>
              <a:tr h="370840">
                <a:tc>
                  <a:txBody>
                    <a:bodyPr/>
                    <a:lstStyle/>
                    <a:p>
                      <a:r>
                        <a:rPr lang="en-US" dirty="0"/>
                        <a:t>Factor</a:t>
                      </a:r>
                    </a:p>
                  </a:txBody>
                  <a:tcPr/>
                </a:tc>
                <a:tc>
                  <a:txBody>
                    <a:bodyPr/>
                    <a:lstStyle/>
                    <a:p>
                      <a:r>
                        <a:rPr lang="en-US" dirty="0"/>
                        <a:t>Questions</a:t>
                      </a:r>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badi" panose="020B0604020104020204" pitchFamily="34" charset="0"/>
                          <a:ea typeface="Calibri"/>
                          <a:cs typeface="Arial"/>
                        </a:rPr>
                        <a:t>Programming language</a:t>
                      </a:r>
                      <a:endParaRPr lang="en-GB" sz="1600" dirty="0">
                        <a:latin typeface="Abadi" panose="020B0604020104020204" pitchFamily="34" charset="0"/>
                        <a:ea typeface="Calibri"/>
                        <a:cs typeface="Arial"/>
                      </a:endParaRPr>
                    </a:p>
                  </a:txBody>
                  <a:tcPr marL="73025" marR="73025" marT="0" marB="73025"/>
                </a:tc>
                <a:tc>
                  <a:txBody>
                    <a:bodyPr/>
                    <a:lstStyle/>
                    <a:p>
                      <a:pPr>
                        <a:spcAft>
                          <a:spcPts val="600"/>
                        </a:spcAft>
                      </a:pPr>
                      <a:r>
                        <a:rPr lang="en-US" sz="1600" dirty="0">
                          <a:latin typeface="Abadi" panose="020B0604020104020204" pitchFamily="34" charset="0"/>
                          <a:ea typeface="Calibri"/>
                          <a:cs typeface="Arial"/>
                        </a:rPr>
                        <a:t>Are modern compilers available for the programming language used to develop the system? Is the programming language still used for new system development?</a:t>
                      </a:r>
                      <a:endParaRPr lang="en-GB" sz="1600" dirty="0">
                        <a:latin typeface="Abadi" panose="020B0604020104020204" pitchFamily="34" charset="0"/>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badi" panose="020B0604020104020204" pitchFamily="34" charset="0"/>
                          <a:ea typeface="Calibri"/>
                          <a:cs typeface="Arial"/>
                        </a:rPr>
                        <a:t>Configuration management</a:t>
                      </a:r>
                      <a:endParaRPr lang="en-GB" sz="1600" dirty="0">
                        <a:latin typeface="Abadi" panose="020B0604020104020204" pitchFamily="34" charset="0"/>
                        <a:ea typeface="Calibri"/>
                        <a:cs typeface="Arial"/>
                      </a:endParaRPr>
                    </a:p>
                  </a:txBody>
                  <a:tcPr marL="73025" marR="73025" marT="0" marB="73025"/>
                </a:tc>
                <a:tc>
                  <a:txBody>
                    <a:bodyPr/>
                    <a:lstStyle/>
                    <a:p>
                      <a:pPr>
                        <a:spcAft>
                          <a:spcPts val="600"/>
                        </a:spcAft>
                      </a:pPr>
                      <a:r>
                        <a:rPr lang="en-US" sz="1600" dirty="0">
                          <a:latin typeface="Abadi" panose="020B0604020104020204" pitchFamily="34" charset="0"/>
                          <a:ea typeface="Calibri"/>
                          <a:cs typeface="Arial"/>
                        </a:rPr>
                        <a:t>Are all versions of all parts of the system managed by a configuration management system? Is there an explicit description of the versions of components that are used in the current system?</a:t>
                      </a:r>
                      <a:endParaRPr lang="en-GB" sz="1600" dirty="0">
                        <a:latin typeface="Abadi" panose="020B0604020104020204" pitchFamily="34" charset="0"/>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dirty="0">
                          <a:latin typeface="Abadi" panose="020B0604020104020204" pitchFamily="34" charset="0"/>
                          <a:ea typeface="Calibri"/>
                          <a:cs typeface="Arial"/>
                        </a:rPr>
                        <a:t>Test data</a:t>
                      </a:r>
                      <a:endParaRPr lang="en-GB" sz="1600" dirty="0">
                        <a:latin typeface="Abadi" panose="020B0604020104020204" pitchFamily="34" charset="0"/>
                        <a:ea typeface="Calibri"/>
                        <a:cs typeface="Arial"/>
                      </a:endParaRPr>
                    </a:p>
                  </a:txBody>
                  <a:tcPr marL="73025" marR="73025" marT="0" marB="73025"/>
                </a:tc>
                <a:tc>
                  <a:txBody>
                    <a:bodyPr/>
                    <a:lstStyle/>
                    <a:p>
                      <a:pPr>
                        <a:spcAft>
                          <a:spcPts val="600"/>
                        </a:spcAft>
                      </a:pPr>
                      <a:r>
                        <a:rPr lang="en-US" sz="1600" dirty="0">
                          <a:latin typeface="Abadi" panose="020B0604020104020204" pitchFamily="34" charset="0"/>
                          <a:ea typeface="Calibri"/>
                          <a:cs typeface="Arial"/>
                        </a:rPr>
                        <a:t>Does test data for the system exist? Is there a record of regression tests carried out when new features have been added to the system? </a:t>
                      </a:r>
                      <a:endParaRPr lang="en-GB" sz="1600" dirty="0">
                        <a:latin typeface="Abadi" panose="020B0604020104020204" pitchFamily="34" charset="0"/>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dirty="0">
                          <a:latin typeface="Abadi" panose="020B0604020104020204" pitchFamily="34" charset="0"/>
                          <a:ea typeface="Calibri"/>
                          <a:cs typeface="Arial"/>
                        </a:rPr>
                        <a:t>Personnel skills</a:t>
                      </a:r>
                      <a:endParaRPr lang="en-GB" sz="1600" dirty="0">
                        <a:latin typeface="Abadi" panose="020B0604020104020204" pitchFamily="34" charset="0"/>
                        <a:ea typeface="Calibri"/>
                        <a:cs typeface="Arial"/>
                      </a:endParaRPr>
                    </a:p>
                  </a:txBody>
                  <a:tcPr marL="73025" marR="73025" marT="0" marB="73025"/>
                </a:tc>
                <a:tc>
                  <a:txBody>
                    <a:bodyPr/>
                    <a:lstStyle/>
                    <a:p>
                      <a:pPr>
                        <a:spcAft>
                          <a:spcPts val="600"/>
                        </a:spcAft>
                      </a:pPr>
                      <a:r>
                        <a:rPr lang="en-US" sz="1600" dirty="0">
                          <a:latin typeface="Abadi" panose="020B0604020104020204" pitchFamily="34" charset="0"/>
                          <a:ea typeface="Calibri"/>
                          <a:cs typeface="Arial"/>
                        </a:rPr>
                        <a:t>Are there people available who have the skills to maintain the application? Are there people available who have experience with the system? </a:t>
                      </a:r>
                      <a:endParaRPr lang="en-GB" sz="1600" dirty="0">
                        <a:latin typeface="Abadi" panose="020B0604020104020204" pitchFamily="34" charset="0"/>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Chapter 5 System Modeling</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37</a:t>
            </a:fld>
            <a:endParaRPr lang="en-US"/>
          </a:p>
        </p:txBody>
      </p:sp>
    </p:spTree>
    <p:extLst>
      <p:ext uri="{BB962C8B-B14F-4D97-AF65-F5344CB8AC3E}">
        <p14:creationId xmlns:p14="http://schemas.microsoft.com/office/powerpoint/2010/main" val="1483807188"/>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dirty="0"/>
              <a:t>System measurement</a:t>
            </a:r>
          </a:p>
        </p:txBody>
      </p:sp>
      <p:sp>
        <p:nvSpPr>
          <p:cNvPr id="90115" name="Rectangle 3"/>
          <p:cNvSpPr>
            <a:spLocks noGrp="1" noChangeArrowheads="1"/>
          </p:cNvSpPr>
          <p:nvPr>
            <p:ph idx="1"/>
          </p:nvPr>
        </p:nvSpPr>
        <p:spPr/>
        <p:txBody>
          <a:bodyPr/>
          <a:lstStyle/>
          <a:p>
            <a:r>
              <a:rPr lang="en-GB" dirty="0"/>
              <a:t>You may collect quantitative data to make an assessment of the quality of the application system</a:t>
            </a:r>
          </a:p>
          <a:p>
            <a:pPr lvl="1"/>
            <a:r>
              <a:rPr lang="en-GB" dirty="0"/>
              <a:t>The number of system change requests; </a:t>
            </a:r>
            <a:r>
              <a:rPr lang="en-US" dirty="0"/>
              <a:t>The higher this accumulated value, the lower the quality of the system.</a:t>
            </a:r>
            <a:r>
              <a:rPr lang="en-GB" dirty="0"/>
              <a:t> </a:t>
            </a:r>
          </a:p>
          <a:p>
            <a:pPr lvl="1"/>
            <a:r>
              <a:rPr lang="en-GB" dirty="0"/>
              <a:t>The number of different user interfaces used by the system; </a:t>
            </a:r>
            <a:r>
              <a:rPr lang="en-US" dirty="0"/>
              <a:t>The more interfaces, the more likely it is that there will be inconsistencies and redundancies in these interfaces.</a:t>
            </a:r>
            <a:r>
              <a:rPr lang="en-GB" dirty="0"/>
              <a:t> </a:t>
            </a:r>
          </a:p>
          <a:p>
            <a:pPr lvl="1"/>
            <a:r>
              <a:rPr lang="en-GB" dirty="0"/>
              <a:t>The volume of data used by the system.</a:t>
            </a:r>
            <a:r>
              <a:rPr lang="en-US" dirty="0"/>
              <a:t> As the volume of data (number of files, size of database, etc.) processed by the system increases, so too do the inconsistencies and errors in that data.</a:t>
            </a:r>
            <a:r>
              <a:rPr lang="en-GB" dirty="0"/>
              <a:t> </a:t>
            </a:r>
          </a:p>
          <a:p>
            <a:pPr lvl="1"/>
            <a:r>
              <a:rPr lang="en-GB" dirty="0"/>
              <a:t>Cleaning up old data is a very expensive and time-consuming process</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38</a:t>
            </a:fld>
            <a:endParaRPr lang="en-US"/>
          </a:p>
        </p:txBody>
      </p:sp>
    </p:spTree>
    <p:extLst>
      <p:ext uri="{BB962C8B-B14F-4D97-AF65-F5344CB8AC3E}">
        <p14:creationId xmlns:p14="http://schemas.microsoft.com/office/powerpoint/2010/main" val="1209461511"/>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2"/>
            <a:ext cx="8229600" cy="1143000"/>
          </a:xfrm>
        </p:spPr>
        <p:txBody>
          <a:bodyPr/>
          <a:lstStyle/>
          <a:p>
            <a:pPr algn="ctr"/>
            <a:r>
              <a:rPr lang="en-US" dirty="0"/>
              <a:t>Software maintenance</a:t>
            </a:r>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8735F24-F0A4-DB4E-AAD6-0E2C6B4C4636}" type="slidenum">
              <a:rPr lang="en-US" smtClean="0"/>
              <a:pPr/>
              <a:t>39</a:t>
            </a:fld>
            <a:endParaRPr lang="en-US"/>
          </a:p>
        </p:txBody>
      </p:sp>
    </p:spTree>
    <p:extLst>
      <p:ext uri="{BB962C8B-B14F-4D97-AF65-F5344CB8AC3E}">
        <p14:creationId xmlns:p14="http://schemas.microsoft.com/office/powerpoint/2010/main" val="2695591336"/>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dirty="0"/>
              <a:t>Software change</a:t>
            </a:r>
          </a:p>
        </p:txBody>
      </p:sp>
      <p:sp>
        <p:nvSpPr>
          <p:cNvPr id="66563" name="Rectangle 3"/>
          <p:cNvSpPr>
            <a:spLocks noGrp="1" noChangeArrowheads="1"/>
          </p:cNvSpPr>
          <p:nvPr>
            <p:ph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 all organizations is implementing and managing change to their existing software systems.</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dirty="0"/>
              <a:t>Software maintenance</a:t>
            </a:r>
          </a:p>
        </p:txBody>
      </p:sp>
      <p:sp>
        <p:nvSpPr>
          <p:cNvPr id="8194" name="Rectangle 2"/>
          <p:cNvSpPr>
            <a:spLocks noGrp="1" noChangeArrowheads="1"/>
          </p:cNvSpPr>
          <p:nvPr>
            <p:ph idx="1"/>
          </p:nvPr>
        </p:nvSpPr>
        <p:spPr>
          <a:noFill/>
          <a:ln/>
        </p:spPr>
        <p:txBody>
          <a:bodyPr lIns="90840" tIns="44623" rIns="90840" bIns="44623"/>
          <a:lstStyle/>
          <a:p>
            <a:r>
              <a:rPr lang="en-GB" dirty="0"/>
              <a:t>Modifying a program after it has been put into use.</a:t>
            </a:r>
          </a:p>
          <a:p>
            <a:r>
              <a:rPr lang="en-GB" dirty="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t>Types of maintenance</a:t>
            </a:r>
          </a:p>
        </p:txBody>
      </p:sp>
      <p:sp>
        <p:nvSpPr>
          <p:cNvPr id="12290" name="Rectangle 2"/>
          <p:cNvSpPr>
            <a:spLocks noGrp="1" noChangeArrowheads="1"/>
          </p:cNvSpPr>
          <p:nvPr>
            <p:ph idx="1"/>
          </p:nvPr>
        </p:nvSpPr>
        <p:spPr>
          <a:noFill/>
          <a:ln/>
        </p:spPr>
        <p:txBody>
          <a:bodyPr lIns="90840" tIns="44623" rIns="90840" bIns="44623"/>
          <a:lstStyle/>
          <a:p>
            <a:r>
              <a:rPr lang="en-GB" sz="2400" dirty="0"/>
              <a:t>Fault repairs</a:t>
            </a:r>
          </a:p>
          <a:p>
            <a:pPr lvl="1"/>
            <a:r>
              <a:rPr lang="en-GB" sz="2000" dirty="0"/>
              <a:t>Changing a system to fix bugs/vulnerabilities and correct deficiencies in the way meets its requirements.</a:t>
            </a:r>
          </a:p>
          <a:p>
            <a:r>
              <a:rPr lang="en-GB" sz="2400" dirty="0"/>
              <a:t>Environmental adaptation</a:t>
            </a:r>
          </a:p>
          <a:p>
            <a:pPr lvl="1"/>
            <a:r>
              <a:rPr lang="en-GB" sz="2000" dirty="0"/>
              <a:t>Maintenance to adapt software to a different operating environment</a:t>
            </a:r>
          </a:p>
          <a:p>
            <a:pPr lvl="1"/>
            <a:r>
              <a:rPr lang="en-GB" sz="2000" dirty="0"/>
              <a:t>Changing a system so that it operates in a different environment (computer, OS, etc.) from its initial implementation.</a:t>
            </a:r>
          </a:p>
          <a:p>
            <a:r>
              <a:rPr lang="en-GB" sz="2400" dirty="0"/>
              <a:t>Functionality addition and modification </a:t>
            </a:r>
          </a:p>
          <a:p>
            <a:pPr lvl="1"/>
            <a:r>
              <a:rPr lang="en-GB" dirty="0"/>
              <a:t>Modifying the system to satisfy new requirements</a:t>
            </a:r>
            <a:r>
              <a:rPr lang="en-GB" sz="1600" dirty="0"/>
              <a:t>.</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41</a:t>
            </a:fld>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effort distribution</a:t>
            </a:r>
            <a:r>
              <a:rPr lang="en-GB" dirty="0"/>
              <a:t> </a:t>
            </a:r>
            <a:endParaRPr lang="en-US" dirty="0"/>
          </a:p>
        </p:txBody>
      </p:sp>
      <p:sp>
        <p:nvSpPr>
          <p:cNvPr id="8" name="Footer Placeholder 7"/>
          <p:cNvSpPr>
            <a:spLocks noGrp="1"/>
          </p:cNvSpPr>
          <p:nvPr>
            <p:ph type="ftr" sz="quarter" idx="11"/>
          </p:nvPr>
        </p:nvSpPr>
        <p:spPr/>
        <p:txBody>
          <a:bodyPr/>
          <a:lstStyle/>
          <a:p>
            <a:r>
              <a:rPr lang="en-US"/>
              <a:t>Chapter 5 System Modeling</a:t>
            </a:r>
          </a:p>
        </p:txBody>
      </p:sp>
      <p:sp>
        <p:nvSpPr>
          <p:cNvPr id="7" name="Slide Number Placeholder 6"/>
          <p:cNvSpPr>
            <a:spLocks noGrp="1"/>
          </p:cNvSpPr>
          <p:nvPr>
            <p:ph type="sldNum" sz="quarter" idx="12"/>
          </p:nvPr>
        </p:nvSpPr>
        <p:spPr/>
        <p:txBody>
          <a:bodyPr/>
          <a:lstStyle/>
          <a:p>
            <a:fld id="{C8735F24-F0A4-DB4E-AAD6-0E2C6B4C4636}" type="slidenum">
              <a:rPr lang="en-US" smtClean="0"/>
              <a:pPr/>
              <a:t>42</a:t>
            </a:fld>
            <a:endParaRPr lang="en-US"/>
          </a:p>
        </p:txBody>
      </p:sp>
      <p:pic>
        <p:nvPicPr>
          <p:cNvPr id="5" name="Picture 4" descr="9.12 Maint Effo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198" y="1871850"/>
            <a:ext cx="4061059" cy="4061059"/>
          </a:xfrm>
          <a:prstGeom prst="rect">
            <a:avLst/>
          </a:prstGeom>
        </p:spPr>
      </p:pic>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noFill/>
          <a:ln/>
        </p:spPr>
        <p:txBody>
          <a:bodyPr lIns="90840" tIns="44623" rIns="90840" bIns="44623"/>
          <a:lstStyle/>
          <a:p>
            <a:r>
              <a:rPr lang="en-GB" dirty="0"/>
              <a:t>Maintenance costs</a:t>
            </a:r>
          </a:p>
        </p:txBody>
      </p:sp>
      <p:sp>
        <p:nvSpPr>
          <p:cNvPr id="30722" name="Rectangle 2"/>
          <p:cNvSpPr>
            <a:spLocks noGrp="1" noChangeArrowheads="1"/>
          </p:cNvSpPr>
          <p:nvPr>
            <p:ph idx="1"/>
          </p:nvPr>
        </p:nvSpPr>
        <p:spPr>
          <a:noFill/>
          <a:ln/>
        </p:spPr>
        <p:txBody>
          <a:bodyPr lIns="90840" tIns="44623" rIns="90840" bIns="44623"/>
          <a:lstStyle/>
          <a:p>
            <a:r>
              <a:rPr lang="en-GB" sz="2400" dirty="0"/>
              <a:t>Usually greater than development costs (2* to </a:t>
            </a:r>
            <a:br>
              <a:rPr lang="en-GB" sz="2400" dirty="0"/>
            </a:br>
            <a:r>
              <a:rPr lang="en-GB" sz="2400" dirty="0"/>
              <a:t>100* depending on the application).</a:t>
            </a:r>
          </a:p>
          <a:p>
            <a:r>
              <a:rPr lang="en-GB" sz="2400" dirty="0"/>
              <a:t>Affected by both technical and non-technical </a:t>
            </a:r>
            <a:br>
              <a:rPr lang="en-GB" sz="2400" dirty="0"/>
            </a:br>
            <a:r>
              <a:rPr lang="en-GB" sz="2400" dirty="0"/>
              <a:t>factors.</a:t>
            </a:r>
          </a:p>
          <a:p>
            <a:r>
              <a:rPr lang="en-GB" sz="2400" dirty="0"/>
              <a:t>Increases as software is maintained. </a:t>
            </a:r>
            <a:br>
              <a:rPr lang="en-GB" sz="2400" dirty="0"/>
            </a:br>
            <a:r>
              <a:rPr lang="en-GB" sz="2400" dirty="0"/>
              <a:t>Maintenance corrupts the software structure so </a:t>
            </a:r>
            <a:br>
              <a:rPr lang="en-GB" sz="2400" dirty="0"/>
            </a:br>
            <a:r>
              <a:rPr lang="en-GB" sz="2400" dirty="0"/>
              <a:t>makes further maintenance more difficult.</a:t>
            </a:r>
          </a:p>
          <a:p>
            <a:r>
              <a:rPr lang="en-GB" sz="2400" dirty="0"/>
              <a:t>Ageing software can have high support costs </a:t>
            </a:r>
            <a:br>
              <a:rPr lang="en-GB" sz="2400" dirty="0"/>
            </a:br>
            <a:r>
              <a:rPr lang="en-GB" sz="2400" dirty="0"/>
              <a:t>(e.g. old languages, compilers etc.).</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43</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costs</a:t>
            </a:r>
          </a:p>
        </p:txBody>
      </p:sp>
      <p:sp>
        <p:nvSpPr>
          <p:cNvPr id="3" name="Content Placeholder 2"/>
          <p:cNvSpPr>
            <a:spLocks noGrp="1"/>
          </p:cNvSpPr>
          <p:nvPr>
            <p:ph idx="1"/>
          </p:nvPr>
        </p:nvSpPr>
        <p:spPr/>
        <p:txBody>
          <a:bodyPr/>
          <a:lstStyle/>
          <a:p>
            <a:r>
              <a:rPr lang="en-US" dirty="0"/>
              <a:t>It is usually more expensive to add new features to a system during maintenance than it is to add the same features during development</a:t>
            </a:r>
          </a:p>
          <a:p>
            <a:pPr lvl="1"/>
            <a:r>
              <a:rPr lang="en-US" dirty="0"/>
              <a:t>A new team has to understand the programs being maintained</a:t>
            </a:r>
          </a:p>
          <a:p>
            <a:pPr lvl="1"/>
            <a:r>
              <a:rPr lang="en-US" dirty="0"/>
              <a:t>Separating maintenance and development means there is no incentive for the development team to write maintainable software</a:t>
            </a:r>
            <a:r>
              <a:rPr lang="en-GB" dirty="0"/>
              <a:t> </a:t>
            </a:r>
          </a:p>
          <a:p>
            <a:pPr lvl="1"/>
            <a:r>
              <a:rPr lang="en-US" dirty="0"/>
              <a:t>Program maintenance work is unpopular</a:t>
            </a:r>
            <a:r>
              <a:rPr lang="en-GB" dirty="0"/>
              <a:t> </a:t>
            </a:r>
          </a:p>
          <a:p>
            <a:pPr lvl="2"/>
            <a:r>
              <a:rPr lang="en-GB" dirty="0"/>
              <a:t>Maintenance staff are often inexperienced and have limited domain knowledge.</a:t>
            </a:r>
          </a:p>
          <a:p>
            <a:pPr lvl="1"/>
            <a:r>
              <a:rPr lang="en-US" dirty="0"/>
              <a:t>As programs age, their structure degrades and they become harder to change</a:t>
            </a:r>
            <a:r>
              <a:rPr lang="en-GB" dirty="0"/>
              <a:t> </a:t>
            </a:r>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8735F24-F0A4-DB4E-AAD6-0E2C6B4C4636}" type="slidenum">
              <a:rPr lang="en-US" smtClean="0"/>
              <a:pPr/>
              <a:t>44</a:t>
            </a:fld>
            <a:endParaRPr lang="en-US"/>
          </a:p>
        </p:txBody>
      </p:sp>
    </p:spTree>
    <p:extLst>
      <p:ext uri="{BB962C8B-B14F-4D97-AF65-F5344CB8AC3E}">
        <p14:creationId xmlns:p14="http://schemas.microsoft.com/office/powerpoint/2010/main" val="612949584"/>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dirty="0"/>
              <a:t>Maintenance prediction</a:t>
            </a:r>
          </a:p>
        </p:txBody>
      </p:sp>
      <p:sp>
        <p:nvSpPr>
          <p:cNvPr id="73731" name="Rectangle 3"/>
          <p:cNvSpPr>
            <a:spLocks noGrp="1" noChangeArrowheads="1"/>
          </p:cNvSpPr>
          <p:nvPr>
            <p:ph idx="1"/>
          </p:nvPr>
        </p:nvSpPr>
        <p:spPr/>
        <p:txBody>
          <a:bodyPr/>
          <a:lstStyle/>
          <a:p>
            <a:r>
              <a:rPr lang="en-GB" sz="2400" dirty="0"/>
              <a:t>Maintenance prediction is concerned with assessing which parts of the system may cause problems and have high maintenance costs</a:t>
            </a:r>
          </a:p>
          <a:p>
            <a:pPr lvl="1"/>
            <a:r>
              <a:rPr lang="en-GB" sz="2000" dirty="0"/>
              <a:t>Change acceptance depends on the maintainability of the components affected by the change;</a:t>
            </a:r>
          </a:p>
          <a:p>
            <a:pPr lvl="1"/>
            <a:r>
              <a:rPr lang="en-GB" sz="2000" dirty="0"/>
              <a:t>Implementing changes degrades the system and reduces its maintainability;</a:t>
            </a:r>
          </a:p>
          <a:p>
            <a:pPr lvl="1"/>
            <a:r>
              <a:rPr lang="en-GB" sz="2000" dirty="0"/>
              <a:t>Maintenance costs depend on the number of changes and costs of change depend on maintainability.</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prediction</a:t>
            </a:r>
            <a:r>
              <a:rPr lang="en-GB" dirty="0"/>
              <a:t> </a:t>
            </a:r>
            <a:endParaRPr lang="en-US" dirty="0"/>
          </a:p>
        </p:txBody>
      </p:sp>
      <p:sp>
        <p:nvSpPr>
          <p:cNvPr id="8" name="Footer Placeholder 7"/>
          <p:cNvSpPr>
            <a:spLocks noGrp="1"/>
          </p:cNvSpPr>
          <p:nvPr>
            <p:ph type="ftr" sz="quarter" idx="11"/>
          </p:nvPr>
        </p:nvSpPr>
        <p:spPr/>
        <p:txBody>
          <a:bodyPr/>
          <a:lstStyle/>
          <a:p>
            <a:r>
              <a:rPr lang="en-US"/>
              <a:t>Chapter 5 System Modeling</a:t>
            </a:r>
          </a:p>
        </p:txBody>
      </p:sp>
      <p:sp>
        <p:nvSpPr>
          <p:cNvPr id="7" name="Slide Number Placeholder 6"/>
          <p:cNvSpPr>
            <a:spLocks noGrp="1"/>
          </p:cNvSpPr>
          <p:nvPr>
            <p:ph type="sldNum" sz="quarter" idx="12"/>
          </p:nvPr>
        </p:nvSpPr>
        <p:spPr/>
        <p:txBody>
          <a:bodyPr/>
          <a:lstStyle/>
          <a:p>
            <a:fld id="{C8735F24-F0A4-DB4E-AAD6-0E2C6B4C4636}" type="slidenum">
              <a:rPr lang="en-US" smtClean="0"/>
              <a:pPr/>
              <a:t>46</a:t>
            </a:fld>
            <a:endParaRPr lang="en-US"/>
          </a:p>
        </p:txBody>
      </p:sp>
      <p:pic>
        <p:nvPicPr>
          <p:cNvPr id="5" name="Picture 4" descr="9.13 Maint Predict (9.10).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54" y="2000237"/>
            <a:ext cx="7963315" cy="3942039"/>
          </a:xfrm>
          <a:prstGeom prst="rect">
            <a:avLst/>
          </a:prstGeom>
        </p:spPr>
      </p:pic>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dirty="0"/>
              <a:t>Change prediction</a:t>
            </a:r>
          </a:p>
        </p:txBody>
      </p:sp>
      <p:sp>
        <p:nvSpPr>
          <p:cNvPr id="74755" name="Rectangle 3"/>
          <p:cNvSpPr>
            <a:spLocks noGrp="1" noChangeArrowheads="1"/>
          </p:cNvSpPr>
          <p:nvPr>
            <p:ph idx="1"/>
          </p:nvPr>
        </p:nvSpPr>
        <p:spPr/>
        <p:txBody>
          <a:bodyPr/>
          <a:lstStyle/>
          <a:p>
            <a:r>
              <a:rPr lang="en-GB" sz="2400" dirty="0"/>
              <a:t>Predicting the number of changes requires and understanding of the relationships between a system and its environment.</a:t>
            </a:r>
          </a:p>
          <a:p>
            <a:r>
              <a:rPr lang="en-GB" sz="2400" dirty="0"/>
              <a:t>Tightly coupled systems require changes whenever the environment is changed.</a:t>
            </a:r>
          </a:p>
          <a:p>
            <a:r>
              <a:rPr lang="en-GB" sz="2400" dirty="0"/>
              <a:t>Factors influencing this relationship are</a:t>
            </a:r>
          </a:p>
          <a:p>
            <a:pPr lvl="1"/>
            <a:r>
              <a:rPr lang="en-GB" sz="2000" dirty="0"/>
              <a:t>Number and complexity of system interfaces;</a:t>
            </a:r>
          </a:p>
          <a:p>
            <a:pPr lvl="1"/>
            <a:r>
              <a:rPr lang="en-GB" sz="2000" dirty="0"/>
              <a:t>Number of inherently volatile system requirements;</a:t>
            </a:r>
          </a:p>
          <a:p>
            <a:pPr lvl="1"/>
            <a:r>
              <a:rPr lang="en-GB" sz="2000" dirty="0"/>
              <a:t>The business processes where the system is used.</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dirty="0"/>
              <a:t>Complexity metrics</a:t>
            </a:r>
          </a:p>
        </p:txBody>
      </p:sp>
      <p:sp>
        <p:nvSpPr>
          <p:cNvPr id="75779" name="Rectangle 3"/>
          <p:cNvSpPr>
            <a:spLocks noGrp="1" noChangeArrowheads="1"/>
          </p:cNvSpPr>
          <p:nvPr>
            <p:ph idx="1"/>
          </p:nvPr>
        </p:nvSpPr>
        <p:spPr/>
        <p:txBody>
          <a:bodyPr/>
          <a:lstStyle/>
          <a:p>
            <a:r>
              <a:rPr lang="en-GB" sz="2400" dirty="0"/>
              <a:t>Predictions of maintainability can be made by assessing the complexity of system components.</a:t>
            </a:r>
          </a:p>
          <a:p>
            <a:r>
              <a:rPr lang="en-GB" sz="2400" dirty="0"/>
              <a:t>Studies have shown that most maintenance effort is spent on a relatively small number of system components.</a:t>
            </a:r>
          </a:p>
          <a:p>
            <a:r>
              <a:rPr lang="en-GB" sz="2400" dirty="0"/>
              <a:t>Complexity depends on</a:t>
            </a:r>
          </a:p>
          <a:p>
            <a:pPr lvl="1"/>
            <a:r>
              <a:rPr lang="en-GB" sz="2000" dirty="0"/>
              <a:t>Complexity of control structures;</a:t>
            </a:r>
          </a:p>
          <a:p>
            <a:pPr lvl="1"/>
            <a:r>
              <a:rPr lang="en-GB" sz="2000" dirty="0"/>
              <a:t>Complexity of data structures;</a:t>
            </a:r>
          </a:p>
          <a:p>
            <a:pPr lvl="1"/>
            <a:r>
              <a:rPr lang="en-GB" sz="2000" dirty="0"/>
              <a:t>Object, method (procedure) and module size.</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dirty="0"/>
              <a:t>Process metrics</a:t>
            </a:r>
          </a:p>
        </p:txBody>
      </p:sp>
      <p:sp>
        <p:nvSpPr>
          <p:cNvPr id="50179" name="Rectangle 3"/>
          <p:cNvSpPr>
            <a:spLocks noGrp="1" noChangeArrowheads="1"/>
          </p:cNvSpPr>
          <p:nvPr>
            <p:ph idx="1"/>
          </p:nvPr>
        </p:nvSpPr>
        <p:spPr>
          <a:noFill/>
          <a:ln/>
        </p:spPr>
        <p:txBody>
          <a:bodyPr lIns="90840" tIns="44623" rIns="90840" bIns="44623"/>
          <a:lstStyle/>
          <a:p>
            <a:r>
              <a:rPr lang="en-GB" dirty="0"/>
              <a:t>Process metrics may 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Importance of evolution</a:t>
            </a:r>
          </a:p>
        </p:txBody>
      </p:sp>
      <p:sp>
        <p:nvSpPr>
          <p:cNvPr id="91139" name="Rectangle 3"/>
          <p:cNvSpPr>
            <a:spLocks noGrp="1" noChangeArrowheads="1"/>
          </p:cNvSpPr>
          <p:nvPr>
            <p:ph idx="1"/>
          </p:nvPr>
        </p:nvSpPr>
        <p:spPr/>
        <p:txBody>
          <a:bodyPr/>
          <a:lstStyle/>
          <a:p>
            <a:pPr>
              <a:lnSpc>
                <a:spcPct val="90000"/>
              </a:lnSpc>
            </a:pPr>
            <a:r>
              <a:rPr lang="en-US" dirty="0" err="1"/>
              <a:t>Organisations</a:t>
            </a:r>
            <a:r>
              <a:rPr lang="en-US" dirty="0"/>
              <a:t> 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 changing and evolving existing software rather than developing new software.</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a:t>Software reengineering</a:t>
            </a:r>
          </a:p>
        </p:txBody>
      </p:sp>
      <p:sp>
        <p:nvSpPr>
          <p:cNvPr id="98307" name="Rectangle 3"/>
          <p:cNvSpPr>
            <a:spLocks noGrp="1" noChangeArrowheads="1"/>
          </p:cNvSpPr>
          <p:nvPr>
            <p:ph idx="1"/>
          </p:nvPr>
        </p:nvSpPr>
        <p:spPr/>
        <p:txBody>
          <a:bodyPr/>
          <a:lstStyle/>
          <a:p>
            <a:r>
              <a:rPr lang="en-GB" sz="2400" dirty="0"/>
              <a:t>Restructuring or rewriting part or all of a </a:t>
            </a:r>
            <a:br>
              <a:rPr lang="en-GB" sz="2400" dirty="0"/>
            </a:br>
            <a:r>
              <a:rPr lang="en-GB" sz="2400" dirty="0"/>
              <a:t>legacy system without changing its </a:t>
            </a:r>
            <a:br>
              <a:rPr lang="en-GB" sz="2400" dirty="0"/>
            </a:br>
            <a:r>
              <a:rPr lang="en-GB" sz="2400" dirty="0"/>
              <a:t>functionality.</a:t>
            </a:r>
          </a:p>
          <a:p>
            <a:r>
              <a:rPr lang="en-GB" sz="2400" dirty="0"/>
              <a:t>Applicable where some but not all sub-systems </a:t>
            </a:r>
            <a:br>
              <a:rPr lang="en-GB" sz="2400" dirty="0"/>
            </a:br>
            <a:r>
              <a:rPr lang="en-GB" sz="2400" dirty="0"/>
              <a:t>of a larger system require frequent </a:t>
            </a:r>
            <a:br>
              <a:rPr lang="en-GB" sz="2400" dirty="0"/>
            </a:br>
            <a:r>
              <a:rPr lang="en-GB" sz="2400" dirty="0"/>
              <a:t>maintenance.</a:t>
            </a:r>
          </a:p>
          <a:p>
            <a:r>
              <a:rPr lang="en-GB" sz="2400" dirty="0"/>
              <a:t>Reengineering involves adding effort to make </a:t>
            </a:r>
            <a:br>
              <a:rPr lang="en-GB" sz="2400" dirty="0"/>
            </a:br>
            <a:r>
              <a:rPr lang="en-GB" sz="2400" dirty="0"/>
              <a:t>them easier to maintain. The system may be re-structured and re-documented.</a:t>
            </a:r>
          </a:p>
          <a:p>
            <a:endParaRPr lang="en-US" sz="2400" dirty="0"/>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t>Advantages of reengineering</a:t>
            </a:r>
          </a:p>
        </p:txBody>
      </p:sp>
      <p:sp>
        <p:nvSpPr>
          <p:cNvPr id="105475" name="Rectangle 3"/>
          <p:cNvSpPr>
            <a:spLocks noGrp="1" noChangeArrowheads="1"/>
          </p:cNvSpPr>
          <p:nvPr>
            <p:ph idx="1"/>
          </p:nvPr>
        </p:nvSpPr>
        <p:spPr/>
        <p:txBody>
          <a:bodyPr/>
          <a:lstStyle/>
          <a:p>
            <a:r>
              <a:rPr lang="en-GB" dirty="0"/>
              <a:t>Reduced risk</a:t>
            </a:r>
          </a:p>
          <a:p>
            <a:pPr lvl="1"/>
            <a:r>
              <a:rPr lang="en-GB" dirty="0"/>
              <a:t>There is a high risk in new software development. There may be development problems, staffing problems and specification problems.</a:t>
            </a:r>
          </a:p>
          <a:p>
            <a:r>
              <a:rPr lang="en-GB" dirty="0"/>
              <a:t>Reduced cost</a:t>
            </a:r>
          </a:p>
          <a:p>
            <a:pPr lvl="1"/>
            <a:r>
              <a:rPr lang="en-GB" dirty="0"/>
              <a:t>The cost of re-engineering is often significantly less than the costs of developing new software.</a:t>
            </a:r>
          </a:p>
          <a:p>
            <a:endParaRPr lang="en-US" dirty="0"/>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reengineering process</a:t>
            </a:r>
            <a:r>
              <a:rPr lang="en-GB" dirty="0"/>
              <a:t> </a:t>
            </a:r>
            <a:endParaRPr lang="en-US" dirty="0"/>
          </a:p>
        </p:txBody>
      </p:sp>
      <p:sp>
        <p:nvSpPr>
          <p:cNvPr id="8" name="Footer Placeholder 7"/>
          <p:cNvSpPr>
            <a:spLocks noGrp="1"/>
          </p:cNvSpPr>
          <p:nvPr>
            <p:ph type="ftr" sz="quarter" idx="11"/>
          </p:nvPr>
        </p:nvSpPr>
        <p:spPr/>
        <p:txBody>
          <a:bodyPr/>
          <a:lstStyle/>
          <a:p>
            <a:r>
              <a:rPr lang="en-US"/>
              <a:t>Chapter 5 System Modeling</a:t>
            </a:r>
          </a:p>
        </p:txBody>
      </p:sp>
      <p:sp>
        <p:nvSpPr>
          <p:cNvPr id="7" name="Slide Number Placeholder 6"/>
          <p:cNvSpPr>
            <a:spLocks noGrp="1"/>
          </p:cNvSpPr>
          <p:nvPr>
            <p:ph type="sldNum" sz="quarter" idx="12"/>
          </p:nvPr>
        </p:nvSpPr>
        <p:spPr/>
        <p:txBody>
          <a:bodyPr/>
          <a:lstStyle/>
          <a:p>
            <a:fld id="{C8735F24-F0A4-DB4E-AAD6-0E2C6B4C4636}" type="slidenum">
              <a:rPr lang="en-US" smtClean="0"/>
              <a:pPr/>
              <a:t>52</a:t>
            </a:fld>
            <a:endParaRPr lang="en-US"/>
          </a:p>
        </p:txBody>
      </p:sp>
      <p:pic>
        <p:nvPicPr>
          <p:cNvPr id="5" name="Picture 4" descr="9.14 Re-E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52" y="2029253"/>
            <a:ext cx="8198244" cy="3584157"/>
          </a:xfrm>
          <a:prstGeom prst="rect">
            <a:avLst/>
          </a:prstGeom>
        </p:spPr>
      </p:pic>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Reengineering process activities</a:t>
            </a:r>
          </a:p>
        </p:txBody>
      </p:sp>
      <p:sp>
        <p:nvSpPr>
          <p:cNvPr id="106499" name="Rectangle 3"/>
          <p:cNvSpPr>
            <a:spLocks noGrp="1" noChangeArrowheads="1"/>
          </p:cNvSpPr>
          <p:nvPr>
            <p:ph idx="1"/>
          </p:nvPr>
        </p:nvSpPr>
        <p:spPr/>
        <p:txBody>
          <a:bodyPr/>
          <a:lstStyle/>
          <a:p>
            <a:r>
              <a:rPr lang="en-US" sz="2400" dirty="0"/>
              <a:t>Source code translation</a:t>
            </a:r>
          </a:p>
          <a:p>
            <a:pPr lvl="1"/>
            <a:r>
              <a:rPr lang="en-US" sz="2000" dirty="0"/>
              <a:t>Convert code to a new language.</a:t>
            </a:r>
          </a:p>
          <a:p>
            <a:r>
              <a:rPr lang="en-US" sz="2400" dirty="0"/>
              <a:t>Reverse engineering</a:t>
            </a:r>
          </a:p>
          <a:p>
            <a:pPr lvl="1"/>
            <a:r>
              <a:rPr lang="en-US" sz="2000" dirty="0" err="1"/>
              <a:t>Analyse</a:t>
            </a:r>
            <a:r>
              <a:rPr lang="en-US" sz="2000" dirty="0"/>
              <a:t> the program to understand it;</a:t>
            </a:r>
          </a:p>
          <a:p>
            <a:r>
              <a:rPr lang="en-US" sz="2400" dirty="0"/>
              <a:t>Program structure improvement</a:t>
            </a:r>
          </a:p>
          <a:p>
            <a:pPr lvl="1"/>
            <a:r>
              <a:rPr lang="en-US" sz="2000" dirty="0"/>
              <a:t>Restructure automatically for understandability;</a:t>
            </a:r>
          </a:p>
          <a:p>
            <a:r>
              <a:rPr lang="en-US" sz="2400" dirty="0"/>
              <a:t>Program </a:t>
            </a:r>
            <a:r>
              <a:rPr lang="en-US" sz="2400" dirty="0" err="1"/>
              <a:t>modularisation</a:t>
            </a:r>
            <a:endParaRPr lang="en-US" sz="2400" dirty="0"/>
          </a:p>
          <a:p>
            <a:pPr lvl="1"/>
            <a:r>
              <a:rPr lang="en-US" sz="2000" dirty="0" err="1"/>
              <a:t>Reorganise</a:t>
            </a:r>
            <a:r>
              <a:rPr lang="en-US" sz="2000" dirty="0"/>
              <a:t> the program structure;</a:t>
            </a:r>
          </a:p>
          <a:p>
            <a:r>
              <a:rPr lang="en-US" sz="2400" dirty="0"/>
              <a:t>Data reengineering</a:t>
            </a:r>
          </a:p>
          <a:p>
            <a:pPr lvl="1"/>
            <a:r>
              <a:rPr lang="en-US" sz="2000" dirty="0"/>
              <a:t>Clean-up and restructure system data.</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53</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Reengineering approaches</a:t>
            </a:r>
            <a:r>
              <a:rPr lang="en-GB" dirty="0"/>
              <a:t> </a:t>
            </a:r>
            <a:endParaRPr lang="en-US" dirty="0"/>
          </a:p>
        </p:txBody>
      </p:sp>
      <p:pic>
        <p:nvPicPr>
          <p:cNvPr id="4" name="Content Placeholder 3" descr="9.12 Re-EngApproaches.eps"/>
          <p:cNvPicPr>
            <a:picLocks noGrp="1" noChangeAspect="1"/>
          </p:cNvPicPr>
          <p:nvPr>
            <p:ph idx="1"/>
          </p:nvPr>
        </p:nvPicPr>
        <p:blipFill>
          <a:blip r:embed="rId2"/>
          <a:srcRect t="-25178" b="-25178"/>
          <a:stretch>
            <a:fillRect/>
          </a:stretch>
        </p:blipFill>
        <p:spPr>
          <a:xfrm>
            <a:off x="1143643" y="1851923"/>
            <a:ext cx="6933509" cy="3813163"/>
          </a:xfrm>
        </p:spPr>
      </p:pic>
      <p:sp>
        <p:nvSpPr>
          <p:cNvPr id="8" name="Footer Placeholder 7"/>
          <p:cNvSpPr>
            <a:spLocks noGrp="1"/>
          </p:cNvSpPr>
          <p:nvPr>
            <p:ph type="ftr" sz="quarter" idx="11"/>
          </p:nvPr>
        </p:nvSpPr>
        <p:spPr/>
        <p:txBody>
          <a:bodyPr/>
          <a:lstStyle/>
          <a:p>
            <a:r>
              <a:rPr lang="en-US"/>
              <a:t>Chapter 5 System Modeling</a:t>
            </a:r>
          </a:p>
        </p:txBody>
      </p:sp>
      <p:sp>
        <p:nvSpPr>
          <p:cNvPr id="7" name="Slide Number Placeholder 6"/>
          <p:cNvSpPr>
            <a:spLocks noGrp="1"/>
          </p:cNvSpPr>
          <p:nvPr>
            <p:ph type="sldNum" sz="quarter" idx="12"/>
          </p:nvPr>
        </p:nvSpPr>
        <p:spPr/>
        <p:txBody>
          <a:bodyPr/>
          <a:lstStyle/>
          <a:p>
            <a:fld id="{C8735F24-F0A4-DB4E-AAD6-0E2C6B4C4636}" type="slidenum">
              <a:rPr lang="en-US" smtClean="0"/>
              <a:pPr/>
              <a:t>54</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Reengineering cost factors</a:t>
            </a:r>
          </a:p>
        </p:txBody>
      </p:sp>
      <p:sp>
        <p:nvSpPr>
          <p:cNvPr id="107523" name="Rectangle 3"/>
          <p:cNvSpPr>
            <a:spLocks noGrp="1" noChangeArrowheads="1"/>
          </p:cNvSpPr>
          <p:nvPr>
            <p:ph idx="1"/>
          </p:nvPr>
        </p:nvSpPr>
        <p:spPr/>
        <p:txBody>
          <a:bodyPr/>
          <a:lstStyle/>
          <a:p>
            <a:pPr>
              <a:lnSpc>
                <a:spcPct val="90000"/>
              </a:lnSpc>
            </a:pPr>
            <a:r>
              <a:rPr lang="en-GB" dirty="0"/>
              <a:t>The quality of the software to be reengineered.</a:t>
            </a:r>
          </a:p>
          <a:p>
            <a:pPr>
              <a:lnSpc>
                <a:spcPct val="90000"/>
              </a:lnSpc>
            </a:pPr>
            <a:r>
              <a:rPr lang="en-GB" dirty="0"/>
              <a:t>The tool support available for reengineering.</a:t>
            </a:r>
          </a:p>
          <a:p>
            <a:pPr>
              <a:lnSpc>
                <a:spcPct val="90000"/>
              </a:lnSpc>
            </a:pPr>
            <a:r>
              <a:rPr lang="en-GB" dirty="0"/>
              <a:t>The extent of the data conversion which is required.</a:t>
            </a:r>
          </a:p>
          <a:p>
            <a:pPr>
              <a:lnSpc>
                <a:spcPct val="90000"/>
              </a:lnSpc>
            </a:pPr>
            <a:r>
              <a:rPr lang="en-GB" dirty="0"/>
              <a:t>The availability of expert staff for reengineering. </a:t>
            </a:r>
          </a:p>
          <a:p>
            <a:pPr lvl="1">
              <a:lnSpc>
                <a:spcPct val="90000"/>
              </a:lnSpc>
            </a:pPr>
            <a:r>
              <a:rPr lang="en-GB" dirty="0"/>
              <a:t>This can be a problem with old systems based on technology that is no longer widely used.</a:t>
            </a:r>
            <a:endParaRPr lang="en-US" dirty="0"/>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55</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Refactoring is the process of making improvements to a program to slow down degradation through change.</a:t>
            </a:r>
          </a:p>
          <a:p>
            <a:r>
              <a:rPr lang="en-US" dirty="0"/>
              <a:t>You can think of refactoring as ‘preventative maintenance’ that reduces the problems of future change. </a:t>
            </a:r>
          </a:p>
          <a:p>
            <a:r>
              <a:rPr lang="en-US" dirty="0"/>
              <a:t>Refactoring involves modifying a program to improve its structure, reduce its complexity or make it easier to understand. </a:t>
            </a:r>
          </a:p>
          <a:p>
            <a:r>
              <a:rPr lang="en-US" dirty="0"/>
              <a:t>When you </a:t>
            </a:r>
            <a:r>
              <a:rPr lang="en-US" dirty="0" err="1"/>
              <a:t>refactor</a:t>
            </a:r>
            <a:r>
              <a:rPr lang="en-US" dirty="0"/>
              <a:t> a program, you should not add functionality but rather concentrate on program improvement. </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 and reengineering</a:t>
            </a:r>
          </a:p>
        </p:txBody>
      </p:sp>
      <p:sp>
        <p:nvSpPr>
          <p:cNvPr id="3" name="Content Placeholder 2"/>
          <p:cNvSpPr>
            <a:spLocks noGrp="1"/>
          </p:cNvSpPr>
          <p:nvPr>
            <p:ph idx="1"/>
          </p:nvPr>
        </p:nvSpPr>
        <p:spPr/>
        <p:txBody>
          <a:bodyPr/>
          <a:lstStyle/>
          <a:p>
            <a:r>
              <a:rPr lang="en-US" dirty="0"/>
              <a:t>Re-engineering takes place after a system has been maintained for some time and maintenance costs are increasing. You use automated tools to process and re-engineer a legacy system to create a new system that is more maintainable. </a:t>
            </a:r>
          </a:p>
          <a:p>
            <a:r>
              <a:rPr lang="en-US" dirty="0"/>
              <a:t>Refactoring is a continuous process of improvement throughout the development and evolution process. It is intended to avoid the structure and code degradation that increases the costs and difficulties of maintaining a system.</a:t>
            </a:r>
            <a:r>
              <a:rPr lang="en-GB" dirty="0"/>
              <a:t> </a:t>
            </a:r>
            <a:endParaRPr lang="en-US" dirty="0"/>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smells’ in program code</a:t>
            </a:r>
          </a:p>
        </p:txBody>
      </p:sp>
      <p:sp>
        <p:nvSpPr>
          <p:cNvPr id="3" name="Content Placeholder 2"/>
          <p:cNvSpPr>
            <a:spLocks noGrp="1"/>
          </p:cNvSpPr>
          <p:nvPr>
            <p:ph idx="1"/>
          </p:nvPr>
        </p:nvSpPr>
        <p:spPr/>
        <p:txBody>
          <a:bodyPr/>
          <a:lstStyle/>
          <a:p>
            <a:r>
              <a:rPr lang="en-US" dirty="0"/>
              <a:t>Duplicate code </a:t>
            </a:r>
          </a:p>
          <a:p>
            <a:pPr lvl="1"/>
            <a:r>
              <a:rPr lang="en-US" dirty="0"/>
              <a:t>The same or very similar code may be included at different places in a program. This can be removed and implemented as a single method or function that is called as required.</a:t>
            </a:r>
            <a:endParaRPr lang="en-GB" dirty="0"/>
          </a:p>
          <a:p>
            <a:r>
              <a:rPr lang="en-US" dirty="0"/>
              <a:t>Long methods</a:t>
            </a:r>
          </a:p>
          <a:p>
            <a:pPr lvl="1"/>
            <a:r>
              <a:rPr lang="en-US" dirty="0"/>
              <a:t> If a method is too long, it should be redesigned as a number of shorter methods.</a:t>
            </a:r>
            <a:endParaRPr lang="en-GB" dirty="0"/>
          </a:p>
          <a:p>
            <a:r>
              <a:rPr lang="en-US" dirty="0"/>
              <a:t>Switch (case) statements </a:t>
            </a:r>
          </a:p>
          <a:p>
            <a:pPr lvl="1"/>
            <a:r>
              <a:rPr lang="en-US" dirty="0"/>
              <a:t>These often involve duplication, where the switch depends on the type of a value. The switch statements may be scattered around a program. In object-oriented languages, you can often use polymorphism to achieve the same thing.</a:t>
            </a:r>
            <a:endParaRPr lang="en-GB" dirty="0"/>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58</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smells’ in program code</a:t>
            </a:r>
          </a:p>
        </p:txBody>
      </p:sp>
      <p:sp>
        <p:nvSpPr>
          <p:cNvPr id="3" name="Content Placeholder 2"/>
          <p:cNvSpPr>
            <a:spLocks noGrp="1"/>
          </p:cNvSpPr>
          <p:nvPr>
            <p:ph idx="1"/>
          </p:nvPr>
        </p:nvSpPr>
        <p:spPr/>
        <p:txBody>
          <a:bodyPr/>
          <a:lstStyle/>
          <a:p>
            <a:r>
              <a:rPr lang="en-US" dirty="0"/>
              <a:t>Data clumping </a:t>
            </a:r>
          </a:p>
          <a:p>
            <a:pPr lvl="1"/>
            <a:r>
              <a:rPr lang="en-US" dirty="0"/>
              <a:t>Data clumps occur when the same group of data items (fields in classes, parameters in methods) re-occur in several places in a program. These can often be replaced with an object that encapsulates all of the data.</a:t>
            </a:r>
            <a:endParaRPr lang="en-GB" dirty="0"/>
          </a:p>
          <a:p>
            <a:r>
              <a:rPr lang="en-US" dirty="0"/>
              <a:t>Speculative generality </a:t>
            </a:r>
          </a:p>
          <a:p>
            <a:pPr lvl="1"/>
            <a:r>
              <a:rPr lang="en-US" dirty="0"/>
              <a:t>This occurs when developers include generality in a program in case it is required in the future. This can often simply be removed.</a:t>
            </a:r>
            <a:r>
              <a:rPr lang="en-GB" dirty="0"/>
              <a:t> </a:t>
            </a:r>
            <a:endParaRPr lang="en-US" dirty="0"/>
          </a:p>
          <a:p>
            <a:endParaRPr lang="en-US" dirty="0"/>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59</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spiral model of development and evolution</a:t>
            </a:r>
            <a:r>
              <a:rPr lang="en-GB" dirty="0"/>
              <a:t> </a:t>
            </a:r>
            <a:endParaRPr lang="en-US" dirty="0"/>
          </a:p>
        </p:txBody>
      </p:sp>
      <p:pic>
        <p:nvPicPr>
          <p:cNvPr id="4" name="Content Placeholder 3" descr="9.1 SpiralEvolution.eps"/>
          <p:cNvPicPr>
            <a:picLocks noGrp="1" noChangeAspect="1"/>
          </p:cNvPicPr>
          <p:nvPr>
            <p:ph idx="1"/>
          </p:nvPr>
        </p:nvPicPr>
        <p:blipFill>
          <a:blip r:embed="rId2"/>
          <a:srcRect t="6875" b="6875"/>
          <a:stretch>
            <a:fillRect/>
          </a:stretch>
        </p:blipFill>
        <p:spPr/>
      </p:pic>
      <p:sp>
        <p:nvSpPr>
          <p:cNvPr id="8" name="Footer Placeholder 7"/>
          <p:cNvSpPr>
            <a:spLocks noGrp="1"/>
          </p:cNvSpPr>
          <p:nvPr>
            <p:ph type="ftr" sz="quarter" idx="11"/>
          </p:nvPr>
        </p:nvSpPr>
        <p:spPr/>
        <p:txBody>
          <a:bodyPr/>
          <a:lstStyle/>
          <a:p>
            <a:r>
              <a:rPr lang="en-US"/>
              <a:t>Chapter 5 System Modeling</a:t>
            </a:r>
          </a:p>
        </p:txBody>
      </p:sp>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Software development and evolution can be thought of as an integrated, iterative process that can be represented using a spiral model.</a:t>
            </a:r>
            <a:endParaRPr lang="en-GB" dirty="0"/>
          </a:p>
          <a:p>
            <a:r>
              <a:rPr lang="en-US" dirty="0"/>
              <a:t>For custom systems, the costs of software maintenance usually exceed the software development costs.</a:t>
            </a:r>
            <a:endParaRPr lang="en-GB" dirty="0"/>
          </a:p>
          <a:p>
            <a:r>
              <a:rPr lang="en-US" dirty="0"/>
              <a:t>The process of software evolution is driven by requests for changes and includes change impact analysis, release planning and change implementation. </a:t>
            </a:r>
          </a:p>
          <a:p>
            <a:r>
              <a:rPr lang="en-US" dirty="0"/>
              <a:t>Legacy systems are older software systems, developed using obsolete software and hardware technologies, that remain useful for a business.</a:t>
            </a:r>
            <a:r>
              <a:rPr lang="en-GB" dirty="0"/>
              <a:t> </a:t>
            </a:r>
          </a:p>
          <a:p>
            <a:endParaRPr lang="en-US" dirty="0"/>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60</a:t>
            </a:fld>
            <a:endParaRPr lang="en-US"/>
          </a:p>
        </p:txBody>
      </p:sp>
    </p:spTree>
    <p:extLst>
      <p:ext uri="{BB962C8B-B14F-4D97-AF65-F5344CB8AC3E}">
        <p14:creationId xmlns:p14="http://schemas.microsoft.com/office/powerpoint/2010/main" val="410587348"/>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It is often cheaper and less risky to maintain a legacy system than to develop a replacement system using modern technology.</a:t>
            </a:r>
            <a:endParaRPr lang="en-GB" dirty="0"/>
          </a:p>
          <a:p>
            <a:r>
              <a:rPr lang="en-US" dirty="0"/>
              <a:t>The business value of a legacy system and the quality of the application should be assessed to help decide if a system should be replaced, transformed or maintained.</a:t>
            </a:r>
            <a:r>
              <a:rPr lang="en-GB" dirty="0"/>
              <a:t> </a:t>
            </a:r>
            <a:endParaRPr lang="en-US" dirty="0"/>
          </a:p>
          <a:p>
            <a:r>
              <a:rPr lang="en-US" dirty="0"/>
              <a:t>There are 3 types of software maintenance, namely bug fixing, modifying software to work in a new environment, and implementing new or changed requirements.</a:t>
            </a:r>
            <a:endParaRPr lang="en-GB" dirty="0"/>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61</a:t>
            </a:fld>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Software re-engineering is concerned with re-structuring and re-documenting software to make it easier to understand and change. </a:t>
            </a:r>
            <a:endParaRPr lang="en-GB" dirty="0"/>
          </a:p>
          <a:p>
            <a:r>
              <a:rPr lang="en-US" dirty="0"/>
              <a:t>Refactoring, making program changes that preserve functionality, is a form of preventative maintenance.</a:t>
            </a:r>
            <a:endParaRPr lang="en-GB"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8735F24-F0A4-DB4E-AAD6-0E2C6B4C4636}" type="slidenum">
              <a:rPr lang="en-US" smtClean="0"/>
              <a:pPr/>
              <a:t>62</a:t>
            </a:fld>
            <a:endParaRPr lang="en-US"/>
          </a:p>
        </p:txBody>
      </p:sp>
    </p:spTree>
    <p:extLst>
      <p:ext uri="{BB962C8B-B14F-4D97-AF65-F5344CB8AC3E}">
        <p14:creationId xmlns:p14="http://schemas.microsoft.com/office/powerpoint/2010/main" val="59338193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servicing</a:t>
            </a:r>
            <a:r>
              <a:rPr lang="en-GB" dirty="0"/>
              <a:t> </a:t>
            </a:r>
            <a:endParaRPr lang="en-US" dirty="0"/>
          </a:p>
        </p:txBody>
      </p:sp>
      <p:sp>
        <p:nvSpPr>
          <p:cNvPr id="8" name="Footer Placeholder 7"/>
          <p:cNvSpPr>
            <a:spLocks noGrp="1"/>
          </p:cNvSpPr>
          <p:nvPr>
            <p:ph type="ftr" sz="quarter" idx="11"/>
          </p:nvPr>
        </p:nvSpPr>
        <p:spPr/>
        <p:txBody>
          <a:bodyPr/>
          <a:lstStyle/>
          <a:p>
            <a:r>
              <a:rPr lang="en-US"/>
              <a:t>Chapter 5 System Modeling</a:t>
            </a:r>
          </a:p>
        </p:txBody>
      </p:sp>
      <p:sp>
        <p:nvSpPr>
          <p:cNvPr id="7" name="Slide Number Placeholder 6"/>
          <p:cNvSpPr>
            <a:spLocks noGrp="1"/>
          </p:cNvSpPr>
          <p:nvPr>
            <p:ph type="sldNum" sz="quarter" idx="12"/>
          </p:nvPr>
        </p:nvSpPr>
        <p:spPr/>
        <p:txBody>
          <a:bodyPr/>
          <a:lstStyle/>
          <a:p>
            <a:fld id="{C8735F24-F0A4-DB4E-AAD6-0E2C6B4C4636}" type="slidenum">
              <a:rPr lang="en-US" smtClean="0"/>
              <a:pPr/>
              <a:t>7</a:t>
            </a:fld>
            <a:endParaRPr lang="en-US"/>
          </a:p>
        </p:txBody>
      </p:sp>
      <p:pic>
        <p:nvPicPr>
          <p:cNvPr id="5" name="Picture 4" descr="9.2 Evolution Servic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29" y="2701786"/>
            <a:ext cx="8064456" cy="1859171"/>
          </a:xfrm>
          <a:prstGeom prst="rect">
            <a:avLst/>
          </a:prstGeom>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servicing</a:t>
            </a:r>
          </a:p>
        </p:txBody>
      </p:sp>
      <p:sp>
        <p:nvSpPr>
          <p:cNvPr id="3" name="Content Placeholder 2"/>
          <p:cNvSpPr>
            <a:spLocks noGrp="1"/>
          </p:cNvSpPr>
          <p:nvPr>
            <p:ph idx="1"/>
          </p:nvPr>
        </p:nvSpPr>
        <p:spPr/>
        <p:txBody>
          <a:bodyPr/>
          <a:lstStyle/>
          <a:p>
            <a:r>
              <a:rPr lang="en-US" dirty="0"/>
              <a:t>Evolution</a:t>
            </a:r>
          </a:p>
          <a:p>
            <a:pPr lvl="1"/>
            <a:r>
              <a:rPr lang="en-US" dirty="0"/>
              <a:t>The stage in a software system’s life cycle where it is in operational use and is evolving as new requirements are proposed and implemented in the system.</a:t>
            </a:r>
          </a:p>
          <a:p>
            <a:r>
              <a:rPr lang="en-US" dirty="0"/>
              <a:t>Servicing</a:t>
            </a:r>
          </a:p>
          <a:p>
            <a:pPr lvl="1"/>
            <a:r>
              <a:rPr lang="en-US" dirty="0"/>
              <a:t>At this stage, the software remains useful but the only changes made are those required to keep it operational i.e. bug fixes and changes to reflect changes in the software’s environment. No new functionality is added.</a:t>
            </a:r>
          </a:p>
          <a:p>
            <a:r>
              <a:rPr lang="en-US" dirty="0"/>
              <a:t>Phase-out</a:t>
            </a:r>
          </a:p>
          <a:p>
            <a:pPr lvl="1"/>
            <a:r>
              <a:rPr lang="en-US" dirty="0"/>
              <a:t>The software may still be used but no further changes are made to it.</a:t>
            </a:r>
          </a:p>
        </p:txBody>
      </p:sp>
      <p:sp>
        <p:nvSpPr>
          <p:cNvPr id="7" name="Footer Placeholder 6"/>
          <p:cNvSpPr>
            <a:spLocks noGrp="1"/>
          </p:cNvSpPr>
          <p:nvPr>
            <p:ph type="ftr" sz="quarter" idx="11"/>
          </p:nvPr>
        </p:nvSpPr>
        <p:spPr/>
        <p:txBody>
          <a:bodyPr/>
          <a:lstStyle/>
          <a:p>
            <a:r>
              <a:rPr lang="en-US"/>
              <a:t>Chapter 5 System Modeling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9334"/>
            <a:ext cx="8229600" cy="1143000"/>
          </a:xfrm>
        </p:spPr>
        <p:txBody>
          <a:bodyPr/>
          <a:lstStyle/>
          <a:p>
            <a:pPr algn="ctr"/>
            <a:r>
              <a:rPr lang="en-US" dirty="0"/>
              <a:t>Evolution processes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8735F24-F0A4-DB4E-AAD6-0E2C6B4C4636}" type="slidenum">
              <a:rPr lang="en-US" smtClean="0"/>
              <a:pPr/>
              <a:t>9</a:t>
            </a:fld>
            <a:endParaRPr lang="en-US"/>
          </a:p>
        </p:txBody>
      </p:sp>
    </p:spTree>
    <p:extLst>
      <p:ext uri="{BB962C8B-B14F-4D97-AF65-F5344CB8AC3E}">
        <p14:creationId xmlns:p14="http://schemas.microsoft.com/office/powerpoint/2010/main" val="3875419393"/>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7014</TotalTime>
  <Words>3636</Words>
  <Application>Microsoft Office PowerPoint</Application>
  <PresentationFormat>On-screen Show (4:3)</PresentationFormat>
  <Paragraphs>424</Paragraphs>
  <Slides>62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Abadi</vt:lpstr>
      <vt:lpstr>Arial</vt:lpstr>
      <vt:lpstr>Book Antiqua</vt:lpstr>
      <vt:lpstr>Calibri</vt:lpstr>
      <vt:lpstr>Wingdings</vt:lpstr>
      <vt:lpstr>SE10 slides</vt:lpstr>
      <vt:lpstr>                                                             UNIT-III  Software Testing: Development testing, Test-driven development, Release testing, User testing  Software Evolution: Evolution processes. Legacy system evolution, Software maintenance  Component Based Software Engineering: Components and component models, CBSE processes, component composition</vt:lpstr>
      <vt:lpstr>Chapter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Legacy systems</vt:lpstr>
      <vt:lpstr>Legacy systems</vt:lpstr>
      <vt:lpstr>The elements of a legacy system</vt:lpstr>
      <vt:lpstr>Legacy system components</vt:lpstr>
      <vt:lpstr>Legacy system components</vt:lpstr>
      <vt:lpstr>Legacy system layers</vt:lpstr>
      <vt:lpstr>Legacy system replacement</vt:lpstr>
      <vt:lpstr>Legacy system change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Software maintenance</vt:lpstr>
      <vt:lpstr>Software maintenance</vt:lpstr>
      <vt:lpstr>Types of maintenance</vt:lpstr>
      <vt:lpstr>Maintenance effort distribution </vt:lpstr>
      <vt:lpstr>Maintenance costs</vt:lpstr>
      <vt:lpstr>Maintenance costs</vt:lpstr>
      <vt:lpstr>Maintenance prediction</vt:lpstr>
      <vt:lpstr>Maintenance prediction </vt:lpstr>
      <vt:lpstr>Change prediction</vt:lpstr>
      <vt:lpstr>Complexity metrics</vt:lpstr>
      <vt:lpstr>Process metrics</vt:lpstr>
      <vt:lpstr>Software reengineering</vt:lpstr>
      <vt:lpstr>Advantages of reengineering</vt:lpstr>
      <vt:lpstr>The reengineering process </vt:lpstr>
      <vt:lpstr>Reengineering process activities</vt:lpstr>
      <vt:lpstr>Reengineering approaches </vt:lpstr>
      <vt:lpstr>Reengineering cost factors</vt:lpstr>
      <vt:lpstr>Refactoring</vt:lpstr>
      <vt:lpstr>Refactoring and reengineering</vt:lpstr>
      <vt:lpstr>‘Bad smells’ in program code</vt:lpstr>
      <vt:lpstr>‘Bad smells’ in program code</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RS</cp:lastModifiedBy>
  <cp:revision>18</cp:revision>
  <dcterms:created xsi:type="dcterms:W3CDTF">2009-12-29T15:27:38Z</dcterms:created>
  <dcterms:modified xsi:type="dcterms:W3CDTF">2025-03-27T09:34:57Z</dcterms:modified>
</cp:coreProperties>
</file>