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355" r:id="rId2"/>
    <p:sldId id="256" r:id="rId3"/>
    <p:sldId id="313" r:id="rId4"/>
    <p:sldId id="287" r:id="rId5"/>
    <p:sldId id="314" r:id="rId6"/>
    <p:sldId id="288" r:id="rId7"/>
    <p:sldId id="331" r:id="rId8"/>
    <p:sldId id="289" r:id="rId9"/>
    <p:sldId id="315" r:id="rId10"/>
    <p:sldId id="327" r:id="rId11"/>
    <p:sldId id="267" r:id="rId12"/>
    <p:sldId id="332" r:id="rId13"/>
    <p:sldId id="257" r:id="rId14"/>
    <p:sldId id="269" r:id="rId15"/>
    <p:sldId id="281" r:id="rId16"/>
    <p:sldId id="271" r:id="rId17"/>
    <p:sldId id="282" r:id="rId18"/>
    <p:sldId id="273" r:id="rId19"/>
    <p:sldId id="283" r:id="rId20"/>
    <p:sldId id="284" r:id="rId21"/>
    <p:sldId id="276" r:id="rId22"/>
    <p:sldId id="333" r:id="rId23"/>
    <p:sldId id="285" r:id="rId24"/>
    <p:sldId id="286" r:id="rId25"/>
    <p:sldId id="279" r:id="rId26"/>
    <p:sldId id="262" r:id="rId27"/>
    <p:sldId id="328" r:id="rId28"/>
    <p:sldId id="318" r:id="rId29"/>
    <p:sldId id="319" r:id="rId30"/>
    <p:sldId id="292" r:id="rId31"/>
    <p:sldId id="263" r:id="rId32"/>
    <p:sldId id="294" r:id="rId33"/>
    <p:sldId id="299" r:id="rId34"/>
    <p:sldId id="264" r:id="rId35"/>
    <p:sldId id="334" r:id="rId36"/>
    <p:sldId id="296" r:id="rId37"/>
    <p:sldId id="297" r:id="rId38"/>
    <p:sldId id="298" r:id="rId39"/>
    <p:sldId id="330" r:id="rId40"/>
    <p:sldId id="300" r:id="rId41"/>
    <p:sldId id="320" r:id="rId42"/>
    <p:sldId id="265" r:id="rId43"/>
    <p:sldId id="321" r:id="rId44"/>
    <p:sldId id="322" r:id="rId45"/>
    <p:sldId id="291" r:id="rId46"/>
    <p:sldId id="302" r:id="rId47"/>
    <p:sldId id="266" r:id="rId48"/>
    <p:sldId id="323" r:id="rId49"/>
    <p:sldId id="311" r:id="rId50"/>
    <p:sldId id="312" r:id="rId51"/>
    <p:sldId id="309" r:id="rId52"/>
    <p:sldId id="310" r:id="rId53"/>
    <p:sldId id="329" r:id="rId54"/>
    <p:sldId id="325"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04/12/2014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04/12/2014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04/12/2014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r>
              <a:rPr lang="en-US"/>
              <a:t>04/12/2014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US"/>
              <a:t>04/12/2014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US"/>
              <a:t>04/12/2014</a:t>
            </a:r>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US"/>
              <a:t>04/12/2014</a:t>
            </a:r>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r>
              <a:rPr lang="en-US"/>
              <a:t>04/12/2014</a:t>
            </a:r>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04/12/2014</a:t>
            </a:r>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04/12/2014</a:t>
            </a:r>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04/12/2014</a:t>
            </a:r>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a:t>04/12/2014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77370" y="2181319"/>
            <a:ext cx="8063753" cy="2507222"/>
          </a:xfrm>
        </p:spPr>
        <p:txBody>
          <a:bodyPr/>
          <a:lstStyle/>
          <a:p>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UNIT-IV</a:t>
            </a:r>
            <a:br>
              <a:rPr lang="en-US" sz="1800" dirty="0">
                <a:solidFill>
                  <a:srgbClr val="C00000"/>
                </a:solidFill>
                <a:latin typeface="Book Antiqua" panose="02040602050305030304" pitchFamily="18" charset="0"/>
              </a:rPr>
            </a:br>
            <a:br>
              <a:rPr lang="en-US" sz="1800" dirty="0">
                <a:solidFill>
                  <a:srgbClr val="C00000"/>
                </a:solidFill>
                <a:latin typeface="Book Antiqua" panose="02040602050305030304" pitchFamily="18" charset="0"/>
              </a:rPr>
            </a:br>
            <a:r>
              <a:rPr lang="en-GB" sz="1800" b="1" i="0" u="none" strike="noStrike" baseline="0" dirty="0">
                <a:solidFill>
                  <a:srgbClr val="FF0000"/>
                </a:solidFill>
                <a:latin typeface="Book Antiqua" panose="02040602050305030304" pitchFamily="18" charset="0"/>
              </a:rPr>
              <a:t>Project Management: </a:t>
            </a:r>
            <a:r>
              <a:rPr lang="en-GB" sz="1800" b="0" i="0" u="none" strike="noStrike" baseline="0" dirty="0">
                <a:solidFill>
                  <a:srgbClr val="FF0000"/>
                </a:solidFill>
                <a:latin typeface="Book Antiqua" panose="02040602050305030304" pitchFamily="18" charset="0"/>
              </a:rPr>
              <a:t>Risk Management, Managing People, Teamwork</a:t>
            </a:r>
            <a:br>
              <a:rPr lang="en-GB" sz="1800" b="0" i="0" u="none" strike="noStrike" baseline="0" dirty="0">
                <a:solidFill>
                  <a:srgbClr val="FF0000"/>
                </a:solidFill>
                <a:latin typeface="Book Antiqua" panose="02040602050305030304" pitchFamily="18" charset="0"/>
              </a:rPr>
            </a:br>
            <a:br>
              <a:rPr lang="en-GB" sz="1800" b="0" i="0" u="none" strike="noStrike" baseline="0" dirty="0">
                <a:solidFill>
                  <a:srgbClr val="FF0000"/>
                </a:solidFill>
                <a:latin typeface="Book Antiqua" panose="02040602050305030304" pitchFamily="18" charset="0"/>
              </a:rPr>
            </a:br>
            <a:r>
              <a:rPr lang="en-GB" sz="1800" b="0" i="0" u="none" strike="noStrike" baseline="0" dirty="0">
                <a:latin typeface="Book Antiqua" panose="02040602050305030304" pitchFamily="18" charset="0"/>
              </a:rPr>
              <a:t> </a:t>
            </a:r>
            <a:r>
              <a:rPr lang="en-GB" sz="1800" i="0" u="none" strike="noStrike" baseline="0" dirty="0">
                <a:solidFill>
                  <a:schemeClr val="tx1"/>
                </a:solidFill>
                <a:latin typeface="Book Antiqua" panose="02040602050305030304" pitchFamily="18" charset="0"/>
              </a:rPr>
              <a:t>Project Planning: </a:t>
            </a:r>
            <a:r>
              <a:rPr lang="en-GB" sz="1800" b="0" i="0" u="none" strike="noStrike" baseline="0" dirty="0">
                <a:solidFill>
                  <a:schemeClr val="tx1"/>
                </a:solidFill>
                <a:latin typeface="Book Antiqua" panose="02040602050305030304" pitchFamily="18" charset="0"/>
              </a:rPr>
              <a:t>Software Pricing, Plan driven development, Project Scheduling, Agile planning, Estimation Techniques, COCOMO cost modelling</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endParaRPr lang="en-US" sz="18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a:t>Risk management</a:t>
            </a:r>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10</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dirty="0"/>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p>
          <a:p>
            <a:pPr>
              <a:lnSpc>
                <a:spcPct val="90000"/>
              </a:lnSpc>
            </a:pPr>
            <a:r>
              <a:rPr lang="en-GB" dirty="0"/>
              <a:t>Software risk management is important because of the inherent uncertainties in software development. </a:t>
            </a:r>
          </a:p>
          <a:p>
            <a:pPr lvl="1">
              <a:lnSpc>
                <a:spcPct val="90000"/>
              </a:lnSpc>
            </a:pPr>
            <a:r>
              <a:rPr lang="en-GB" dirty="0"/>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rPr lang="en-GB" dirty="0"/>
              <a:t>You have to anticipate risks, understand the impact of these risks on the project, the product and the business, and take steps to avoid these risks. </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p:txBody>
          <a:bodyPr/>
          <a:lstStyle/>
          <a:p>
            <a:pPr>
              <a:lnSpc>
                <a:spcPct val="90000"/>
              </a:lnSpc>
            </a:pPr>
            <a:r>
              <a:rPr lang="en-GB" dirty="0"/>
              <a:t>There are two dimensions of risk classification</a:t>
            </a:r>
          </a:p>
          <a:p>
            <a:pPr lvl="1">
              <a:lnSpc>
                <a:spcPct val="90000"/>
              </a:lnSpc>
            </a:pPr>
            <a:r>
              <a:rPr lang="en-GB" dirty="0"/>
              <a:t>The type of risk (technical, organizational, ..) </a:t>
            </a:r>
          </a:p>
          <a:p>
            <a:pPr lvl="1">
              <a:lnSpc>
                <a:spcPct val="90000"/>
              </a:lnSpc>
            </a:pPr>
            <a:r>
              <a:rPr lang="en-GB" dirty="0"/>
              <a:t>what is affected by the risk:</a:t>
            </a:r>
          </a:p>
          <a:p>
            <a:pPr>
              <a:lnSpc>
                <a:spcPct val="90000"/>
              </a:lnSpc>
            </a:pPr>
            <a:r>
              <a:rPr lang="en-GB" i="1" dirty="0"/>
              <a:t>Project risks </a:t>
            </a:r>
            <a:r>
              <a:rPr lang="en-GB" dirty="0"/>
              <a:t>affect schedule or resources;</a:t>
            </a:r>
          </a:p>
          <a:p>
            <a:pPr>
              <a:lnSpc>
                <a:spcPct val="90000"/>
              </a:lnSpc>
            </a:pPr>
            <a:r>
              <a:rPr lang="en-GB" i="1" dirty="0"/>
              <a:t>Product risks </a:t>
            </a:r>
            <a:r>
              <a:rPr lang="en-GB" dirty="0"/>
              <a:t>affect the quality or performance of the software being developed;</a:t>
            </a:r>
          </a:p>
          <a:p>
            <a:pPr>
              <a:lnSpc>
                <a:spcPct val="90000"/>
              </a:lnSpc>
            </a:pPr>
            <a:r>
              <a:rPr lang="en-GB" i="1" dirty="0"/>
              <a:t>Business risks </a:t>
            </a:r>
            <a:r>
              <a:rPr lang="en-GB" dirty="0"/>
              <a:t>affect the organisation developing or procuring the software.</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12</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badi" panose="020B0604020104020204" pitchFamily="34" charset="0"/>
                          <a:ea typeface="Times New Roman"/>
                          <a:cs typeface="Arial"/>
                        </a:rPr>
                        <a:t>Risk</a:t>
                      </a:r>
                    </a:p>
                  </a:txBody>
                  <a:tcPr marL="73025" marR="73025" marT="91440" marB="91440"/>
                </a:tc>
                <a:tc>
                  <a:txBody>
                    <a:bodyPr/>
                    <a:lstStyle/>
                    <a:p>
                      <a:pPr algn="just">
                        <a:spcAft>
                          <a:spcPts val="0"/>
                        </a:spcAft>
                      </a:pPr>
                      <a:r>
                        <a:rPr lang="en-GB" sz="1400" b="1" dirty="0">
                          <a:solidFill>
                            <a:srgbClr val="000000"/>
                          </a:solidFill>
                          <a:latin typeface="Abadi" panose="020B0604020104020204" pitchFamily="34" charset="0"/>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badi" panose="020B0604020104020204" pitchFamily="34" charset="0"/>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Staff turnover</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Project</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Management change</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Project </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Hardware unavailability</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Project</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Requirements change</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Specification delays</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Size underestimate</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CASE tool underperformance</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Product</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Technology change</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dirty="0">
                          <a:solidFill>
                            <a:srgbClr val="000000"/>
                          </a:solidFill>
                          <a:latin typeface="Abadi" panose="020B0604020104020204" pitchFamily="34" charset="0"/>
                          <a:ea typeface="Times New Roman"/>
                          <a:cs typeface="Arial"/>
                        </a:rPr>
                        <a:t>Product competition</a:t>
                      </a:r>
                    </a:p>
                  </a:txBody>
                  <a:tcPr marL="73025" marR="73025" marT="0" marB="91440"/>
                </a:tc>
                <a:tc>
                  <a:txBody>
                    <a:bodyPr/>
                    <a:lstStyle/>
                    <a:p>
                      <a:pPr algn="l">
                        <a:spcAft>
                          <a:spcPts val="0"/>
                        </a:spcAft>
                      </a:pPr>
                      <a:r>
                        <a:rPr lang="en-GB" sz="1400" dirty="0">
                          <a:solidFill>
                            <a:srgbClr val="000000"/>
                          </a:solidFill>
                          <a:latin typeface="Abadi" panose="020B0604020104020204" pitchFamily="34" charset="0"/>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dirty="0"/>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dirty="0"/>
              <a:t>Risk identification</a:t>
            </a:r>
          </a:p>
          <a:p>
            <a:pPr lvl="1">
              <a:lnSpc>
                <a:spcPct val="90000"/>
              </a:lnSpc>
            </a:pPr>
            <a:r>
              <a:rPr lang="en-GB" dirty="0"/>
              <a:t>Identify project, product and business risks;</a:t>
            </a:r>
          </a:p>
          <a:p>
            <a:pPr>
              <a:lnSpc>
                <a:spcPct val="90000"/>
              </a:lnSpc>
            </a:pPr>
            <a:r>
              <a:rPr lang="en-GB" dirty="0"/>
              <a:t>Risk analysis</a:t>
            </a:r>
          </a:p>
          <a:p>
            <a:pPr lvl="1">
              <a:lnSpc>
                <a:spcPct val="90000"/>
              </a:lnSpc>
            </a:pPr>
            <a:r>
              <a:rPr lang="en-GB" dirty="0"/>
              <a:t>Assess the likelihood and consequences of these risks;</a:t>
            </a:r>
          </a:p>
          <a:p>
            <a:pPr>
              <a:lnSpc>
                <a:spcPct val="90000"/>
              </a:lnSpc>
            </a:pPr>
            <a:r>
              <a:rPr lang="en-GB" dirty="0"/>
              <a:t>Risk planning</a:t>
            </a:r>
          </a:p>
          <a:p>
            <a:pPr lvl="1">
              <a:lnSpc>
                <a:spcPct val="90000"/>
              </a:lnSpc>
            </a:pPr>
            <a:r>
              <a:rPr lang="en-GB" dirty="0"/>
              <a:t>Draw up plans to avoid or minimise the effects of the risk;</a:t>
            </a:r>
          </a:p>
          <a:p>
            <a:pPr>
              <a:lnSpc>
                <a:spcPct val="90000"/>
              </a:lnSpc>
            </a:pPr>
            <a:r>
              <a:rPr lang="en-GB" dirty="0"/>
              <a:t>Risk monitoring</a:t>
            </a:r>
          </a:p>
          <a:p>
            <a:pPr lvl="1">
              <a:lnSpc>
                <a:spcPct val="90000"/>
              </a:lnSpc>
            </a:pPr>
            <a:r>
              <a:rPr lang="en-GB" dirty="0"/>
              <a:t>Monitor the risks throughout the project;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Organizational risks.</a:t>
            </a:r>
          </a:p>
          <a:p>
            <a:pPr lvl="1"/>
            <a:r>
              <a:rPr lang="en-GB" dirty="0"/>
              <a:t>People risks.</a:t>
            </a:r>
          </a:p>
          <a:p>
            <a:pPr lvl="1"/>
            <a:r>
              <a:rPr lang="en-GB" dirty="0"/>
              <a:t>Requirements risks.</a:t>
            </a:r>
          </a:p>
          <a:p>
            <a:pPr lvl="1"/>
            <a:r>
              <a:rPr lang="en-GB" dirty="0"/>
              <a:t>Estimation risks.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badi" panose="020B0604020104020204" pitchFamily="34" charset="0"/>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badi" panose="020B0604020104020204" pitchFamily="34" charset="0"/>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 time required to develop the software is underestimated. (12)</a:t>
                      </a:r>
                    </a:p>
                    <a:p>
                      <a:pPr algn="just">
                        <a:spcAft>
                          <a:spcPts val="0"/>
                        </a:spcAft>
                      </a:pPr>
                      <a:r>
                        <a:rPr lang="en-GB" sz="1400" dirty="0">
                          <a:solidFill>
                            <a:srgbClr val="000000"/>
                          </a:solidFill>
                          <a:latin typeface="Abadi" panose="020B0604020104020204" pitchFamily="34" charset="0"/>
                          <a:ea typeface="Times New Roman"/>
                          <a:cs typeface="Arial"/>
                        </a:rPr>
                        <a:t>The rate of defect repair is underestimated. (13)</a:t>
                      </a:r>
                    </a:p>
                    <a:p>
                      <a:pPr algn="just">
                        <a:spcAft>
                          <a:spcPts val="0"/>
                        </a:spcAft>
                      </a:pPr>
                      <a:r>
                        <a:rPr lang="en-GB" sz="1400" dirty="0">
                          <a:solidFill>
                            <a:srgbClr val="000000"/>
                          </a:solidFill>
                          <a:latin typeface="Abadi" panose="020B0604020104020204" pitchFamily="34" charset="0"/>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badi" panose="020B0604020104020204" pitchFamily="34" charset="0"/>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It is impossible to recruit staff with the skills required. (3)</a:t>
                      </a:r>
                    </a:p>
                    <a:p>
                      <a:pPr algn="just">
                        <a:spcAft>
                          <a:spcPts val="0"/>
                        </a:spcAft>
                      </a:pPr>
                      <a:r>
                        <a:rPr lang="en-GB" sz="1400" dirty="0">
                          <a:solidFill>
                            <a:srgbClr val="000000"/>
                          </a:solidFill>
                          <a:latin typeface="Abadi" panose="020B0604020104020204" pitchFamily="34" charset="0"/>
                          <a:ea typeface="Times New Roman"/>
                          <a:cs typeface="Arial"/>
                        </a:rPr>
                        <a:t>Key staff are ill and unavailable at critical times. (4)</a:t>
                      </a:r>
                    </a:p>
                    <a:p>
                      <a:pPr algn="just">
                        <a:spcAft>
                          <a:spcPts val="0"/>
                        </a:spcAft>
                      </a:pPr>
                      <a:r>
                        <a:rPr lang="en-GB" sz="1400" dirty="0">
                          <a:solidFill>
                            <a:srgbClr val="000000"/>
                          </a:solidFill>
                          <a:latin typeface="Abadi" panose="020B0604020104020204" pitchFamily="34" charset="0"/>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Changes to requirements that require major design rework are proposed. (10)</a:t>
                      </a:r>
                    </a:p>
                    <a:p>
                      <a:pPr algn="just">
                        <a:spcAft>
                          <a:spcPts val="0"/>
                        </a:spcAft>
                      </a:pPr>
                      <a:r>
                        <a:rPr lang="en-GB" sz="1400" dirty="0">
                          <a:solidFill>
                            <a:srgbClr val="000000"/>
                          </a:solidFill>
                          <a:latin typeface="Abadi" panose="020B0604020104020204" pitchFamily="34" charset="0"/>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badi" panose="020B0604020104020204" pitchFamily="34" charset="0"/>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The code generated by software code generation tools is inefficient. (8)</a:t>
                      </a:r>
                    </a:p>
                    <a:p>
                      <a:pPr algn="just">
                        <a:spcAft>
                          <a:spcPts val="0"/>
                        </a:spcAft>
                      </a:pPr>
                      <a:r>
                        <a:rPr lang="en-GB" sz="1400" dirty="0">
                          <a:solidFill>
                            <a:srgbClr val="000000"/>
                          </a:solidFill>
                          <a:latin typeface="Abadi" panose="020B0604020104020204" pitchFamily="34" charset="0"/>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badi" panose="020B0604020104020204" pitchFamily="34" charset="0"/>
                          <a:ea typeface="Times New Roman"/>
                          <a:cs typeface="Arial"/>
                        </a:rPr>
                        <a:t>Key staff are ill at critical times in the project (4).</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6" name="Subtitle 5"/>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dirty="0">
                          <a:solidFill>
                            <a:srgbClr val="000000"/>
                          </a:solidFill>
                          <a:latin typeface="Abadi" panose="020B0604020104020204" pitchFamily="34" charset="0"/>
                          <a:ea typeface="Times New Roman"/>
                          <a:cs typeface="Arial"/>
                        </a:rPr>
                        <a:t>Software tools cannot be integrated (9).</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badi" panose="020B0604020104020204" pitchFamily="34" charset="0"/>
                          <a:ea typeface="Times New Roman"/>
                          <a:cs typeface="Arial"/>
                        </a:rPr>
                        <a:t>Required training for staff is not available (5).</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badi" panose="020B0604020104020204" pitchFamily="34" charset="0"/>
                          <a:ea typeface="Times New Roman"/>
                          <a:cs typeface="Arial"/>
                        </a:rPr>
                        <a:t>The rate of defect repair is underestimated (13).</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badi" panose="020B0604020104020204" pitchFamily="34" charset="0"/>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badi" panose="020B0604020104020204" pitchFamily="34" charset="0"/>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7" name="Footer Placeholder 6"/>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dirty="0"/>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a:t>Minimization 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p:txBody>
          <a:bodyPr/>
          <a:lstStyle/>
          <a:p>
            <a:r>
              <a:rPr lang="en-GB" dirty="0"/>
              <a:t>What if several engineers are ill at the same time?</a:t>
            </a:r>
          </a:p>
          <a:p>
            <a:r>
              <a:rPr lang="en-GB" dirty="0"/>
              <a:t>What if an economic downturn leads to budget cuts of 20% for the project?</a:t>
            </a:r>
          </a:p>
          <a:p>
            <a:r>
              <a:rPr lang="en-GB" dirty="0"/>
              <a:t>What if the performance of open-source software is inadequate and the only expert on that open source software leaves?</a:t>
            </a:r>
          </a:p>
          <a:p>
            <a:r>
              <a:rPr lang="en-GB" dirty="0"/>
              <a:t>What if the company that supplies and maintains software components goes out of business?</a:t>
            </a:r>
          </a:p>
          <a:p>
            <a:r>
              <a:rPr lang="en-GB" dirty="0"/>
              <a:t>What if the customer fails to deliver the revised requirements as predicted?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22</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381000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Organizational financial problems</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Recruitment problems</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Defective components</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Organizational restructuring</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Database performance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latin typeface="Abadi" panose="020B0604020104020204" pitchFamily="34" charset="0"/>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dirty="0"/>
              <a:t>Risk monitoring</a:t>
            </a:r>
          </a:p>
        </p:txBody>
      </p:sp>
      <p:sp>
        <p:nvSpPr>
          <p:cNvPr id="58371" name="Rectangle 3"/>
          <p:cNvSpPr>
            <a:spLocks noGrp="1" noChangeArrowheads="1"/>
          </p:cNvSpPr>
          <p:nvPr>
            <p:ph idx="1"/>
          </p:nvPr>
        </p:nvSpPr>
        <p:spPr/>
        <p:txBody>
          <a:bodyPr lIns="91797" tIns="45898" rIns="91797" bIns="45898"/>
          <a:lstStyle/>
          <a:p>
            <a:r>
              <a:rPr lang="en-GB" dirty="0"/>
              <a:t>Assess each identified risks regularly to decide whether or not it is becoming less or more probable.</a:t>
            </a:r>
          </a:p>
          <a:p>
            <a:r>
              <a:rPr lang="en-GB" dirty="0"/>
              <a:t>Also assess whether the effects of the risk have changed.</a:t>
            </a:r>
          </a:p>
          <a:p>
            <a:r>
              <a:rPr lang="en-GB" dirty="0"/>
              <a:t>Each key risk should be discussed at management progress meetings.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badi" panose="020B0604020104020204" pitchFamily="34" charset="0"/>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badi" panose="020B0604020104020204" pitchFamily="34" charset="0"/>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badi" panose="020B0604020104020204" pitchFamily="34" charset="0"/>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badi" panose="020B0604020104020204" pitchFamily="34" charset="0"/>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a:t>Managing people</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27</a:t>
            </a:fld>
            <a:endParaRPr lang="en-US"/>
          </a:p>
        </p:txBody>
      </p:sp>
    </p:spTree>
    <p:extLst>
      <p:ext uri="{BB962C8B-B14F-4D97-AF65-F5344CB8AC3E}">
        <p14:creationId xmlns:p14="http://schemas.microsoft.com/office/powerpoint/2010/main" val="148036469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idx="1"/>
          </p:nvPr>
        </p:nvSpPr>
        <p:spPr>
          <a:noFill/>
          <a:ln/>
        </p:spPr>
        <p:txBody>
          <a:bodyPr lIns="90840" tIns="44623" rIns="90840" bIns="44623"/>
          <a:lstStyle/>
          <a:p>
            <a:r>
              <a:rPr lang="en-GB" dirty="0"/>
              <a:t>People are an organisation’s most important assets.</a:t>
            </a:r>
          </a:p>
          <a:p>
            <a:r>
              <a:rPr lang="en-GB" dirty="0"/>
              <a:t>The tasks of a manager are essentially people-oriented. Unless there is some understanding of people, management will be unsuccessful.</a:t>
            </a:r>
          </a:p>
          <a:p>
            <a:r>
              <a:rPr lang="en-GB" dirty="0"/>
              <a:t>Poor people management is an important contributor to project failure.</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dirty="0"/>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dirty="0"/>
              <a:t>Consistency</a:t>
            </a:r>
          </a:p>
          <a:p>
            <a:pPr lvl="1">
              <a:lnSpc>
                <a:spcPct val="90000"/>
              </a:lnSpc>
            </a:pPr>
            <a:r>
              <a:rPr lang="en-GB" sz="2000" dirty="0"/>
              <a:t>Team members should all be treated in a comparable way without favourites or discrimination.</a:t>
            </a:r>
          </a:p>
          <a:p>
            <a:pPr>
              <a:lnSpc>
                <a:spcPct val="90000"/>
              </a:lnSpc>
            </a:pPr>
            <a:r>
              <a:rPr lang="en-GB" sz="2400" dirty="0"/>
              <a:t>Respect</a:t>
            </a:r>
          </a:p>
          <a:p>
            <a:pPr lvl="1">
              <a:lnSpc>
                <a:spcPct val="90000"/>
              </a:lnSpc>
            </a:pPr>
            <a:r>
              <a:rPr lang="en-GB" sz="2000" dirty="0"/>
              <a:t>Different team members have different skills and these differences should be respected.</a:t>
            </a:r>
          </a:p>
          <a:p>
            <a:pPr>
              <a:lnSpc>
                <a:spcPct val="90000"/>
              </a:lnSpc>
            </a:pPr>
            <a:r>
              <a:rPr lang="en-GB" sz="2400" dirty="0"/>
              <a:t>Inclusion</a:t>
            </a:r>
          </a:p>
          <a:p>
            <a:pPr lvl="1">
              <a:lnSpc>
                <a:spcPct val="90000"/>
              </a:lnSpc>
            </a:pPr>
            <a:r>
              <a:rPr lang="en-GB" sz="2000" dirty="0"/>
              <a:t>Involve all team members and make sure that people’s views are considered.</a:t>
            </a:r>
          </a:p>
          <a:p>
            <a:pPr>
              <a:lnSpc>
                <a:spcPct val="90000"/>
              </a:lnSpc>
            </a:pPr>
            <a:r>
              <a:rPr lang="en-GB" sz="2400" dirty="0"/>
              <a:t>Honesty</a:t>
            </a:r>
          </a:p>
          <a:p>
            <a:pPr lvl="1">
              <a:lnSpc>
                <a:spcPct val="90000"/>
              </a:lnSpc>
            </a:pPr>
            <a:r>
              <a:rPr lang="en-GB" sz="2000" dirty="0"/>
              <a:t>You should always be honest about what is going well and what is going badly in a project.</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p>
          <a:p>
            <a:pPr>
              <a:lnSpc>
                <a:spcPct val="90000"/>
              </a:lnSpc>
            </a:pPr>
            <a:r>
              <a:rPr lang="en-GB" dirty="0"/>
              <a:t>Motivation means organizing the work and the working environment to encourage people to work effectively.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dirty="0"/>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a:t>In software development groups, basic physiological and safety needs are not an issue.</a:t>
            </a:r>
          </a:p>
          <a:p>
            <a:pPr>
              <a:lnSpc>
                <a:spcPct val="90000"/>
              </a:lnSpc>
            </a:pPr>
            <a:r>
              <a:rPr lang="en-GB" dirty="0"/>
              <a:t>Social</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
        <p:nvSpPr>
          <p:cNvPr id="4" name="TextBox 3"/>
          <p:cNvSpPr txBox="1"/>
          <p:nvPr/>
        </p:nvSpPr>
        <p:spPr>
          <a:xfrm>
            <a:off x="297259" y="1719402"/>
            <a:ext cx="8484125" cy="3970318"/>
          </a:xfrm>
          <a:prstGeom prst="rect">
            <a:avLst/>
          </a:prstGeom>
          <a:solidFill>
            <a:srgbClr val="FFFF00">
              <a:alpha val="34000"/>
            </a:srgbClr>
          </a:solidFill>
        </p:spPr>
        <p:txBody>
          <a:bodyPr wrap="square" rtlCol="0">
            <a:spAutoFit/>
          </a:bodyPr>
          <a:lstStyle/>
          <a:p>
            <a:r>
              <a:rPr lang="en-GB" sz="1600" dirty="0">
                <a:latin typeface="Abadi" panose="020B0604020104020204" pitchFamily="34" charset="0"/>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badi" panose="020B0604020104020204" pitchFamily="34" charset="0"/>
              <a:cs typeface="Arial"/>
            </a:endParaRPr>
          </a:p>
          <a:p>
            <a:r>
              <a:rPr lang="en-GB" sz="1600" dirty="0">
                <a:latin typeface="Abadi" panose="020B0604020104020204" pitchFamily="34" charset="0"/>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badi" panose="020B0604020104020204" pitchFamily="34" charset="0"/>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34</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badi" panose="020B0604020104020204" pitchFamily="34" charset="0"/>
              <a:cs typeface="Arial"/>
            </a:endParaRPr>
          </a:p>
          <a:p>
            <a:r>
              <a:rPr lang="en-GB" sz="1600" dirty="0">
                <a:latin typeface="Abadi" panose="020B0604020104020204" pitchFamily="34" charset="0"/>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badi" panose="020B0604020104020204" pitchFamily="34" charset="0"/>
              <a:cs typeface="Arial"/>
            </a:endParaRPr>
          </a:p>
          <a:p>
            <a:r>
              <a:rPr lang="en-GB" sz="1600" dirty="0">
                <a:latin typeface="Abadi" panose="020B0604020104020204" pitchFamily="34" charset="0"/>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case study</a:t>
            </a:r>
          </a:p>
        </p:txBody>
      </p:sp>
      <p:sp>
        <p:nvSpPr>
          <p:cNvPr id="3" name="Content Placeholder 2"/>
          <p:cNvSpPr>
            <a:spLocks noGrp="1"/>
          </p:cNvSpPr>
          <p:nvPr>
            <p:ph idx="1"/>
          </p:nvPr>
        </p:nvSpPr>
        <p:spPr/>
        <p:txBody>
          <a:bodyPr/>
          <a:lstStyle/>
          <a:p>
            <a:r>
              <a:rPr lang="en-GB" dirty="0"/>
              <a:t>If you don’t sort out the problem of unacceptable work, the other group members will become dissatisfied and feel that they are doing an unfair share of the work. </a:t>
            </a:r>
          </a:p>
          <a:p>
            <a:r>
              <a:rPr lang="en-GB" dirty="0"/>
              <a:t>Personal difficulties affect motivation because people can’t concentrate on their work. They need time and support to resolve these issues, although you have to make clear that they still have a responsibility to their employer. </a:t>
            </a:r>
          </a:p>
          <a:p>
            <a:r>
              <a:rPr lang="en-GB" dirty="0"/>
              <a:t>Alice gives Dorothy more design autonomy and organizes training courses in software engineering that will give her more opportunities after her current project has finished.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35</a:t>
            </a:fld>
            <a:endParaRPr lang="en-US"/>
          </a:p>
        </p:txBody>
      </p:sp>
    </p:spTree>
    <p:extLst>
      <p:ext uri="{BB962C8B-B14F-4D97-AF65-F5344CB8AC3E}">
        <p14:creationId xmlns:p14="http://schemas.microsoft.com/office/powerpoint/2010/main" val="21938167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dirty="0"/>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engineering.</a:t>
            </a:r>
          </a:p>
          <a:p>
            <a:pPr lvl="1"/>
            <a:r>
              <a:rPr lang="en-GB" dirty="0"/>
              <a:t>Interaction-oriented</a:t>
            </a:r>
            <a:r>
              <a:rPr lang="en-GB" i="1" dirty="0"/>
              <a:t> </a:t>
            </a:r>
            <a:r>
              <a:rPr lang="en-GB" dirty="0"/>
              <a:t>people, who are motivated by the presence and actions of co-workers. </a:t>
            </a:r>
          </a:p>
          <a:p>
            <a:pPr lvl="1"/>
            <a:r>
              <a:rPr lang="en-GB" dirty="0"/>
              <a:t>Self-oriented</a:t>
            </a:r>
            <a:r>
              <a:rPr lang="en-GB" i="1" dirty="0"/>
              <a:t> </a:t>
            </a:r>
            <a:r>
              <a:rPr lang="en-GB" dirty="0"/>
              <a:t>people, who are principally motivated by personal success and recognition. </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dirty="0"/>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dirty="0"/>
              <a:t>Task-oriented.  </a:t>
            </a:r>
          </a:p>
          <a:p>
            <a:pPr lvl="1"/>
            <a:r>
              <a:rPr lang="en-GB" sz="2000" dirty="0"/>
              <a:t>The motivation for doing the work is the work itself;</a:t>
            </a:r>
          </a:p>
          <a:p>
            <a:r>
              <a:rPr lang="en-GB" sz="2400" dirty="0"/>
              <a:t>Self-oriented. </a:t>
            </a:r>
          </a:p>
          <a:p>
            <a:pPr lvl="1"/>
            <a:r>
              <a:rPr lang="en-GB" sz="2000" dirty="0"/>
              <a:t>The work is a means to an end which is the achievement of individual goals - e.g. to get rich, to play tennis, to travel etc.;</a:t>
            </a:r>
          </a:p>
          <a:p>
            <a:r>
              <a:rPr lang="en-GB" sz="2400" dirty="0"/>
              <a:t>Interaction-oriented</a:t>
            </a:r>
          </a:p>
          <a:p>
            <a:pPr lvl="1"/>
            <a:r>
              <a:rPr lang="en-GB" sz="2000" dirty="0"/>
              <a:t>The principal motivation is the presence and actions of </a:t>
            </a:r>
            <a:br>
              <a:rPr lang="en-GB" sz="2000" dirty="0"/>
            </a:br>
            <a:r>
              <a:rPr lang="en-GB" sz="2000" dirty="0"/>
              <a:t>co-workers. People go to work because they like to go to </a:t>
            </a:r>
            <a:br>
              <a:rPr lang="en-GB" sz="2000" dirty="0"/>
            </a:br>
            <a:r>
              <a:rPr lang="en-GB" sz="2000" dirty="0"/>
              <a:t>work.</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advTm="2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dirty="0"/>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dirty="0"/>
              <a:t>Individual motivations are made up of elements </a:t>
            </a:r>
            <a:br>
              <a:rPr lang="en-GB" sz="2400" dirty="0"/>
            </a:br>
            <a:r>
              <a:rPr lang="en-GB" sz="2400" dirty="0"/>
              <a:t>of each class.</a:t>
            </a:r>
          </a:p>
          <a:p>
            <a:r>
              <a:rPr lang="en-GB" sz="2400" dirty="0"/>
              <a:t>The balance can change depending on personal </a:t>
            </a:r>
            <a:br>
              <a:rPr lang="en-GB" sz="2400" dirty="0"/>
            </a:br>
            <a:r>
              <a:rPr lang="en-GB" sz="2400" dirty="0"/>
              <a:t>circumstances and external events.</a:t>
            </a:r>
          </a:p>
          <a:p>
            <a:r>
              <a:rPr lang="en-GB" sz="2400" dirty="0"/>
              <a:t>However, people are not just motivated by personal factors but also by being part of a group and culture. </a:t>
            </a:r>
          </a:p>
          <a:p>
            <a:r>
              <a:rPr lang="en-GB" sz="2400" dirty="0"/>
              <a:t>People go to work because they are motivated by the people that they work with.</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ransition advTm="2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a:t>Teamwork</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39</a:t>
            </a:fld>
            <a:endParaRPr lang="en-US"/>
          </a:p>
        </p:txBody>
      </p:sp>
    </p:spTree>
    <p:extLst>
      <p:ext uri="{BB962C8B-B14F-4D97-AF65-F5344CB8AC3E}">
        <p14:creationId xmlns:p14="http://schemas.microsoft.com/office/powerpoint/2010/main" val="40654486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dirty="0"/>
              <a:t>Concerned with activities involved in ensuring </a:t>
            </a:r>
            <a:br>
              <a:rPr lang="en-GB" dirty="0"/>
            </a:br>
            <a:r>
              <a:rPr lang="en-GB" dirty="0"/>
              <a:t>that software is delivered on time and on </a:t>
            </a:r>
            <a:br>
              <a:rPr lang="en-GB" dirty="0"/>
            </a:br>
            <a:r>
              <a:rPr lang="en-GB" dirty="0"/>
              <a:t>schedule and in accordance with the </a:t>
            </a:r>
            <a:br>
              <a:rPr lang="en-GB" dirty="0"/>
            </a:br>
            <a:r>
              <a:rPr lang="en-GB" dirty="0"/>
              <a:t>requirements of the organisations developing </a:t>
            </a:r>
            <a:br>
              <a:rPr lang="en-GB" dirty="0"/>
            </a:br>
            <a:r>
              <a:rPr lang="en-GB" dirty="0"/>
              <a:t>and procuring the software.</a:t>
            </a:r>
          </a:p>
          <a:p>
            <a:r>
              <a:rPr lang="en-GB" dirty="0"/>
              <a:t>Project management is needed because software development is always subject to budget and schedule constraints that are set by the organisation developing the software.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advTm="2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developed by the group members.</a:t>
            </a:r>
          </a:p>
          <a:p>
            <a:pPr lvl="1">
              <a:lnSpc>
                <a:spcPct val="90000"/>
              </a:lnSpc>
            </a:pPr>
            <a:r>
              <a:rPr lang="en-GB" dirty="0"/>
              <a:t>Team members  learn from each other and get to know each other’s work; Inhibitions caused by ignorance are reduced.</a:t>
            </a:r>
          </a:p>
          <a:p>
            <a:pPr lvl="1">
              <a:lnSpc>
                <a:spcPct val="90000"/>
              </a:lnSpc>
            </a:pPr>
            <a:r>
              <a:rPr lang="en-GB" dirty="0"/>
              <a:t>Knowledge is shared. Continuity can be maintained if a group member leaves.</a:t>
            </a:r>
          </a:p>
          <a:p>
            <a:pPr lvl="1">
              <a:lnSpc>
                <a:spcPct val="90000"/>
              </a:lnSpc>
            </a:pPr>
            <a:r>
              <a:rPr lang="en-GB" sz="2000" dirty="0"/>
              <a:t>Refactoring and continual improvement is encouraged. </a:t>
            </a:r>
            <a:r>
              <a:rPr lang="en-GB" dirty="0"/>
              <a:t>Group members work collectively to deliver high quality results and fix problems, irrespective of the individuals who originally created the design or program. </a:t>
            </a:r>
            <a:endParaRPr lang="en-GB" sz="2000" dirty="0"/>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spirit</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42</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badi" panose="020B0604020104020204" pitchFamily="34" charset="0"/>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sz="1600" dirty="0">
              <a:latin typeface="Abadi" panose="020B0604020104020204" pitchFamily="34" charset="0"/>
              <a:cs typeface="Arial"/>
            </a:endParaRPr>
          </a:p>
          <a:p>
            <a:r>
              <a:rPr lang="en-GB" sz="1600" dirty="0">
                <a:latin typeface="Abadi" panose="020B0604020104020204" pitchFamily="34" charset="0"/>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sz="1600" dirty="0">
              <a:latin typeface="Abadi" panose="020B0604020104020204" pitchFamily="34" charset="0"/>
              <a:cs typeface="Arial"/>
            </a:endParaRPr>
          </a:p>
          <a:p>
            <a:r>
              <a:rPr lang="en-GB" sz="1600" dirty="0">
                <a:latin typeface="Abadi" panose="020B0604020104020204" pitchFamily="34" charset="0"/>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badi" panose="020B0604020104020204" pitchFamily="34" charset="0"/>
              <a:cs typeface="Arial"/>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effectiveness of a team</a:t>
            </a:r>
          </a:p>
        </p:txBody>
      </p:sp>
      <p:sp>
        <p:nvSpPr>
          <p:cNvPr id="3" name="Content Placeholder 2"/>
          <p:cNvSpPr>
            <a:spLocks noGrp="1"/>
          </p:cNvSpPr>
          <p:nvPr>
            <p:ph idx="1"/>
          </p:nvPr>
        </p:nvSpPr>
        <p:spPr/>
        <p:txBody>
          <a:bodyPr/>
          <a:lstStyle/>
          <a:p>
            <a:r>
              <a:rPr lang="en-GB" dirty="0"/>
              <a:t>The people in the group </a:t>
            </a:r>
          </a:p>
          <a:p>
            <a:pPr lvl="1"/>
            <a:r>
              <a:rPr lang="en-GB" dirty="0"/>
              <a:t>You need a mix of people in a project group as software development involves diverse activities such as negotiating with clients, programming, testing and documentation.  </a:t>
            </a:r>
          </a:p>
          <a:p>
            <a:r>
              <a:rPr lang="en-GB" dirty="0"/>
              <a:t>The group organization </a:t>
            </a:r>
          </a:p>
          <a:p>
            <a:pPr lvl="1"/>
            <a:r>
              <a:rPr lang="en-GB" dirty="0"/>
              <a:t>A group should be organized so that individuals can contribute to the best of their abilities and tasks can be completed as expected.</a:t>
            </a:r>
          </a:p>
          <a:p>
            <a:r>
              <a:rPr lang="en-GB" dirty="0"/>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p:txBody>
          <a:bodyPr/>
          <a:lstStyle/>
          <a:p>
            <a:r>
              <a:rPr lang="en-GB" dirty="0"/>
              <a:t>A manager or team leader’s job is to create a cohesive group and organize their group so that they can work together effectively. </a:t>
            </a:r>
          </a:p>
          <a:p>
            <a:r>
              <a:rPr lang="en-GB" dirty="0"/>
              <a:t>This involves creating a group with the right balance of technical skills and personalities,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dirty="0"/>
              <a:t>Group composed of members who share the </a:t>
            </a:r>
            <a:br>
              <a:rPr lang="en-GB" sz="2400" dirty="0"/>
            </a:br>
            <a:r>
              <a:rPr lang="en-GB" sz="2400" dirty="0"/>
              <a:t>same motivation can be problematic</a:t>
            </a:r>
          </a:p>
          <a:p>
            <a:pPr lvl="1"/>
            <a:r>
              <a:rPr lang="en-GB" sz="2000" dirty="0"/>
              <a:t>Task-oriented - everyone wants to do their own thing;</a:t>
            </a:r>
          </a:p>
          <a:p>
            <a:pPr lvl="1"/>
            <a:r>
              <a:rPr lang="en-GB" sz="2000" dirty="0"/>
              <a:t>Self-oriented - everyone wants to be the boss;</a:t>
            </a:r>
          </a:p>
          <a:p>
            <a:pPr lvl="1"/>
            <a:r>
              <a:rPr lang="en-GB" sz="2000" dirty="0"/>
              <a:t>Interaction-oriented - too much chatting, not enough work.</a:t>
            </a:r>
          </a:p>
          <a:p>
            <a:r>
              <a:rPr lang="en-GB" sz="2400" dirty="0"/>
              <a:t>An effective group has a balance of all types.</a:t>
            </a:r>
          </a:p>
          <a:p>
            <a:r>
              <a:rPr lang="en-GB" sz="2400" dirty="0"/>
              <a:t>This can be difficult to achieve software engineers are often task-oriented.</a:t>
            </a:r>
          </a:p>
          <a:p>
            <a:r>
              <a:rPr lang="en-GB" sz="2400" dirty="0"/>
              <a:t>Interaction-oriented people are very important as they can detect and defuse tensions that arise.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
        <p:nvSpPr>
          <p:cNvPr id="4" name="TextBox 3"/>
          <p:cNvSpPr txBox="1"/>
          <p:nvPr/>
        </p:nvSpPr>
        <p:spPr>
          <a:xfrm>
            <a:off x="525772" y="1715767"/>
            <a:ext cx="8161028" cy="4001095"/>
          </a:xfrm>
          <a:prstGeom prst="rect">
            <a:avLst/>
          </a:prstGeom>
          <a:solidFill>
            <a:srgbClr val="FFFF00">
              <a:alpha val="34000"/>
            </a:srgbClr>
          </a:solidFill>
        </p:spPr>
        <p:txBody>
          <a:bodyPr wrap="square" rtlCol="0">
            <a:spAutoFit/>
          </a:bodyPr>
          <a:lstStyle/>
          <a:p>
            <a:r>
              <a:rPr lang="en-GB" sz="1600" dirty="0">
                <a:latin typeface="Abadi" panose="020B0604020104020204" pitchFamily="34" charset="0"/>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badi" panose="020B0604020104020204" pitchFamily="34" charset="0"/>
              <a:cs typeface="Arial"/>
            </a:endParaRPr>
          </a:p>
          <a:p>
            <a:r>
              <a:rPr lang="en-GB" sz="1600" dirty="0">
                <a:latin typeface="Abadi" panose="020B0604020104020204" pitchFamily="34" charset="0"/>
                <a:cs typeface="Arial"/>
              </a:rPr>
              <a:t>	Alice—self-oriented</a:t>
            </a:r>
          </a:p>
          <a:p>
            <a:r>
              <a:rPr lang="en-GB" sz="1600" dirty="0">
                <a:latin typeface="Abadi" panose="020B0604020104020204" pitchFamily="34" charset="0"/>
                <a:cs typeface="Arial"/>
              </a:rPr>
              <a:t>	Brian—task-oriented</a:t>
            </a:r>
          </a:p>
          <a:p>
            <a:r>
              <a:rPr lang="en-GB" sz="1600" dirty="0">
                <a:latin typeface="Abadi" panose="020B0604020104020204" pitchFamily="34" charset="0"/>
                <a:cs typeface="Arial"/>
              </a:rPr>
              <a:t>	Bob—task-oriented</a:t>
            </a:r>
          </a:p>
          <a:p>
            <a:r>
              <a:rPr lang="en-GB" sz="1600" dirty="0">
                <a:latin typeface="Abadi" panose="020B0604020104020204" pitchFamily="34" charset="0"/>
                <a:cs typeface="Arial"/>
              </a:rPr>
              <a:t>	Carol—interaction-oriented</a:t>
            </a:r>
          </a:p>
          <a:p>
            <a:r>
              <a:rPr lang="en-GB" sz="1600" dirty="0">
                <a:latin typeface="Abadi" panose="020B0604020104020204" pitchFamily="34" charset="0"/>
                <a:cs typeface="Arial"/>
              </a:rPr>
              <a:t>	Dorothy—self-oriented</a:t>
            </a:r>
          </a:p>
          <a:p>
            <a:r>
              <a:rPr lang="en-GB" sz="1600" dirty="0">
                <a:latin typeface="Abadi" panose="020B0604020104020204" pitchFamily="34" charset="0"/>
                <a:cs typeface="Arial"/>
              </a:rPr>
              <a:t>	Ed—interaction-oriented</a:t>
            </a:r>
          </a:p>
          <a:p>
            <a:r>
              <a:rPr lang="en-GB" sz="1600" dirty="0">
                <a:latin typeface="Abadi" panose="020B0604020104020204" pitchFamily="34" charset="0"/>
                <a:cs typeface="Arial"/>
              </a:rPr>
              <a:t>	Fred—task-oriented</a:t>
            </a:r>
          </a:p>
          <a:p>
            <a:endParaRPr lang="en-US" sz="1400" dirty="0"/>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organization</a:t>
            </a:r>
          </a:p>
        </p:txBody>
      </p:sp>
      <p:sp>
        <p:nvSpPr>
          <p:cNvPr id="3" name="Content Placeholder 2"/>
          <p:cNvSpPr>
            <a:spLocks noGrp="1"/>
          </p:cNvSpPr>
          <p:nvPr>
            <p:ph idx="1"/>
          </p:nvPr>
        </p:nvSpPr>
        <p:spPr/>
        <p:txBody>
          <a:bodyPr/>
          <a:lstStyle/>
          <a:p>
            <a:r>
              <a:rPr lang="en-GB" dirty="0"/>
              <a:t>The way that a group is organized affects the decisions that are made by that group, the ways that information is exchanged and the interactions between the development group and external project stakeholders. </a:t>
            </a:r>
          </a:p>
          <a:p>
            <a:pPr lvl="1"/>
            <a:r>
              <a:rPr lang="en-GB" dirty="0"/>
              <a:t>Key questions include:</a:t>
            </a:r>
          </a:p>
          <a:p>
            <a:pPr lvl="2"/>
            <a:r>
              <a:rPr lang="en-GB" dirty="0"/>
              <a:t>Should the project manager be the technical leader of the group? </a:t>
            </a:r>
          </a:p>
          <a:p>
            <a:pPr lvl="2"/>
            <a:r>
              <a:rPr lang="en-GB" dirty="0"/>
              <a:t>Who will be involved in making critical technical decisions, and how will these be made? </a:t>
            </a:r>
          </a:p>
          <a:p>
            <a:pPr lvl="2"/>
            <a:r>
              <a:rPr lang="en-GB" dirty="0"/>
              <a:t>How will interactions with external stakeholders and senior company management be handled? </a:t>
            </a:r>
          </a:p>
          <a:p>
            <a:pPr lvl="2"/>
            <a:r>
              <a:rPr lang="en-GB" dirty="0"/>
              <a:t>How can groups integrate people who are not co-located? </a:t>
            </a:r>
          </a:p>
          <a:p>
            <a:pPr lvl="2"/>
            <a:r>
              <a:rPr lang="en-GB" dirty="0"/>
              <a:t>How can knowledge be shared across the group? </a:t>
            </a:r>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p>
          <a:p>
            <a:r>
              <a:rPr lang="en-GB" dirty="0"/>
              <a:t>Agile development is always based around an informal group on the principle that formal structure inhibits information exchange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coherent and well-functioning development team.</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Informal groups</a:t>
            </a:r>
          </a:p>
        </p:txBody>
      </p:sp>
      <p:sp>
        <p:nvSpPr>
          <p:cNvPr id="81923" name="Rectangle 3"/>
          <p:cNvSpPr>
            <a:spLocks noGrp="1" noChangeArrowheads="1"/>
          </p:cNvSpPr>
          <p:nvPr>
            <p:ph idx="1"/>
          </p:nvPr>
        </p:nvSpPr>
        <p:spPr/>
        <p:txBody>
          <a:bodyPr/>
          <a:lstStyle/>
          <a:p>
            <a:r>
              <a:rPr lang="en-GB" sz="2400" dirty="0"/>
              <a:t>The group acts as a whole and comes to a consensus on decisions affecting the system.</a:t>
            </a:r>
          </a:p>
          <a:p>
            <a:r>
              <a:rPr lang="en-GB" sz="2400" dirty="0"/>
              <a:t>The group leader serves as the external interface of the group but does not allocate specific work items.</a:t>
            </a:r>
          </a:p>
          <a:p>
            <a:r>
              <a:rPr lang="en-GB" sz="2400" dirty="0"/>
              <a:t>Rather, work is discussed by the group as a whole and tasks are allocated according to ability and experience.</a:t>
            </a:r>
          </a:p>
          <a:p>
            <a:r>
              <a:rPr lang="en-GB" sz="2400" dirty="0"/>
              <a:t>This approach is successful for groups where all members are experienced and competent.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dirty="0"/>
              <a:t>Group communications</a:t>
            </a:r>
          </a:p>
        </p:txBody>
      </p:sp>
      <p:sp>
        <p:nvSpPr>
          <p:cNvPr id="80899" name="Rectangle 3"/>
          <p:cNvSpPr>
            <a:spLocks noGrp="1" noChangeArrowheads="1"/>
          </p:cNvSpPr>
          <p:nvPr>
            <p:ph idx="1"/>
          </p:nvPr>
        </p:nvSpPr>
        <p:spPr/>
        <p:txBody>
          <a:bodyPr/>
          <a:lstStyle/>
          <a:p>
            <a:r>
              <a:rPr lang="en-GB" dirty="0"/>
              <a:t>Good communications are essential for effective group working.</a:t>
            </a:r>
          </a:p>
          <a:p>
            <a:r>
              <a:rPr lang="en-GB" dirty="0"/>
              <a:t>Information must be exchanged on the status of work, design decisions and changes to previous decisions.</a:t>
            </a:r>
          </a:p>
          <a:p>
            <a:r>
              <a:rPr lang="en-GB" dirty="0"/>
              <a:t>Good communications also strengthens group cohesion as it promotes understanding.</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dirty="0"/>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dirty="0"/>
              <a:t>Group size</a:t>
            </a:r>
          </a:p>
          <a:p>
            <a:pPr lvl="1">
              <a:lnSpc>
                <a:spcPct val="90000"/>
              </a:lnSpc>
            </a:pPr>
            <a:r>
              <a:rPr lang="en-GB" sz="2000" dirty="0"/>
              <a:t>The larger the group, the harder it is for people to communicate with other group members.</a:t>
            </a:r>
          </a:p>
          <a:p>
            <a:pPr>
              <a:lnSpc>
                <a:spcPct val="90000"/>
              </a:lnSpc>
            </a:pPr>
            <a:r>
              <a:rPr lang="en-GB" sz="2400" dirty="0"/>
              <a:t>Group structure</a:t>
            </a:r>
          </a:p>
          <a:p>
            <a:pPr lvl="1">
              <a:lnSpc>
                <a:spcPct val="90000"/>
              </a:lnSpc>
            </a:pPr>
            <a:r>
              <a:rPr lang="en-GB" sz="2000" dirty="0"/>
              <a:t>Communication is better in informally structured groups than in hierarchically structured groups.</a:t>
            </a:r>
          </a:p>
          <a:p>
            <a:pPr>
              <a:lnSpc>
                <a:spcPct val="90000"/>
              </a:lnSpc>
            </a:pPr>
            <a:r>
              <a:rPr lang="en-GB" sz="2400" dirty="0"/>
              <a:t>Group composition</a:t>
            </a:r>
          </a:p>
          <a:p>
            <a:pPr lvl="1">
              <a:lnSpc>
                <a:spcPct val="90000"/>
              </a:lnSpc>
            </a:pPr>
            <a:r>
              <a:rPr lang="en-GB" sz="2000" dirty="0"/>
              <a:t>Communication is better when there are different personality types in a group and when groups are mixed rather than single sex.</a:t>
            </a:r>
          </a:p>
          <a:p>
            <a:pPr>
              <a:lnSpc>
                <a:spcPct val="90000"/>
              </a:lnSpc>
            </a:pPr>
            <a:r>
              <a:rPr lang="en-GB" sz="2400" dirty="0"/>
              <a:t>The physical work environment</a:t>
            </a:r>
          </a:p>
          <a:p>
            <a:pPr lvl="1">
              <a:lnSpc>
                <a:spcPct val="90000"/>
              </a:lnSpc>
            </a:pPr>
            <a:r>
              <a:rPr lang="en-GB" sz="2000" dirty="0"/>
              <a:t>Good workplace organisation can help encourage communications.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52</a:t>
            </a:fld>
            <a:endParaRPr lang="en-US"/>
          </a:p>
        </p:txBody>
      </p:sp>
    </p:spTree>
  </p:cSld>
  <p:clrMapOvr>
    <a:masterClrMapping/>
  </p:clrMapOvr>
  <p:transition advTm="2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Good project management is essential if software engineering projects are to be developed on schedule and within budget.</a:t>
            </a:r>
          </a:p>
          <a:p>
            <a:r>
              <a:rPr lang="en-GB" sz="20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53</a:t>
            </a:fld>
            <a:endParaRPr lang="en-US"/>
          </a:p>
        </p:txBody>
      </p:sp>
    </p:spTree>
    <p:extLst>
      <p:ext uri="{BB962C8B-B14F-4D97-AF65-F5344CB8AC3E}">
        <p14:creationId xmlns:p14="http://schemas.microsoft.com/office/powerpoint/2010/main" val="366841521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People management involves choosing the right people to work on a project and organizing the team and its working environment.</a:t>
            </a:r>
          </a:p>
          <a:p>
            <a:r>
              <a:rPr lang="en-GB" sz="2000" dirty="0"/>
              <a:t>People are motivated by interaction with other people, the recognition of management and their peers, and by being given opportunities for personal development. </a:t>
            </a:r>
          </a:p>
          <a:p>
            <a:r>
              <a:rPr lang="en-GB" sz="2000" dirty="0"/>
              <a:t>Software development groups should be fairly small and cohesive. The key factors that influence the effectiveness of a group are the people in that group, the way that it is organized and the communication between group members.</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54</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dirty="0"/>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Tree>
  </p:cSld>
  <p:clrMapOvr>
    <a:masterClrMapping/>
  </p:clrMapOvr>
  <p:transition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project management</a:t>
            </a:r>
          </a:p>
        </p:txBody>
      </p:sp>
      <p:sp>
        <p:nvSpPr>
          <p:cNvPr id="3" name="Content Placeholder 2"/>
          <p:cNvSpPr>
            <a:spLocks noGrp="1"/>
          </p:cNvSpPr>
          <p:nvPr>
            <p:ph idx="1"/>
          </p:nvPr>
        </p:nvSpPr>
        <p:spPr/>
        <p:txBody>
          <a:bodyPr/>
          <a:lstStyle/>
          <a:p>
            <a:r>
              <a:rPr lang="en-GB" dirty="0"/>
              <a:t>Company size </a:t>
            </a:r>
          </a:p>
          <a:p>
            <a:r>
              <a:rPr lang="en-GB" dirty="0"/>
              <a:t>Software customers </a:t>
            </a:r>
          </a:p>
          <a:p>
            <a:r>
              <a:rPr lang="en-GB" dirty="0"/>
              <a:t>Software size </a:t>
            </a:r>
          </a:p>
          <a:p>
            <a:r>
              <a:rPr lang="en-GB" dirty="0"/>
              <a:t>Software type</a:t>
            </a:r>
          </a:p>
          <a:p>
            <a:r>
              <a:rPr lang="en-GB" dirty="0"/>
              <a:t>Organizational culture </a:t>
            </a:r>
          </a:p>
          <a:p>
            <a:r>
              <a:rPr lang="en-GB" dirty="0"/>
              <a:t>Software development processes  </a:t>
            </a:r>
          </a:p>
          <a:p>
            <a:r>
              <a:rPr lang="en-GB" dirty="0"/>
              <a:t>These factors mean that project managers in different organizations may work in quite different ways.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7</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t>Universal 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pPr lvl="1"/>
            <a:r>
              <a:rPr lang="en-GB" dirty="0"/>
              <a:t>Covered in Chapter 23.</a:t>
            </a:r>
          </a:p>
          <a:p>
            <a:r>
              <a:rPr lang="en-GB" i="1" dirty="0"/>
              <a:t>Risk management</a:t>
            </a:r>
          </a:p>
          <a:p>
            <a:pPr lvl="1"/>
            <a:r>
              <a:rPr lang="en-GB" dirty="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performance.</a:t>
            </a:r>
          </a:p>
          <a:p>
            <a:pPr lvl="1"/>
            <a:endParaRPr lang="en-GB"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Proposal writing</a:t>
            </a:r>
            <a:r>
              <a:rPr lang="en-GB" dirty="0"/>
              <a:t> </a:t>
            </a:r>
          </a:p>
          <a:p>
            <a:pPr lvl="1"/>
            <a:r>
              <a:rPr lang="en-GB" dirty="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410</TotalTime>
  <Words>4445</Words>
  <Application>Microsoft Office PowerPoint</Application>
  <PresentationFormat>On-screen Show (4:3)</PresentationFormat>
  <Paragraphs>509</Paragraphs>
  <Slides>54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Abadi</vt:lpstr>
      <vt:lpstr>Arial</vt:lpstr>
      <vt:lpstr>Book Antiqua</vt:lpstr>
      <vt:lpstr>Calibri</vt:lpstr>
      <vt:lpstr>Wingdings</vt:lpstr>
      <vt:lpstr>SE10 slides</vt:lpstr>
      <vt:lpstr>                                                             UNIT-IV  Project Management: Risk Management, Managing People, Teamwork   Project Planning: Software Pricing, Plan driven development, Project Scheduling, Agile planning, Estimation Techniques, COCOMO cost modelling  </vt:lpstr>
      <vt:lpstr>Chapter 22 –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RS</cp:lastModifiedBy>
  <cp:revision>20</cp:revision>
  <dcterms:created xsi:type="dcterms:W3CDTF">2010-02-12T10:22:34Z</dcterms:created>
  <dcterms:modified xsi:type="dcterms:W3CDTF">2025-03-27T09:36:03Z</dcterms:modified>
</cp:coreProperties>
</file>