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9"/>
  </p:notesMasterIdLst>
  <p:handoutMasterIdLst>
    <p:handoutMasterId r:id="rId70"/>
  </p:handoutMasterIdLst>
  <p:sldIdLst>
    <p:sldId id="351" r:id="rId2"/>
    <p:sldId id="256" r:id="rId3"/>
    <p:sldId id="266" r:id="rId4"/>
    <p:sldId id="296" r:id="rId5"/>
    <p:sldId id="323" r:id="rId6"/>
    <p:sldId id="258" r:id="rId7"/>
    <p:sldId id="324" r:id="rId8"/>
    <p:sldId id="322" r:id="rId9"/>
    <p:sldId id="268" r:id="rId10"/>
    <p:sldId id="297" r:id="rId11"/>
    <p:sldId id="257" r:id="rId12"/>
    <p:sldId id="298" r:id="rId13"/>
    <p:sldId id="320" r:id="rId14"/>
    <p:sldId id="271" r:id="rId15"/>
    <p:sldId id="259" r:id="rId16"/>
    <p:sldId id="260" r:id="rId17"/>
    <p:sldId id="265" r:id="rId18"/>
    <p:sldId id="275" r:id="rId19"/>
    <p:sldId id="330" r:id="rId20"/>
    <p:sldId id="276" r:id="rId21"/>
    <p:sldId id="261" r:id="rId22"/>
    <p:sldId id="262" r:id="rId23"/>
    <p:sldId id="278" r:id="rId24"/>
    <p:sldId id="301" r:id="rId25"/>
    <p:sldId id="303" r:id="rId26"/>
    <p:sldId id="279" r:id="rId27"/>
    <p:sldId id="282" r:id="rId28"/>
    <p:sldId id="305" r:id="rId29"/>
    <p:sldId id="263" r:id="rId30"/>
    <p:sldId id="306" r:id="rId31"/>
    <p:sldId id="307" r:id="rId32"/>
    <p:sldId id="283" r:id="rId33"/>
    <p:sldId id="295" r:id="rId34"/>
    <p:sldId id="318" r:id="rId35"/>
    <p:sldId id="287" r:id="rId36"/>
    <p:sldId id="309" r:id="rId37"/>
    <p:sldId id="331" r:id="rId38"/>
    <p:sldId id="332" r:id="rId39"/>
    <p:sldId id="313" r:id="rId40"/>
    <p:sldId id="293" r:id="rId41"/>
    <p:sldId id="294" r:id="rId42"/>
    <p:sldId id="310" r:id="rId43"/>
    <p:sldId id="311" r:id="rId44"/>
    <p:sldId id="314" r:id="rId45"/>
    <p:sldId id="321" r:id="rId46"/>
    <p:sldId id="288" r:id="rId47"/>
    <p:sldId id="312" r:id="rId48"/>
    <p:sldId id="325" r:id="rId49"/>
    <p:sldId id="333" r:id="rId50"/>
    <p:sldId id="326" r:id="rId51"/>
    <p:sldId id="334" r:id="rId52"/>
    <p:sldId id="327" r:id="rId53"/>
    <p:sldId id="335" r:id="rId54"/>
    <p:sldId id="336" r:id="rId55"/>
    <p:sldId id="315" r:id="rId56"/>
    <p:sldId id="328" r:id="rId57"/>
    <p:sldId id="329" r:id="rId58"/>
    <p:sldId id="337" r:id="rId59"/>
    <p:sldId id="289" r:id="rId60"/>
    <p:sldId id="292" r:id="rId61"/>
    <p:sldId id="316" r:id="rId62"/>
    <p:sldId id="317" r:id="rId63"/>
    <p:sldId id="291" r:id="rId64"/>
    <p:sldId id="338" r:id="rId65"/>
    <p:sldId id="290" r:id="rId66"/>
    <p:sldId id="319" r:id="rId67"/>
    <p:sldId id="267" r:id="rId6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badi" panose="020B0604020104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latin typeface="Abadi" panose="020B0604020104020204" pitchFamily="34" charset="0"/>
              </a:rPr>
              <a:t>3/27/2025</a:t>
            </a:fld>
            <a:endParaRPr lang="en-US" dirty="0">
              <a:latin typeface="Abadi" panose="020B0604020104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badi" panose="020B0604020104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latin typeface="Abadi" panose="020B0604020104020204" pitchFamily="34" charset="0"/>
              </a:rPr>
              <a:t>‹#›</a:t>
            </a:fld>
            <a:endParaRPr lang="en-US" dirty="0">
              <a:latin typeface="Abadi" panose="020B0604020104020204" pitchFamily="34" charset="0"/>
            </a:endParaRPr>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badi" panose="020B0604020104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badi" panose="020B0604020104020204" pitchFamily="34" charset="0"/>
              </a:defRPr>
            </a:lvl1pPr>
          </a:lstStyle>
          <a:p>
            <a:fld id="{1984F9F3-EF58-DB4F-B0ED-0B6B850DA2DF}" type="datetimeFigureOut">
              <a:rPr lang="en-US" smtClean="0"/>
              <a:pPr/>
              <a:t>3/27/2025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badi" panose="020B0604020104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badi" panose="020B0604020104020204" pitchFamily="34" charset="0"/>
              </a:defRPr>
            </a:lvl1pPr>
          </a:lstStyle>
          <a:p>
            <a:fld id="{C5ED926C-2523-DB4E-AA42-7803F6FA2B59}" type="slidenum">
              <a:rPr lang="en-US" smtClean="0"/>
              <a:pPr/>
              <a:t>‹#›</a:t>
            </a:fld>
            <a:endParaRPr lang="en-US" dirty="0"/>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vl1p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vl1pPr>
          </a:lstStyle>
          <a:p>
            <a:r>
              <a:rPr lang="en-GB" dirty="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badi" panose="020B0604020104020204" pitchFamily="34" charset="0"/>
                <a:cs typeface="Arial"/>
              </a:defRPr>
            </a:lvl1pPr>
            <a:lvl2pPr>
              <a:spcBef>
                <a:spcPts val="300"/>
              </a:spcBef>
              <a:spcAft>
                <a:spcPts val="300"/>
              </a:spcAft>
              <a:buFont typeface="Wingdings" charset="2"/>
              <a:buChar char="§"/>
              <a:defRPr sz="2000">
                <a:solidFill>
                  <a:srgbClr val="46424D"/>
                </a:solidFill>
                <a:latin typeface="Abadi" panose="020B0604020104020204" pitchFamily="34" charset="0"/>
                <a:cs typeface="Arial"/>
              </a:defRPr>
            </a:lvl2pPr>
            <a:lvl3pPr>
              <a:defRPr sz="1800">
                <a:solidFill>
                  <a:srgbClr val="46424D"/>
                </a:solidFill>
                <a:latin typeface="Abadi" panose="020B0604020104020204" pitchFamily="34" charset="0"/>
                <a:cs typeface="Arial"/>
              </a:defRPr>
            </a:lvl3pPr>
            <a:lvl4pPr>
              <a:defRPr sz="1800">
                <a:solidFill>
                  <a:srgbClr val="46424D"/>
                </a:solidFill>
                <a:latin typeface="Abadi" panose="020B0604020104020204" pitchFamily="34" charset="0"/>
                <a:cs typeface="Arial"/>
              </a:defRPr>
            </a:lvl4pPr>
            <a:lvl5pPr>
              <a:defRPr sz="1800">
                <a:solidFill>
                  <a:srgbClr val="46424D"/>
                </a:solidFill>
                <a:latin typeface="Abadi" panose="020B0604020104020204" pitchFamily="34" charset="0"/>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30/10/2014</a:t>
            </a:r>
          </a:p>
        </p:txBody>
      </p:sp>
      <p:sp>
        <p:nvSpPr>
          <p:cNvPr id="5" name="Footer Placeholder 4"/>
          <p:cNvSpPr>
            <a:spLocks noGrp="1"/>
          </p:cNvSpPr>
          <p:nvPr>
            <p:ph type="ftr" sz="quarter" idx="11"/>
          </p:nvPr>
        </p:nvSpPr>
        <p:spPr/>
        <p:txBody>
          <a:bodyPr/>
          <a:lstStyle>
            <a:lvl1pPr>
              <a:defRPr/>
            </a:lvl1pPr>
          </a:lstStyle>
          <a:p>
            <a:pPr>
              <a:defRPr/>
            </a:pPr>
            <a:r>
              <a:rPr lang="en-US"/>
              <a:t>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a:t>30/10/2014</a:t>
            </a:r>
          </a:p>
        </p:txBody>
      </p:sp>
      <p:sp>
        <p:nvSpPr>
          <p:cNvPr id="6" name="Footer Placeholder 4"/>
          <p:cNvSpPr>
            <a:spLocks noGrp="1"/>
          </p:cNvSpPr>
          <p:nvPr>
            <p:ph type="ftr" sz="quarter" idx="11"/>
          </p:nvPr>
        </p:nvSpPr>
        <p:spPr/>
        <p:txBody>
          <a:bodyPr/>
          <a:lstStyle>
            <a:lvl1pPr>
              <a:defRPr/>
            </a:lvl1pPr>
          </a:lstStyle>
          <a:p>
            <a:pPr>
              <a:defRPr/>
            </a:pPr>
            <a:r>
              <a:rPr lang="en-US"/>
              <a:t>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a:t>30/10/2014</a:t>
            </a:r>
          </a:p>
        </p:txBody>
      </p:sp>
      <p:sp>
        <p:nvSpPr>
          <p:cNvPr id="8" name="Footer Placeholder 4"/>
          <p:cNvSpPr>
            <a:spLocks noGrp="1"/>
          </p:cNvSpPr>
          <p:nvPr>
            <p:ph type="ftr" sz="quarter" idx="11"/>
          </p:nvPr>
        </p:nvSpPr>
        <p:spPr/>
        <p:txBody>
          <a:bodyPr/>
          <a:lstStyle>
            <a:lvl1pPr>
              <a:defRPr/>
            </a:lvl1pPr>
          </a:lstStyle>
          <a:p>
            <a:pPr>
              <a:defRPr/>
            </a:pPr>
            <a:r>
              <a:rPr lang="en-US"/>
              <a:t>Agile Software Development</a:t>
            </a:r>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r>
              <a:rPr lang="en-US"/>
              <a:t>30/10/2014</a:t>
            </a:r>
          </a:p>
        </p:txBody>
      </p:sp>
      <p:sp>
        <p:nvSpPr>
          <p:cNvPr id="4" name="Footer Placeholder 4"/>
          <p:cNvSpPr>
            <a:spLocks noGrp="1"/>
          </p:cNvSpPr>
          <p:nvPr>
            <p:ph type="ftr" sz="quarter" idx="11"/>
          </p:nvPr>
        </p:nvSpPr>
        <p:spPr/>
        <p:txBody>
          <a:bodyPr/>
          <a:lstStyle>
            <a:lvl1pPr>
              <a:defRPr/>
            </a:lvl1pPr>
          </a:lstStyle>
          <a:p>
            <a:pPr>
              <a:defRPr/>
            </a:pPr>
            <a:r>
              <a:rPr lang="en-US"/>
              <a:t>Agile Software Development</a:t>
            </a:r>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30/10/2014</a:t>
            </a:r>
          </a:p>
        </p:txBody>
      </p:sp>
      <p:sp>
        <p:nvSpPr>
          <p:cNvPr id="3" name="Footer Placeholder 4"/>
          <p:cNvSpPr>
            <a:spLocks noGrp="1"/>
          </p:cNvSpPr>
          <p:nvPr>
            <p:ph type="ftr" sz="quarter" idx="11"/>
          </p:nvPr>
        </p:nvSpPr>
        <p:spPr/>
        <p:txBody>
          <a:bodyPr/>
          <a:lstStyle>
            <a:lvl1pPr>
              <a:defRPr/>
            </a:lvl1pPr>
          </a:lstStyle>
          <a:p>
            <a:pPr>
              <a:defRPr/>
            </a:pPr>
            <a:r>
              <a:rPr lang="en-US"/>
              <a:t>Agile Software Development</a:t>
            </a:r>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dirty="0"/>
              <a:t>Click to edit Master title style</a:t>
            </a:r>
            <a:endParaRPr lang="en-US" dirty="0"/>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30/10/2014</a:t>
            </a:r>
          </a:p>
        </p:txBody>
      </p:sp>
      <p:sp>
        <p:nvSpPr>
          <p:cNvPr id="6" name="Footer Placeholder 4"/>
          <p:cNvSpPr>
            <a:spLocks noGrp="1"/>
          </p:cNvSpPr>
          <p:nvPr>
            <p:ph type="ftr" sz="quarter" idx="11"/>
          </p:nvPr>
        </p:nvSpPr>
        <p:spPr/>
        <p:txBody>
          <a:bodyPr/>
          <a:lstStyle>
            <a:lvl1pPr>
              <a:defRPr/>
            </a:lvl1pPr>
          </a:lstStyle>
          <a:p>
            <a:pPr>
              <a:defRPr/>
            </a:pPr>
            <a:r>
              <a:rPr lang="en-US"/>
              <a:t>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dirty="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30/10/2014</a:t>
            </a:r>
          </a:p>
        </p:txBody>
      </p:sp>
      <p:sp>
        <p:nvSpPr>
          <p:cNvPr id="6" name="Footer Placeholder 4"/>
          <p:cNvSpPr>
            <a:spLocks noGrp="1"/>
          </p:cNvSpPr>
          <p:nvPr>
            <p:ph type="ftr" sz="quarter" idx="11"/>
          </p:nvPr>
        </p:nvSpPr>
        <p:spPr/>
        <p:txBody>
          <a:bodyPr/>
          <a:lstStyle>
            <a:lvl1pPr>
              <a:defRPr/>
            </a:lvl1pPr>
          </a:lstStyle>
          <a:p>
            <a:pPr>
              <a:defRPr/>
            </a:pPr>
            <a:r>
              <a:rPr lang="en-US"/>
              <a:t>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US"/>
              <a:t>30/10/2014</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Agile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dt="0"/>
  <p:txStyles>
    <p:titleStyle>
      <a:lvl1pPr algn="l" defTabSz="457200" rtl="0" eaLnBrk="1" fontAlgn="base" hangingPunct="1">
        <a:spcBef>
          <a:spcPct val="0"/>
        </a:spcBef>
        <a:spcAft>
          <a:spcPct val="0"/>
        </a:spcAft>
        <a:defRPr sz="2400" b="1" u="none" kern="1200">
          <a:solidFill>
            <a:srgbClr val="46424D"/>
          </a:solidFill>
          <a:latin typeface="Abadi" panose="020B0604020104020204" pitchFamily="34" charset="0"/>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871818" y="2462119"/>
            <a:ext cx="7214348" cy="2351928"/>
          </a:xfrm>
        </p:spPr>
        <p:txBody>
          <a:bodyPr/>
          <a:lstStyle/>
          <a:p>
            <a:r>
              <a:rPr lang="en-US" sz="1800" dirty="0">
                <a:solidFill>
                  <a:schemeClr val="tx1"/>
                </a:solidFill>
                <a:latin typeface="Book Antiqua" panose="02040602050305030304" pitchFamily="18" charset="0"/>
              </a:rPr>
              <a:t>                                                             </a:t>
            </a:r>
            <a:r>
              <a:rPr lang="en-US" sz="1800" dirty="0">
                <a:solidFill>
                  <a:srgbClr val="C00000"/>
                </a:solidFill>
                <a:latin typeface="Book Antiqua" panose="02040602050305030304" pitchFamily="18" charset="0"/>
              </a:rPr>
              <a:t>UNIT-V</a:t>
            </a:r>
            <a:br>
              <a:rPr lang="en-US" sz="1800" dirty="0">
                <a:solidFill>
                  <a:schemeClr val="tx1"/>
                </a:solidFill>
                <a:latin typeface="Book Antiqua" panose="02040602050305030304" pitchFamily="18" charset="0"/>
              </a:rPr>
            </a:br>
            <a:br>
              <a:rPr lang="en-US" sz="1800" dirty="0">
                <a:solidFill>
                  <a:schemeClr val="tx1"/>
                </a:solidFill>
                <a:latin typeface="Book Antiqua" panose="02040602050305030304" pitchFamily="18" charset="0"/>
              </a:rPr>
            </a:br>
            <a:r>
              <a:rPr lang="en-IN" sz="1800" b="1" i="0" u="none" strike="noStrike" baseline="0" dirty="0">
                <a:solidFill>
                  <a:srgbClr val="FF0000"/>
                </a:solidFill>
                <a:latin typeface="Book Antiqua" panose="02040602050305030304" pitchFamily="18" charset="0"/>
              </a:rPr>
              <a:t>Agile Software Development: </a:t>
            </a:r>
            <a:r>
              <a:rPr lang="en-IN" sz="1800" b="0" i="0" u="none" strike="noStrike" baseline="0" dirty="0">
                <a:solidFill>
                  <a:srgbClr val="FF0000"/>
                </a:solidFill>
                <a:latin typeface="Book Antiqua" panose="02040602050305030304" pitchFamily="18" charset="0"/>
              </a:rPr>
              <a:t>Introduction to agile methods, Agile development techniques, Agile project </a:t>
            </a:r>
            <a:r>
              <a:rPr lang="en-GB" sz="1800" b="0" i="0" u="none" strike="noStrike" baseline="0" dirty="0">
                <a:solidFill>
                  <a:srgbClr val="FF0000"/>
                </a:solidFill>
                <a:latin typeface="Book Antiqua" panose="02040602050305030304" pitchFamily="18" charset="0"/>
              </a:rPr>
              <a:t>management and scaling agile methods.</a:t>
            </a:r>
            <a:br>
              <a:rPr lang="en-GB" sz="1800" b="0" i="0" u="none" strike="noStrike" baseline="0" dirty="0">
                <a:solidFill>
                  <a:srgbClr val="FF0000"/>
                </a:solidFill>
                <a:latin typeface="Book Antiqua" panose="02040602050305030304" pitchFamily="18" charset="0"/>
              </a:rPr>
            </a:br>
            <a:br>
              <a:rPr lang="en-GB" sz="1800" b="0" i="0" u="none" strike="noStrike" baseline="0" dirty="0">
                <a:solidFill>
                  <a:schemeClr val="tx1"/>
                </a:solidFill>
                <a:latin typeface="Book Antiqua" panose="02040602050305030304" pitchFamily="18" charset="0"/>
              </a:rPr>
            </a:br>
            <a:r>
              <a:rPr lang="en-GB" sz="1800" b="1" i="0" u="none" strike="noStrike" baseline="0" dirty="0">
                <a:solidFill>
                  <a:schemeClr val="tx1"/>
                </a:solidFill>
                <a:latin typeface="Book Antiqua" panose="02040602050305030304" pitchFamily="18" charset="0"/>
              </a:rPr>
              <a:t>Kanban, Flow, and Constantly Improving:</a:t>
            </a:r>
            <a:br>
              <a:rPr lang="en-GB" sz="1800" b="1" i="0" u="none" strike="noStrike" baseline="0" dirty="0">
                <a:solidFill>
                  <a:schemeClr val="tx1"/>
                </a:solidFill>
                <a:latin typeface="Book Antiqua" panose="02040602050305030304" pitchFamily="18" charset="0"/>
              </a:rPr>
            </a:br>
            <a:r>
              <a:rPr lang="en-GB" sz="1800" b="0" i="0" u="none" strike="noStrike" baseline="0" dirty="0">
                <a:solidFill>
                  <a:schemeClr val="tx1"/>
                </a:solidFill>
                <a:latin typeface="Book Antiqua" panose="02040602050305030304" pitchFamily="18" charset="0"/>
              </a:rPr>
              <a:t>The Principles of Kanban, Improving Your Process with Kanban, Measure and Manage Flow, Emergent </a:t>
            </a:r>
            <a:r>
              <a:rPr lang="en-IN" sz="1800" b="0" i="0" u="none" strike="noStrike" baseline="0" dirty="0">
                <a:solidFill>
                  <a:schemeClr val="tx1"/>
                </a:solidFill>
                <a:latin typeface="Book Antiqua" panose="02040602050305030304" pitchFamily="18" charset="0"/>
              </a:rPr>
              <a:t>Behaviour with Kanban</a:t>
            </a:r>
            <a:br>
              <a:rPr lang="en-IN" sz="1800" b="0" i="0" u="none" strike="noStrike" baseline="0" dirty="0">
                <a:solidFill>
                  <a:schemeClr val="tx1"/>
                </a:solidFill>
                <a:latin typeface="Book Antiqua" panose="02040602050305030304" pitchFamily="18" charset="0"/>
              </a:rPr>
            </a:br>
            <a:br>
              <a:rPr lang="en-IN" sz="1800" b="0" i="0" u="none" strike="noStrike" baseline="0" dirty="0">
                <a:solidFill>
                  <a:schemeClr val="tx1"/>
                </a:solidFill>
                <a:latin typeface="Book Antiqua" panose="02040602050305030304" pitchFamily="18" charset="0"/>
              </a:rPr>
            </a:br>
            <a:r>
              <a:rPr lang="en-GB" sz="1800" b="1" i="0" u="none" strike="noStrike" baseline="0" dirty="0">
                <a:solidFill>
                  <a:schemeClr val="tx1"/>
                </a:solidFill>
                <a:latin typeface="Book Antiqua" panose="02040602050305030304" pitchFamily="18" charset="0"/>
              </a:rPr>
              <a:t>The Agile Coach : </a:t>
            </a:r>
            <a:r>
              <a:rPr lang="en-GB" sz="1800" b="0" i="0" u="none" strike="noStrike" baseline="0" dirty="0">
                <a:solidFill>
                  <a:schemeClr val="tx1"/>
                </a:solidFill>
                <a:latin typeface="Book Antiqua" panose="02040602050305030304" pitchFamily="18" charset="0"/>
              </a:rPr>
              <a:t>Coaches Understand Why People Don't Always Want to Change , Coaches Understand How People Learn, Coaches Understand What Makes a Methodology Work , The Principles of Coaching</a:t>
            </a:r>
            <a:endParaRPr lang="en-US" sz="1800" dirty="0">
              <a:solidFill>
                <a:schemeClr val="tx1"/>
              </a:solidFill>
              <a:latin typeface="Book Antiqua" panose="02040602050305030304" pitchFamily="18" charset="0"/>
            </a:endParaRPr>
          </a:p>
        </p:txBody>
      </p:sp>
      <p:sp>
        <p:nvSpPr>
          <p:cNvPr id="3" name="Slide Number Placeholder 2">
            <a:extLst>
              <a:ext uri="{FF2B5EF4-FFF2-40B4-BE49-F238E27FC236}">
                <a16:creationId xmlns:a16="http://schemas.microsoft.com/office/drawing/2014/main" id="{D63EAE66-644D-C4B5-59D6-8D882D139D8C}"/>
              </a:ext>
            </a:extLst>
          </p:cNvPr>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p:txBody>
          <a:bodyPr/>
          <a:lstStyle/>
          <a:p>
            <a:r>
              <a:rPr lang="en-US" i="1" dirty="0"/>
              <a:t>We are uncovering better ways of developing  software by doing it and helping others do it.  Through this work we have come to value:</a:t>
            </a:r>
            <a:endParaRPr lang="en-GB" dirty="0"/>
          </a:p>
          <a:p>
            <a:pPr lvl="1"/>
            <a:r>
              <a:rPr lang="en-US" i="1" dirty="0"/>
              <a:t>Individuals and interactions over processes and tools</a:t>
            </a:r>
            <a:br>
              <a:rPr lang="en-US" i="1" dirty="0"/>
            </a:br>
            <a:r>
              <a:rPr lang="en-US" i="1" dirty="0"/>
              <a:t>Working software over comprehensive documentation </a:t>
            </a:r>
            <a:br>
              <a:rPr lang="en-US" i="1" dirty="0"/>
            </a:br>
            <a:r>
              <a:rPr lang="en-US" i="1" dirty="0"/>
              <a:t>Customer collaboration over contract negotiation </a:t>
            </a:r>
            <a:br>
              <a:rPr lang="en-US" i="1" dirty="0"/>
            </a:br>
            <a:r>
              <a:rPr lang="en-US" i="1" dirty="0"/>
              <a:t>Responding to change over following a plan </a:t>
            </a:r>
            <a:endParaRPr lang="en-GB" dirty="0"/>
          </a:p>
          <a:p>
            <a:r>
              <a:rPr lang="en-US" i="1" dirty="0"/>
              <a:t>That is, while there is value in the items on  the right, we value the items on the left more.</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badi" panose="020B0604020104020204" pitchFamily="34" charset="0"/>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badi" panose="020B0604020104020204" pitchFamily="34" charset="0"/>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p:txBody>
          <a:bodyPr/>
          <a:lstStyle/>
          <a:p>
            <a:r>
              <a:rPr lang="en-GB" dirty="0"/>
              <a:t>Product development where a software company is developing a small or medium-sized product for sale. </a:t>
            </a:r>
          </a:p>
          <a:p>
            <a:pPr lvl="1"/>
            <a:r>
              <a:rPr lang="en-GB" dirty="0"/>
              <a:t>Virtually all software products and apps are now developed using an agile approach</a:t>
            </a:r>
          </a:p>
          <a:p>
            <a:r>
              <a:rPr lang="en-GB" dirty="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a:t>Agile development techniques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dirty="0"/>
              <a:t>Extreme programming</a:t>
            </a:r>
          </a:p>
        </p:txBody>
      </p:sp>
      <p:sp>
        <p:nvSpPr>
          <p:cNvPr id="1168387" name="Rectangle 3"/>
          <p:cNvSpPr>
            <a:spLocks noGrp="1" noChangeArrowheads="1"/>
          </p:cNvSpPr>
          <p:nvPr>
            <p:ph idx="1"/>
          </p:nvPr>
        </p:nvSpPr>
        <p:spPr/>
        <p:txBody>
          <a:bodyPr/>
          <a:lstStyle/>
          <a:p>
            <a:pPr>
              <a:lnSpc>
                <a:spcPct val="90000"/>
              </a:lnSpc>
            </a:pPr>
            <a:r>
              <a:rPr lang="en-US" dirty="0"/>
              <a:t>A very influential agile method, developed in the late 1990s, that introduced a range of agile development techniques.</a:t>
            </a:r>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release cycle</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badi" panose="020B0604020104020204" pitchFamily="34" charset="0"/>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badi" panose="020B0604020104020204" pitchFamily="34" charset="0"/>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badi" panose="020B0604020104020204" pitchFamily="34" charset="0"/>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badi" panose="020B0604020104020204" pitchFamily="34" charset="0"/>
                          <a:ea typeface="Times New Roman" charset="0"/>
                          <a:cs typeface="Arial"/>
                        </a:rPr>
                        <a:t>refactor</a:t>
                      </a:r>
                      <a:r>
                        <a:rPr kumimoji="0" lang="en-GB" sz="1600" b="0" i="0" u="none" strike="noStrike" cap="none" normalizeH="0" baseline="0" dirty="0">
                          <a:ln>
                            <a:noFill/>
                          </a:ln>
                          <a:solidFill>
                            <a:srgbClr val="000000"/>
                          </a:solidFill>
                          <a:effectLst/>
                          <a:latin typeface="Abadi" panose="020B0604020104020204" pitchFamily="34" charset="0"/>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sp>
        <p:nvSpPr>
          <p:cNvPr id="6" name="Footer Placeholder 5"/>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badi" panose="020B0604020104020204" pitchFamily="34" charset="0"/>
                          <a:cs typeface="Arial"/>
                        </a:rPr>
                        <a:t>Pair programming</a:t>
                      </a:r>
                      <a:endParaRPr lang="en-GB" sz="1600" b="0" dirty="0">
                        <a:solidFill>
                          <a:srgbClr val="000000"/>
                        </a:solidFill>
                        <a:latin typeface="Abadi" panose="020B0604020104020204" pitchFamily="34" charset="0"/>
                        <a:ea typeface="Times New Roman"/>
                        <a:cs typeface="Arial"/>
                      </a:endParaRPr>
                    </a:p>
                  </a:txBody>
                  <a:tcPr marL="73025" marR="73025" marT="0" marB="91440"/>
                </a:tc>
                <a:tc>
                  <a:txBody>
                    <a:bodyPr/>
                    <a:lstStyle/>
                    <a:p>
                      <a:pPr algn="just">
                        <a:spcAft>
                          <a:spcPts val="0"/>
                        </a:spcAft>
                      </a:pPr>
                      <a:r>
                        <a:rPr lang="en-GB" sz="1600" b="0" dirty="0">
                          <a:latin typeface="Abadi" panose="020B0604020104020204" pitchFamily="34" charset="0"/>
                          <a:cs typeface="Arial"/>
                        </a:rPr>
                        <a:t>Developers work in pairs, checking each other’s work and providing the support to always do a good job.</a:t>
                      </a:r>
                      <a:endParaRPr lang="en-GB" sz="1600" b="0" dirty="0">
                        <a:solidFill>
                          <a:srgbClr val="000000"/>
                        </a:solidFill>
                        <a:latin typeface="Abadi" panose="020B0604020104020204" pitchFamily="34" charset="0"/>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badi" panose="020B0604020104020204" pitchFamily="34" charset="0"/>
                          <a:cs typeface="Arial"/>
                        </a:rPr>
                        <a:t>Collective ownership</a:t>
                      </a:r>
                      <a:endParaRPr lang="en-GB" sz="1600" dirty="0">
                        <a:solidFill>
                          <a:srgbClr val="000000"/>
                        </a:solidFill>
                        <a:latin typeface="Abadi" panose="020B0604020104020204" pitchFamily="34" charset="0"/>
                        <a:ea typeface="Times New Roman"/>
                        <a:cs typeface="Arial"/>
                      </a:endParaRPr>
                    </a:p>
                  </a:txBody>
                  <a:tcPr marL="73025" marR="73025" marT="0" marB="91440"/>
                </a:tc>
                <a:tc>
                  <a:txBody>
                    <a:bodyPr/>
                    <a:lstStyle/>
                    <a:p>
                      <a:pPr algn="just">
                        <a:spcAft>
                          <a:spcPts val="0"/>
                        </a:spcAft>
                      </a:pPr>
                      <a:r>
                        <a:rPr lang="en-GB" sz="1600" dirty="0">
                          <a:latin typeface="Abadi" panose="020B0604020104020204" pitchFamily="34" charset="0"/>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badi" panose="020B0604020104020204" pitchFamily="34" charset="0"/>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badi" panose="020B0604020104020204" pitchFamily="34" charset="0"/>
                          <a:cs typeface="Arial"/>
                        </a:rPr>
                        <a:t>Continuous integration</a:t>
                      </a:r>
                      <a:endParaRPr lang="en-GB" sz="1600" dirty="0">
                        <a:solidFill>
                          <a:srgbClr val="000000"/>
                        </a:solidFill>
                        <a:latin typeface="Abadi" panose="020B0604020104020204" pitchFamily="34" charset="0"/>
                        <a:ea typeface="Times New Roman"/>
                        <a:cs typeface="Arial"/>
                      </a:endParaRPr>
                    </a:p>
                  </a:txBody>
                  <a:tcPr marL="73025" marR="73025" marT="0" marB="91440"/>
                </a:tc>
                <a:tc>
                  <a:txBody>
                    <a:bodyPr/>
                    <a:lstStyle/>
                    <a:p>
                      <a:pPr algn="just">
                        <a:spcAft>
                          <a:spcPts val="0"/>
                        </a:spcAft>
                      </a:pPr>
                      <a:r>
                        <a:rPr lang="en-GB" sz="1600" dirty="0">
                          <a:latin typeface="Abadi" panose="020B0604020104020204" pitchFamily="34" charset="0"/>
                          <a:cs typeface="Arial"/>
                        </a:rPr>
                        <a:t>As soon as the work on a task is complete, it is integrated into the whole system. After any such integration, all the unit tests in the system must pass.</a:t>
                      </a:r>
                      <a:endParaRPr lang="en-GB" sz="1600" dirty="0">
                        <a:solidFill>
                          <a:srgbClr val="000000"/>
                        </a:solidFill>
                        <a:latin typeface="Abadi" panose="020B0604020104020204" pitchFamily="34" charset="0"/>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badi" panose="020B0604020104020204" pitchFamily="34" charset="0"/>
                          <a:cs typeface="Arial"/>
                        </a:rPr>
                        <a:t>Sustainable pace</a:t>
                      </a:r>
                      <a:endParaRPr lang="en-GB" sz="1600" dirty="0">
                        <a:solidFill>
                          <a:srgbClr val="000000"/>
                        </a:solidFill>
                        <a:latin typeface="Abadi" panose="020B0604020104020204" pitchFamily="34" charset="0"/>
                        <a:ea typeface="Times New Roman"/>
                        <a:cs typeface="Arial"/>
                      </a:endParaRPr>
                    </a:p>
                  </a:txBody>
                  <a:tcPr marL="73025" marR="73025" marT="0" marB="91440"/>
                </a:tc>
                <a:tc>
                  <a:txBody>
                    <a:bodyPr/>
                    <a:lstStyle/>
                    <a:p>
                      <a:pPr algn="just">
                        <a:spcAft>
                          <a:spcPts val="0"/>
                        </a:spcAft>
                      </a:pPr>
                      <a:r>
                        <a:rPr lang="en-GB" sz="1600" dirty="0">
                          <a:latin typeface="Abadi" panose="020B0604020104020204" pitchFamily="34" charset="0"/>
                          <a:cs typeface="Arial"/>
                        </a:rPr>
                        <a:t>Large amounts of overtime are not considered acceptable as the net effect is often to reduce code quality and medium term productivity</a:t>
                      </a:r>
                      <a:endParaRPr lang="en-GB" sz="1600" dirty="0">
                        <a:solidFill>
                          <a:srgbClr val="000000"/>
                        </a:solidFill>
                        <a:latin typeface="Abadi" panose="020B0604020104020204" pitchFamily="34" charset="0"/>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dirty="0">
                          <a:latin typeface="Abadi" panose="020B0604020104020204" pitchFamily="34" charset="0"/>
                          <a:cs typeface="Arial"/>
                        </a:rPr>
                        <a:t>On-site customer</a:t>
                      </a:r>
                      <a:endParaRPr lang="en-GB" sz="1600" dirty="0">
                        <a:solidFill>
                          <a:srgbClr val="000000"/>
                        </a:solidFill>
                        <a:latin typeface="Abadi" panose="020B0604020104020204" pitchFamily="34" charset="0"/>
                        <a:ea typeface="Times New Roman"/>
                        <a:cs typeface="Arial"/>
                      </a:endParaRPr>
                    </a:p>
                  </a:txBody>
                  <a:tcPr marL="73025" marR="73025" marT="0" marB="91440"/>
                </a:tc>
                <a:tc>
                  <a:txBody>
                    <a:bodyPr/>
                    <a:lstStyle/>
                    <a:p>
                      <a:pPr algn="just">
                        <a:spcAft>
                          <a:spcPts val="0"/>
                        </a:spcAft>
                      </a:pPr>
                      <a:r>
                        <a:rPr lang="en-GB" sz="1600" dirty="0">
                          <a:latin typeface="Abadi" panose="020B0604020104020204" pitchFamily="34" charset="0"/>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badi" panose="020B0604020104020204" pitchFamily="34" charset="0"/>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dirty="0"/>
              <a:t>XP and agile principles</a:t>
            </a:r>
          </a:p>
        </p:txBody>
      </p:sp>
      <p:sp>
        <p:nvSpPr>
          <p:cNvPr id="1169411" name="Rectangle 3"/>
          <p:cNvSpPr>
            <a:spLocks noGrp="1" noChangeArrowheads="1"/>
          </p:cNvSpPr>
          <p:nvPr>
            <p:ph idx="1"/>
          </p:nvPr>
        </p:nvSpPr>
        <p:spPr/>
        <p:txBody>
          <a:bodyPr/>
          <a:lstStyle/>
          <a:p>
            <a:r>
              <a:rPr lang="en-US" sz="2400" dirty="0"/>
              <a:t>Incremental development is supported through small, frequent system releases.</a:t>
            </a:r>
          </a:p>
          <a:p>
            <a:r>
              <a:rPr lang="en-US" sz="2400" dirty="0"/>
              <a:t>Customer involvement means full-time customer engagement with the team.</a:t>
            </a:r>
          </a:p>
          <a:p>
            <a:r>
              <a:rPr lang="en-US" sz="2400" dirty="0"/>
              <a:t>People not process through pair programming, collective ownership and a process that avoids long working hours.</a:t>
            </a:r>
          </a:p>
          <a:p>
            <a:r>
              <a:rPr lang="en-US" sz="2400" dirty="0"/>
              <a:t>Change supported through regular system releases.</a:t>
            </a:r>
          </a:p>
          <a:p>
            <a:r>
              <a:rPr lang="en-US" sz="2400" dirty="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Influential XP practices</a:t>
            </a:r>
          </a:p>
        </p:txBody>
      </p:sp>
      <p:sp>
        <p:nvSpPr>
          <p:cNvPr id="3" name="Content Placeholder 2"/>
          <p:cNvSpPr>
            <a:spLocks noGrp="1"/>
          </p:cNvSpPr>
          <p:nvPr>
            <p:ph idx="1"/>
          </p:nvPr>
        </p:nvSpPr>
        <p:spPr/>
        <p:txBody>
          <a:bodyPr/>
          <a:lstStyle/>
          <a:p>
            <a:r>
              <a:rPr lang="en-US" dirty="0"/>
              <a:t>Extreme programming has a technical focus and is not easy to integrate with management practice in most organizations.</a:t>
            </a:r>
          </a:p>
          <a:p>
            <a:r>
              <a:rPr lang="en-US" dirty="0"/>
              <a:t>Consequently, while agile development uses practices from XP, the method as originally defined is not widely used.</a:t>
            </a:r>
          </a:p>
          <a:p>
            <a:r>
              <a:rPr lang="en-US" dirty="0"/>
              <a:t>Key practices</a:t>
            </a:r>
          </a:p>
          <a:p>
            <a:pPr lvl="1"/>
            <a:r>
              <a:rPr lang="en-US" dirty="0"/>
              <a:t>User stories for specification</a:t>
            </a:r>
          </a:p>
          <a:p>
            <a:pPr lvl="1"/>
            <a:r>
              <a:rPr lang="en-US" dirty="0"/>
              <a:t>Refactoring</a:t>
            </a:r>
          </a:p>
          <a:p>
            <a:pPr lvl="1"/>
            <a:r>
              <a:rPr lang="en-US" dirty="0"/>
              <a:t>Test-first development</a:t>
            </a:r>
          </a:p>
          <a:p>
            <a:pPr lvl="1"/>
            <a:r>
              <a:rPr lang="en-US" dirty="0"/>
              <a:t>Pair programming</a:t>
            </a:r>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a:t>User stories for requirements</a:t>
            </a:r>
          </a:p>
        </p:txBody>
      </p:sp>
      <p:sp>
        <p:nvSpPr>
          <p:cNvPr id="1170435" name="Rectangle 3"/>
          <p:cNvSpPr>
            <a:spLocks noGrp="1" noChangeArrowheads="1"/>
          </p:cNvSpPr>
          <p:nvPr>
            <p:ph idx="1"/>
          </p:nvPr>
        </p:nvSpPr>
        <p:spPr/>
        <p:txBody>
          <a:bodyPr/>
          <a:lstStyle/>
          <a:p>
            <a:r>
              <a:rPr lang="en-US" dirty="0"/>
              <a:t>In XP, a customer or user is part of the XP team and is responsible for making decisions on requirements.</a:t>
            </a:r>
          </a:p>
          <a:p>
            <a:r>
              <a:rPr lang="en-US" dirty="0"/>
              <a:t>User requirements are expressed as user stories or scenarios.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A ‘prescribing medication’ story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Examples of task cards for prescribing medication </a:t>
            </a:r>
          </a:p>
        </p:txBody>
      </p:sp>
      <p:sp>
        <p:nvSpPr>
          <p:cNvPr id="6" name="Footer Placeholder 5"/>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a:t>Refactoring</a:t>
            </a:r>
          </a:p>
        </p:txBody>
      </p:sp>
      <p:sp>
        <p:nvSpPr>
          <p:cNvPr id="1171459" name="Rectangle 3"/>
          <p:cNvSpPr>
            <a:spLocks noGrp="1" noChangeArrowheads="1"/>
          </p:cNvSpPr>
          <p:nvPr>
            <p:ph idx="1"/>
          </p:nvPr>
        </p:nvSpPr>
        <p:spPr/>
        <p:txBody>
          <a:bodyPr/>
          <a:lstStyle/>
          <a:p>
            <a:pPr>
              <a:lnSpc>
                <a:spcPct val="90000"/>
              </a:lnSpc>
            </a:pPr>
            <a:r>
              <a:rPr lang="en-US" dirty="0"/>
              <a:t>Conventional wisdom in software engineering is to design for change. It is worth spending time and effort anticipating changes as this reduces costs later in the life cycle.</a:t>
            </a:r>
          </a:p>
          <a:p>
            <a:pPr>
              <a:lnSpc>
                <a:spcPct val="90000"/>
              </a:lnSpc>
            </a:pPr>
            <a:r>
              <a:rPr lang="en-US" dirty="0"/>
              <a:t>XP, however, maintains that this is not worthwhile as changes cannot be reliably anticipated.</a:t>
            </a:r>
          </a:p>
          <a:p>
            <a:pPr>
              <a:lnSpc>
                <a:spcPct val="90000"/>
              </a:lnSpc>
            </a:pPr>
            <a:r>
              <a:rPr lang="en-US" dirty="0"/>
              <a:t>Rather, it proposes constant code improvement (refactoring)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Programming team look for possible software improvements and make these improvements even where there is no immediate need for them.</a:t>
            </a:r>
          </a:p>
          <a:p>
            <a:r>
              <a:rPr lang="en-US" dirty="0"/>
              <a:t>This improves the understandability of the software and so reduces the need for documentation.</a:t>
            </a:r>
          </a:p>
          <a:p>
            <a:r>
              <a:rPr lang="en-US" dirty="0"/>
              <a:t>Changes are easier to make because the code is well-structured and clear.</a:t>
            </a:r>
          </a:p>
          <a:p>
            <a:r>
              <a:rPr lang="en-US" dirty="0"/>
              <a:t>However, some changes requires architecture refactoring and this is much more expensive.</a:t>
            </a:r>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a:t>Test-first development</a:t>
            </a:r>
          </a:p>
        </p:txBody>
      </p:sp>
      <p:sp>
        <p:nvSpPr>
          <p:cNvPr id="1172483" name="Rectangle 3"/>
          <p:cNvSpPr>
            <a:spLocks noGrp="1" noChangeArrowheads="1"/>
          </p:cNvSpPr>
          <p:nvPr>
            <p:ph idx="1"/>
          </p:nvPr>
        </p:nvSpPr>
        <p:spPr/>
        <p:txBody>
          <a:bodyPr/>
          <a:lstStyle/>
          <a:p>
            <a:r>
              <a:rPr lang="en-US" dirty="0"/>
              <a:t>Testing is central to XP and XP has developed an approach where the program is tested after every change has been made.</a:t>
            </a:r>
          </a:p>
          <a:p>
            <a:r>
              <a:rPr lang="en-US" dirty="0"/>
              <a:t>XP testing features:</a:t>
            </a:r>
          </a:p>
          <a:p>
            <a:pPr lvl="1"/>
            <a:r>
              <a:rPr lang="en-US" dirty="0"/>
              <a:t>Test-first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Test-driven 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p>
          <a:p>
            <a:pPr lvl="1">
              <a:lnSpc>
                <a:spcPct val="90000"/>
              </a:lnSpc>
            </a:pPr>
            <a:r>
              <a:rPr lang="en-US" dirty="0"/>
              <a:t>Usually relies on a testing framework such as </a:t>
            </a:r>
            <a:r>
              <a:rPr lang="en-US" dirty="0" err="1"/>
              <a:t>Junit</a:t>
            </a:r>
            <a:r>
              <a:rPr lang="en-US" dirty="0"/>
              <a:t>.</a:t>
            </a:r>
          </a:p>
          <a:p>
            <a:pPr>
              <a:lnSpc>
                <a:spcPct val="90000"/>
              </a:lnSpc>
            </a:pPr>
            <a:r>
              <a:rPr lang="en-US" dirty="0"/>
              <a:t>All previous and new tests are run automatically when new functionality is added, thus checking that the new functionality has not introduced errors.</a:t>
            </a:r>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involvement</a:t>
            </a:r>
          </a:p>
        </p:txBody>
      </p:sp>
      <p:sp>
        <p:nvSpPr>
          <p:cNvPr id="3" name="Content Placeholder 2"/>
          <p:cNvSpPr>
            <a:spLocks noGrp="1"/>
          </p:cNvSpPr>
          <p:nvPr>
            <p:ph idx="1"/>
          </p:nvPr>
        </p:nvSpPr>
        <p:spPr/>
        <p:txBody>
          <a:bodyPr/>
          <a:lstStyle/>
          <a:p>
            <a:r>
              <a:rPr lang="en-GB" dirty="0"/>
              <a:t>The role of the customer in the testing process is to help develop acceptance tests for the stories that are to be implemented in the next release of the system. </a:t>
            </a:r>
          </a:p>
          <a:p>
            <a:r>
              <a:rPr lang="en-GB" dirty="0"/>
              <a:t>The customer who is part of the team writes tests as development proceeds. All new code is therefore validated to ensure that it is what the customer needs. </a:t>
            </a:r>
          </a:p>
          <a:p>
            <a:r>
              <a:rPr lang="en-GB" dirty="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Agile development techniques</a:t>
            </a:r>
          </a:p>
          <a:p>
            <a:r>
              <a:rPr lang="en-US" dirty="0"/>
              <a:t>Agile project management</a:t>
            </a:r>
          </a:p>
          <a:p>
            <a:r>
              <a:rPr lang="en-US" dirty="0"/>
              <a:t>Scaling agile methods</a:t>
            </a:r>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a:t>
            </a:r>
          </a:p>
        </p:txBody>
      </p:sp>
      <p:sp>
        <p:nvSpPr>
          <p:cNvPr id="3" name="Content Placeholder 2"/>
          <p:cNvSpPr>
            <a:spLocks noGrp="1"/>
          </p:cNvSpPr>
          <p:nvPr>
            <p:ph idx="1"/>
          </p:nvPr>
        </p:nvSpPr>
        <p:spPr/>
        <p:txBody>
          <a:bodyPr/>
          <a:lstStyle/>
          <a:p>
            <a:r>
              <a:rPr lang="en-GB" dirty="0"/>
              <a:t>Test automation means that tests are written as executable components before the task is implemented </a:t>
            </a:r>
          </a:p>
          <a:p>
            <a:pPr lvl="1"/>
            <a:r>
              <a:rPr lang="en-GB" dirty="0"/>
              <a:t>These testing components should be stand-alone, should simulate the submission of input to be tested and should check that the result meets the output specification. An automated test framework (e.g. </a:t>
            </a:r>
            <a:r>
              <a:rPr lang="en-GB" dirty="0" err="1"/>
              <a:t>Junit</a:t>
            </a:r>
            <a:r>
              <a:rPr lang="en-GB" dirty="0"/>
              <a:t>) is a system that makes it easy to write executable tests and submit a set of tests for execution. </a:t>
            </a:r>
          </a:p>
          <a:p>
            <a:r>
              <a:rPr lang="en-GB" dirty="0"/>
              <a:t>As testing is automated, there is always a set of tests that can be quickly and easily executed</a:t>
            </a:r>
          </a:p>
          <a:p>
            <a:pPr lvl="1"/>
            <a:r>
              <a:rPr lang="en-GB" dirty="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test-first development</a:t>
            </a:r>
          </a:p>
        </p:txBody>
      </p:sp>
      <p:sp>
        <p:nvSpPr>
          <p:cNvPr id="3" name="Content Placeholder 2"/>
          <p:cNvSpPr>
            <a:spLocks noGrp="1"/>
          </p:cNvSpPr>
          <p:nvPr>
            <p:ph idx="1"/>
          </p:nvPr>
        </p:nvSpPr>
        <p:spPr/>
        <p:txBody>
          <a:bodyPr/>
          <a:lstStyle/>
          <a:p>
            <a:r>
              <a:rPr lang="en-GB" dirty="0"/>
              <a:t>Programmers prefer programming to testing and sometimes they take short cuts when writing tests. For example, they may write incomplete tests that do not check for all possible exceptions that may occur. </a:t>
            </a:r>
          </a:p>
          <a:p>
            <a:r>
              <a:rPr lang="en-GB" dirty="0"/>
              <a:t>Some tests can be very difficult to write incrementally. For example, in a complex user interface, it is often difficult to write unit tests for the code that implements the ‘display logic’ and workflow between screens. </a:t>
            </a:r>
          </a:p>
          <a:p>
            <a:r>
              <a:rPr lang="en-GB" dirty="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dirty="0"/>
              <a:t>Pair programming</a:t>
            </a:r>
          </a:p>
        </p:txBody>
      </p:sp>
      <p:sp>
        <p:nvSpPr>
          <p:cNvPr id="1174531" name="Rectangle 3"/>
          <p:cNvSpPr>
            <a:spLocks noGrp="1" noChangeArrowheads="1"/>
          </p:cNvSpPr>
          <p:nvPr>
            <p:ph idx="1"/>
          </p:nvPr>
        </p:nvSpPr>
        <p:spPr/>
        <p:txBody>
          <a:bodyPr/>
          <a:lstStyle/>
          <a:p>
            <a:pPr>
              <a:lnSpc>
                <a:spcPct val="90000"/>
              </a:lnSpc>
            </a:pPr>
            <a:r>
              <a:rPr lang="en-US" sz="2400" dirty="0"/>
              <a:t>Pair </a:t>
            </a:r>
            <a:r>
              <a:rPr lang="en-US" dirty="0"/>
              <a:t>programming involves </a:t>
            </a:r>
            <a:r>
              <a:rPr lang="en-US" sz="2400" dirty="0"/>
              <a:t>programmers working in pairs, developing code together.</a:t>
            </a:r>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GB" dirty="0"/>
              <a:t>In pair programming, programmers sit together at the same computer to develop the software.</a:t>
            </a:r>
          </a:p>
          <a:p>
            <a:r>
              <a:rPr lang="en-GB" dirty="0"/>
              <a:t>Pairs are created dynamically so that all team members work with each other during the development process.</a:t>
            </a:r>
          </a:p>
          <a:p>
            <a:r>
              <a:rPr lang="en-GB" dirty="0"/>
              <a:t>The sharing of knowledge that happens during pair programming is very important as it reduces the overall risks to a project when team members leave.</a:t>
            </a:r>
          </a:p>
          <a:p>
            <a:r>
              <a:rPr lang="en-GB" dirty="0"/>
              <a:t>Pair programming is not necessarily inefficient and there is some evidence that suggests that a pair working together is more efficient than 2 programmers working separately. </a:t>
            </a:r>
            <a:endParaRPr lang="en-US" dirty="0"/>
          </a:p>
          <a:p>
            <a:endParaRPr lang="en-GB" dirty="0"/>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a:t>Agile project management</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project management</a:t>
            </a:r>
          </a:p>
        </p:txBody>
      </p:sp>
      <p:sp>
        <p:nvSpPr>
          <p:cNvPr id="3" name="Content Placeholder 2"/>
          <p:cNvSpPr>
            <a:spLocks noGrp="1"/>
          </p:cNvSpPr>
          <p:nvPr>
            <p:ph idx="1"/>
          </p:nvPr>
        </p:nvSpPr>
        <p:spPr/>
        <p:txBody>
          <a:bodyPr/>
          <a:lstStyle/>
          <a:p>
            <a:r>
              <a:rPr lang="en-GB" dirty="0"/>
              <a:t>The principal responsibility of software project managers is to manage the project so that the software is delivered on time and within the planned budget for the project. </a:t>
            </a:r>
          </a:p>
          <a:p>
            <a:r>
              <a:rPr lang="en-GB" dirty="0"/>
              <a:t>The standard approach to project management is plan-driven. Managers draw up a plan for the project showing what should be delivered, when it should be delivered and who will work on the development of the project deliverables. </a:t>
            </a:r>
          </a:p>
          <a:p>
            <a:r>
              <a:rPr lang="en-GB" dirty="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GB" dirty="0"/>
              <a:t>Scrum is an agile method that focuses on managing iterative development rather than specific agile practices.</a:t>
            </a:r>
          </a:p>
          <a:p>
            <a:r>
              <a:rPr lang="en-GB" dirty="0"/>
              <a:t>There are three phases in Scrum. </a:t>
            </a:r>
          </a:p>
          <a:p>
            <a:pPr lvl="1"/>
            <a:r>
              <a:rPr lang="en-GB" dirty="0"/>
              <a:t>The initial phase is an outline planning phase where you establish the general objectives for the project and design the software architecture. </a:t>
            </a:r>
          </a:p>
          <a:p>
            <a:pPr lvl="1"/>
            <a:r>
              <a:rPr lang="en-GB" dirty="0"/>
              <a:t>This is followed by a series of sprint cycles, where each cycle develops an increment of the system. </a:t>
            </a:r>
          </a:p>
          <a:p>
            <a:pPr lvl="1"/>
            <a:r>
              <a:rPr lang="en-GB" dirty="0"/>
              <a:t>The project closure phase wraps up the project, completes required documentation such as system help frames and user manuals and assesses the lessons learned from the project.</a:t>
            </a:r>
          </a:p>
          <a:p>
            <a:r>
              <a:rPr lang="en-GB" dirty="0"/>
              <a:t> </a:t>
            </a:r>
          </a:p>
          <a:p>
            <a:endParaRPr lang="en-US" dirty="0"/>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badi" panose="020B0604020104020204" pitchFamily="34" charset="0"/>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badi" panose="020B0604020104020204" pitchFamily="34" charset="0"/>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badi" panose="020B0604020104020204" pitchFamily="34" charset="0"/>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badi" panose="020B0604020104020204" pitchFamily="34" charset="0"/>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p>
                    <a:p>
                      <a:pPr indent="0" algn="just">
                        <a:spcAft>
                          <a:spcPts val="0"/>
                        </a:spcAft>
                        <a:tabLst>
                          <a:tab pos="342900" algn="l"/>
                          <a:tab pos="685800" algn="l"/>
                          <a:tab pos="1028700" algn="l"/>
                        </a:tabLst>
                      </a:pPr>
                      <a:endParaRPr lang="en-GB" sz="1400" dirty="0">
                        <a:solidFill>
                          <a:srgbClr val="000000"/>
                        </a:solidFill>
                        <a:effectLst/>
                        <a:latin typeface="Abadi" panose="020B0604020104020204" pitchFamily="34" charset="0"/>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badi" panose="020B0604020104020204" pitchFamily="34" charset="0"/>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badi" panose="020B0604020104020204" pitchFamily="34" charset="0"/>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p>
                    <a:p>
                      <a:pPr indent="0" algn="just">
                        <a:spcAft>
                          <a:spcPts val="0"/>
                        </a:spcAft>
                        <a:tabLst>
                          <a:tab pos="342900" algn="l"/>
                          <a:tab pos="685800" algn="l"/>
                          <a:tab pos="1028700" algn="l"/>
                        </a:tabLst>
                      </a:pPr>
                      <a:endParaRPr lang="en-GB" sz="1400" dirty="0">
                        <a:solidFill>
                          <a:srgbClr val="000000"/>
                        </a:solidFill>
                        <a:effectLst/>
                        <a:latin typeface="Abadi" panose="020B0604020104020204" pitchFamily="34" charset="0"/>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badi" panose="020B0604020104020204" pitchFamily="34" charset="0"/>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badi" panose="020B0604020104020204" pitchFamily="34" charset="0"/>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(b)</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badi" panose="020B0604020104020204" pitchFamily="34" charset="0"/>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badi" panose="020B0604020104020204" pitchFamily="34" charset="0"/>
                          <a:ea typeface="Times New Roman"/>
                          <a:cs typeface="Times New Roman"/>
                        </a:rPr>
                        <a:t>A daily meeting of the Scrum team that reviews progress and prioritizes work to be done that day. Ideally, this should be a short face-to-face meeting that includes the whole team.</a:t>
                      </a:r>
                    </a:p>
                    <a:p>
                      <a:pPr indent="0" algn="l">
                        <a:spcAft>
                          <a:spcPts val="600"/>
                        </a:spcAft>
                        <a:tabLst>
                          <a:tab pos="342900" algn="l"/>
                          <a:tab pos="685800" algn="l"/>
                          <a:tab pos="1028700" algn="l"/>
                        </a:tabLst>
                      </a:pPr>
                      <a:endParaRPr lang="en-GB" sz="1400" baseline="0" dirty="0">
                        <a:solidFill>
                          <a:srgbClr val="000000"/>
                        </a:solidFill>
                        <a:effectLst/>
                        <a:latin typeface="Abadi" panose="020B0604020104020204" pitchFamily="34" charset="0"/>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badi" panose="020B0604020104020204" pitchFamily="34" charset="0"/>
                          <a:ea typeface="Times New Roman"/>
                          <a:cs typeface="Times New Roman"/>
                        </a:rPr>
                        <a:t>ScrumMaster</a:t>
                      </a:r>
                      <a:endParaRPr lang="en-GB" sz="1400" baseline="0" dirty="0">
                        <a:solidFill>
                          <a:srgbClr val="000000"/>
                        </a:solidFill>
                        <a:effectLst/>
                        <a:latin typeface="Abadi" panose="020B0604020104020204" pitchFamily="34" charset="0"/>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badi" panose="020B0604020104020204" pitchFamily="34" charset="0"/>
                          <a:ea typeface="Times New Roman"/>
                          <a:cs typeface="Times New Roman"/>
                        </a:rPr>
                        <a:t>The </a:t>
                      </a:r>
                      <a:r>
                        <a:rPr lang="en-GB" sz="1400" baseline="0" dirty="0" err="1">
                          <a:solidFill>
                            <a:srgbClr val="000000"/>
                          </a:solidFill>
                          <a:effectLst/>
                          <a:latin typeface="Abadi" panose="020B0604020104020204" pitchFamily="34" charset="0"/>
                          <a:ea typeface="Times New Roman"/>
                          <a:cs typeface="Times New Roman"/>
                        </a:rPr>
                        <a:t>ScrumMaster</a:t>
                      </a:r>
                      <a:r>
                        <a:rPr lang="en-GB" sz="1400" baseline="0" dirty="0">
                          <a:solidFill>
                            <a:srgbClr val="000000"/>
                          </a:solidFill>
                          <a:effectLst/>
                          <a:latin typeface="Abadi" panose="020B0604020104020204" pitchFamily="34" charset="0"/>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badi" panose="020B0604020104020204" pitchFamily="34" charset="0"/>
                          <a:ea typeface="Times New Roman"/>
                          <a:cs typeface="Times New Roman"/>
                        </a:rPr>
                        <a:t>ScrumMaster</a:t>
                      </a:r>
                      <a:r>
                        <a:rPr lang="en-GB" sz="1400" baseline="0" dirty="0">
                          <a:solidFill>
                            <a:srgbClr val="000000"/>
                          </a:solidFill>
                          <a:effectLst/>
                          <a:latin typeface="Abadi" panose="020B0604020104020204" pitchFamily="34" charset="0"/>
                          <a:ea typeface="Times New Roman"/>
                          <a:cs typeface="Times New Roman"/>
                        </a:rPr>
                        <a:t> should not be thought of as a project manager. Others, however, may not always find it easy to see the difference.</a:t>
                      </a:r>
                    </a:p>
                    <a:p>
                      <a:pPr indent="0" algn="l">
                        <a:spcAft>
                          <a:spcPts val="0"/>
                        </a:spcAft>
                        <a:tabLst>
                          <a:tab pos="342900" algn="l"/>
                          <a:tab pos="685800" algn="l"/>
                          <a:tab pos="1028700" algn="l"/>
                        </a:tabLst>
                      </a:pPr>
                      <a:endParaRPr lang="en-GB" sz="1400" baseline="0" dirty="0">
                        <a:solidFill>
                          <a:srgbClr val="000000"/>
                        </a:solidFill>
                        <a:effectLst/>
                        <a:latin typeface="Abadi" panose="020B0604020104020204" pitchFamily="34" charset="0"/>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badi" panose="020B0604020104020204" pitchFamily="34" charset="0"/>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badi" panose="020B0604020104020204" pitchFamily="34" charset="0"/>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badi" panose="020B0604020104020204" pitchFamily="34" charset="0"/>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badi" panose="020B0604020104020204" pitchFamily="34" charset="0"/>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p>
                    <a:p>
                      <a:pPr indent="0" algn="l">
                        <a:spcAft>
                          <a:spcPts val="0"/>
                        </a:spcAft>
                        <a:tabLst>
                          <a:tab pos="342900" algn="l"/>
                          <a:tab pos="685800" algn="l"/>
                          <a:tab pos="1028700" algn="l"/>
                        </a:tabLst>
                      </a:pPr>
                      <a:endParaRPr lang="en-GB" sz="1400" baseline="0" dirty="0">
                        <a:solidFill>
                          <a:srgbClr val="000000"/>
                        </a:solidFill>
                        <a:effectLst/>
                        <a:latin typeface="Abadi" panose="020B0604020104020204" pitchFamily="34" charset="0"/>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sprint cycle</a:t>
            </a:r>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Tree>
    <p:extLst>
      <p:ext uri="{BB962C8B-B14F-4D97-AF65-F5344CB8AC3E}">
        <p14:creationId xmlns:p14="http://schemas.microsoft.com/office/powerpoint/2010/main" val="166057403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a:p>
            <a:r>
              <a:rPr lang="en-US" dirty="0"/>
              <a:t>Plan-driven development is essential for some types of system but does not meet these business needs.</a:t>
            </a:r>
          </a:p>
          <a:p>
            <a:r>
              <a:rPr lang="en-US" dirty="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Scrum sprint cycle</a:t>
            </a:r>
          </a:p>
        </p:txBody>
      </p:sp>
      <p:sp>
        <p:nvSpPr>
          <p:cNvPr id="3" name="Content Placeholder 2"/>
          <p:cNvSpPr>
            <a:spLocks noGrp="1"/>
          </p:cNvSpPr>
          <p:nvPr>
            <p:ph idx="1"/>
          </p:nvPr>
        </p:nvSpPr>
        <p:spPr/>
        <p:txBody>
          <a:bodyPr/>
          <a:lstStyle/>
          <a:p>
            <a:r>
              <a:rPr lang="en-GB" dirty="0"/>
              <a:t>Sprints are fixed length, normally 2–4 weeks.  </a:t>
            </a:r>
          </a:p>
          <a:p>
            <a:r>
              <a:rPr lang="en-GB" dirty="0"/>
              <a:t>The starting point for planning is the product backlog, which is the list of work to be done on the project.</a:t>
            </a:r>
          </a:p>
          <a:p>
            <a:r>
              <a:rPr lang="en-GB" dirty="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Once these are agreed, the team organize themselves to develop the software. </a:t>
            </a:r>
          </a:p>
          <a:p>
            <a:r>
              <a:rPr lang="en-GB" dirty="0"/>
              <a:t>During this stage the team is isolated from the customer and the organization, with all communications channelled through the so-called ‘Scrum master’. </a:t>
            </a:r>
          </a:p>
          <a:p>
            <a:r>
              <a:rPr lang="en-GB" dirty="0"/>
              <a:t>The role of the Scrum master is to protect the development team from external distractions. </a:t>
            </a:r>
          </a:p>
          <a:p>
            <a:r>
              <a:rPr lang="en-GB" dirty="0"/>
              <a:t> At the end of the sprint, the work done is reviewed and presented to stakeholders. The next sprint cycle then begins.</a:t>
            </a:r>
            <a:endParaRPr lang="en-US" dirty="0"/>
          </a:p>
          <a:p>
            <a:endParaRPr lang="en-US" dirty="0"/>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p:txBody>
          <a:bodyPr/>
          <a:lstStyle/>
          <a:p>
            <a:r>
              <a:rPr lang="en-GB" dirty="0"/>
              <a:t>The ‘Scrum master’ is a facilitator who arranges daily meetings, tracks the backlog of work to be done, records decisions, measures progress against the backlog and communicates with customers and management outside of the team.</a:t>
            </a:r>
          </a:p>
          <a:p>
            <a:r>
              <a:rPr lang="en-GB" dirty="0"/>
              <a:t>The whole team attends short daily meetings (Scrums) where all team members share information, describe their progress since the last meeting, problems that have arisen and what is planned for the following day. </a:t>
            </a:r>
          </a:p>
          <a:p>
            <a:pPr lvl="1"/>
            <a:r>
              <a:rPr lang="en-GB" dirty="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p:txBody>
          <a:bodyPr/>
          <a:lstStyle/>
          <a:p>
            <a:r>
              <a:rPr lang="en-GB" dirty="0"/>
              <a:t>The product is broken down into a set of manageable and understandable chunks.</a:t>
            </a:r>
          </a:p>
          <a:p>
            <a:r>
              <a:rPr lang="en-GB" dirty="0"/>
              <a:t>Unstable requirements do not hold up progress.</a:t>
            </a:r>
          </a:p>
          <a:p>
            <a:r>
              <a:rPr lang="en-GB" dirty="0"/>
              <a:t>The whole team have visibility of everything and consequently team communication is improved.</a:t>
            </a:r>
          </a:p>
          <a:p>
            <a:r>
              <a:rPr lang="en-GB" dirty="0"/>
              <a:t>Customers see on-time delivery of increments and gain feedback on how the product works.</a:t>
            </a:r>
          </a:p>
          <a:p>
            <a:r>
              <a:rPr lang="en-GB" dirty="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Scrum</a:t>
            </a:r>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Tree>
    <p:extLst>
      <p:ext uri="{BB962C8B-B14F-4D97-AF65-F5344CB8AC3E}">
        <p14:creationId xmlns:p14="http://schemas.microsoft.com/office/powerpoint/2010/main" val="2057772794"/>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Scaling agile methods</a:t>
            </a:r>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p:txBody>
          <a:bodyPr/>
          <a:lstStyle/>
          <a:p>
            <a:r>
              <a:rPr lang="en-US" dirty="0"/>
              <a:t>Agile methods have proved to be successful for small and medium sized projects that can be developed by a small co-located team.</a:t>
            </a:r>
          </a:p>
          <a:p>
            <a:r>
              <a:rPr lang="en-US" dirty="0"/>
              <a:t>It is sometimes argued that the success of these methods comes because of improved communications which is possible when everyone is working together.</a:t>
            </a:r>
          </a:p>
          <a:p>
            <a:r>
              <a:rPr lang="en-US" dirty="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lstStyle/>
          <a:p>
            <a:r>
              <a:rPr lang="en-GB" dirty="0"/>
              <a:t>‘Scaling up’ is concerned with using agile methods for developing large software systems that cannot be developed by a small team.</a:t>
            </a:r>
          </a:p>
          <a:p>
            <a:r>
              <a:rPr lang="en-GB" dirty="0"/>
              <a:t>‘Scaling out’ is concerned with how agile methods can be introduced across a large organization with many years of software development experience.</a:t>
            </a:r>
          </a:p>
          <a:p>
            <a:r>
              <a:rPr lang="en-GB" dirty="0"/>
              <a:t>When scaling agile methods it is important to maintain agile fundamentals:</a:t>
            </a:r>
          </a:p>
          <a:p>
            <a:pPr lvl="1"/>
            <a:r>
              <a:rPr lang="en-GB" dirty="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a:t>Practical problems 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a:t>Agile methods are most appropriate for new software development rather than software maintenance. Yet the majority of software costs in large companies come from maintaining their existing software systems.</a:t>
            </a:r>
          </a:p>
          <a:p>
            <a:r>
              <a:rPr lang="en-GB" dirty="0"/>
              <a:t>Agile 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Contractual issues</a:t>
            </a:r>
          </a:p>
        </p:txBody>
      </p:sp>
      <p:sp>
        <p:nvSpPr>
          <p:cNvPr id="3" name="Content Placeholder 2"/>
          <p:cNvSpPr>
            <a:spLocks noGrp="1"/>
          </p:cNvSpPr>
          <p:nvPr>
            <p:ph idx="1"/>
          </p:nvPr>
        </p:nvSpPr>
        <p:spPr/>
        <p:txBody>
          <a:bodyPr/>
          <a:lstStyle/>
          <a:p>
            <a:r>
              <a:rPr lang="en-US" dirty="0"/>
              <a:t>Most software contracts for custom systems are based around a specification, which sets out what has to be implemented by the system developer for the system customer.</a:t>
            </a:r>
          </a:p>
          <a:p>
            <a:r>
              <a:rPr lang="en-US" dirty="0"/>
              <a:t>However, this precludes interleaving specification and development as is the norm in agile development.</a:t>
            </a:r>
          </a:p>
          <a:p>
            <a:r>
              <a:rPr lang="en-US" dirty="0"/>
              <a:t>A contract that pays for developer time rather than functionality is required. </a:t>
            </a:r>
          </a:p>
          <a:p>
            <a:pPr lvl="1"/>
            <a:r>
              <a:rPr lang="en-US" dirty="0"/>
              <a:t>However, this is seen as a high risk my many legal departments because what has to be delivered cannot be guaranteed.</a:t>
            </a:r>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a:t>
            </a:r>
          </a:p>
        </p:txBody>
      </p:sp>
      <p:sp>
        <p:nvSpPr>
          <p:cNvPr id="3" name="Content Placeholder 2"/>
          <p:cNvSpPr>
            <a:spLocks noGrp="1"/>
          </p:cNvSpPr>
          <p:nvPr>
            <p:ph idx="1"/>
          </p:nvPr>
        </p:nvSpPr>
        <p:spPr/>
        <p:txBody>
          <a:bodyPr/>
          <a:lstStyle/>
          <a:p>
            <a:r>
              <a:rPr lang="en-US" dirty="0"/>
              <a:t>Program specification, design and implementation are inter-leaved</a:t>
            </a:r>
          </a:p>
          <a:p>
            <a:r>
              <a:rPr lang="en-US" dirty="0"/>
              <a:t>The system is developed as a series of versions or increments with stakeholders involved in version specification and evaluation</a:t>
            </a:r>
          </a:p>
          <a:p>
            <a:r>
              <a:rPr lang="en-US" dirty="0"/>
              <a:t>Frequent delivery of new versions for evaluation</a:t>
            </a:r>
          </a:p>
          <a:p>
            <a:r>
              <a:rPr lang="en-US" dirty="0"/>
              <a:t>Extensive tool support (e.g. automated testing tools) used to support development.</a:t>
            </a:r>
          </a:p>
          <a:p>
            <a:r>
              <a:rPr lang="en-US" dirty="0"/>
              <a:t>Minimal documentation – focus on working code</a:t>
            </a:r>
          </a:p>
          <a:p>
            <a:endParaRPr lang="en-US" dirty="0"/>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maintenance</a:t>
            </a:r>
          </a:p>
        </p:txBody>
      </p:sp>
      <p:sp>
        <p:nvSpPr>
          <p:cNvPr id="3" name="Content Placeholder 2"/>
          <p:cNvSpPr>
            <a:spLocks noGrp="1"/>
          </p:cNvSpPr>
          <p:nvPr>
            <p:ph idx="1"/>
          </p:nvPr>
        </p:nvSpPr>
        <p:spPr/>
        <p:txBody>
          <a:bodyPr/>
          <a:lstStyle/>
          <a:p>
            <a:r>
              <a:rPr lang="en-US" dirty="0"/>
              <a:t>Key problems are:</a:t>
            </a:r>
          </a:p>
          <a:p>
            <a:pPr lvl="1"/>
            <a:r>
              <a:rPr lang="en-US" dirty="0"/>
              <a:t>Lack of product documentation</a:t>
            </a:r>
          </a:p>
          <a:p>
            <a:pPr lvl="1"/>
            <a:r>
              <a:rPr lang="en-US" dirty="0"/>
              <a:t>Keeping customers involved in the development process</a:t>
            </a:r>
          </a:p>
          <a:p>
            <a:pPr lvl="1"/>
            <a:r>
              <a:rPr lang="en-US" dirty="0"/>
              <a:t>Maintaining the continuity of the development team</a:t>
            </a:r>
          </a:p>
          <a:p>
            <a:r>
              <a:rPr lang="en-US" dirty="0"/>
              <a:t>Agile development relies on the development team knowing and understanding what has to be done. </a:t>
            </a:r>
          </a:p>
          <a:p>
            <a:r>
              <a:rPr lang="en-US" dirty="0"/>
              <a:t>For long-lifetime systems, this is a real problem as the original developers will not always work on the system.</a:t>
            </a:r>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plan-driven methods</a:t>
            </a:r>
          </a:p>
        </p:txBody>
      </p:sp>
      <p:sp>
        <p:nvSpPr>
          <p:cNvPr id="3" name="Content Placeholder 2"/>
          <p:cNvSpPr>
            <a:spLocks noGrp="1"/>
          </p:cNvSpPr>
          <p:nvPr>
            <p:ph idx="1"/>
          </p:nvPr>
        </p:nvSpPr>
        <p:spPr>
          <a:xfrm>
            <a:off x="457200" y="1600200"/>
            <a:ext cx="8420100" cy="4525963"/>
          </a:xfrm>
        </p:spPr>
        <p:txBody>
          <a:bodyPr/>
          <a:lstStyle/>
          <a:p>
            <a:r>
              <a:rPr lang="en-US" dirty="0"/>
              <a:t>Most projects include elements of plan-driven and agile processes. Deciding on the balance depends on:</a:t>
            </a:r>
          </a:p>
          <a:p>
            <a:pPr lvl="1"/>
            <a:r>
              <a:rPr lang="en-GB" dirty="0"/>
              <a:t>Is it important to have a very detailed specification and design before moving to implementation? If so, you probably need to use a plan-driven approach.</a:t>
            </a:r>
          </a:p>
          <a:p>
            <a:pPr lvl="1"/>
            <a:r>
              <a:rPr lang="en-GB" dirty="0"/>
              <a:t>Is an incremental delivery strategy, where you deliver the software to customers and get rapid feedback from them, realistic? If so, consider using agile methods.</a:t>
            </a:r>
          </a:p>
          <a:p>
            <a:pPr lvl="1"/>
            <a:r>
              <a:rPr lang="en-GB" dirty="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Tree>
    <p:extLst>
      <p:ext uri="{BB962C8B-B14F-4D97-AF65-F5344CB8AC3E}">
        <p14:creationId xmlns:p14="http://schemas.microsoft.com/office/powerpoint/2010/main" val="3231500397"/>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4079289"/>
              </p:ext>
            </p:extLst>
          </p:nvPr>
        </p:nvGraphicFramePr>
        <p:xfrm>
          <a:off x="457200" y="1600200"/>
          <a:ext cx="8229600" cy="39979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badi" panose="020B0604020104020204" pitchFamily="34" charset="0"/>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badi" panose="020B0604020104020204" pitchFamily="34" charset="0"/>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badi" panose="020B0604020104020204" pitchFamily="34" charset="0"/>
                          <a:ea typeface="Times New Roman"/>
                          <a:cs typeface="Times New Roman"/>
                        </a:rPr>
                        <a:t>Where there are external stakeholders, such as regulators, it is difficult to represent their views to the agile team.</a:t>
                      </a:r>
                    </a:p>
                    <a:p>
                      <a:pPr indent="0" algn="l">
                        <a:spcAft>
                          <a:spcPts val="0"/>
                        </a:spcAft>
                        <a:tabLst>
                          <a:tab pos="342900" algn="l"/>
                          <a:tab pos="685800" algn="l"/>
                          <a:tab pos="1028700" algn="l"/>
                        </a:tabLst>
                      </a:pPr>
                      <a:endParaRPr lang="en-GB" sz="1400" dirty="0">
                        <a:solidFill>
                          <a:srgbClr val="000000"/>
                        </a:solidFill>
                        <a:effectLst/>
                        <a:latin typeface="Abadi" panose="020B0604020104020204" pitchFamily="34" charset="0"/>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badi" panose="020B0604020104020204" pitchFamily="34" charset="0"/>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badi" panose="020B0604020104020204" pitchFamily="34" charset="0"/>
                          <a:ea typeface="Times New Roman"/>
                          <a:cs typeface="Times New Roman"/>
                        </a:rPr>
                        <a:t>Prioritizing changes can be extremely difficult, especially in systems for which there are many stakeholders. Typically, each stakeholder gives different priorities to different changes.</a:t>
                      </a:r>
                    </a:p>
                    <a:p>
                      <a:pPr indent="0" algn="l">
                        <a:spcAft>
                          <a:spcPts val="0"/>
                        </a:spcAft>
                        <a:tabLst>
                          <a:tab pos="342900" algn="l"/>
                          <a:tab pos="685800" algn="l"/>
                          <a:tab pos="1028700" algn="l"/>
                        </a:tabLst>
                      </a:pPr>
                      <a:endParaRPr lang="en-GB" sz="1400" dirty="0">
                        <a:solidFill>
                          <a:srgbClr val="000000"/>
                        </a:solidFill>
                        <a:effectLst/>
                        <a:latin typeface="Abadi" panose="020B0604020104020204" pitchFamily="34" charset="0"/>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badi" panose="020B0604020104020204" pitchFamily="34" charset="0"/>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badi" panose="020B0604020104020204" pitchFamily="34" charset="0"/>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8580" marR="68580" marT="0" marB="0"/>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Tree>
    <p:extLst>
      <p:ext uri="{BB962C8B-B14F-4D97-AF65-F5344CB8AC3E}">
        <p14:creationId xmlns:p14="http://schemas.microsoft.com/office/powerpoint/2010/main" val="67616883"/>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443455"/>
              </p:ext>
            </p:extLst>
          </p:nvPr>
        </p:nvGraphicFramePr>
        <p:xfrm>
          <a:off x="457200" y="2197100"/>
          <a:ext cx="8229600" cy="18643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57404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badi" panose="020B0604020104020204" pitchFamily="34" charset="0"/>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badi" panose="020B0604020104020204" pitchFamily="34" charset="0"/>
                          <a:ea typeface="Times New Roman"/>
                          <a:cs typeface="Times New Roman"/>
                        </a:rPr>
                        <a:t>Under pressure from delivery schedules, team members may not have time to carry out desirable system simplifications.</a:t>
                      </a:r>
                    </a:p>
                    <a:p>
                      <a:pPr indent="0" algn="l">
                        <a:spcAft>
                          <a:spcPts val="0"/>
                        </a:spcAft>
                        <a:tabLst>
                          <a:tab pos="342900" algn="l"/>
                          <a:tab pos="685800" algn="l"/>
                          <a:tab pos="1028700" algn="l"/>
                        </a:tabLst>
                      </a:pPr>
                      <a:endParaRPr lang="en-GB" sz="1400" baseline="0" dirty="0">
                        <a:solidFill>
                          <a:srgbClr val="000000"/>
                        </a:solidFill>
                        <a:effectLst/>
                        <a:latin typeface="Abadi" panose="020B0604020104020204" pitchFamily="34" charset="0"/>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badi" panose="020B0604020104020204" pitchFamily="34" charset="0"/>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badi" panose="020B0604020104020204" pitchFamily="34" charset="0"/>
                          <a:ea typeface="Times New Roman"/>
                          <a:cs typeface="Times New Roman"/>
                        </a:rPr>
                        <a:t>Individual team members may not have suitable personalities for the intense involvement that is typical of agile methods, and therefore may not interact well with other team members.</a:t>
                      </a:r>
                    </a:p>
                    <a:p>
                      <a:pPr indent="0" algn="l">
                        <a:spcAft>
                          <a:spcPts val="0"/>
                        </a:spcAft>
                        <a:tabLst>
                          <a:tab pos="342900" algn="l"/>
                          <a:tab pos="685800" algn="l"/>
                          <a:tab pos="1028700" algn="l"/>
                        </a:tabLst>
                      </a:pPr>
                      <a:endParaRPr lang="en-GB" sz="1400" baseline="0" dirty="0">
                        <a:solidFill>
                          <a:srgbClr val="000000"/>
                        </a:solidFill>
                        <a:effectLst/>
                        <a:latin typeface="Abadi" panose="020B0604020104020204" pitchFamily="34" charset="0"/>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spTree>
    <p:extLst>
      <p:ext uri="{BB962C8B-B14F-4D97-AF65-F5344CB8AC3E}">
        <p14:creationId xmlns:p14="http://schemas.microsoft.com/office/powerpoint/2010/main" val="1933068761"/>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plan-based factors</a:t>
            </a:r>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Tree>
    <p:extLst>
      <p:ext uri="{BB962C8B-B14F-4D97-AF65-F5344CB8AC3E}">
        <p14:creationId xmlns:p14="http://schemas.microsoft.com/office/powerpoint/2010/main" val="3099963659"/>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issues</a:t>
            </a:r>
          </a:p>
        </p:txBody>
      </p:sp>
      <p:sp>
        <p:nvSpPr>
          <p:cNvPr id="3" name="Content Placeholder 2"/>
          <p:cNvSpPr>
            <a:spLocks noGrp="1"/>
          </p:cNvSpPr>
          <p:nvPr>
            <p:ph idx="1"/>
          </p:nvPr>
        </p:nvSpPr>
        <p:spPr>
          <a:xfrm>
            <a:off x="457200" y="1600200"/>
            <a:ext cx="8470900" cy="4525963"/>
          </a:xfrm>
        </p:spPr>
        <p:txBody>
          <a:bodyPr/>
          <a:lstStyle/>
          <a:p>
            <a:r>
              <a:rPr lang="en-GB" dirty="0"/>
              <a:t>How large is the system being developed?</a:t>
            </a:r>
          </a:p>
          <a:p>
            <a:pPr lvl="1"/>
            <a:r>
              <a:rPr lang="en-GB" dirty="0"/>
              <a:t>Agile methods are most effective a relatively small co-located team who can communicate informally. </a:t>
            </a:r>
          </a:p>
          <a:p>
            <a:r>
              <a:rPr lang="en-GB" dirty="0"/>
              <a:t>What type of system is being developed?</a:t>
            </a:r>
          </a:p>
          <a:p>
            <a:pPr lvl="1"/>
            <a:r>
              <a:rPr lang="en-GB" dirty="0"/>
              <a:t>Systems that require a lot of analysis before implementation need a fairly detailed design to carry out this analysis. </a:t>
            </a:r>
          </a:p>
          <a:p>
            <a:r>
              <a:rPr lang="en-GB" dirty="0"/>
              <a:t>What is the expected system lifetime?</a:t>
            </a:r>
          </a:p>
          <a:p>
            <a:pPr lvl="1"/>
            <a:r>
              <a:rPr lang="en-GB" dirty="0"/>
              <a:t>Long-lifetime systems require documentation to communicate the intentions of the system developers to the support team. </a:t>
            </a:r>
          </a:p>
          <a:p>
            <a:r>
              <a:rPr lang="en-GB" dirty="0"/>
              <a:t>Is the system subject to external regulation?</a:t>
            </a:r>
          </a:p>
          <a:p>
            <a:pPr lvl="1"/>
            <a:r>
              <a:rPr lang="en-GB" dirty="0"/>
              <a:t>If a system is regulated you will probably be required to produce detailed documentation as part of the system safety case. </a:t>
            </a:r>
          </a:p>
          <a:p>
            <a:pPr lvl="1">
              <a:buNone/>
            </a:pPr>
            <a:r>
              <a:rPr lang="en-GB" dirty="0"/>
              <a:t> </a:t>
            </a:r>
          </a:p>
          <a:p>
            <a:pPr lvl="1"/>
            <a:endParaRPr lang="en-US" dirty="0"/>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Tree>
    <p:extLst>
      <p:ext uri="{BB962C8B-B14F-4D97-AF65-F5344CB8AC3E}">
        <p14:creationId xmlns:p14="http://schemas.microsoft.com/office/powerpoint/2010/main" val="2495282264"/>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and teams</a:t>
            </a:r>
          </a:p>
        </p:txBody>
      </p:sp>
      <p:sp>
        <p:nvSpPr>
          <p:cNvPr id="3" name="Content Placeholder 2"/>
          <p:cNvSpPr>
            <a:spLocks noGrp="1"/>
          </p:cNvSpPr>
          <p:nvPr>
            <p:ph idx="1"/>
          </p:nvPr>
        </p:nvSpPr>
        <p:spPr/>
        <p:txBody>
          <a:bodyPr/>
          <a:lstStyle/>
          <a:p>
            <a:r>
              <a:rPr lang="en-GB" dirty="0"/>
              <a:t>How good are the designers and programmers in the development team?</a:t>
            </a:r>
          </a:p>
          <a:p>
            <a:pPr lvl="1"/>
            <a:r>
              <a:rPr lang="en-GB" dirty="0"/>
              <a:t> It is sometimes argued that agile methods require higher skill levels than plan-based approaches in which programmers simply translate a detailed design into code.</a:t>
            </a:r>
          </a:p>
          <a:p>
            <a:r>
              <a:rPr lang="en-GB" dirty="0"/>
              <a:t>How is the development team organized?</a:t>
            </a:r>
          </a:p>
          <a:p>
            <a:pPr lvl="1"/>
            <a:r>
              <a:rPr lang="en-GB" dirty="0"/>
              <a:t>Design documents may be required if the team is </a:t>
            </a:r>
            <a:r>
              <a:rPr lang="en-GB" dirty="0" err="1"/>
              <a:t>dsitributed</a:t>
            </a:r>
            <a:r>
              <a:rPr lang="en-GB" dirty="0"/>
              <a:t>.</a:t>
            </a:r>
          </a:p>
          <a:p>
            <a:r>
              <a:rPr lang="en-GB" dirty="0"/>
              <a:t>What support technologies are available?</a:t>
            </a:r>
          </a:p>
          <a:p>
            <a:pPr lvl="1"/>
            <a:r>
              <a:rPr lang="en-GB" dirty="0"/>
              <a:t>IDE support for visualisation and program analysis is essential if design documentation is not available.</a:t>
            </a:r>
          </a:p>
          <a:p>
            <a:pPr lvl="1"/>
            <a:endParaRPr lang="en-GB" dirty="0"/>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spTree>
    <p:extLst>
      <p:ext uri="{BB962C8B-B14F-4D97-AF65-F5344CB8AC3E}">
        <p14:creationId xmlns:p14="http://schemas.microsoft.com/office/powerpoint/2010/main" val="2280503184"/>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issues</a:t>
            </a:r>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p>
          <a:p>
            <a:r>
              <a:rPr lang="en-GB" dirty="0"/>
              <a:t>Is it standard organizational practice to develop a detailed system specification?</a:t>
            </a:r>
          </a:p>
          <a:p>
            <a:r>
              <a:rPr lang="en-GB" dirty="0"/>
              <a:t>Will customer representatives be available to provide feedback of system increments?</a:t>
            </a:r>
          </a:p>
          <a:p>
            <a:r>
              <a:rPr lang="en-GB" dirty="0"/>
              <a:t>Can informal agile development fit into the organizational culture of detailed documentation?</a:t>
            </a:r>
          </a:p>
          <a:p>
            <a:endParaRPr lang="en-US" dirty="0"/>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spTree>
    <p:extLst>
      <p:ext uri="{BB962C8B-B14F-4D97-AF65-F5344CB8AC3E}">
        <p14:creationId xmlns:p14="http://schemas.microsoft.com/office/powerpoint/2010/main" val="2964070785"/>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for large systems</a:t>
            </a:r>
          </a:p>
        </p:txBody>
      </p:sp>
      <p:sp>
        <p:nvSpPr>
          <p:cNvPr id="3" name="Content Placeholder 2"/>
          <p:cNvSpPr>
            <a:spLocks noGrp="1"/>
          </p:cNvSpPr>
          <p:nvPr>
            <p:ph idx="1"/>
          </p:nvPr>
        </p:nvSpPr>
        <p:spPr/>
        <p:txBody>
          <a:bodyPr/>
          <a:lstStyle/>
          <a:p>
            <a:r>
              <a:rPr lang="en-GB" sz="2200" dirty="0"/>
              <a:t>Large systems are usually collections of separate, communicating systems, where separate teams develop each system. Frequently, these teams are working in different places, sometimes in different time zones. </a:t>
            </a:r>
          </a:p>
          <a:p>
            <a:r>
              <a:rPr lang="en-GB" sz="2200" dirty="0"/>
              <a:t>Large systems are ‘</a:t>
            </a:r>
            <a:r>
              <a:rPr lang="en-GB" sz="2200" dirty="0" err="1"/>
              <a:t>brownfield</a:t>
            </a:r>
            <a:r>
              <a:rPr lang="en-GB" sz="2200" dirty="0"/>
              <a:t> systems’, that is they include and interact with a number of existing systems. Many of the system requirements are concerned with this interaction and so don’t really lend themselves to flexibility and incremental development. </a:t>
            </a:r>
          </a:p>
          <a:p>
            <a:r>
              <a:rPr lang="en-GB" sz="2200" dirty="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Plan-driven and agile development</a:t>
            </a:r>
          </a:p>
        </p:txBody>
      </p:sp>
      <p:sp>
        <p:nvSpPr>
          <p:cNvPr id="6" name="Footer Placeholder 5"/>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 development</a:t>
            </a:r>
          </a:p>
        </p:txBody>
      </p:sp>
      <p:sp>
        <p:nvSpPr>
          <p:cNvPr id="3" name="Content Placeholder 2"/>
          <p:cNvSpPr>
            <a:spLocks noGrp="1"/>
          </p:cNvSpPr>
          <p:nvPr>
            <p:ph idx="1"/>
          </p:nvPr>
        </p:nvSpPr>
        <p:spPr/>
        <p:txBody>
          <a:bodyPr/>
          <a:lstStyle/>
          <a:p>
            <a:r>
              <a:rPr lang="en-GB" dirty="0"/>
              <a:t>Large systems and their development processes are often constrained by external rules and regulations limiting the way that they can be developed.</a:t>
            </a:r>
          </a:p>
          <a:p>
            <a:r>
              <a:rPr lang="en-GB" dirty="0"/>
              <a:t>Large systems have a long procurement and development time. It is difficult to maintain coherent teams who know about the system over that period as, inevitably, people move on to other jobs and projects. </a:t>
            </a:r>
          </a:p>
          <a:p>
            <a:r>
              <a:rPr lang="en-GB" dirty="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large systems</a:t>
            </a:r>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Tree>
    <p:extLst>
      <p:ext uri="{BB962C8B-B14F-4D97-AF65-F5344CB8AC3E}">
        <p14:creationId xmlns:p14="http://schemas.microsoft.com/office/powerpoint/2010/main" val="2913230988"/>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IBM’s agility at scale model</a:t>
            </a:r>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Tree>
    <p:extLst>
      <p:ext uri="{BB962C8B-B14F-4D97-AF65-F5344CB8AC3E}">
        <p14:creationId xmlns:p14="http://schemas.microsoft.com/office/powerpoint/2010/main" val="1863397935"/>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to large systems</a:t>
            </a:r>
          </a:p>
        </p:txBody>
      </p:sp>
      <p:sp>
        <p:nvSpPr>
          <p:cNvPr id="3" name="Content Placeholder 2"/>
          <p:cNvSpPr>
            <a:spLocks noGrp="1"/>
          </p:cNvSpPr>
          <p:nvPr>
            <p:ph idx="1"/>
          </p:nvPr>
        </p:nvSpPr>
        <p:spPr/>
        <p:txBody>
          <a:bodyPr/>
          <a:lstStyle/>
          <a:p>
            <a:r>
              <a:rPr lang="en-GB" sz="2200" dirty="0"/>
              <a:t>A completely incremental approach to requirements engineering is impossible.</a:t>
            </a:r>
          </a:p>
          <a:p>
            <a:r>
              <a:rPr lang="en-GB" sz="2200" dirty="0"/>
              <a:t>There cannot be a single product owner or customer representative.</a:t>
            </a:r>
          </a:p>
          <a:p>
            <a:r>
              <a:rPr lang="en-GB" sz="2200" dirty="0"/>
              <a:t>For large systems development, it is not possible to focus only on the code of the system.  </a:t>
            </a:r>
          </a:p>
          <a:p>
            <a:r>
              <a:rPr lang="en-GB" sz="2200" dirty="0"/>
              <a:t>Cross-team communication mechanisms have to be designed and used. </a:t>
            </a:r>
          </a:p>
          <a:p>
            <a:r>
              <a:rPr lang="en-GB" sz="2200" dirty="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Multi-team Scrum</a:t>
            </a:r>
          </a:p>
        </p:txBody>
      </p:sp>
      <p:sp>
        <p:nvSpPr>
          <p:cNvPr id="3" name="Content Placeholder 2"/>
          <p:cNvSpPr>
            <a:spLocks noGrp="1"/>
          </p:cNvSpPr>
          <p:nvPr>
            <p:ph idx="1"/>
          </p:nvPr>
        </p:nvSpPr>
        <p:spPr/>
        <p:txBody>
          <a:bodyPr/>
          <a:lstStyle/>
          <a:p>
            <a:r>
              <a:rPr lang="en-GB" i="1" dirty="0"/>
              <a:t>Role replication</a:t>
            </a:r>
            <a:r>
              <a:rPr lang="en-GB" dirty="0"/>
              <a:t> </a:t>
            </a:r>
          </a:p>
          <a:p>
            <a:pPr lvl="1"/>
            <a:r>
              <a:rPr lang="en-GB" dirty="0"/>
              <a:t>Each team has a Product Owner for their work component and </a:t>
            </a:r>
            <a:r>
              <a:rPr lang="en-GB" dirty="0" err="1"/>
              <a:t>ScrumMaster</a:t>
            </a:r>
            <a:r>
              <a:rPr lang="en-GB" dirty="0"/>
              <a:t>. </a:t>
            </a:r>
          </a:p>
          <a:p>
            <a:r>
              <a:rPr lang="en-GB" i="1" dirty="0"/>
              <a:t>Product architects</a:t>
            </a:r>
            <a:r>
              <a:rPr lang="en-GB" dirty="0"/>
              <a:t> </a:t>
            </a:r>
          </a:p>
          <a:p>
            <a:pPr lvl="1"/>
            <a:r>
              <a:rPr lang="en-GB" dirty="0"/>
              <a:t>Each team chooses a product architect and these architects collaborate to design and evolve the overall system architecture.</a:t>
            </a:r>
          </a:p>
          <a:p>
            <a:r>
              <a:rPr lang="en-GB" i="1" dirty="0"/>
              <a:t>Release alignment</a:t>
            </a:r>
            <a:r>
              <a:rPr lang="en-GB" dirty="0"/>
              <a:t> </a:t>
            </a:r>
          </a:p>
          <a:p>
            <a:pPr lvl="1"/>
            <a:r>
              <a:rPr lang="en-GB" dirty="0"/>
              <a:t>The dates of product releases from each team are aligned so that a demonstrable and complete system is produced.</a:t>
            </a:r>
          </a:p>
          <a:p>
            <a:r>
              <a:rPr lang="en-GB" i="1" dirty="0"/>
              <a:t>Scrum of Scrums</a:t>
            </a:r>
            <a:r>
              <a:rPr lang="en-GB" dirty="0"/>
              <a:t> </a:t>
            </a:r>
          </a:p>
          <a:p>
            <a:pPr lvl="1"/>
            <a:r>
              <a:rPr lang="en-GB" dirty="0"/>
              <a:t>There is a daily Scrum of Scrums where representatives from each team meet to discuss </a:t>
            </a:r>
            <a:r>
              <a:rPr lang="en-GB" dirty="0" err="1"/>
              <a:t>progressand</a:t>
            </a:r>
            <a:r>
              <a:rPr lang="en-GB" dirty="0"/>
              <a:t> plan work to be done.</a:t>
            </a:r>
          </a:p>
          <a:p>
            <a:endParaRPr lang="en-US" dirty="0"/>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Tree>
    <p:extLst>
      <p:ext uri="{BB962C8B-B14F-4D97-AF65-F5344CB8AC3E}">
        <p14:creationId xmlns:p14="http://schemas.microsoft.com/office/powerpoint/2010/main" val="1835549426"/>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across organizations</a:t>
            </a:r>
          </a:p>
        </p:txBody>
      </p:sp>
      <p:sp>
        <p:nvSpPr>
          <p:cNvPr id="3" name="Content Placeholder 2"/>
          <p:cNvSpPr>
            <a:spLocks noGrp="1"/>
          </p:cNvSpPr>
          <p:nvPr>
            <p:ph idx="1"/>
          </p:nvPr>
        </p:nvSpPr>
        <p:spPr>
          <a:xfrm>
            <a:off x="457200" y="1600200"/>
            <a:ext cx="8407400" cy="4525963"/>
          </a:xfrm>
        </p:spPr>
        <p:txBody>
          <a:bodyPr/>
          <a:lstStyle/>
          <a:p>
            <a:r>
              <a:rPr lang="en-GB" sz="2200" dirty="0"/>
              <a:t>Project managers who do not have experience of agile methods may be reluctant to accept the risk of a new approach.</a:t>
            </a:r>
          </a:p>
          <a:p>
            <a:r>
              <a:rPr lang="en-GB" sz="2200" dirty="0"/>
              <a:t>Large organizations often have quality procedures and standards that all projects are expected to follow and, because of their bureaucratic nature, these are likely to be incompatible with agile methods. </a:t>
            </a:r>
          </a:p>
          <a:p>
            <a:r>
              <a:rPr lang="en-GB" sz="2200" dirty="0"/>
              <a:t>Agile methods seem to work best when team members have a relatively high skill level. However, within large organizations, there are likely to be a wide range of skills and abilities. </a:t>
            </a:r>
          </a:p>
          <a:p>
            <a:r>
              <a:rPr lang="en-GB" sz="2200" dirty="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Agile methods are incremental development methods that focus on rapid software development, frequent releases of the software, reducing process overheads by minimizing documentation and producing high-quality code.  </a:t>
            </a:r>
          </a:p>
          <a:p>
            <a:r>
              <a:rPr lang="en-GB" sz="2000" dirty="0"/>
              <a:t>Agile development practices include </a:t>
            </a:r>
          </a:p>
          <a:p>
            <a:pPr lvl="1"/>
            <a:r>
              <a:rPr lang="en-GB" sz="1600" dirty="0"/>
              <a:t>User stories for system specification</a:t>
            </a:r>
          </a:p>
          <a:p>
            <a:pPr lvl="1"/>
            <a:r>
              <a:rPr lang="en-GB" sz="1600" dirty="0"/>
              <a:t> Frequent releases of the software, </a:t>
            </a:r>
          </a:p>
          <a:p>
            <a:pPr lvl="1"/>
            <a:r>
              <a:rPr lang="en-GB" sz="1600" dirty="0"/>
              <a:t>Continuous software improvement </a:t>
            </a:r>
          </a:p>
          <a:p>
            <a:pPr lvl="1"/>
            <a:r>
              <a:rPr lang="en-GB" sz="1600" dirty="0"/>
              <a:t>Test-first development</a:t>
            </a:r>
          </a:p>
          <a:p>
            <a:pPr lvl="1"/>
            <a:r>
              <a:rPr lang="en-GB" sz="1600" dirty="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spTree>
    <p:extLst>
      <p:ext uri="{BB962C8B-B14F-4D97-AF65-F5344CB8AC3E}">
        <p14:creationId xmlns:p14="http://schemas.microsoft.com/office/powerpoint/2010/main" val="3892022605"/>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Scrum is an agile method that provides a project management framework. </a:t>
            </a:r>
          </a:p>
          <a:p>
            <a:pPr lvl="1"/>
            <a:r>
              <a:rPr lang="en-GB" dirty="0"/>
              <a:t>It is centred round a set of sprints, which are fixed time periods when a system increment is developed.</a:t>
            </a:r>
          </a:p>
          <a:p>
            <a:r>
              <a:rPr lang="en-GB" dirty="0"/>
              <a:t>Many practical development methods are a mixture of plan-based and agile development. </a:t>
            </a:r>
          </a:p>
          <a:p>
            <a:r>
              <a:rPr lang="en-GB" dirty="0"/>
              <a:t>Scaling agile methods for large systems is difficult.</a:t>
            </a:r>
          </a:p>
          <a:p>
            <a:pPr lvl="1"/>
            <a:r>
              <a:rPr lang="en-GB" dirty="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67</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a:t>Agile methods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dirty="0"/>
              <a:t>Agile methods</a:t>
            </a:r>
          </a:p>
        </p:txBody>
      </p:sp>
      <p:sp>
        <p:nvSpPr>
          <p:cNvPr id="1166339" name="Rectangle 3"/>
          <p:cNvSpPr>
            <a:spLocks noGrp="1" noChangeArrowheads="1"/>
          </p:cNvSpPr>
          <p:nvPr>
            <p:ph idx="1"/>
          </p:nvPr>
        </p:nvSpPr>
        <p:spPr/>
        <p:txBody>
          <a:bodyPr/>
          <a:lstStyle/>
          <a:p>
            <a:r>
              <a:rPr lang="en-US" sz="2400" dirty="0"/>
              <a:t>Dissatisfaction with the overheads involved in software design methods of the 1980s and 1990s led to the creation of agile methods. These methods:</a:t>
            </a:r>
          </a:p>
          <a:p>
            <a:pPr lvl="1"/>
            <a:r>
              <a:rPr lang="en-US" sz="2000" dirty="0"/>
              <a:t>Focus on the code rather than the design</a:t>
            </a:r>
          </a:p>
          <a:p>
            <a:pPr lvl="1"/>
            <a:r>
              <a:rPr lang="en-US" sz="2000" dirty="0"/>
              <a:t>Are based on an iterative approach to software development</a:t>
            </a:r>
          </a:p>
          <a:p>
            <a:pPr lvl="1"/>
            <a:r>
              <a:rPr lang="en-US" sz="2000" dirty="0"/>
              <a:t>Are intended to deliver working software quickly and evolve this quickly to meet changing requirements.</a:t>
            </a:r>
          </a:p>
          <a:p>
            <a:r>
              <a:rPr lang="en-US" sz="2400" dirty="0"/>
              <a:t>The aim of agile methods is to reduce overheads in the software process (e.g. by limiting documentation) and to be able to respond quickly to changing requirements without excessive rework.</a:t>
            </a:r>
          </a:p>
        </p:txBody>
      </p:sp>
      <p:sp>
        <p:nvSpPr>
          <p:cNvPr id="5" name="Footer Placeholder 4"/>
          <p:cNvSpPr>
            <a:spLocks noGrp="1"/>
          </p:cNvSpPr>
          <p:nvPr>
            <p:ph type="ftr" sz="quarter" idx="11"/>
          </p:nvPr>
        </p:nvSpPr>
        <p:spPr/>
        <p:txBody>
          <a:bodyPr/>
          <a:lstStyle/>
          <a:p>
            <a:pPr>
              <a:defRPr/>
            </a:pPr>
            <a:r>
              <a:rPr lang="en-US"/>
              <a:t>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1555</TotalTime>
  <Words>5067</Words>
  <Application>Microsoft Office PowerPoint</Application>
  <PresentationFormat>On-screen Show (4:3)</PresentationFormat>
  <Paragraphs>467</Paragraphs>
  <Slides>67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Abadi</vt:lpstr>
      <vt:lpstr>Arial</vt:lpstr>
      <vt:lpstr>Book Antiqua</vt:lpstr>
      <vt:lpstr>Calibri</vt:lpstr>
      <vt:lpstr>Times New Roman</vt:lpstr>
      <vt:lpstr>Wingdings</vt:lpstr>
      <vt:lpstr>SE10 slides</vt:lpstr>
      <vt:lpstr>                                                             UNIT-V  Agile Software Development: Introduction to agile methods, Agile development techniques, Agile project management and scaling agile methods.  Kanban, Flow, and Constantly Improving: The Principles of Kanban, Improving Your Process with Kanban, Measure and Manage Flow, Emergent Behaviour with Kanban  The Agile Coach : Coaches Understand Why People Don't Always Want to Change , Coaches Understand How People Learn, Coaches Understand What Makes a Methodology Work , The Principles of Coaching</vt:lpstr>
      <vt:lpstr>Chapter 3 – Agile Software Development</vt:lpstr>
      <vt:lpstr>Topics covered</vt:lpstr>
      <vt:lpstr>Rapid software development</vt:lpstr>
      <vt:lpstr>Agile development</vt:lpstr>
      <vt:lpstr>Plan-driven and agile development</vt:lpstr>
      <vt:lpstr>Plan-driven and agile development</vt:lpstr>
      <vt:lpstr>Agile methods</vt:lpstr>
      <vt:lpstr>Agile methods</vt:lpstr>
      <vt:lpstr>Agile manifesto </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Refactoring</vt:lpstr>
      <vt:lpstr>Refactoring</vt:lpstr>
      <vt:lpstr>Examples of refactoring</vt:lpstr>
      <vt:lpstr>Test-first development</vt:lpstr>
      <vt:lpstr>Test-driven development</vt:lpstr>
      <vt:lpstr>Customer involvement</vt:lpstr>
      <vt:lpstr>Test case description for dose checking </vt:lpstr>
      <vt:lpstr>Test automation</vt:lpstr>
      <vt:lpstr>Problems with test-first development</vt:lpstr>
      <vt:lpstr>Pair programming</vt:lpstr>
      <vt:lpstr>Pair programming</vt:lpstr>
      <vt:lpstr>Agile project management</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Agile principles and organizational practice</vt:lpstr>
      <vt:lpstr>Agile principles and organizational practice</vt:lpstr>
      <vt:lpstr>Agile and plan-based factors</vt:lpstr>
      <vt:lpstr>System issues</vt:lpstr>
      <vt:lpstr>People and teams</vt:lpstr>
      <vt:lpstr>Organizational issues</vt:lpstr>
      <vt:lpstr>Agile methods for large systems</vt:lpstr>
      <vt:lpstr>Large system development</vt:lpstr>
      <vt:lpstr>Factors in large systems</vt:lpstr>
      <vt:lpstr>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RS</cp:lastModifiedBy>
  <cp:revision>46</cp:revision>
  <dcterms:created xsi:type="dcterms:W3CDTF">2010-01-06T20:28:26Z</dcterms:created>
  <dcterms:modified xsi:type="dcterms:W3CDTF">2025-03-27T10:06:07Z</dcterms:modified>
</cp:coreProperties>
</file>