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350" r:id="rId5"/>
    <p:sldId id="353" r:id="rId6"/>
    <p:sldId id="354" r:id="rId7"/>
    <p:sldId id="365" r:id="rId8"/>
    <p:sldId id="366" r:id="rId9"/>
    <p:sldId id="367" r:id="rId10"/>
    <p:sldId id="368" r:id="rId11"/>
    <p:sldId id="369" r:id="rId12"/>
    <p:sldId id="370" r:id="rId13"/>
    <p:sldId id="372" r:id="rId14"/>
    <p:sldId id="373" r:id="rId15"/>
    <p:sldId id="374" r:id="rId16"/>
    <p:sldId id="375" r:id="rId17"/>
    <p:sldId id="3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58A693-50B3-437E-AD52-B88D40E35526}" v="3" dt="2020-10-14T20:04:43.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5226" autoAdjust="0"/>
  </p:normalViewPr>
  <p:slideViewPr>
    <p:cSldViewPr snapToGrid="0">
      <p:cViewPr varScale="1">
        <p:scale>
          <a:sx n="81" d="100"/>
          <a:sy n="81" d="100"/>
        </p:scale>
        <p:origin x="754" y="62"/>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3/30/2025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a:t>Click to edit Master title style</a:t>
            </a:r>
            <a:endParaRPr lang="en-US" dirty="0"/>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a:t>Click to edit Master text styles</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a:t>Click to edit Master text styles</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a:t>Click to edit Master text styles</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a:t>Click to edit Master text styles</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a:t>Click to edit Master text styles</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a:t>Click to edit Master text styles</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r>
              <a:rPr lang="en-US"/>
              <a:t>Click icon to add picture</a:t>
            </a:r>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a:t>Click to edit Master title style</a:t>
            </a:r>
            <a:endParaRPr lang="en-US" dirty="0"/>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r>
              <a:rPr lang="en-US"/>
              <a:t>Click icon to add picture</a:t>
            </a:r>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r>
              <a:rPr lang="en-US"/>
              <a:t>Click icon to add chart</a:t>
            </a:r>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r>
              <a:rPr lang="en-US"/>
              <a:t>Click icon to add table</a:t>
            </a:r>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a:t>Click to edit Master title style</a:t>
            </a:r>
            <a:endParaRPr lang="en-US" dirty="0"/>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a:t>Click icon to add picture</a:t>
            </a:r>
            <a:endParaRPr lang="en-US" dirty="0"/>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a:t>Click icon to add picture</a:t>
            </a:r>
            <a:endParaRPr lang="en-US" dirty="0"/>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a:t>Click icon to add picture</a:t>
            </a:r>
            <a:endParaRPr lang="en-US" dirty="0"/>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a:t>Click icon to add picture</a:t>
            </a:r>
            <a:endParaRPr lang="en-US" dirty="0"/>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a:t>Click to edit Master title style</a:t>
            </a:r>
            <a:endParaRPr lang="en-US" dirty="0"/>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a:t>Click to edit Master text styles</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a:t>Click to edit Master text styles</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a:t>Click to edit Master text styles</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March 30, 2025</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hyperlink" Target="https://drive.google.com/file/d/1a_zHrZnU52sjqJYH96fIaxec1EwiidN7/view?usp=sharing" TargetMode="Externa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docs.google.com/spreadsheets/d/1O-j6vD_uMm37pzYwvhVToTqZxw_01OTB0x2q0z00Yrc/edit?gid=1250133431#gid=1250133431"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5" y="1237447"/>
            <a:ext cx="5989163" cy="2776091"/>
          </a:xfrm>
        </p:spPr>
        <p:txBody>
          <a:bodyPr/>
          <a:lstStyle/>
          <a:p>
            <a:br>
              <a:rPr lang="en-US" sz="2800" dirty="0"/>
            </a:br>
            <a:r>
              <a:rPr lang="en-US" sz="2800" dirty="0"/>
              <a:t>Sales Performance Analysis of Walmart Stores Using Advanced MySQL Techniques.</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a:lstStyle/>
          <a:p>
            <a:r>
              <a:rPr lang="en-US" dirty="0" err="1">
                <a:latin typeface="+mj-lt"/>
              </a:rPr>
              <a:t>Internshala</a:t>
            </a:r>
            <a:endParaRPr lang="en-US" dirty="0"/>
          </a:p>
          <a:p>
            <a:r>
              <a:rPr lang="en-US" dirty="0"/>
              <a:t>Priyansh Saini </a:t>
            </a:r>
          </a:p>
          <a:p>
            <a:r>
              <a:rPr lang="en-US" dirty="0"/>
              <a:t>15</a:t>
            </a:r>
            <a:r>
              <a:rPr lang="en-US" baseline="30000" dirty="0"/>
              <a:t>th</a:t>
            </a:r>
            <a:r>
              <a:rPr lang="en-US" dirty="0"/>
              <a:t> November Batch</a:t>
            </a:r>
          </a:p>
        </p:txBody>
      </p:sp>
      <p:sp>
        <p:nvSpPr>
          <p:cNvPr id="4" name="TextBox 3">
            <a:extLst>
              <a:ext uri="{FF2B5EF4-FFF2-40B4-BE49-F238E27FC236}">
                <a16:creationId xmlns:a16="http://schemas.microsoft.com/office/drawing/2014/main" id="{3CDF48E1-032E-757A-4F37-BF1377A0C30F}"/>
              </a:ext>
            </a:extLst>
          </p:cNvPr>
          <p:cNvSpPr txBox="1"/>
          <p:nvPr/>
        </p:nvSpPr>
        <p:spPr>
          <a:xfrm>
            <a:off x="6293963" y="1800615"/>
            <a:ext cx="4136069" cy="1015663"/>
          </a:xfrm>
          <a:prstGeom prst="rect">
            <a:avLst/>
          </a:prstGeom>
          <a:noFill/>
        </p:spPr>
        <p:txBody>
          <a:bodyPr wrap="none" rtlCol="0">
            <a:spAutoFit/>
          </a:bodyPr>
          <a:lstStyle/>
          <a:p>
            <a:r>
              <a:rPr lang="en-IN" sz="6000" dirty="0">
                <a:solidFill>
                  <a:schemeClr val="bg1"/>
                </a:solidFill>
                <a:latin typeface="+mj-lt"/>
                <a:cs typeface="Aharoni" panose="02010803020104030203" pitchFamily="2" charset="-79"/>
              </a:rPr>
              <a:t>SQL Project</a:t>
            </a:r>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C97F5-5CE2-66C7-2DEB-EA2F827AED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0D0B55-EEE2-5BCF-D00B-3E33923C8A6C}"/>
              </a:ext>
            </a:extLst>
          </p:cNvPr>
          <p:cNvSpPr>
            <a:spLocks noGrp="1"/>
          </p:cNvSpPr>
          <p:nvPr>
            <p:ph type="title"/>
          </p:nvPr>
        </p:nvSpPr>
        <p:spPr>
          <a:xfrm>
            <a:off x="860328" y="398296"/>
            <a:ext cx="7560545" cy="610863"/>
          </a:xfrm>
        </p:spPr>
        <p:txBody>
          <a:bodyPr>
            <a:normAutofit/>
          </a:bodyPr>
          <a:lstStyle/>
          <a:p>
            <a:r>
              <a:rPr lang="en-US" dirty="0"/>
              <a:t>Problem 8</a:t>
            </a:r>
            <a:endParaRPr lang="en-US" b="1" dirty="0"/>
          </a:p>
        </p:txBody>
      </p:sp>
      <p:sp>
        <p:nvSpPr>
          <p:cNvPr id="6" name="Slide Number Placeholder 5">
            <a:extLst>
              <a:ext uri="{FF2B5EF4-FFF2-40B4-BE49-F238E27FC236}">
                <a16:creationId xmlns:a16="http://schemas.microsoft.com/office/drawing/2014/main" id="{CADF1644-90DC-B013-D3DB-EFDAF58375CE}"/>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10</a:t>
            </a:fld>
            <a:endParaRPr lang="en-US" dirty="0"/>
          </a:p>
        </p:txBody>
      </p:sp>
      <p:sp>
        <p:nvSpPr>
          <p:cNvPr id="5" name="Footer Placeholder 4">
            <a:extLst>
              <a:ext uri="{FF2B5EF4-FFF2-40B4-BE49-F238E27FC236}">
                <a16:creationId xmlns:a16="http://schemas.microsoft.com/office/drawing/2014/main" id="{C073230E-A575-E3F5-4DE4-A3E3957EBB4E}"/>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8" name="Date Placeholder 3">
            <a:extLst>
              <a:ext uri="{FF2B5EF4-FFF2-40B4-BE49-F238E27FC236}">
                <a16:creationId xmlns:a16="http://schemas.microsoft.com/office/drawing/2014/main" id="{80CB1243-9884-E9A5-ADA2-E037B2AF9C0A}"/>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30, 2025</a:t>
            </a:fld>
            <a:endParaRPr lang="en-US" dirty="0"/>
          </a:p>
        </p:txBody>
      </p:sp>
      <p:sp>
        <p:nvSpPr>
          <p:cNvPr id="9" name="TextBox 8">
            <a:extLst>
              <a:ext uri="{FF2B5EF4-FFF2-40B4-BE49-F238E27FC236}">
                <a16:creationId xmlns:a16="http://schemas.microsoft.com/office/drawing/2014/main" id="{0D7795EE-605F-D9D1-1BB9-BF1C11C51509}"/>
              </a:ext>
            </a:extLst>
          </p:cNvPr>
          <p:cNvSpPr txBox="1"/>
          <p:nvPr/>
        </p:nvSpPr>
        <p:spPr>
          <a:xfrm>
            <a:off x="784914" y="1060698"/>
            <a:ext cx="6547318" cy="923330"/>
          </a:xfrm>
          <a:prstGeom prst="rect">
            <a:avLst/>
          </a:prstGeom>
          <a:noFill/>
        </p:spPr>
        <p:txBody>
          <a:bodyPr wrap="square" rtlCol="0">
            <a:spAutoFit/>
          </a:bodyPr>
          <a:lstStyle/>
          <a:p>
            <a:r>
              <a:rPr lang="en-US" b="1" u="sng" dirty="0">
                <a:solidFill>
                  <a:schemeClr val="bg1"/>
                </a:solidFill>
              </a:rPr>
              <a:t>Task 8: Identifying Repeat Customers </a:t>
            </a:r>
          </a:p>
          <a:p>
            <a:r>
              <a:rPr lang="en-US" dirty="0">
                <a:solidFill>
                  <a:schemeClr val="bg1"/>
                </a:solidFill>
              </a:rPr>
              <a:t>Walmart needs to identify customers who made repeat purchases within a specific time frame (e.g., within 30 days).</a:t>
            </a:r>
          </a:p>
        </p:txBody>
      </p:sp>
      <p:sp>
        <p:nvSpPr>
          <p:cNvPr id="17" name="TextBox 16">
            <a:extLst>
              <a:ext uri="{FF2B5EF4-FFF2-40B4-BE49-F238E27FC236}">
                <a16:creationId xmlns:a16="http://schemas.microsoft.com/office/drawing/2014/main" id="{804F4E38-30C6-56F0-7F35-C72E31806B4C}"/>
              </a:ext>
            </a:extLst>
          </p:cNvPr>
          <p:cNvSpPr txBox="1"/>
          <p:nvPr/>
        </p:nvSpPr>
        <p:spPr>
          <a:xfrm>
            <a:off x="7005437" y="790165"/>
            <a:ext cx="5186563" cy="6026650"/>
          </a:xfrm>
          <a:prstGeom prst="rect">
            <a:avLst/>
          </a:prstGeom>
          <a:noFill/>
        </p:spPr>
        <p:txBody>
          <a:bodyPr wrap="square">
            <a:spAutoFit/>
          </a:bodyPr>
          <a:lstStyle/>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WITH </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CustomerPurchases</a:t>
            </a: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SELECT </a:t>
            </a: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`customer id`,</a:t>
            </a: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STR_TO_DATE(Date, '%d-%m-%Y') AS </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purchase_date</a:t>
            </a:r>
            <a:endPar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FROM </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walmartsales</a:t>
            </a: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GROUP BY `customer id`, STR_TO_DATE(Date, '%d-%m-%Y')</a:t>
            </a: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PurchaseSequence</a:t>
            </a: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SELECT </a:t>
            </a: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`customer id`,</a:t>
            </a: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purchase_date</a:t>
            </a: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LEAD(</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purchase_date</a:t>
            </a: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OVER (PARTITION BY `customer id` ORDER BY </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purchase_date</a:t>
            </a: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next_purchase_date</a:t>
            </a:r>
            <a:endPar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FROM </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CustomerPurchases</a:t>
            </a:r>
            <a:endPar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`customer id`,</a:t>
            </a: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purchase_date</a:t>
            </a: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next_purchase_date</a:t>
            </a: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DATEDIFF(</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next_purchase_date</a:t>
            </a: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purchase_date</a:t>
            </a: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days_between_purchases</a:t>
            </a:r>
            <a:endPar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PurchaseSequence</a:t>
            </a:r>
            <a:endPar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WHERE </a:t>
            </a:r>
          </a:p>
          <a:p>
            <a:pPr>
              <a:lnSpc>
                <a:spcPct val="107000"/>
              </a:lnSpc>
              <a:spcAft>
                <a:spcPts val="800"/>
              </a:spcAft>
              <a:buNone/>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next_purchase_date</a:t>
            </a: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IS NOT NULL </a:t>
            </a:r>
          </a:p>
          <a:p>
            <a:pPr>
              <a:lnSpc>
                <a:spcPct val="107000"/>
              </a:lnSpc>
              <a:spcAft>
                <a:spcPts val="800"/>
              </a:spcAft>
            </a:pP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DATEDIFF(</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next_purchase_date</a:t>
            </a: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0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purchase_date</a:t>
            </a:r>
            <a:r>
              <a:rPr lang="en-IN" sz="10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&lt;= 30;</a:t>
            </a:r>
          </a:p>
        </p:txBody>
      </p:sp>
      <p:sp>
        <p:nvSpPr>
          <p:cNvPr id="18" name="TextBox 17">
            <a:extLst>
              <a:ext uri="{FF2B5EF4-FFF2-40B4-BE49-F238E27FC236}">
                <a16:creationId xmlns:a16="http://schemas.microsoft.com/office/drawing/2014/main" id="{94AF69C6-7E3B-B1D1-483B-428E14E340D7}"/>
              </a:ext>
            </a:extLst>
          </p:cNvPr>
          <p:cNvSpPr txBox="1"/>
          <p:nvPr/>
        </p:nvSpPr>
        <p:spPr>
          <a:xfrm>
            <a:off x="7058856" y="328500"/>
            <a:ext cx="1687399" cy="461665"/>
          </a:xfrm>
          <a:prstGeom prst="rect">
            <a:avLst/>
          </a:prstGeom>
          <a:noFill/>
        </p:spPr>
        <p:txBody>
          <a:bodyPr wrap="square" rtlCol="0">
            <a:spAutoFit/>
          </a:bodyPr>
          <a:lstStyle/>
          <a:p>
            <a:r>
              <a:rPr lang="en-US" sz="2400" b="1" u="sng" dirty="0">
                <a:solidFill>
                  <a:schemeClr val="bg1"/>
                </a:solidFill>
              </a:rPr>
              <a:t>SQL Query </a:t>
            </a:r>
            <a:endParaRPr lang="en-IN" sz="2400" b="1" u="sng" dirty="0">
              <a:solidFill>
                <a:schemeClr val="bg1"/>
              </a:solidFill>
            </a:endParaRPr>
          </a:p>
        </p:txBody>
      </p:sp>
      <p:sp>
        <p:nvSpPr>
          <p:cNvPr id="21" name="TextBox 20">
            <a:extLst>
              <a:ext uri="{FF2B5EF4-FFF2-40B4-BE49-F238E27FC236}">
                <a16:creationId xmlns:a16="http://schemas.microsoft.com/office/drawing/2014/main" id="{793265C3-6EB9-E148-BB35-6FE0407CDDA7}"/>
              </a:ext>
            </a:extLst>
          </p:cNvPr>
          <p:cNvSpPr txBox="1"/>
          <p:nvPr/>
        </p:nvSpPr>
        <p:spPr>
          <a:xfrm>
            <a:off x="784914" y="2035567"/>
            <a:ext cx="1687399" cy="461665"/>
          </a:xfrm>
          <a:prstGeom prst="rect">
            <a:avLst/>
          </a:prstGeom>
          <a:noFill/>
        </p:spPr>
        <p:txBody>
          <a:bodyPr wrap="square" rtlCol="0">
            <a:spAutoFit/>
          </a:bodyPr>
          <a:lstStyle/>
          <a:p>
            <a:r>
              <a:rPr lang="en-US" sz="2400" b="1" u="sng" dirty="0">
                <a:solidFill>
                  <a:schemeClr val="bg1"/>
                </a:solidFill>
              </a:rPr>
              <a:t>Result</a:t>
            </a:r>
            <a:endParaRPr lang="en-IN" sz="2400" b="1" u="sng" dirty="0">
              <a:solidFill>
                <a:schemeClr val="bg1"/>
              </a:solidFill>
            </a:endParaRPr>
          </a:p>
        </p:txBody>
      </p:sp>
      <p:pic>
        <p:nvPicPr>
          <p:cNvPr id="13" name="Picture 12">
            <a:extLst>
              <a:ext uri="{FF2B5EF4-FFF2-40B4-BE49-F238E27FC236}">
                <a16:creationId xmlns:a16="http://schemas.microsoft.com/office/drawing/2014/main" id="{AD66B5E4-0C6F-FC1C-FFAB-558BC40208B6}"/>
              </a:ext>
            </a:extLst>
          </p:cNvPr>
          <p:cNvPicPr>
            <a:picLocks noChangeAspect="1"/>
          </p:cNvPicPr>
          <p:nvPr/>
        </p:nvPicPr>
        <p:blipFill>
          <a:blip r:embed="rId2"/>
          <a:stretch>
            <a:fillRect/>
          </a:stretch>
        </p:blipFill>
        <p:spPr>
          <a:xfrm>
            <a:off x="1841553" y="2120407"/>
            <a:ext cx="4182659" cy="3922173"/>
          </a:xfrm>
          <a:prstGeom prst="rect">
            <a:avLst/>
          </a:prstGeom>
        </p:spPr>
      </p:pic>
    </p:spTree>
    <p:extLst>
      <p:ext uri="{BB962C8B-B14F-4D97-AF65-F5344CB8AC3E}">
        <p14:creationId xmlns:p14="http://schemas.microsoft.com/office/powerpoint/2010/main" val="211355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CA34D-C0E9-6E7A-CAEA-1F9C77D5EF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86D69F-831C-8244-92EE-B8E9B9F55FC8}"/>
              </a:ext>
            </a:extLst>
          </p:cNvPr>
          <p:cNvSpPr>
            <a:spLocks noGrp="1"/>
          </p:cNvSpPr>
          <p:nvPr>
            <p:ph type="title"/>
          </p:nvPr>
        </p:nvSpPr>
        <p:spPr>
          <a:xfrm>
            <a:off x="860328" y="398296"/>
            <a:ext cx="7560545" cy="610863"/>
          </a:xfrm>
        </p:spPr>
        <p:txBody>
          <a:bodyPr>
            <a:normAutofit/>
          </a:bodyPr>
          <a:lstStyle/>
          <a:p>
            <a:r>
              <a:rPr lang="en-US" dirty="0"/>
              <a:t>Problem 9</a:t>
            </a:r>
            <a:endParaRPr lang="en-US" b="1" dirty="0"/>
          </a:p>
        </p:txBody>
      </p:sp>
      <p:sp>
        <p:nvSpPr>
          <p:cNvPr id="6" name="Slide Number Placeholder 5">
            <a:extLst>
              <a:ext uri="{FF2B5EF4-FFF2-40B4-BE49-F238E27FC236}">
                <a16:creationId xmlns:a16="http://schemas.microsoft.com/office/drawing/2014/main" id="{FC48E2F4-F182-5227-337C-5A7843648048}"/>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11</a:t>
            </a:fld>
            <a:endParaRPr lang="en-US" dirty="0"/>
          </a:p>
        </p:txBody>
      </p:sp>
      <p:sp>
        <p:nvSpPr>
          <p:cNvPr id="5" name="Footer Placeholder 4">
            <a:extLst>
              <a:ext uri="{FF2B5EF4-FFF2-40B4-BE49-F238E27FC236}">
                <a16:creationId xmlns:a16="http://schemas.microsoft.com/office/drawing/2014/main" id="{73AABA36-54B6-DA79-B17A-ECE6E70A4DCA}"/>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8" name="Date Placeholder 3">
            <a:extLst>
              <a:ext uri="{FF2B5EF4-FFF2-40B4-BE49-F238E27FC236}">
                <a16:creationId xmlns:a16="http://schemas.microsoft.com/office/drawing/2014/main" id="{ADA74E9A-672E-FB23-3637-B383CF2EF033}"/>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30, 2025</a:t>
            </a:fld>
            <a:endParaRPr lang="en-US" dirty="0"/>
          </a:p>
        </p:txBody>
      </p:sp>
      <p:sp>
        <p:nvSpPr>
          <p:cNvPr id="9" name="TextBox 8">
            <a:extLst>
              <a:ext uri="{FF2B5EF4-FFF2-40B4-BE49-F238E27FC236}">
                <a16:creationId xmlns:a16="http://schemas.microsoft.com/office/drawing/2014/main" id="{D3F3A242-3728-1FED-D84A-71E69AEE1A4B}"/>
              </a:ext>
            </a:extLst>
          </p:cNvPr>
          <p:cNvSpPr txBox="1"/>
          <p:nvPr/>
        </p:nvSpPr>
        <p:spPr>
          <a:xfrm>
            <a:off x="784915" y="1169414"/>
            <a:ext cx="6547318" cy="923330"/>
          </a:xfrm>
          <a:prstGeom prst="rect">
            <a:avLst/>
          </a:prstGeom>
          <a:noFill/>
        </p:spPr>
        <p:txBody>
          <a:bodyPr wrap="square" rtlCol="0">
            <a:spAutoFit/>
          </a:bodyPr>
          <a:lstStyle/>
          <a:p>
            <a:r>
              <a:rPr lang="en-US" b="1" u="sng" dirty="0">
                <a:solidFill>
                  <a:schemeClr val="bg1"/>
                </a:solidFill>
              </a:rPr>
              <a:t>Task 9: Finding Top 5 Customers by Sales Volume </a:t>
            </a:r>
          </a:p>
          <a:p>
            <a:r>
              <a:rPr lang="en-US" dirty="0">
                <a:solidFill>
                  <a:schemeClr val="bg1"/>
                </a:solidFill>
              </a:rPr>
              <a:t>Walmart wants to reward its top 5 customers who have generated the most sales Revenue.</a:t>
            </a:r>
          </a:p>
        </p:txBody>
      </p:sp>
      <p:sp>
        <p:nvSpPr>
          <p:cNvPr id="17" name="TextBox 16">
            <a:extLst>
              <a:ext uri="{FF2B5EF4-FFF2-40B4-BE49-F238E27FC236}">
                <a16:creationId xmlns:a16="http://schemas.microsoft.com/office/drawing/2014/main" id="{8DEC11FC-8E0A-EF15-3B6E-84BC7B28051D}"/>
              </a:ext>
            </a:extLst>
          </p:cNvPr>
          <p:cNvSpPr txBox="1"/>
          <p:nvPr/>
        </p:nvSpPr>
        <p:spPr>
          <a:xfrm>
            <a:off x="7332233" y="1003265"/>
            <a:ext cx="4074852" cy="2769284"/>
          </a:xfrm>
          <a:prstGeom prst="rect">
            <a:avLst/>
          </a:prstGeom>
          <a:noFill/>
        </p:spPr>
        <p:txBody>
          <a:bodyPr wrap="square">
            <a:spAutoFit/>
          </a:bodyPr>
          <a:lstStyle/>
          <a:p>
            <a:pPr>
              <a:lnSpc>
                <a:spcPct val="107000"/>
              </a:lnSpc>
              <a:spcAft>
                <a:spcPts val="800"/>
              </a:spcAft>
              <a:buNone/>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07000"/>
              </a:lnSpc>
              <a:spcAft>
                <a:spcPts val="800"/>
              </a:spcAft>
              <a:buNone/>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`Customer ID`, </a:t>
            </a:r>
          </a:p>
          <a:p>
            <a:pPr>
              <a:lnSpc>
                <a:spcPct val="107000"/>
              </a:lnSpc>
              <a:spcAft>
                <a:spcPts val="800"/>
              </a:spcAft>
              <a:buNone/>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SUM(Total) AS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total_sales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GROUP BY `Customer ID`</a:t>
            </a:r>
          </a:p>
          <a:p>
            <a:pPr>
              <a:lnSpc>
                <a:spcPct val="107000"/>
              </a:lnSpc>
              <a:spcAft>
                <a:spcPts val="800"/>
              </a:spcAft>
              <a:buNone/>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ORDER BY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total_sales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DESC</a:t>
            </a: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LIMIT 5;</a:t>
            </a:r>
          </a:p>
        </p:txBody>
      </p:sp>
      <p:sp>
        <p:nvSpPr>
          <p:cNvPr id="18" name="TextBox 17">
            <a:extLst>
              <a:ext uri="{FF2B5EF4-FFF2-40B4-BE49-F238E27FC236}">
                <a16:creationId xmlns:a16="http://schemas.microsoft.com/office/drawing/2014/main" id="{C01C8029-875F-1785-A675-819464B544A3}"/>
              </a:ext>
            </a:extLst>
          </p:cNvPr>
          <p:cNvSpPr txBox="1"/>
          <p:nvPr/>
        </p:nvSpPr>
        <p:spPr>
          <a:xfrm>
            <a:off x="7332233" y="333901"/>
            <a:ext cx="1687399" cy="461665"/>
          </a:xfrm>
          <a:prstGeom prst="rect">
            <a:avLst/>
          </a:prstGeom>
          <a:noFill/>
        </p:spPr>
        <p:txBody>
          <a:bodyPr wrap="square" rtlCol="0">
            <a:spAutoFit/>
          </a:bodyPr>
          <a:lstStyle/>
          <a:p>
            <a:r>
              <a:rPr lang="en-US" sz="2400" b="1" u="sng" dirty="0">
                <a:solidFill>
                  <a:schemeClr val="bg1"/>
                </a:solidFill>
              </a:rPr>
              <a:t>SQL Query </a:t>
            </a:r>
            <a:endParaRPr lang="en-IN" sz="2400" b="1" u="sng" dirty="0">
              <a:solidFill>
                <a:schemeClr val="bg1"/>
              </a:solidFill>
            </a:endParaRPr>
          </a:p>
        </p:txBody>
      </p:sp>
      <p:sp>
        <p:nvSpPr>
          <p:cNvPr id="21" name="TextBox 20">
            <a:extLst>
              <a:ext uri="{FF2B5EF4-FFF2-40B4-BE49-F238E27FC236}">
                <a16:creationId xmlns:a16="http://schemas.microsoft.com/office/drawing/2014/main" id="{C2D78FB9-3E18-ED2E-D96E-01CE7BADD5AB}"/>
              </a:ext>
            </a:extLst>
          </p:cNvPr>
          <p:cNvSpPr txBox="1"/>
          <p:nvPr/>
        </p:nvSpPr>
        <p:spPr>
          <a:xfrm>
            <a:off x="784915" y="2236731"/>
            <a:ext cx="1687399" cy="461665"/>
          </a:xfrm>
          <a:prstGeom prst="rect">
            <a:avLst/>
          </a:prstGeom>
          <a:noFill/>
        </p:spPr>
        <p:txBody>
          <a:bodyPr wrap="square" rtlCol="0">
            <a:spAutoFit/>
          </a:bodyPr>
          <a:lstStyle/>
          <a:p>
            <a:r>
              <a:rPr lang="en-US" sz="2400" b="1" u="sng" dirty="0">
                <a:solidFill>
                  <a:schemeClr val="bg1"/>
                </a:solidFill>
              </a:rPr>
              <a:t>Result</a:t>
            </a:r>
            <a:endParaRPr lang="en-IN" sz="2400" b="1" u="sng" dirty="0">
              <a:solidFill>
                <a:schemeClr val="bg1"/>
              </a:solidFill>
            </a:endParaRPr>
          </a:p>
        </p:txBody>
      </p:sp>
      <p:pic>
        <p:nvPicPr>
          <p:cNvPr id="4" name="Picture 3">
            <a:extLst>
              <a:ext uri="{FF2B5EF4-FFF2-40B4-BE49-F238E27FC236}">
                <a16:creationId xmlns:a16="http://schemas.microsoft.com/office/drawing/2014/main" id="{6D1B4B66-CD9C-C47A-C193-E51C945416E8}"/>
              </a:ext>
            </a:extLst>
          </p:cNvPr>
          <p:cNvPicPr>
            <a:picLocks noChangeAspect="1"/>
          </p:cNvPicPr>
          <p:nvPr/>
        </p:nvPicPr>
        <p:blipFill>
          <a:blip r:embed="rId2"/>
          <a:stretch>
            <a:fillRect/>
          </a:stretch>
        </p:blipFill>
        <p:spPr>
          <a:xfrm>
            <a:off x="1939499" y="2276266"/>
            <a:ext cx="3183957" cy="1735659"/>
          </a:xfrm>
          <a:prstGeom prst="rect">
            <a:avLst/>
          </a:prstGeom>
        </p:spPr>
      </p:pic>
      <p:sp>
        <p:nvSpPr>
          <p:cNvPr id="10" name="TextBox 9">
            <a:extLst>
              <a:ext uri="{FF2B5EF4-FFF2-40B4-BE49-F238E27FC236}">
                <a16:creationId xmlns:a16="http://schemas.microsoft.com/office/drawing/2014/main" id="{F9795870-E79F-4DF3-C5C0-456CBB1908B0}"/>
              </a:ext>
            </a:extLst>
          </p:cNvPr>
          <p:cNvSpPr txBox="1"/>
          <p:nvPr/>
        </p:nvSpPr>
        <p:spPr>
          <a:xfrm>
            <a:off x="779310" y="4195447"/>
            <a:ext cx="1687399" cy="461665"/>
          </a:xfrm>
          <a:prstGeom prst="rect">
            <a:avLst/>
          </a:prstGeom>
          <a:noFill/>
        </p:spPr>
        <p:txBody>
          <a:bodyPr wrap="square" rtlCol="0">
            <a:spAutoFit/>
          </a:bodyPr>
          <a:lstStyle/>
          <a:p>
            <a:r>
              <a:rPr lang="en-US" sz="2400" b="1" u="sng" dirty="0">
                <a:solidFill>
                  <a:schemeClr val="bg1"/>
                </a:solidFill>
              </a:rPr>
              <a:t>Findings</a:t>
            </a:r>
            <a:endParaRPr lang="en-IN" sz="2400" b="1" u="sng" dirty="0">
              <a:solidFill>
                <a:schemeClr val="bg1"/>
              </a:solidFill>
            </a:endParaRPr>
          </a:p>
        </p:txBody>
      </p:sp>
      <p:sp>
        <p:nvSpPr>
          <p:cNvPr id="11" name="TextBox 10">
            <a:extLst>
              <a:ext uri="{FF2B5EF4-FFF2-40B4-BE49-F238E27FC236}">
                <a16:creationId xmlns:a16="http://schemas.microsoft.com/office/drawing/2014/main" id="{55D22E10-541E-635A-530F-518D176DA2F5}"/>
              </a:ext>
            </a:extLst>
          </p:cNvPr>
          <p:cNvSpPr txBox="1"/>
          <p:nvPr/>
        </p:nvSpPr>
        <p:spPr>
          <a:xfrm>
            <a:off x="779310" y="4786551"/>
            <a:ext cx="5704958"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Customer ID 8,3,2,15 and 1 are the customers which Walmart should focus on to generate more sales.</a:t>
            </a:r>
            <a:endParaRPr lang="en-IN" dirty="0">
              <a:solidFill>
                <a:schemeClr val="bg1"/>
              </a:solidFill>
            </a:endParaRPr>
          </a:p>
        </p:txBody>
      </p:sp>
    </p:spTree>
    <p:extLst>
      <p:ext uri="{BB962C8B-B14F-4D97-AF65-F5344CB8AC3E}">
        <p14:creationId xmlns:p14="http://schemas.microsoft.com/office/powerpoint/2010/main" val="3289165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A2F-ECDE-CE32-AEB9-C167F28D40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5E367C-49C1-2BE8-D718-46E425ABA4B1}"/>
              </a:ext>
            </a:extLst>
          </p:cNvPr>
          <p:cNvSpPr>
            <a:spLocks noGrp="1"/>
          </p:cNvSpPr>
          <p:nvPr>
            <p:ph type="title"/>
          </p:nvPr>
        </p:nvSpPr>
        <p:spPr>
          <a:xfrm>
            <a:off x="860328" y="398296"/>
            <a:ext cx="7560545" cy="610863"/>
          </a:xfrm>
        </p:spPr>
        <p:txBody>
          <a:bodyPr>
            <a:normAutofit/>
          </a:bodyPr>
          <a:lstStyle/>
          <a:p>
            <a:r>
              <a:rPr lang="en-US" dirty="0"/>
              <a:t>Problem 10</a:t>
            </a:r>
            <a:endParaRPr lang="en-US" b="1" dirty="0"/>
          </a:p>
        </p:txBody>
      </p:sp>
      <p:sp>
        <p:nvSpPr>
          <p:cNvPr id="6" name="Slide Number Placeholder 5">
            <a:extLst>
              <a:ext uri="{FF2B5EF4-FFF2-40B4-BE49-F238E27FC236}">
                <a16:creationId xmlns:a16="http://schemas.microsoft.com/office/drawing/2014/main" id="{1655DB70-EDC6-3CC4-0979-038773AE5BCC}"/>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12</a:t>
            </a:fld>
            <a:endParaRPr lang="en-US" dirty="0"/>
          </a:p>
        </p:txBody>
      </p:sp>
      <p:sp>
        <p:nvSpPr>
          <p:cNvPr id="5" name="Footer Placeholder 4">
            <a:extLst>
              <a:ext uri="{FF2B5EF4-FFF2-40B4-BE49-F238E27FC236}">
                <a16:creationId xmlns:a16="http://schemas.microsoft.com/office/drawing/2014/main" id="{16F4DE8C-5BD2-95FE-1086-926419E4C428}"/>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8" name="Date Placeholder 3">
            <a:extLst>
              <a:ext uri="{FF2B5EF4-FFF2-40B4-BE49-F238E27FC236}">
                <a16:creationId xmlns:a16="http://schemas.microsoft.com/office/drawing/2014/main" id="{BB2F7B99-B8C8-8D91-5726-F1B427F0380A}"/>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30, 2025</a:t>
            </a:fld>
            <a:endParaRPr lang="en-US" dirty="0"/>
          </a:p>
        </p:txBody>
      </p:sp>
      <p:sp>
        <p:nvSpPr>
          <p:cNvPr id="9" name="TextBox 8">
            <a:extLst>
              <a:ext uri="{FF2B5EF4-FFF2-40B4-BE49-F238E27FC236}">
                <a16:creationId xmlns:a16="http://schemas.microsoft.com/office/drawing/2014/main" id="{96060F34-F624-E6D3-1777-B7ABF8374BA4}"/>
              </a:ext>
            </a:extLst>
          </p:cNvPr>
          <p:cNvSpPr txBox="1"/>
          <p:nvPr/>
        </p:nvSpPr>
        <p:spPr>
          <a:xfrm>
            <a:off x="784915" y="1169414"/>
            <a:ext cx="6547318" cy="923330"/>
          </a:xfrm>
          <a:prstGeom prst="rect">
            <a:avLst/>
          </a:prstGeom>
          <a:noFill/>
        </p:spPr>
        <p:txBody>
          <a:bodyPr wrap="square" rtlCol="0">
            <a:spAutoFit/>
          </a:bodyPr>
          <a:lstStyle/>
          <a:p>
            <a:r>
              <a:rPr lang="en-US" b="1" u="sng" dirty="0">
                <a:solidFill>
                  <a:schemeClr val="bg1"/>
                </a:solidFill>
              </a:rPr>
              <a:t>Task 10: Analyzing Sales Trends by Day of the Week </a:t>
            </a:r>
          </a:p>
          <a:p>
            <a:r>
              <a:rPr lang="en-US" dirty="0">
                <a:solidFill>
                  <a:schemeClr val="bg1"/>
                </a:solidFill>
              </a:rPr>
              <a:t>Walmart wants to analyze the sales patterns to determine which day of the week brings the highest sales.</a:t>
            </a:r>
          </a:p>
        </p:txBody>
      </p:sp>
      <p:sp>
        <p:nvSpPr>
          <p:cNvPr id="17" name="TextBox 16">
            <a:extLst>
              <a:ext uri="{FF2B5EF4-FFF2-40B4-BE49-F238E27FC236}">
                <a16:creationId xmlns:a16="http://schemas.microsoft.com/office/drawing/2014/main" id="{46157AB2-2391-801C-E2DA-3E2954EBE387}"/>
              </a:ext>
            </a:extLst>
          </p:cNvPr>
          <p:cNvSpPr txBox="1"/>
          <p:nvPr/>
        </p:nvSpPr>
        <p:spPr>
          <a:xfrm>
            <a:off x="7186369" y="1009159"/>
            <a:ext cx="5959561" cy="2666692"/>
          </a:xfrm>
          <a:prstGeom prst="rect">
            <a:avLst/>
          </a:prstGeom>
          <a:noFill/>
        </p:spPr>
        <p:txBody>
          <a:bodyPr wrap="square">
            <a:spAutoFit/>
          </a:bodyPr>
          <a:lstStyle/>
          <a:p>
            <a:pPr>
              <a:lnSpc>
                <a:spcPct val="107000"/>
              </a:lnSpc>
              <a:spcAft>
                <a:spcPts val="800"/>
              </a:spcAft>
              <a:buNone/>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07000"/>
              </a:lnSpc>
              <a:spcAft>
                <a:spcPts val="800"/>
              </a:spcAft>
              <a:buNone/>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DAYNAME(STR_TO_DATE(Date, '%d-%m-%Y')) AS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day_of_week</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SUM(Total) AS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total_sales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GROUP BY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day_of_week</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ORDER BY </a:t>
            </a:r>
            <a:r>
              <a:rPr lang="en-IN" sz="18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total_sales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DESC;</a:t>
            </a:r>
          </a:p>
        </p:txBody>
      </p:sp>
      <p:sp>
        <p:nvSpPr>
          <p:cNvPr id="18" name="TextBox 17">
            <a:extLst>
              <a:ext uri="{FF2B5EF4-FFF2-40B4-BE49-F238E27FC236}">
                <a16:creationId xmlns:a16="http://schemas.microsoft.com/office/drawing/2014/main" id="{563D7093-B8A0-6D82-D4D2-CC7C98F95CCC}"/>
              </a:ext>
            </a:extLst>
          </p:cNvPr>
          <p:cNvSpPr txBox="1"/>
          <p:nvPr/>
        </p:nvSpPr>
        <p:spPr>
          <a:xfrm>
            <a:off x="7186369" y="434158"/>
            <a:ext cx="1687399" cy="461665"/>
          </a:xfrm>
          <a:prstGeom prst="rect">
            <a:avLst/>
          </a:prstGeom>
          <a:noFill/>
        </p:spPr>
        <p:txBody>
          <a:bodyPr wrap="square" rtlCol="0">
            <a:spAutoFit/>
          </a:bodyPr>
          <a:lstStyle/>
          <a:p>
            <a:r>
              <a:rPr lang="en-US" sz="2400" b="1" u="sng" dirty="0">
                <a:solidFill>
                  <a:schemeClr val="bg1"/>
                </a:solidFill>
              </a:rPr>
              <a:t>SQL Query </a:t>
            </a:r>
            <a:endParaRPr lang="en-IN" sz="2400" b="1" u="sng" dirty="0">
              <a:solidFill>
                <a:schemeClr val="bg1"/>
              </a:solidFill>
            </a:endParaRPr>
          </a:p>
        </p:txBody>
      </p:sp>
      <p:sp>
        <p:nvSpPr>
          <p:cNvPr id="21" name="TextBox 20">
            <a:extLst>
              <a:ext uri="{FF2B5EF4-FFF2-40B4-BE49-F238E27FC236}">
                <a16:creationId xmlns:a16="http://schemas.microsoft.com/office/drawing/2014/main" id="{A1C65DE0-81D5-E550-AFE6-91DA1DE11644}"/>
              </a:ext>
            </a:extLst>
          </p:cNvPr>
          <p:cNvSpPr txBox="1"/>
          <p:nvPr/>
        </p:nvSpPr>
        <p:spPr>
          <a:xfrm>
            <a:off x="784915" y="2236731"/>
            <a:ext cx="1687399" cy="461665"/>
          </a:xfrm>
          <a:prstGeom prst="rect">
            <a:avLst/>
          </a:prstGeom>
          <a:noFill/>
        </p:spPr>
        <p:txBody>
          <a:bodyPr wrap="square" rtlCol="0">
            <a:spAutoFit/>
          </a:bodyPr>
          <a:lstStyle/>
          <a:p>
            <a:r>
              <a:rPr lang="en-US" sz="2400" b="1" u="sng" dirty="0">
                <a:solidFill>
                  <a:schemeClr val="bg1"/>
                </a:solidFill>
              </a:rPr>
              <a:t>Result</a:t>
            </a:r>
            <a:endParaRPr lang="en-IN" sz="2400" b="1" u="sng" dirty="0">
              <a:solidFill>
                <a:schemeClr val="bg1"/>
              </a:solidFill>
            </a:endParaRPr>
          </a:p>
        </p:txBody>
      </p:sp>
      <p:pic>
        <p:nvPicPr>
          <p:cNvPr id="4" name="Picture 3">
            <a:extLst>
              <a:ext uri="{FF2B5EF4-FFF2-40B4-BE49-F238E27FC236}">
                <a16:creationId xmlns:a16="http://schemas.microsoft.com/office/drawing/2014/main" id="{0079D975-6767-06CF-107E-66A56844AD1E}"/>
              </a:ext>
            </a:extLst>
          </p:cNvPr>
          <p:cNvPicPr>
            <a:picLocks noChangeAspect="1"/>
          </p:cNvPicPr>
          <p:nvPr/>
        </p:nvPicPr>
        <p:blipFill>
          <a:blip r:embed="rId2"/>
          <a:stretch>
            <a:fillRect/>
          </a:stretch>
        </p:blipFill>
        <p:spPr>
          <a:xfrm>
            <a:off x="2023763" y="2320687"/>
            <a:ext cx="2981870" cy="1924469"/>
          </a:xfrm>
          <a:prstGeom prst="rect">
            <a:avLst/>
          </a:prstGeom>
        </p:spPr>
      </p:pic>
      <p:sp>
        <p:nvSpPr>
          <p:cNvPr id="10" name="TextBox 9">
            <a:extLst>
              <a:ext uri="{FF2B5EF4-FFF2-40B4-BE49-F238E27FC236}">
                <a16:creationId xmlns:a16="http://schemas.microsoft.com/office/drawing/2014/main" id="{AAB7D55B-3E29-60AA-6D76-88BACFA43B02}"/>
              </a:ext>
            </a:extLst>
          </p:cNvPr>
          <p:cNvSpPr txBox="1"/>
          <p:nvPr/>
        </p:nvSpPr>
        <p:spPr>
          <a:xfrm>
            <a:off x="784914" y="4616936"/>
            <a:ext cx="1687399" cy="461665"/>
          </a:xfrm>
          <a:prstGeom prst="rect">
            <a:avLst/>
          </a:prstGeom>
          <a:noFill/>
        </p:spPr>
        <p:txBody>
          <a:bodyPr wrap="square" rtlCol="0">
            <a:spAutoFit/>
          </a:bodyPr>
          <a:lstStyle/>
          <a:p>
            <a:r>
              <a:rPr lang="en-US" sz="2400" b="1" u="sng" dirty="0">
                <a:solidFill>
                  <a:schemeClr val="bg1"/>
                </a:solidFill>
              </a:rPr>
              <a:t>Findings</a:t>
            </a:r>
            <a:endParaRPr lang="en-IN" sz="2400" b="1" u="sng" dirty="0">
              <a:solidFill>
                <a:schemeClr val="bg1"/>
              </a:solidFill>
            </a:endParaRPr>
          </a:p>
        </p:txBody>
      </p:sp>
      <p:sp>
        <p:nvSpPr>
          <p:cNvPr id="11" name="TextBox 10">
            <a:extLst>
              <a:ext uri="{FF2B5EF4-FFF2-40B4-BE49-F238E27FC236}">
                <a16:creationId xmlns:a16="http://schemas.microsoft.com/office/drawing/2014/main" id="{5ECB726E-9F38-0EDB-2A9E-7B6460ED0862}"/>
              </a:ext>
            </a:extLst>
          </p:cNvPr>
          <p:cNvSpPr txBox="1"/>
          <p:nvPr/>
        </p:nvSpPr>
        <p:spPr>
          <a:xfrm>
            <a:off x="779310" y="5106632"/>
            <a:ext cx="5704958"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Saturday and Tuesday are the days which have maximum amount of sales.</a:t>
            </a:r>
            <a:endParaRPr lang="en-IN" dirty="0">
              <a:solidFill>
                <a:schemeClr val="bg1"/>
              </a:solidFill>
            </a:endParaRPr>
          </a:p>
        </p:txBody>
      </p:sp>
    </p:spTree>
    <p:extLst>
      <p:ext uri="{BB962C8B-B14F-4D97-AF65-F5344CB8AC3E}">
        <p14:creationId xmlns:p14="http://schemas.microsoft.com/office/powerpoint/2010/main" val="114488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1F93C-F4D1-087E-D83C-607620B00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21230C-B69C-D5DA-4F74-CB26D214FE0E}"/>
              </a:ext>
            </a:extLst>
          </p:cNvPr>
          <p:cNvSpPr>
            <a:spLocks noGrp="1"/>
          </p:cNvSpPr>
          <p:nvPr>
            <p:ph type="title"/>
          </p:nvPr>
        </p:nvSpPr>
        <p:spPr>
          <a:xfrm>
            <a:off x="864516" y="417150"/>
            <a:ext cx="7560545" cy="610863"/>
          </a:xfrm>
        </p:spPr>
        <p:txBody>
          <a:bodyPr>
            <a:normAutofit/>
          </a:bodyPr>
          <a:lstStyle/>
          <a:p>
            <a:r>
              <a:rPr lang="en-US" dirty="0"/>
              <a:t>Video Explanation</a:t>
            </a:r>
            <a:endParaRPr lang="en-US" b="1" dirty="0"/>
          </a:p>
        </p:txBody>
      </p:sp>
      <p:sp>
        <p:nvSpPr>
          <p:cNvPr id="6" name="Slide Number Placeholder 5">
            <a:extLst>
              <a:ext uri="{FF2B5EF4-FFF2-40B4-BE49-F238E27FC236}">
                <a16:creationId xmlns:a16="http://schemas.microsoft.com/office/drawing/2014/main" id="{57E8574D-83BE-6CFD-72FA-2FF0103F4C8A}"/>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13</a:t>
            </a:fld>
            <a:endParaRPr lang="en-US" dirty="0"/>
          </a:p>
        </p:txBody>
      </p:sp>
      <p:sp>
        <p:nvSpPr>
          <p:cNvPr id="5" name="Footer Placeholder 4">
            <a:extLst>
              <a:ext uri="{FF2B5EF4-FFF2-40B4-BE49-F238E27FC236}">
                <a16:creationId xmlns:a16="http://schemas.microsoft.com/office/drawing/2014/main" id="{BD8C9EC8-3348-FD13-A820-C9E7AB2EBB7D}"/>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8" name="Date Placeholder 3">
            <a:extLst>
              <a:ext uri="{FF2B5EF4-FFF2-40B4-BE49-F238E27FC236}">
                <a16:creationId xmlns:a16="http://schemas.microsoft.com/office/drawing/2014/main" id="{3FE0431B-AA79-9715-D527-5241BC920214}"/>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30, 2025</a:t>
            </a:fld>
            <a:endParaRPr lang="en-US" dirty="0"/>
          </a:p>
        </p:txBody>
      </p:sp>
      <p:sp>
        <p:nvSpPr>
          <p:cNvPr id="3" name="TextBox 2">
            <a:extLst>
              <a:ext uri="{FF2B5EF4-FFF2-40B4-BE49-F238E27FC236}">
                <a16:creationId xmlns:a16="http://schemas.microsoft.com/office/drawing/2014/main" id="{4CC0D7D8-CF6A-FA17-E49E-D9D1C99AAE87}"/>
              </a:ext>
            </a:extLst>
          </p:cNvPr>
          <p:cNvSpPr txBox="1"/>
          <p:nvPr/>
        </p:nvSpPr>
        <p:spPr>
          <a:xfrm>
            <a:off x="476696" y="1630836"/>
            <a:ext cx="7159016" cy="400110"/>
          </a:xfrm>
          <a:prstGeom prst="rect">
            <a:avLst/>
          </a:prstGeom>
          <a:noFill/>
        </p:spPr>
        <p:txBody>
          <a:bodyPr wrap="square" rtlCol="0">
            <a:spAutoFit/>
          </a:bodyPr>
          <a:lstStyle/>
          <a:p>
            <a:pPr marL="342900" indent="-342900">
              <a:buFont typeface="Arial" panose="020B0604020202020204" pitchFamily="34" charset="0"/>
              <a:buChar char="•"/>
            </a:pPr>
            <a:r>
              <a:rPr lang="en-IN" sz="2000" dirty="0">
                <a:solidFill>
                  <a:schemeClr val="bg1"/>
                </a:solidFill>
              </a:rPr>
              <a:t>Here is the Video explanation for this project – </a:t>
            </a:r>
            <a:r>
              <a:rPr lang="en-IN" sz="2000" dirty="0">
                <a:solidFill>
                  <a:schemeClr val="bg1"/>
                </a:solidFill>
                <a:hlinkClick r:id="rId2"/>
              </a:rPr>
              <a:t>Video Link </a:t>
            </a:r>
            <a:endParaRPr lang="en-IN" sz="2000" dirty="0">
              <a:solidFill>
                <a:schemeClr val="bg1"/>
              </a:solidFill>
            </a:endParaRPr>
          </a:p>
        </p:txBody>
      </p:sp>
    </p:spTree>
    <p:extLst>
      <p:ext uri="{BB962C8B-B14F-4D97-AF65-F5344CB8AC3E}">
        <p14:creationId xmlns:p14="http://schemas.microsoft.com/office/powerpoint/2010/main" val="2349273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B2AE9-E9FC-79ED-A2AE-A6F9F3F1F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84CF62-07D3-5B9C-A3F7-87BA05A7DE7C}"/>
              </a:ext>
            </a:extLst>
          </p:cNvPr>
          <p:cNvSpPr>
            <a:spLocks noGrp="1"/>
          </p:cNvSpPr>
          <p:nvPr>
            <p:ph type="title"/>
          </p:nvPr>
        </p:nvSpPr>
        <p:spPr>
          <a:xfrm>
            <a:off x="4305300" y="2971814"/>
            <a:ext cx="7560545" cy="610863"/>
          </a:xfrm>
        </p:spPr>
        <p:txBody>
          <a:bodyPr>
            <a:normAutofit/>
          </a:bodyPr>
          <a:lstStyle/>
          <a:p>
            <a:r>
              <a:rPr lang="en-US" b="1" dirty="0"/>
              <a:t>Thank You</a:t>
            </a:r>
          </a:p>
        </p:txBody>
      </p:sp>
      <p:sp>
        <p:nvSpPr>
          <p:cNvPr id="6" name="Slide Number Placeholder 5">
            <a:extLst>
              <a:ext uri="{FF2B5EF4-FFF2-40B4-BE49-F238E27FC236}">
                <a16:creationId xmlns:a16="http://schemas.microsoft.com/office/drawing/2014/main" id="{00E11107-C673-1D55-67DD-49FBE64174AB}"/>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14</a:t>
            </a:fld>
            <a:endParaRPr lang="en-US" dirty="0"/>
          </a:p>
        </p:txBody>
      </p:sp>
      <p:sp>
        <p:nvSpPr>
          <p:cNvPr id="5" name="Footer Placeholder 4">
            <a:extLst>
              <a:ext uri="{FF2B5EF4-FFF2-40B4-BE49-F238E27FC236}">
                <a16:creationId xmlns:a16="http://schemas.microsoft.com/office/drawing/2014/main" id="{AE8C148C-12AD-FDEE-BDC6-AD87C9A3C6C9}"/>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8" name="Date Placeholder 3">
            <a:extLst>
              <a:ext uri="{FF2B5EF4-FFF2-40B4-BE49-F238E27FC236}">
                <a16:creationId xmlns:a16="http://schemas.microsoft.com/office/drawing/2014/main" id="{40232523-FE07-486A-F114-704C370DBA27}"/>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30, 2025</a:t>
            </a:fld>
            <a:endParaRPr lang="en-US" dirty="0"/>
          </a:p>
        </p:txBody>
      </p:sp>
    </p:spTree>
    <p:extLst>
      <p:ext uri="{BB962C8B-B14F-4D97-AF65-F5344CB8AC3E}">
        <p14:creationId xmlns:p14="http://schemas.microsoft.com/office/powerpoint/2010/main" val="363575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39315B-8AAE-A946-ABBF-894F2E4B1338}"/>
              </a:ext>
            </a:extLst>
          </p:cNvPr>
          <p:cNvSpPr>
            <a:spLocks noGrp="1"/>
          </p:cNvSpPr>
          <p:nvPr>
            <p:ph type="title"/>
          </p:nvPr>
        </p:nvSpPr>
        <p:spPr>
          <a:xfrm>
            <a:off x="971550" y="879063"/>
            <a:ext cx="8081654" cy="610863"/>
          </a:xfrm>
        </p:spPr>
        <p:txBody>
          <a:bodyPr/>
          <a:lstStyle/>
          <a:p>
            <a:r>
              <a:rPr lang="en-US" dirty="0"/>
              <a:t>Introduction</a:t>
            </a:r>
          </a:p>
        </p:txBody>
      </p:sp>
      <p:sp>
        <p:nvSpPr>
          <p:cNvPr id="6" name="Slide Number Placeholder 5">
            <a:extLst>
              <a:ext uri="{FF2B5EF4-FFF2-40B4-BE49-F238E27FC236}">
                <a16:creationId xmlns:a16="http://schemas.microsoft.com/office/drawing/2014/main" id="{54AEFD4E-3C68-714D-803E-EF85A323B95F}"/>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2</a:t>
            </a:fld>
            <a:endParaRPr lang="en-US" dirty="0"/>
          </a:p>
        </p:txBody>
      </p:sp>
      <p:sp>
        <p:nvSpPr>
          <p:cNvPr id="5" name="Footer Placeholder 4">
            <a:extLst>
              <a:ext uri="{FF2B5EF4-FFF2-40B4-BE49-F238E27FC236}">
                <a16:creationId xmlns:a16="http://schemas.microsoft.com/office/drawing/2014/main" id="{234E9584-EA07-9B45-9700-4AD3524B82A0}"/>
              </a:ext>
            </a:extLst>
          </p:cNvPr>
          <p:cNvSpPr>
            <a:spLocks noGrp="1"/>
          </p:cNvSpPr>
          <p:nvPr>
            <p:ph type="ftr" sz="quarter" idx="12"/>
          </p:nvPr>
        </p:nvSpPr>
        <p:spPr>
          <a:xfrm>
            <a:off x="1494790" y="6332220"/>
            <a:ext cx="1497330" cy="247651"/>
          </a:xfrm>
        </p:spPr>
        <p:txBody>
          <a:bodyPr/>
          <a:lstStyle/>
          <a:p>
            <a:r>
              <a:rPr lang="en-US" b="0" dirty="0"/>
              <a:t>Annual Review</a:t>
            </a:r>
          </a:p>
        </p:txBody>
      </p:sp>
      <p:sp>
        <p:nvSpPr>
          <p:cNvPr id="7" name="Date Placeholder 3">
            <a:extLst>
              <a:ext uri="{FF2B5EF4-FFF2-40B4-BE49-F238E27FC236}">
                <a16:creationId xmlns:a16="http://schemas.microsoft.com/office/drawing/2014/main" id="{560FFC6F-2BF3-42FE-80C1-0A76D4B6C7CE}"/>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30, 2025</a:t>
            </a:fld>
            <a:endParaRPr lang="en-US" dirty="0"/>
          </a:p>
        </p:txBody>
      </p:sp>
      <p:sp>
        <p:nvSpPr>
          <p:cNvPr id="9" name="TextBox 8">
            <a:extLst>
              <a:ext uri="{FF2B5EF4-FFF2-40B4-BE49-F238E27FC236}">
                <a16:creationId xmlns:a16="http://schemas.microsoft.com/office/drawing/2014/main" id="{B17AC975-C4E6-7D76-216C-54623ED99B39}"/>
              </a:ext>
            </a:extLst>
          </p:cNvPr>
          <p:cNvSpPr txBox="1"/>
          <p:nvPr/>
        </p:nvSpPr>
        <p:spPr>
          <a:xfrm>
            <a:off x="848412" y="1704508"/>
            <a:ext cx="10642862" cy="1631216"/>
          </a:xfrm>
          <a:prstGeom prst="rect">
            <a:avLst/>
          </a:prstGeom>
          <a:noFill/>
        </p:spPr>
        <p:txBody>
          <a:bodyPr wrap="square">
            <a:spAutoFit/>
          </a:bodyPr>
          <a:lstStyle/>
          <a:p>
            <a:r>
              <a:rPr lang="en-IN" sz="2000" dirty="0">
                <a:solidFill>
                  <a:schemeClr val="bg1"/>
                </a:solidFill>
              </a:rPr>
              <a:t>Walmart, a major retail chain, operates across several cities, offering a wide range of products. The dataset provided contains detailed transaction data, including customer demographics, product lines, sales figures, and payment methods. This project will use advanced SQL techniques to uncover actionable insights into sales performance, customer behaviour, and operational efficiencies.</a:t>
            </a:r>
          </a:p>
        </p:txBody>
      </p:sp>
      <p:sp>
        <p:nvSpPr>
          <p:cNvPr id="10" name="TextBox 9">
            <a:extLst>
              <a:ext uri="{FF2B5EF4-FFF2-40B4-BE49-F238E27FC236}">
                <a16:creationId xmlns:a16="http://schemas.microsoft.com/office/drawing/2014/main" id="{82863C9A-9CC0-5819-2B92-74021C918B5D}"/>
              </a:ext>
            </a:extLst>
          </p:cNvPr>
          <p:cNvSpPr txBox="1"/>
          <p:nvPr/>
        </p:nvSpPr>
        <p:spPr>
          <a:xfrm>
            <a:off x="848412" y="3500076"/>
            <a:ext cx="10642862" cy="707886"/>
          </a:xfrm>
          <a:prstGeom prst="rect">
            <a:avLst/>
          </a:prstGeom>
          <a:noFill/>
        </p:spPr>
        <p:txBody>
          <a:bodyPr wrap="square" rtlCol="0">
            <a:spAutoFit/>
          </a:bodyPr>
          <a:lstStyle/>
          <a:p>
            <a:r>
              <a:rPr lang="en-US" sz="2000" b="1" u="sng" dirty="0">
                <a:solidFill>
                  <a:schemeClr val="bg1"/>
                </a:solidFill>
              </a:rPr>
              <a:t>Problem Statement </a:t>
            </a:r>
            <a:r>
              <a:rPr lang="en-US" sz="2000" dirty="0">
                <a:solidFill>
                  <a:schemeClr val="bg1"/>
                </a:solidFill>
              </a:rPr>
              <a:t> - Walmart wants to optimize its sales strategies by analyzing historical transaction data across branches ,customer types, payment methods, and product lines.</a:t>
            </a:r>
            <a:endParaRPr lang="en-IN" sz="2000" dirty="0">
              <a:solidFill>
                <a:schemeClr val="bg1"/>
              </a:solidFill>
            </a:endParaRPr>
          </a:p>
        </p:txBody>
      </p:sp>
      <p:sp>
        <p:nvSpPr>
          <p:cNvPr id="11" name="TextBox 10">
            <a:extLst>
              <a:ext uri="{FF2B5EF4-FFF2-40B4-BE49-F238E27FC236}">
                <a16:creationId xmlns:a16="http://schemas.microsoft.com/office/drawing/2014/main" id="{C0073E46-6A56-505F-2D47-BF7770BB451F}"/>
              </a:ext>
            </a:extLst>
          </p:cNvPr>
          <p:cNvSpPr txBox="1"/>
          <p:nvPr/>
        </p:nvSpPr>
        <p:spPr>
          <a:xfrm>
            <a:off x="848412" y="4187648"/>
            <a:ext cx="1409810" cy="369332"/>
          </a:xfrm>
          <a:prstGeom prst="rect">
            <a:avLst/>
          </a:prstGeom>
          <a:noFill/>
        </p:spPr>
        <p:txBody>
          <a:bodyPr wrap="none" rtlCol="0">
            <a:spAutoFit/>
          </a:bodyPr>
          <a:lstStyle/>
          <a:p>
            <a:r>
              <a:rPr lang="en-US" b="1" u="sng" dirty="0">
                <a:solidFill>
                  <a:schemeClr val="bg1"/>
                </a:solidFill>
                <a:hlinkClick r:id="rId2"/>
              </a:rPr>
              <a:t>Dataset Link</a:t>
            </a:r>
            <a:endParaRPr lang="en-IN" b="1" u="sng" dirty="0">
              <a:solidFill>
                <a:schemeClr val="bg1"/>
              </a:solidFill>
            </a:endParaRPr>
          </a:p>
        </p:txBody>
      </p:sp>
    </p:spTree>
    <p:extLst>
      <p:ext uri="{BB962C8B-B14F-4D97-AF65-F5344CB8AC3E}">
        <p14:creationId xmlns:p14="http://schemas.microsoft.com/office/powerpoint/2010/main" val="2521537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CFF5F-6DFB-0D49-B8B1-661F7E7888AF}"/>
              </a:ext>
            </a:extLst>
          </p:cNvPr>
          <p:cNvSpPr>
            <a:spLocks noGrp="1"/>
          </p:cNvSpPr>
          <p:nvPr>
            <p:ph type="title"/>
          </p:nvPr>
        </p:nvSpPr>
        <p:spPr>
          <a:xfrm>
            <a:off x="860328" y="398296"/>
            <a:ext cx="7560545" cy="610863"/>
          </a:xfrm>
        </p:spPr>
        <p:txBody>
          <a:bodyPr>
            <a:normAutofit/>
          </a:bodyPr>
          <a:lstStyle/>
          <a:p>
            <a:r>
              <a:rPr lang="en-US" dirty="0"/>
              <a:t>Problem 1</a:t>
            </a:r>
            <a:endParaRPr lang="en-US" b="1" dirty="0"/>
          </a:p>
        </p:txBody>
      </p:sp>
      <p:sp>
        <p:nvSpPr>
          <p:cNvPr id="6" name="Slide Number Placeholder 5">
            <a:extLst>
              <a:ext uri="{FF2B5EF4-FFF2-40B4-BE49-F238E27FC236}">
                <a16:creationId xmlns:a16="http://schemas.microsoft.com/office/drawing/2014/main" id="{7CD59D5C-769B-454A-A6E2-A988BC5DEF34}"/>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3</a:t>
            </a:fld>
            <a:endParaRPr lang="en-US" dirty="0"/>
          </a:p>
        </p:txBody>
      </p:sp>
      <p:sp>
        <p:nvSpPr>
          <p:cNvPr id="5" name="Footer Placeholder 4">
            <a:extLst>
              <a:ext uri="{FF2B5EF4-FFF2-40B4-BE49-F238E27FC236}">
                <a16:creationId xmlns:a16="http://schemas.microsoft.com/office/drawing/2014/main" id="{BC7F593D-2B92-5A40-84BC-3F3D67FA0C0A}"/>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8" name="Date Placeholder 3">
            <a:extLst>
              <a:ext uri="{FF2B5EF4-FFF2-40B4-BE49-F238E27FC236}">
                <a16:creationId xmlns:a16="http://schemas.microsoft.com/office/drawing/2014/main" id="{EC096D19-BD94-4908-B61E-1F9AFA53F122}"/>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30, 2025</a:t>
            </a:fld>
            <a:endParaRPr lang="en-US" dirty="0"/>
          </a:p>
        </p:txBody>
      </p:sp>
      <p:sp>
        <p:nvSpPr>
          <p:cNvPr id="9" name="TextBox 8">
            <a:extLst>
              <a:ext uri="{FF2B5EF4-FFF2-40B4-BE49-F238E27FC236}">
                <a16:creationId xmlns:a16="http://schemas.microsoft.com/office/drawing/2014/main" id="{56ABF817-FDD5-4BC5-F425-019D000AD8D1}"/>
              </a:ext>
            </a:extLst>
          </p:cNvPr>
          <p:cNvSpPr txBox="1"/>
          <p:nvPr/>
        </p:nvSpPr>
        <p:spPr>
          <a:xfrm>
            <a:off x="784915" y="1169414"/>
            <a:ext cx="6256908" cy="1477328"/>
          </a:xfrm>
          <a:prstGeom prst="rect">
            <a:avLst/>
          </a:prstGeom>
          <a:noFill/>
        </p:spPr>
        <p:txBody>
          <a:bodyPr wrap="square" rtlCol="0">
            <a:spAutoFit/>
          </a:bodyPr>
          <a:lstStyle/>
          <a:p>
            <a:r>
              <a:rPr lang="en-US" b="1" u="sng" dirty="0">
                <a:solidFill>
                  <a:schemeClr val="bg1"/>
                </a:solidFill>
              </a:rPr>
              <a:t>Task 1: Identifying the Top Branch by Sales Growth Rate </a:t>
            </a:r>
          </a:p>
          <a:p>
            <a:r>
              <a:rPr lang="en-US" dirty="0">
                <a:solidFill>
                  <a:schemeClr val="bg1"/>
                </a:solidFill>
              </a:rPr>
              <a:t>Walmart wants to identify which branch has exhibited the highest sales growth over time. Analyze the total sales</a:t>
            </a:r>
          </a:p>
          <a:p>
            <a:r>
              <a:rPr lang="en-US" dirty="0">
                <a:solidFill>
                  <a:schemeClr val="bg1"/>
                </a:solidFill>
              </a:rPr>
              <a:t>for each branch and compare the growth rate across months to find the top performer.</a:t>
            </a:r>
            <a:endParaRPr lang="en-IN" dirty="0">
              <a:solidFill>
                <a:schemeClr val="bg1"/>
              </a:solidFill>
            </a:endParaRPr>
          </a:p>
        </p:txBody>
      </p:sp>
      <p:sp>
        <p:nvSpPr>
          <p:cNvPr id="17" name="TextBox 16">
            <a:extLst>
              <a:ext uri="{FF2B5EF4-FFF2-40B4-BE49-F238E27FC236}">
                <a16:creationId xmlns:a16="http://schemas.microsoft.com/office/drawing/2014/main" id="{B2066779-9266-4DF0-38B9-FD6EBA4C2E3A}"/>
              </a:ext>
            </a:extLst>
          </p:cNvPr>
          <p:cNvSpPr txBox="1"/>
          <p:nvPr/>
        </p:nvSpPr>
        <p:spPr>
          <a:xfrm>
            <a:off x="7332233" y="929099"/>
            <a:ext cx="6094428" cy="4747903"/>
          </a:xfrm>
          <a:prstGeom prst="rect">
            <a:avLst/>
          </a:prstGeom>
          <a:noFill/>
        </p:spPr>
        <p:txBody>
          <a:bodyPr wrap="square">
            <a:spAutoFit/>
          </a:bodyPr>
          <a:lstStyle/>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WITH </a:t>
            </a:r>
            <a:r>
              <a:rPr lang="en-IN" sz="9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MonthlySales</a:t>
            </a: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SELECT </a:t>
            </a: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Branch, </a:t>
            </a: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DATE_FORMAT(Date, '%Y-%m') AS Month, </a:t>
            </a: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SUM(Total) AS </a:t>
            </a:r>
            <a:r>
              <a:rPr lang="en-IN" sz="9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TotalSales</a:t>
            </a:r>
            <a:endPar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FROM </a:t>
            </a:r>
            <a:r>
              <a:rPr lang="en-IN" sz="9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GROUP BY Branch, Month</a:t>
            </a: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9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GrowthRate</a:t>
            </a: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SELECT </a:t>
            </a: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Branch, </a:t>
            </a: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Month, </a:t>
            </a: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9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TotalSales</a:t>
            </a: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LAG(</a:t>
            </a:r>
            <a:r>
              <a:rPr lang="en-IN" sz="9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TotalSales</a:t>
            </a: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OVER (PARTITION BY Branch ORDER BY Month) AS </a:t>
            </a:r>
            <a:r>
              <a:rPr lang="en-IN" sz="9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PrevMonthSales</a:t>
            </a: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9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TotalSales</a:t>
            </a: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LAG(</a:t>
            </a:r>
            <a:r>
              <a:rPr lang="en-IN" sz="9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TotalSales</a:t>
            </a: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OVER (PARTITION BY Branch ORDER BY Month)) / </a:t>
            </a: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LAG(</a:t>
            </a:r>
            <a:r>
              <a:rPr lang="en-IN" sz="9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TotalSales</a:t>
            </a: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OVER (PARTITION BY Branch ORDER BY Month)) * 100 AS </a:t>
            </a:r>
            <a:r>
              <a:rPr lang="en-IN" sz="9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GrowthRate</a:t>
            </a:r>
            <a:endPar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FROM </a:t>
            </a:r>
            <a:r>
              <a:rPr lang="en-IN" sz="9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MonthlySales</a:t>
            </a:r>
            <a:endPar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Branch, </a:t>
            </a:r>
            <a:r>
              <a:rPr lang="en-IN" sz="9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TotalSales</a:t>
            </a:r>
            <a:r>
              <a:rPr lang="en-IN" sz="9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a:t>
            </a:r>
            <a:r>
              <a:rPr lang="en-IN" sz="9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GrowthRate</a:t>
            </a:r>
            <a:r>
              <a:rPr lang="en-IN" sz="9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ORDER BY </a:t>
            </a:r>
            <a:r>
              <a:rPr lang="en-IN" sz="9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GrowthRate</a:t>
            </a: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9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desc</a:t>
            </a:r>
            <a:r>
              <a:rPr lang="en-IN" sz="900" kern="100" dirty="0">
                <a:solidFill>
                  <a:schemeClr val="bg1"/>
                </a:solidFill>
                <a:latin typeface="Calibri" panose="020F0502020204030204" pitchFamily="34" charset="0"/>
                <a:ea typeface="Calibri" panose="020F0502020204030204" pitchFamily="34" charset="0"/>
                <a:cs typeface="Times New Roman" panose="02020603050405020304" pitchFamily="18" charset="0"/>
              </a:rPr>
              <a:t> </a:t>
            </a:r>
            <a:r>
              <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limit 1;</a:t>
            </a:r>
          </a:p>
        </p:txBody>
      </p:sp>
      <p:sp>
        <p:nvSpPr>
          <p:cNvPr id="18" name="TextBox 17">
            <a:extLst>
              <a:ext uri="{FF2B5EF4-FFF2-40B4-BE49-F238E27FC236}">
                <a16:creationId xmlns:a16="http://schemas.microsoft.com/office/drawing/2014/main" id="{DA02D501-D628-900E-C591-C456548D1C8C}"/>
              </a:ext>
            </a:extLst>
          </p:cNvPr>
          <p:cNvSpPr txBox="1"/>
          <p:nvPr/>
        </p:nvSpPr>
        <p:spPr>
          <a:xfrm>
            <a:off x="7332233" y="333901"/>
            <a:ext cx="1687399" cy="461665"/>
          </a:xfrm>
          <a:prstGeom prst="rect">
            <a:avLst/>
          </a:prstGeom>
          <a:noFill/>
        </p:spPr>
        <p:txBody>
          <a:bodyPr wrap="square" rtlCol="0">
            <a:spAutoFit/>
          </a:bodyPr>
          <a:lstStyle/>
          <a:p>
            <a:r>
              <a:rPr lang="en-US" sz="2400" b="1" u="sng" dirty="0">
                <a:solidFill>
                  <a:schemeClr val="bg1"/>
                </a:solidFill>
              </a:rPr>
              <a:t>SQL Query </a:t>
            </a:r>
            <a:endParaRPr lang="en-IN" sz="2400" b="1" u="sng" dirty="0">
              <a:solidFill>
                <a:schemeClr val="bg1"/>
              </a:solidFill>
            </a:endParaRPr>
          </a:p>
        </p:txBody>
      </p:sp>
      <p:pic>
        <p:nvPicPr>
          <p:cNvPr id="20" name="Picture 19">
            <a:extLst>
              <a:ext uri="{FF2B5EF4-FFF2-40B4-BE49-F238E27FC236}">
                <a16:creationId xmlns:a16="http://schemas.microsoft.com/office/drawing/2014/main" id="{8DE34352-D921-809E-51B4-66E60DC94EC5}"/>
              </a:ext>
            </a:extLst>
          </p:cNvPr>
          <p:cNvPicPr>
            <a:picLocks noChangeAspect="1"/>
          </p:cNvPicPr>
          <p:nvPr/>
        </p:nvPicPr>
        <p:blipFill>
          <a:blip r:embed="rId2"/>
          <a:stretch>
            <a:fillRect/>
          </a:stretch>
        </p:blipFill>
        <p:spPr>
          <a:xfrm>
            <a:off x="1627669" y="3429000"/>
            <a:ext cx="2468612" cy="563227"/>
          </a:xfrm>
          <a:prstGeom prst="rect">
            <a:avLst/>
          </a:prstGeom>
        </p:spPr>
      </p:pic>
      <p:sp>
        <p:nvSpPr>
          <p:cNvPr id="21" name="TextBox 20">
            <a:extLst>
              <a:ext uri="{FF2B5EF4-FFF2-40B4-BE49-F238E27FC236}">
                <a16:creationId xmlns:a16="http://schemas.microsoft.com/office/drawing/2014/main" id="{758424CA-CCDC-7ADA-D1B7-C860A20526A8}"/>
              </a:ext>
            </a:extLst>
          </p:cNvPr>
          <p:cNvSpPr txBox="1"/>
          <p:nvPr/>
        </p:nvSpPr>
        <p:spPr>
          <a:xfrm>
            <a:off x="784915" y="2841386"/>
            <a:ext cx="1687399" cy="461665"/>
          </a:xfrm>
          <a:prstGeom prst="rect">
            <a:avLst/>
          </a:prstGeom>
          <a:noFill/>
        </p:spPr>
        <p:txBody>
          <a:bodyPr wrap="square" rtlCol="0">
            <a:spAutoFit/>
          </a:bodyPr>
          <a:lstStyle/>
          <a:p>
            <a:r>
              <a:rPr lang="en-US" sz="2400" b="1" u="sng" dirty="0">
                <a:solidFill>
                  <a:schemeClr val="bg1"/>
                </a:solidFill>
              </a:rPr>
              <a:t>Result</a:t>
            </a:r>
            <a:endParaRPr lang="en-IN" sz="2400" b="1" u="sng" dirty="0">
              <a:solidFill>
                <a:schemeClr val="bg1"/>
              </a:solidFill>
            </a:endParaRPr>
          </a:p>
        </p:txBody>
      </p:sp>
      <p:sp>
        <p:nvSpPr>
          <p:cNvPr id="7" name="TextBox 6">
            <a:extLst>
              <a:ext uri="{FF2B5EF4-FFF2-40B4-BE49-F238E27FC236}">
                <a16:creationId xmlns:a16="http://schemas.microsoft.com/office/drawing/2014/main" id="{123DC26B-BCF9-DA11-B5A3-D1369B4572FC}"/>
              </a:ext>
            </a:extLst>
          </p:cNvPr>
          <p:cNvSpPr txBox="1"/>
          <p:nvPr/>
        </p:nvSpPr>
        <p:spPr>
          <a:xfrm>
            <a:off x="783969" y="4125138"/>
            <a:ext cx="1687399" cy="461665"/>
          </a:xfrm>
          <a:prstGeom prst="rect">
            <a:avLst/>
          </a:prstGeom>
          <a:noFill/>
        </p:spPr>
        <p:txBody>
          <a:bodyPr wrap="square" rtlCol="0">
            <a:spAutoFit/>
          </a:bodyPr>
          <a:lstStyle/>
          <a:p>
            <a:r>
              <a:rPr lang="en-US" sz="2400" b="1" u="sng" dirty="0">
                <a:solidFill>
                  <a:schemeClr val="bg1"/>
                </a:solidFill>
              </a:rPr>
              <a:t>Findings</a:t>
            </a:r>
            <a:endParaRPr lang="en-IN" sz="2400" b="1" u="sng" dirty="0">
              <a:solidFill>
                <a:schemeClr val="bg1"/>
              </a:solidFill>
            </a:endParaRPr>
          </a:p>
        </p:txBody>
      </p:sp>
      <p:sp>
        <p:nvSpPr>
          <p:cNvPr id="10" name="TextBox 9">
            <a:extLst>
              <a:ext uri="{FF2B5EF4-FFF2-40B4-BE49-F238E27FC236}">
                <a16:creationId xmlns:a16="http://schemas.microsoft.com/office/drawing/2014/main" id="{0DA47E3B-655D-BF81-CEF4-F3696D135452}"/>
              </a:ext>
            </a:extLst>
          </p:cNvPr>
          <p:cNvSpPr txBox="1"/>
          <p:nvPr/>
        </p:nvSpPr>
        <p:spPr>
          <a:xfrm>
            <a:off x="783969" y="4663569"/>
            <a:ext cx="5704958"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Branch </a:t>
            </a:r>
            <a:r>
              <a:rPr lang="en-US" b="1" dirty="0">
                <a:solidFill>
                  <a:schemeClr val="bg1"/>
                </a:solidFill>
              </a:rPr>
              <a:t>'A'</a:t>
            </a:r>
            <a:r>
              <a:rPr lang="en-US" dirty="0">
                <a:solidFill>
                  <a:schemeClr val="bg1"/>
                </a:solidFill>
              </a:rPr>
              <a:t> has exhibited the highest sales growth rate over time compared to other branches.</a:t>
            </a:r>
            <a:endParaRPr lang="en-IN" dirty="0">
              <a:solidFill>
                <a:schemeClr val="bg1"/>
              </a:solidFill>
            </a:endParaRPr>
          </a:p>
        </p:txBody>
      </p:sp>
    </p:spTree>
    <p:extLst>
      <p:ext uri="{BB962C8B-B14F-4D97-AF65-F5344CB8AC3E}">
        <p14:creationId xmlns:p14="http://schemas.microsoft.com/office/powerpoint/2010/main" val="1556310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E6138-3581-72A6-0A7E-54E878E47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6215EC-E0EB-1675-19F7-CAEB7687878A}"/>
              </a:ext>
            </a:extLst>
          </p:cNvPr>
          <p:cNvSpPr>
            <a:spLocks noGrp="1"/>
          </p:cNvSpPr>
          <p:nvPr>
            <p:ph type="title"/>
          </p:nvPr>
        </p:nvSpPr>
        <p:spPr>
          <a:xfrm>
            <a:off x="860328" y="398296"/>
            <a:ext cx="7560545" cy="610863"/>
          </a:xfrm>
        </p:spPr>
        <p:txBody>
          <a:bodyPr>
            <a:normAutofit/>
          </a:bodyPr>
          <a:lstStyle/>
          <a:p>
            <a:r>
              <a:rPr lang="en-US" dirty="0"/>
              <a:t>Problem 2</a:t>
            </a:r>
            <a:endParaRPr lang="en-US" b="1" dirty="0"/>
          </a:p>
        </p:txBody>
      </p:sp>
      <p:sp>
        <p:nvSpPr>
          <p:cNvPr id="6" name="Slide Number Placeholder 5">
            <a:extLst>
              <a:ext uri="{FF2B5EF4-FFF2-40B4-BE49-F238E27FC236}">
                <a16:creationId xmlns:a16="http://schemas.microsoft.com/office/drawing/2014/main" id="{6ED85157-01AD-911B-A6C9-61BA28A58C28}"/>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4</a:t>
            </a:fld>
            <a:endParaRPr lang="en-US" dirty="0"/>
          </a:p>
        </p:txBody>
      </p:sp>
      <p:sp>
        <p:nvSpPr>
          <p:cNvPr id="5" name="Footer Placeholder 4">
            <a:extLst>
              <a:ext uri="{FF2B5EF4-FFF2-40B4-BE49-F238E27FC236}">
                <a16:creationId xmlns:a16="http://schemas.microsoft.com/office/drawing/2014/main" id="{DD7964D9-388A-E071-B2C0-53AB4113274D}"/>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8" name="Date Placeholder 3">
            <a:extLst>
              <a:ext uri="{FF2B5EF4-FFF2-40B4-BE49-F238E27FC236}">
                <a16:creationId xmlns:a16="http://schemas.microsoft.com/office/drawing/2014/main" id="{FC02BAD0-7D2A-5B36-13E5-464A83E48146}"/>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30, 2025</a:t>
            </a:fld>
            <a:endParaRPr lang="en-US" dirty="0"/>
          </a:p>
        </p:txBody>
      </p:sp>
      <p:sp>
        <p:nvSpPr>
          <p:cNvPr id="9" name="TextBox 8">
            <a:extLst>
              <a:ext uri="{FF2B5EF4-FFF2-40B4-BE49-F238E27FC236}">
                <a16:creationId xmlns:a16="http://schemas.microsoft.com/office/drawing/2014/main" id="{F8DA8643-381D-7BA6-ADBB-FF704657C833}"/>
              </a:ext>
            </a:extLst>
          </p:cNvPr>
          <p:cNvSpPr txBox="1"/>
          <p:nvPr/>
        </p:nvSpPr>
        <p:spPr>
          <a:xfrm>
            <a:off x="784915" y="1169414"/>
            <a:ext cx="6547318" cy="1754326"/>
          </a:xfrm>
          <a:prstGeom prst="rect">
            <a:avLst/>
          </a:prstGeom>
          <a:noFill/>
        </p:spPr>
        <p:txBody>
          <a:bodyPr wrap="square" rtlCol="0">
            <a:spAutoFit/>
          </a:bodyPr>
          <a:lstStyle/>
          <a:p>
            <a:r>
              <a:rPr lang="en-US" b="1" u="sng" dirty="0">
                <a:solidFill>
                  <a:schemeClr val="bg1"/>
                </a:solidFill>
              </a:rPr>
              <a:t>Task 2: Finding the Most Profitable Product Line for Each Branch</a:t>
            </a:r>
            <a:r>
              <a:rPr lang="en-US" b="1" dirty="0">
                <a:solidFill>
                  <a:schemeClr val="bg1"/>
                </a:solidFill>
              </a:rPr>
              <a:t> </a:t>
            </a:r>
            <a:r>
              <a:rPr lang="en-US" dirty="0">
                <a:solidFill>
                  <a:schemeClr val="bg1"/>
                </a:solidFill>
              </a:rPr>
              <a:t>Walmart needs to determine which product line contributes the highest profit to each branch. The profit margin</a:t>
            </a:r>
          </a:p>
          <a:p>
            <a:r>
              <a:rPr lang="en-US" dirty="0">
                <a:solidFill>
                  <a:schemeClr val="bg1"/>
                </a:solidFill>
              </a:rPr>
              <a:t>should be calculated based on the difference between the gross income and cost of goods sold.</a:t>
            </a:r>
            <a:endParaRPr lang="en-IN" dirty="0">
              <a:solidFill>
                <a:schemeClr val="bg1"/>
              </a:solidFill>
            </a:endParaRPr>
          </a:p>
          <a:p>
            <a:endParaRPr lang="en-US" u="sng" dirty="0">
              <a:solidFill>
                <a:schemeClr val="bg1"/>
              </a:solidFill>
            </a:endParaRPr>
          </a:p>
        </p:txBody>
      </p:sp>
      <p:sp>
        <p:nvSpPr>
          <p:cNvPr id="17" name="TextBox 16">
            <a:extLst>
              <a:ext uri="{FF2B5EF4-FFF2-40B4-BE49-F238E27FC236}">
                <a16:creationId xmlns:a16="http://schemas.microsoft.com/office/drawing/2014/main" id="{A1E63B80-E1E8-FF0C-A91D-B2B1ADAAD238}"/>
              </a:ext>
            </a:extLst>
          </p:cNvPr>
          <p:cNvSpPr txBox="1"/>
          <p:nvPr/>
        </p:nvSpPr>
        <p:spPr>
          <a:xfrm>
            <a:off x="7332233" y="1003265"/>
            <a:ext cx="4074852" cy="3207994"/>
          </a:xfrm>
          <a:prstGeom prst="rect">
            <a:avLst/>
          </a:prstGeom>
          <a:noFill/>
        </p:spPr>
        <p:txBody>
          <a:bodyPr wrap="square">
            <a:spAutoFit/>
          </a:bodyPr>
          <a:lstStyle/>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branch, `product line`,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total_profit</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SELECT branch, `product line`, </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SUM(`gross income` + cogs) AS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total_profit</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RANK() OVER (PARTITION BY branch ORDER BY SUM(`gross income` - cogs)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desc</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rankvalue</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FROM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GROUP BY branch, `product line`</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ranked_data</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WHERE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rankvalue</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1;</a:t>
            </a:r>
          </a:p>
        </p:txBody>
      </p:sp>
      <p:sp>
        <p:nvSpPr>
          <p:cNvPr id="18" name="TextBox 17">
            <a:extLst>
              <a:ext uri="{FF2B5EF4-FFF2-40B4-BE49-F238E27FC236}">
                <a16:creationId xmlns:a16="http://schemas.microsoft.com/office/drawing/2014/main" id="{D85CD0CF-2D31-158D-BFA5-112B1BA8E8A7}"/>
              </a:ext>
            </a:extLst>
          </p:cNvPr>
          <p:cNvSpPr txBox="1"/>
          <p:nvPr/>
        </p:nvSpPr>
        <p:spPr>
          <a:xfrm>
            <a:off x="7332233" y="333901"/>
            <a:ext cx="1687399" cy="461665"/>
          </a:xfrm>
          <a:prstGeom prst="rect">
            <a:avLst/>
          </a:prstGeom>
          <a:noFill/>
        </p:spPr>
        <p:txBody>
          <a:bodyPr wrap="square" rtlCol="0">
            <a:spAutoFit/>
          </a:bodyPr>
          <a:lstStyle/>
          <a:p>
            <a:r>
              <a:rPr lang="en-US" sz="2400" b="1" u="sng" dirty="0">
                <a:solidFill>
                  <a:schemeClr val="bg1"/>
                </a:solidFill>
              </a:rPr>
              <a:t>SQL Query </a:t>
            </a:r>
            <a:endParaRPr lang="en-IN" sz="2400" b="1" u="sng" dirty="0">
              <a:solidFill>
                <a:schemeClr val="bg1"/>
              </a:solidFill>
            </a:endParaRPr>
          </a:p>
        </p:txBody>
      </p:sp>
      <p:sp>
        <p:nvSpPr>
          <p:cNvPr id="21" name="TextBox 20">
            <a:extLst>
              <a:ext uri="{FF2B5EF4-FFF2-40B4-BE49-F238E27FC236}">
                <a16:creationId xmlns:a16="http://schemas.microsoft.com/office/drawing/2014/main" id="{89923082-0D0D-28F0-7C24-9ECA4734B476}"/>
              </a:ext>
            </a:extLst>
          </p:cNvPr>
          <p:cNvSpPr txBox="1"/>
          <p:nvPr/>
        </p:nvSpPr>
        <p:spPr>
          <a:xfrm>
            <a:off x="784915" y="2841386"/>
            <a:ext cx="1687399" cy="461665"/>
          </a:xfrm>
          <a:prstGeom prst="rect">
            <a:avLst/>
          </a:prstGeom>
          <a:noFill/>
        </p:spPr>
        <p:txBody>
          <a:bodyPr wrap="square" rtlCol="0">
            <a:spAutoFit/>
          </a:bodyPr>
          <a:lstStyle/>
          <a:p>
            <a:r>
              <a:rPr lang="en-US" sz="2400" b="1" u="sng" dirty="0">
                <a:solidFill>
                  <a:schemeClr val="bg1"/>
                </a:solidFill>
              </a:rPr>
              <a:t>Result</a:t>
            </a:r>
            <a:endParaRPr lang="en-IN" sz="2400" b="1" u="sng" dirty="0">
              <a:solidFill>
                <a:schemeClr val="bg1"/>
              </a:solidFill>
            </a:endParaRPr>
          </a:p>
        </p:txBody>
      </p:sp>
      <p:pic>
        <p:nvPicPr>
          <p:cNvPr id="4" name="Picture 3">
            <a:extLst>
              <a:ext uri="{FF2B5EF4-FFF2-40B4-BE49-F238E27FC236}">
                <a16:creationId xmlns:a16="http://schemas.microsoft.com/office/drawing/2014/main" id="{C9708A3E-3991-60F7-8518-84C7A89721CB}"/>
              </a:ext>
            </a:extLst>
          </p:cNvPr>
          <p:cNvPicPr>
            <a:picLocks noChangeAspect="1"/>
          </p:cNvPicPr>
          <p:nvPr/>
        </p:nvPicPr>
        <p:blipFill>
          <a:blip r:embed="rId2"/>
          <a:stretch>
            <a:fillRect/>
          </a:stretch>
        </p:blipFill>
        <p:spPr>
          <a:xfrm>
            <a:off x="1976438" y="2778964"/>
            <a:ext cx="4985654" cy="1120805"/>
          </a:xfrm>
          <a:prstGeom prst="rect">
            <a:avLst/>
          </a:prstGeom>
        </p:spPr>
      </p:pic>
      <p:sp>
        <p:nvSpPr>
          <p:cNvPr id="7" name="TextBox 6">
            <a:extLst>
              <a:ext uri="{FF2B5EF4-FFF2-40B4-BE49-F238E27FC236}">
                <a16:creationId xmlns:a16="http://schemas.microsoft.com/office/drawing/2014/main" id="{3FB1D55A-0208-0482-A5AA-8958B1A93BB3}"/>
              </a:ext>
            </a:extLst>
          </p:cNvPr>
          <p:cNvSpPr txBox="1"/>
          <p:nvPr/>
        </p:nvSpPr>
        <p:spPr>
          <a:xfrm>
            <a:off x="696348" y="4164310"/>
            <a:ext cx="1687399" cy="461665"/>
          </a:xfrm>
          <a:prstGeom prst="rect">
            <a:avLst/>
          </a:prstGeom>
          <a:noFill/>
        </p:spPr>
        <p:txBody>
          <a:bodyPr wrap="square" rtlCol="0">
            <a:spAutoFit/>
          </a:bodyPr>
          <a:lstStyle/>
          <a:p>
            <a:r>
              <a:rPr lang="en-US" sz="2400" b="1" u="sng" dirty="0">
                <a:solidFill>
                  <a:schemeClr val="bg1"/>
                </a:solidFill>
              </a:rPr>
              <a:t>Findings</a:t>
            </a:r>
            <a:endParaRPr lang="en-IN" sz="2400" b="1" u="sng" dirty="0">
              <a:solidFill>
                <a:schemeClr val="bg1"/>
              </a:solidFill>
            </a:endParaRPr>
          </a:p>
        </p:txBody>
      </p:sp>
      <p:sp>
        <p:nvSpPr>
          <p:cNvPr id="13" name="Rectangle 3">
            <a:extLst>
              <a:ext uri="{FF2B5EF4-FFF2-40B4-BE49-F238E27FC236}">
                <a16:creationId xmlns:a16="http://schemas.microsoft.com/office/drawing/2014/main" id="{166C44EF-C427-3740-6188-270544BBB096}"/>
              </a:ext>
            </a:extLst>
          </p:cNvPr>
          <p:cNvSpPr>
            <a:spLocks noChangeArrowheads="1"/>
          </p:cNvSpPr>
          <p:nvPr/>
        </p:nvSpPr>
        <p:spPr bwMode="auto">
          <a:xfrm>
            <a:off x="696348" y="4634708"/>
            <a:ext cx="109174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Branch A's</a:t>
            </a:r>
            <a:r>
              <a:rPr kumimoji="0" lang="en-US" altLang="en-US" sz="1800" b="0" i="0" u="none" strike="noStrike" cap="none" normalizeH="0" baseline="0" dirty="0">
                <a:ln>
                  <a:noFill/>
                </a:ln>
                <a:solidFill>
                  <a:schemeClr val="bg1"/>
                </a:solidFill>
                <a:effectLst/>
                <a:latin typeface="Arial" panose="020B0604020202020204" pitchFamily="34" charset="0"/>
              </a:rPr>
              <a:t> top performer, </a:t>
            </a:r>
            <a:r>
              <a:rPr kumimoji="0" lang="en-US" altLang="en-US" sz="1800" b="1" i="0" u="none" strike="noStrike" cap="none" normalizeH="0" baseline="0" dirty="0">
                <a:ln>
                  <a:noFill/>
                </a:ln>
                <a:solidFill>
                  <a:schemeClr val="bg1"/>
                </a:solidFill>
                <a:effectLst/>
                <a:latin typeface="Arial" panose="020B0604020202020204" pitchFamily="34" charset="0"/>
              </a:rPr>
              <a:t>Health and Beauty</a:t>
            </a:r>
            <a:r>
              <a:rPr kumimoji="0" lang="en-US" altLang="en-US" sz="1800" b="0" i="0" u="none" strike="noStrike" cap="none" normalizeH="0" baseline="0" dirty="0">
                <a:ln>
                  <a:noFill/>
                </a:ln>
                <a:solidFill>
                  <a:schemeClr val="bg1"/>
                </a:solidFill>
                <a:effectLst/>
                <a:latin typeface="Arial" panose="020B0604020202020204" pitchFamily="34" charset="0"/>
              </a:rPr>
              <a:t>, suggests strong demand for personal care products.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Branch B</a:t>
            </a:r>
            <a:r>
              <a:rPr kumimoji="0" lang="en-US" altLang="en-US" sz="1800" b="0" i="0" u="none" strike="noStrike" cap="none" normalizeH="0" baseline="0" dirty="0">
                <a:ln>
                  <a:noFill/>
                </a:ln>
                <a:solidFill>
                  <a:schemeClr val="bg1"/>
                </a:solidFill>
                <a:effectLst/>
                <a:latin typeface="Arial" panose="020B0604020202020204" pitchFamily="34" charset="0"/>
              </a:rPr>
              <a:t> benefits the most from </a:t>
            </a:r>
            <a:r>
              <a:rPr kumimoji="0" lang="en-US" altLang="en-US" sz="1800" b="1" i="0" u="none" strike="noStrike" cap="none" normalizeH="0" baseline="0" dirty="0">
                <a:ln>
                  <a:noFill/>
                </a:ln>
                <a:solidFill>
                  <a:schemeClr val="bg1"/>
                </a:solidFill>
                <a:effectLst/>
                <a:latin typeface="Arial" panose="020B0604020202020204" pitchFamily="34" charset="0"/>
              </a:rPr>
              <a:t>Food and Beverages</a:t>
            </a:r>
            <a:r>
              <a:rPr kumimoji="0" lang="en-US" altLang="en-US" sz="1800" b="0" i="0" u="none" strike="noStrike" cap="none" normalizeH="0" baseline="0" dirty="0">
                <a:ln>
                  <a:noFill/>
                </a:ln>
                <a:solidFill>
                  <a:schemeClr val="bg1"/>
                </a:solidFill>
                <a:effectLst/>
                <a:latin typeface="Arial" panose="020B0604020202020204" pitchFamily="34" charset="0"/>
              </a:rPr>
              <a:t>, likely due to high turnover and frequent purchases.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Branch C's</a:t>
            </a:r>
            <a:r>
              <a:rPr kumimoji="0" lang="en-US" altLang="en-US" sz="1800" b="0" i="0" u="none" strike="noStrike" cap="none" normalizeH="0" baseline="0" dirty="0">
                <a:ln>
                  <a:noFill/>
                </a:ln>
                <a:solidFill>
                  <a:schemeClr val="bg1"/>
                </a:solidFill>
                <a:effectLst/>
                <a:latin typeface="Arial" panose="020B0604020202020204" pitchFamily="34" charset="0"/>
              </a:rPr>
              <a:t> profitability is driven by </a:t>
            </a:r>
            <a:r>
              <a:rPr kumimoji="0" lang="en-US" altLang="en-US" sz="1800" b="1" i="0" u="none" strike="noStrike" cap="none" normalizeH="0" baseline="0" dirty="0">
                <a:ln>
                  <a:noFill/>
                </a:ln>
                <a:solidFill>
                  <a:schemeClr val="bg1"/>
                </a:solidFill>
                <a:effectLst/>
                <a:latin typeface="Arial" panose="020B0604020202020204" pitchFamily="34" charset="0"/>
              </a:rPr>
              <a:t>Home and Lifestyle</a:t>
            </a:r>
            <a:r>
              <a:rPr kumimoji="0" lang="en-US" altLang="en-US" sz="1800" b="0" i="0" u="none" strike="noStrike" cap="none" normalizeH="0" baseline="0" dirty="0">
                <a:ln>
                  <a:noFill/>
                </a:ln>
                <a:solidFill>
                  <a:schemeClr val="bg1"/>
                </a:solidFill>
                <a:effectLst/>
                <a:latin typeface="Arial" panose="020B0604020202020204" pitchFamily="34" charset="0"/>
              </a:rPr>
              <a:t>, indicating strong customer interest in household goods</a:t>
            </a:r>
          </a:p>
        </p:txBody>
      </p:sp>
    </p:spTree>
    <p:extLst>
      <p:ext uri="{BB962C8B-B14F-4D97-AF65-F5344CB8AC3E}">
        <p14:creationId xmlns:p14="http://schemas.microsoft.com/office/powerpoint/2010/main" val="148009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35385-7E11-0D90-5766-DABA36D1C9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2FA064-D589-7F22-3CE4-9D836D7FFC3C}"/>
              </a:ext>
            </a:extLst>
          </p:cNvPr>
          <p:cNvSpPr>
            <a:spLocks noGrp="1"/>
          </p:cNvSpPr>
          <p:nvPr>
            <p:ph type="title"/>
          </p:nvPr>
        </p:nvSpPr>
        <p:spPr>
          <a:xfrm>
            <a:off x="860328" y="398296"/>
            <a:ext cx="7560545" cy="610863"/>
          </a:xfrm>
        </p:spPr>
        <p:txBody>
          <a:bodyPr>
            <a:normAutofit/>
          </a:bodyPr>
          <a:lstStyle/>
          <a:p>
            <a:r>
              <a:rPr lang="en-US" dirty="0"/>
              <a:t>Problem 3</a:t>
            </a:r>
            <a:endParaRPr lang="en-US" b="1" dirty="0"/>
          </a:p>
        </p:txBody>
      </p:sp>
      <p:sp>
        <p:nvSpPr>
          <p:cNvPr id="6" name="Slide Number Placeholder 5">
            <a:extLst>
              <a:ext uri="{FF2B5EF4-FFF2-40B4-BE49-F238E27FC236}">
                <a16:creationId xmlns:a16="http://schemas.microsoft.com/office/drawing/2014/main" id="{CFFAD6A8-AA3F-C17D-9284-4C62AD927673}"/>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5</a:t>
            </a:fld>
            <a:endParaRPr lang="en-US" dirty="0"/>
          </a:p>
        </p:txBody>
      </p:sp>
      <p:sp>
        <p:nvSpPr>
          <p:cNvPr id="5" name="Footer Placeholder 4">
            <a:extLst>
              <a:ext uri="{FF2B5EF4-FFF2-40B4-BE49-F238E27FC236}">
                <a16:creationId xmlns:a16="http://schemas.microsoft.com/office/drawing/2014/main" id="{51A360A1-360F-9F92-80A9-A2AFBC45EEC6}"/>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8" name="Date Placeholder 3">
            <a:extLst>
              <a:ext uri="{FF2B5EF4-FFF2-40B4-BE49-F238E27FC236}">
                <a16:creationId xmlns:a16="http://schemas.microsoft.com/office/drawing/2014/main" id="{D485E89A-24E4-4FAE-969B-026611F42497}"/>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30, 2025</a:t>
            </a:fld>
            <a:endParaRPr lang="en-US" dirty="0"/>
          </a:p>
        </p:txBody>
      </p:sp>
      <p:sp>
        <p:nvSpPr>
          <p:cNvPr id="9" name="TextBox 8">
            <a:extLst>
              <a:ext uri="{FF2B5EF4-FFF2-40B4-BE49-F238E27FC236}">
                <a16:creationId xmlns:a16="http://schemas.microsoft.com/office/drawing/2014/main" id="{43BC1A81-3769-DEFC-BB9C-148ABF826C78}"/>
              </a:ext>
            </a:extLst>
          </p:cNvPr>
          <p:cNvSpPr txBox="1"/>
          <p:nvPr/>
        </p:nvSpPr>
        <p:spPr>
          <a:xfrm>
            <a:off x="784915" y="1169414"/>
            <a:ext cx="6388884" cy="1477328"/>
          </a:xfrm>
          <a:prstGeom prst="rect">
            <a:avLst/>
          </a:prstGeom>
          <a:noFill/>
        </p:spPr>
        <p:txBody>
          <a:bodyPr wrap="square" rtlCol="0">
            <a:spAutoFit/>
          </a:bodyPr>
          <a:lstStyle/>
          <a:p>
            <a:r>
              <a:rPr lang="en-US" b="1" u="sng" dirty="0">
                <a:solidFill>
                  <a:schemeClr val="bg1"/>
                </a:solidFill>
              </a:rPr>
              <a:t>Task 3: Analyzing Customer Segmentation Based on Spending</a:t>
            </a:r>
          </a:p>
          <a:p>
            <a:r>
              <a:rPr lang="en-US" dirty="0">
                <a:solidFill>
                  <a:schemeClr val="bg1"/>
                </a:solidFill>
              </a:rPr>
              <a:t>Walmart wants to segment customers based on their average spending behavior. Classify customers into three tiers: High, Medium, and Low spenders based on their total purchase amounts.</a:t>
            </a:r>
          </a:p>
        </p:txBody>
      </p:sp>
      <p:sp>
        <p:nvSpPr>
          <p:cNvPr id="17" name="TextBox 16">
            <a:extLst>
              <a:ext uri="{FF2B5EF4-FFF2-40B4-BE49-F238E27FC236}">
                <a16:creationId xmlns:a16="http://schemas.microsoft.com/office/drawing/2014/main" id="{2BFA1DDC-E853-24AC-04EC-6BE0F635F9D1}"/>
              </a:ext>
            </a:extLst>
          </p:cNvPr>
          <p:cNvSpPr txBox="1"/>
          <p:nvPr/>
        </p:nvSpPr>
        <p:spPr>
          <a:xfrm>
            <a:off x="7332233" y="763400"/>
            <a:ext cx="4074852" cy="5780044"/>
          </a:xfrm>
          <a:prstGeom prst="rect">
            <a:avLst/>
          </a:prstGeom>
          <a:noFill/>
        </p:spPr>
        <p:txBody>
          <a:bodyPr wrap="square">
            <a:spAutoFit/>
          </a:bodyPr>
          <a:lstStyle/>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WITH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customer_spending</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SELECT `customer ID`, SUM(total) AS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total_spent</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FROM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GROUP BY `customer id`</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ranked_customers</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SELECT `customer ID`,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total_spent</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NTILE(4) OVER (ORDER BY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total_spent</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spending_quartile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FROM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customer_spending</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`customer ID`,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total_spent</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CASE </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WHEN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spending_quartile</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4 THEN 'High Spender'</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WHEN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spending_quartile</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 (2, 3) THEN 'Medium Spender'</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ELSE 'Low Spender'</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END AS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spending_category</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ranked_customers</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ORDER BY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total_spent</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DESC;</a:t>
            </a:r>
          </a:p>
        </p:txBody>
      </p:sp>
      <p:sp>
        <p:nvSpPr>
          <p:cNvPr id="18" name="TextBox 17">
            <a:extLst>
              <a:ext uri="{FF2B5EF4-FFF2-40B4-BE49-F238E27FC236}">
                <a16:creationId xmlns:a16="http://schemas.microsoft.com/office/drawing/2014/main" id="{8AE747DC-98A1-D0D0-6191-9B34BB79D36C}"/>
              </a:ext>
            </a:extLst>
          </p:cNvPr>
          <p:cNvSpPr txBox="1"/>
          <p:nvPr/>
        </p:nvSpPr>
        <p:spPr>
          <a:xfrm>
            <a:off x="7332233" y="333901"/>
            <a:ext cx="1687399" cy="461665"/>
          </a:xfrm>
          <a:prstGeom prst="rect">
            <a:avLst/>
          </a:prstGeom>
          <a:noFill/>
        </p:spPr>
        <p:txBody>
          <a:bodyPr wrap="square" rtlCol="0">
            <a:spAutoFit/>
          </a:bodyPr>
          <a:lstStyle/>
          <a:p>
            <a:r>
              <a:rPr lang="en-US" sz="2400" b="1" u="sng" dirty="0">
                <a:solidFill>
                  <a:schemeClr val="bg1"/>
                </a:solidFill>
              </a:rPr>
              <a:t>SQL Query </a:t>
            </a:r>
            <a:endParaRPr lang="en-IN" sz="2400" b="1" u="sng" dirty="0">
              <a:solidFill>
                <a:schemeClr val="bg1"/>
              </a:solidFill>
            </a:endParaRPr>
          </a:p>
        </p:txBody>
      </p:sp>
      <p:sp>
        <p:nvSpPr>
          <p:cNvPr id="21" name="TextBox 20">
            <a:extLst>
              <a:ext uri="{FF2B5EF4-FFF2-40B4-BE49-F238E27FC236}">
                <a16:creationId xmlns:a16="http://schemas.microsoft.com/office/drawing/2014/main" id="{79C8CB13-4EE1-7D76-5685-9FAFB891BE6B}"/>
              </a:ext>
            </a:extLst>
          </p:cNvPr>
          <p:cNvSpPr txBox="1"/>
          <p:nvPr/>
        </p:nvSpPr>
        <p:spPr>
          <a:xfrm>
            <a:off x="784915" y="2841386"/>
            <a:ext cx="1687399" cy="461665"/>
          </a:xfrm>
          <a:prstGeom prst="rect">
            <a:avLst/>
          </a:prstGeom>
          <a:noFill/>
        </p:spPr>
        <p:txBody>
          <a:bodyPr wrap="square" rtlCol="0">
            <a:spAutoFit/>
          </a:bodyPr>
          <a:lstStyle/>
          <a:p>
            <a:r>
              <a:rPr lang="en-US" sz="2400" b="1" u="sng" dirty="0">
                <a:solidFill>
                  <a:schemeClr val="bg1"/>
                </a:solidFill>
              </a:rPr>
              <a:t>Result</a:t>
            </a:r>
            <a:endParaRPr lang="en-IN" sz="2400" b="1" u="sng" dirty="0">
              <a:solidFill>
                <a:schemeClr val="bg1"/>
              </a:solidFill>
            </a:endParaRPr>
          </a:p>
        </p:txBody>
      </p:sp>
      <p:pic>
        <p:nvPicPr>
          <p:cNvPr id="7" name="Picture 6">
            <a:extLst>
              <a:ext uri="{FF2B5EF4-FFF2-40B4-BE49-F238E27FC236}">
                <a16:creationId xmlns:a16="http://schemas.microsoft.com/office/drawing/2014/main" id="{8D384268-0990-55E2-7AA5-087F26EBE4CD}"/>
              </a:ext>
            </a:extLst>
          </p:cNvPr>
          <p:cNvPicPr>
            <a:picLocks noChangeAspect="1"/>
          </p:cNvPicPr>
          <p:nvPr/>
        </p:nvPicPr>
        <p:blipFill>
          <a:blip r:embed="rId2"/>
          <a:stretch>
            <a:fillRect/>
          </a:stretch>
        </p:blipFill>
        <p:spPr>
          <a:xfrm>
            <a:off x="2232250" y="2359271"/>
            <a:ext cx="2408350" cy="2139457"/>
          </a:xfrm>
          <a:prstGeom prst="rect">
            <a:avLst/>
          </a:prstGeom>
        </p:spPr>
      </p:pic>
      <p:sp>
        <p:nvSpPr>
          <p:cNvPr id="10" name="TextBox 9">
            <a:extLst>
              <a:ext uri="{FF2B5EF4-FFF2-40B4-BE49-F238E27FC236}">
                <a16:creationId xmlns:a16="http://schemas.microsoft.com/office/drawing/2014/main" id="{0E30BFB8-733E-F35D-9941-D640CDEEAF2B}"/>
              </a:ext>
            </a:extLst>
          </p:cNvPr>
          <p:cNvSpPr txBox="1"/>
          <p:nvPr/>
        </p:nvSpPr>
        <p:spPr>
          <a:xfrm>
            <a:off x="763037" y="4410514"/>
            <a:ext cx="1687399" cy="461665"/>
          </a:xfrm>
          <a:prstGeom prst="rect">
            <a:avLst/>
          </a:prstGeom>
          <a:noFill/>
        </p:spPr>
        <p:txBody>
          <a:bodyPr wrap="square" rtlCol="0">
            <a:spAutoFit/>
          </a:bodyPr>
          <a:lstStyle/>
          <a:p>
            <a:r>
              <a:rPr lang="en-US" sz="2400" b="1" u="sng" dirty="0">
                <a:solidFill>
                  <a:schemeClr val="bg1"/>
                </a:solidFill>
              </a:rPr>
              <a:t>Findings</a:t>
            </a:r>
            <a:endParaRPr lang="en-IN" sz="2400" b="1" u="sng" dirty="0">
              <a:solidFill>
                <a:schemeClr val="bg1"/>
              </a:solidFill>
            </a:endParaRPr>
          </a:p>
        </p:txBody>
      </p:sp>
      <p:sp>
        <p:nvSpPr>
          <p:cNvPr id="11" name="TextBox 10">
            <a:extLst>
              <a:ext uri="{FF2B5EF4-FFF2-40B4-BE49-F238E27FC236}">
                <a16:creationId xmlns:a16="http://schemas.microsoft.com/office/drawing/2014/main" id="{A5F6D3DA-7E06-D93D-B3D4-8FEB701FED78}"/>
              </a:ext>
            </a:extLst>
          </p:cNvPr>
          <p:cNvSpPr txBox="1"/>
          <p:nvPr/>
        </p:nvSpPr>
        <p:spPr>
          <a:xfrm>
            <a:off x="763037" y="4872179"/>
            <a:ext cx="6552923" cy="1106778"/>
          </a:xfrm>
          <a:prstGeom prst="rect">
            <a:avLst/>
          </a:prstGeom>
          <a:noFill/>
        </p:spPr>
        <p:txBody>
          <a:bodyPr wrap="square" rtlCol="0">
            <a:spAutoFit/>
          </a:bodyPr>
          <a:lstStyle/>
          <a:p>
            <a:pPr marL="285750" indent="-285750">
              <a:lnSpc>
                <a:spcPct val="107000"/>
              </a:lnSpc>
              <a:spcAft>
                <a:spcPts val="800"/>
              </a:spcAft>
              <a:buFont typeface="Arial" panose="020B0604020202020204" pitchFamily="34" charset="0"/>
              <a:buChar char="•"/>
            </a:pPr>
            <a:r>
              <a:rPr lang="en-IN"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High Spenders:</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Customers with the highest total spending, e.g., Customer </a:t>
            </a:r>
            <a:r>
              <a:rPr lang="en-IN"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8 ($26,634.34)</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Customer </a:t>
            </a:r>
            <a:r>
              <a:rPr lang="en-IN"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3 ($23,402.26)</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and Customer </a:t>
            </a:r>
            <a:r>
              <a:rPr lang="en-IN"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2 ($23,392.28)</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marL="285750" indent="-285750">
              <a:lnSpc>
                <a:spcPct val="107000"/>
              </a:lnSpc>
              <a:spcAft>
                <a:spcPts val="800"/>
              </a:spcAft>
              <a:buFont typeface="Arial" panose="020B0604020202020204" pitchFamily="34" charset="0"/>
              <a:buChar char="•"/>
            </a:pPr>
            <a:r>
              <a:rPr lang="en-IN"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Medium Spenders:</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Customers in the mid-range, e.g., Customer </a:t>
            </a:r>
            <a:r>
              <a:rPr lang="en-IN"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15 ($22,674.46)</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to Customer </a:t>
            </a:r>
            <a:r>
              <a:rPr lang="en-IN"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6 ($20,693.96)</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844060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7130CB-AE88-4AE7-68D3-C10EC84981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7103AF-1CFA-45FC-58AB-B99310F4AD47}"/>
              </a:ext>
            </a:extLst>
          </p:cNvPr>
          <p:cNvSpPr>
            <a:spLocks noGrp="1"/>
          </p:cNvSpPr>
          <p:nvPr>
            <p:ph type="title"/>
          </p:nvPr>
        </p:nvSpPr>
        <p:spPr>
          <a:xfrm>
            <a:off x="860328" y="226834"/>
            <a:ext cx="7560545" cy="610863"/>
          </a:xfrm>
        </p:spPr>
        <p:txBody>
          <a:bodyPr>
            <a:normAutofit/>
          </a:bodyPr>
          <a:lstStyle/>
          <a:p>
            <a:r>
              <a:rPr lang="en-US" dirty="0"/>
              <a:t>Problem 4</a:t>
            </a:r>
            <a:endParaRPr lang="en-US" b="1" dirty="0"/>
          </a:p>
        </p:txBody>
      </p:sp>
      <p:sp>
        <p:nvSpPr>
          <p:cNvPr id="6" name="Slide Number Placeholder 5">
            <a:extLst>
              <a:ext uri="{FF2B5EF4-FFF2-40B4-BE49-F238E27FC236}">
                <a16:creationId xmlns:a16="http://schemas.microsoft.com/office/drawing/2014/main" id="{14857D26-73EA-A4F2-65D0-A2510E5AF8FE}"/>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6</a:t>
            </a:fld>
            <a:endParaRPr lang="en-US" dirty="0"/>
          </a:p>
        </p:txBody>
      </p:sp>
      <p:sp>
        <p:nvSpPr>
          <p:cNvPr id="5" name="Footer Placeholder 4">
            <a:extLst>
              <a:ext uri="{FF2B5EF4-FFF2-40B4-BE49-F238E27FC236}">
                <a16:creationId xmlns:a16="http://schemas.microsoft.com/office/drawing/2014/main" id="{549923A6-7273-A86D-8A65-1C4D2C897976}"/>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8" name="Date Placeholder 3">
            <a:extLst>
              <a:ext uri="{FF2B5EF4-FFF2-40B4-BE49-F238E27FC236}">
                <a16:creationId xmlns:a16="http://schemas.microsoft.com/office/drawing/2014/main" id="{2E3897D4-85EF-90D5-60D7-742F4F6A86D8}"/>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30, 2025</a:t>
            </a:fld>
            <a:endParaRPr lang="en-US" dirty="0"/>
          </a:p>
        </p:txBody>
      </p:sp>
      <p:sp>
        <p:nvSpPr>
          <p:cNvPr id="9" name="TextBox 8">
            <a:extLst>
              <a:ext uri="{FF2B5EF4-FFF2-40B4-BE49-F238E27FC236}">
                <a16:creationId xmlns:a16="http://schemas.microsoft.com/office/drawing/2014/main" id="{0D4FE95C-489B-95C7-967D-7EB1421E91A3}"/>
              </a:ext>
            </a:extLst>
          </p:cNvPr>
          <p:cNvSpPr txBox="1"/>
          <p:nvPr/>
        </p:nvSpPr>
        <p:spPr>
          <a:xfrm>
            <a:off x="784915" y="889678"/>
            <a:ext cx="5427349" cy="1477328"/>
          </a:xfrm>
          <a:prstGeom prst="rect">
            <a:avLst/>
          </a:prstGeom>
          <a:noFill/>
        </p:spPr>
        <p:txBody>
          <a:bodyPr wrap="square" rtlCol="0">
            <a:spAutoFit/>
          </a:bodyPr>
          <a:lstStyle/>
          <a:p>
            <a:r>
              <a:rPr lang="en-US" b="1" u="sng" dirty="0">
                <a:solidFill>
                  <a:schemeClr val="bg1"/>
                </a:solidFill>
              </a:rPr>
              <a:t>Task 4: Detecting Anomalies in Sales Transactions</a:t>
            </a:r>
          </a:p>
          <a:p>
            <a:r>
              <a:rPr lang="en-US" dirty="0">
                <a:solidFill>
                  <a:schemeClr val="bg1"/>
                </a:solidFill>
              </a:rPr>
              <a:t>Walmart suspects that some transactions have unusually high or low sales compared to the average for the product line. Identify these anomalies.</a:t>
            </a:r>
            <a:endParaRPr lang="en-IN" dirty="0">
              <a:solidFill>
                <a:schemeClr val="bg1"/>
              </a:solidFill>
            </a:endParaRPr>
          </a:p>
          <a:p>
            <a:endParaRPr lang="en-US" u="sng" dirty="0">
              <a:solidFill>
                <a:schemeClr val="bg1"/>
              </a:solidFill>
            </a:endParaRPr>
          </a:p>
        </p:txBody>
      </p:sp>
      <p:sp>
        <p:nvSpPr>
          <p:cNvPr id="17" name="TextBox 16">
            <a:extLst>
              <a:ext uri="{FF2B5EF4-FFF2-40B4-BE49-F238E27FC236}">
                <a16:creationId xmlns:a16="http://schemas.microsoft.com/office/drawing/2014/main" id="{BF19963C-80E2-D6D2-332A-63E048C85C05}"/>
              </a:ext>
            </a:extLst>
          </p:cNvPr>
          <p:cNvSpPr txBox="1"/>
          <p:nvPr/>
        </p:nvSpPr>
        <p:spPr>
          <a:xfrm>
            <a:off x="6395912" y="1000223"/>
            <a:ext cx="6298927" cy="4784387"/>
          </a:xfrm>
          <a:prstGeom prst="rect">
            <a:avLst/>
          </a:prstGeom>
          <a:noFill/>
        </p:spPr>
        <p:txBody>
          <a:bodyPr wrap="square">
            <a:spAutoFit/>
          </a:bodyPr>
          <a:lstStyle/>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WITH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product_sales_stats</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SELECT `Product line`, AVG(Total) AS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avg_sales</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STDDEV(Total) AS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std_dev_sales</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FROM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walmartsales</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GROUP BY `Product line`</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sales_anomalies</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SELECT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w.`Invoice</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ID`,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w.`Product</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line`,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w.`Total</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p.avg_sales</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p.std_dev_sales</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w.`Total</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p.avg_sales</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p.std_dev_sales</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z_score</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FROM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walmartsales</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 JOIN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product_sales_stats</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 ON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w.`Product</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line` =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p.`Product</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line`</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`Invoice ID`, `Product line`, `Total`,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z_score</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CASE WHEN ABS(</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z_score</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&gt; 3 THEN 'High Anomaly'</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WHEN ABS(</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z_score</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BETWEEN 2 AND 3 THEN 'Moderate Anomaly'</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ELSE 'Normal' END AS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anomaly_status</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sales_anomalies</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WHERE ABS(</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z_score</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&gt; 2</a:t>
            </a:r>
          </a:p>
          <a:p>
            <a:pPr>
              <a:lnSpc>
                <a:spcPct val="107000"/>
              </a:lnSpc>
              <a:spcAft>
                <a:spcPts val="800"/>
              </a:spcAft>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ORDER BY ABS(</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z_score</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DESC;</a:t>
            </a:r>
          </a:p>
        </p:txBody>
      </p:sp>
      <p:sp>
        <p:nvSpPr>
          <p:cNvPr id="18" name="TextBox 17">
            <a:extLst>
              <a:ext uri="{FF2B5EF4-FFF2-40B4-BE49-F238E27FC236}">
                <a16:creationId xmlns:a16="http://schemas.microsoft.com/office/drawing/2014/main" id="{7510B2F2-0376-0049-3B77-039F47504E40}"/>
              </a:ext>
            </a:extLst>
          </p:cNvPr>
          <p:cNvSpPr txBox="1"/>
          <p:nvPr/>
        </p:nvSpPr>
        <p:spPr>
          <a:xfrm>
            <a:off x="6395912" y="398296"/>
            <a:ext cx="1687399" cy="461665"/>
          </a:xfrm>
          <a:prstGeom prst="rect">
            <a:avLst/>
          </a:prstGeom>
          <a:noFill/>
        </p:spPr>
        <p:txBody>
          <a:bodyPr wrap="square" rtlCol="0">
            <a:spAutoFit/>
          </a:bodyPr>
          <a:lstStyle/>
          <a:p>
            <a:r>
              <a:rPr lang="en-US" sz="2400" b="1" u="sng" dirty="0">
                <a:solidFill>
                  <a:schemeClr val="bg1"/>
                </a:solidFill>
              </a:rPr>
              <a:t>SQL Query </a:t>
            </a:r>
            <a:endParaRPr lang="en-IN" sz="2400" b="1" u="sng" dirty="0">
              <a:solidFill>
                <a:schemeClr val="bg1"/>
              </a:solidFill>
            </a:endParaRPr>
          </a:p>
        </p:txBody>
      </p:sp>
      <p:sp>
        <p:nvSpPr>
          <p:cNvPr id="21" name="TextBox 20">
            <a:extLst>
              <a:ext uri="{FF2B5EF4-FFF2-40B4-BE49-F238E27FC236}">
                <a16:creationId xmlns:a16="http://schemas.microsoft.com/office/drawing/2014/main" id="{06B2A1CC-764B-B877-2077-D7F1E064B32D}"/>
              </a:ext>
            </a:extLst>
          </p:cNvPr>
          <p:cNvSpPr txBox="1"/>
          <p:nvPr/>
        </p:nvSpPr>
        <p:spPr>
          <a:xfrm>
            <a:off x="784915" y="2127806"/>
            <a:ext cx="1687399" cy="461665"/>
          </a:xfrm>
          <a:prstGeom prst="rect">
            <a:avLst/>
          </a:prstGeom>
          <a:noFill/>
        </p:spPr>
        <p:txBody>
          <a:bodyPr wrap="square" rtlCol="0">
            <a:spAutoFit/>
          </a:bodyPr>
          <a:lstStyle/>
          <a:p>
            <a:r>
              <a:rPr lang="en-US" sz="2400" b="1" u="sng" dirty="0">
                <a:solidFill>
                  <a:schemeClr val="bg1"/>
                </a:solidFill>
              </a:rPr>
              <a:t>Result</a:t>
            </a:r>
            <a:endParaRPr lang="en-IN" sz="2400" b="1" u="sng" dirty="0">
              <a:solidFill>
                <a:schemeClr val="bg1"/>
              </a:solidFill>
            </a:endParaRPr>
          </a:p>
        </p:txBody>
      </p:sp>
      <p:pic>
        <p:nvPicPr>
          <p:cNvPr id="7" name="Picture 6">
            <a:extLst>
              <a:ext uri="{FF2B5EF4-FFF2-40B4-BE49-F238E27FC236}">
                <a16:creationId xmlns:a16="http://schemas.microsoft.com/office/drawing/2014/main" id="{9ABFC8D1-9689-2014-B382-D5EE06502065}"/>
              </a:ext>
            </a:extLst>
          </p:cNvPr>
          <p:cNvPicPr>
            <a:picLocks noChangeAspect="1"/>
          </p:cNvPicPr>
          <p:nvPr/>
        </p:nvPicPr>
        <p:blipFill>
          <a:blip r:embed="rId2"/>
          <a:stretch>
            <a:fillRect/>
          </a:stretch>
        </p:blipFill>
        <p:spPr>
          <a:xfrm>
            <a:off x="1807594" y="2418987"/>
            <a:ext cx="4288406" cy="3143933"/>
          </a:xfrm>
          <a:prstGeom prst="rect">
            <a:avLst/>
          </a:prstGeom>
        </p:spPr>
      </p:pic>
    </p:spTree>
    <p:extLst>
      <p:ext uri="{BB962C8B-B14F-4D97-AF65-F5344CB8AC3E}">
        <p14:creationId xmlns:p14="http://schemas.microsoft.com/office/powerpoint/2010/main" val="198994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98123-CB68-70D2-C5BB-FEEB04E47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DFC9A-37C7-772F-BDBC-80A28C2F8506}"/>
              </a:ext>
            </a:extLst>
          </p:cNvPr>
          <p:cNvSpPr>
            <a:spLocks noGrp="1"/>
          </p:cNvSpPr>
          <p:nvPr>
            <p:ph type="title"/>
          </p:nvPr>
        </p:nvSpPr>
        <p:spPr>
          <a:xfrm>
            <a:off x="860328" y="398296"/>
            <a:ext cx="7560545" cy="610863"/>
          </a:xfrm>
        </p:spPr>
        <p:txBody>
          <a:bodyPr>
            <a:normAutofit/>
          </a:bodyPr>
          <a:lstStyle/>
          <a:p>
            <a:r>
              <a:rPr lang="en-US" dirty="0"/>
              <a:t>Problem 5</a:t>
            </a:r>
            <a:endParaRPr lang="en-US" b="1" dirty="0"/>
          </a:p>
        </p:txBody>
      </p:sp>
      <p:sp>
        <p:nvSpPr>
          <p:cNvPr id="6" name="Slide Number Placeholder 5">
            <a:extLst>
              <a:ext uri="{FF2B5EF4-FFF2-40B4-BE49-F238E27FC236}">
                <a16:creationId xmlns:a16="http://schemas.microsoft.com/office/drawing/2014/main" id="{F9A14D35-4B3D-E10E-0D25-BD22EDBEEA63}"/>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7</a:t>
            </a:fld>
            <a:endParaRPr lang="en-US" dirty="0"/>
          </a:p>
        </p:txBody>
      </p:sp>
      <p:sp>
        <p:nvSpPr>
          <p:cNvPr id="5" name="Footer Placeholder 4">
            <a:extLst>
              <a:ext uri="{FF2B5EF4-FFF2-40B4-BE49-F238E27FC236}">
                <a16:creationId xmlns:a16="http://schemas.microsoft.com/office/drawing/2014/main" id="{58CD9211-7E46-97E1-CE9F-6F8175194DC3}"/>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8" name="Date Placeholder 3">
            <a:extLst>
              <a:ext uri="{FF2B5EF4-FFF2-40B4-BE49-F238E27FC236}">
                <a16:creationId xmlns:a16="http://schemas.microsoft.com/office/drawing/2014/main" id="{6E271EA5-D466-9561-9650-D0315F5FB8D4}"/>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30, 2025</a:t>
            </a:fld>
            <a:endParaRPr lang="en-US" dirty="0"/>
          </a:p>
        </p:txBody>
      </p:sp>
      <p:sp>
        <p:nvSpPr>
          <p:cNvPr id="9" name="TextBox 8">
            <a:extLst>
              <a:ext uri="{FF2B5EF4-FFF2-40B4-BE49-F238E27FC236}">
                <a16:creationId xmlns:a16="http://schemas.microsoft.com/office/drawing/2014/main" id="{1B1D4D7D-6036-13B6-8F75-CD1DED476F45}"/>
              </a:ext>
            </a:extLst>
          </p:cNvPr>
          <p:cNvSpPr txBox="1"/>
          <p:nvPr/>
        </p:nvSpPr>
        <p:spPr>
          <a:xfrm>
            <a:off x="784915" y="1169414"/>
            <a:ext cx="6407737" cy="923330"/>
          </a:xfrm>
          <a:prstGeom prst="rect">
            <a:avLst/>
          </a:prstGeom>
          <a:noFill/>
        </p:spPr>
        <p:txBody>
          <a:bodyPr wrap="square" rtlCol="0">
            <a:spAutoFit/>
          </a:bodyPr>
          <a:lstStyle/>
          <a:p>
            <a:r>
              <a:rPr lang="en-US" b="1" u="sng" dirty="0">
                <a:solidFill>
                  <a:schemeClr val="bg1"/>
                </a:solidFill>
              </a:rPr>
              <a:t>Task 5: Most Popular Payment Method by City (6 Marks)</a:t>
            </a:r>
          </a:p>
          <a:p>
            <a:r>
              <a:rPr lang="en-US" dirty="0">
                <a:solidFill>
                  <a:schemeClr val="bg1"/>
                </a:solidFill>
              </a:rPr>
              <a:t>Walmart needs to determine the most popular payment method in each city to tailor marketing strategies.</a:t>
            </a:r>
          </a:p>
        </p:txBody>
      </p:sp>
      <p:sp>
        <p:nvSpPr>
          <p:cNvPr id="17" name="TextBox 16">
            <a:extLst>
              <a:ext uri="{FF2B5EF4-FFF2-40B4-BE49-F238E27FC236}">
                <a16:creationId xmlns:a16="http://schemas.microsoft.com/office/drawing/2014/main" id="{94E62593-D91D-0C95-D6E1-2F911F3BB24A}"/>
              </a:ext>
            </a:extLst>
          </p:cNvPr>
          <p:cNvSpPr txBox="1"/>
          <p:nvPr/>
        </p:nvSpPr>
        <p:spPr>
          <a:xfrm>
            <a:off x="7077710" y="869879"/>
            <a:ext cx="5243124" cy="5206618"/>
          </a:xfrm>
          <a:prstGeom prst="rect">
            <a:avLst/>
          </a:prstGeom>
          <a:noFill/>
        </p:spPr>
        <p:txBody>
          <a:bodyPr wrap="square">
            <a:spAutoFit/>
          </a:bodyPr>
          <a:lstStyle/>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WITH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payment_counts</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SELECT </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City,</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Payment,</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COUNT(*) AS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payment_count</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RANK() OVER (PARTITION BY City ORDER BY COUNT(*) DESC) AS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payment_rank</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FROM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GROUP BY City, Payment</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City,</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Payment ,</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payment_count</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payment_counts</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WHERE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payment_rank</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1;</a:t>
            </a:r>
          </a:p>
        </p:txBody>
      </p:sp>
      <p:sp>
        <p:nvSpPr>
          <p:cNvPr id="18" name="TextBox 17">
            <a:extLst>
              <a:ext uri="{FF2B5EF4-FFF2-40B4-BE49-F238E27FC236}">
                <a16:creationId xmlns:a16="http://schemas.microsoft.com/office/drawing/2014/main" id="{019DC0CB-DCBC-5F30-CB15-4F460834110F}"/>
              </a:ext>
            </a:extLst>
          </p:cNvPr>
          <p:cNvSpPr txBox="1"/>
          <p:nvPr/>
        </p:nvSpPr>
        <p:spPr>
          <a:xfrm>
            <a:off x="7077710" y="355361"/>
            <a:ext cx="1687399" cy="461665"/>
          </a:xfrm>
          <a:prstGeom prst="rect">
            <a:avLst/>
          </a:prstGeom>
          <a:noFill/>
        </p:spPr>
        <p:txBody>
          <a:bodyPr wrap="square" rtlCol="0">
            <a:spAutoFit/>
          </a:bodyPr>
          <a:lstStyle/>
          <a:p>
            <a:r>
              <a:rPr lang="en-US" sz="2400" b="1" u="sng" dirty="0">
                <a:solidFill>
                  <a:schemeClr val="bg1"/>
                </a:solidFill>
              </a:rPr>
              <a:t>SQL Query </a:t>
            </a:r>
            <a:endParaRPr lang="en-IN" sz="2400" b="1" u="sng" dirty="0">
              <a:solidFill>
                <a:schemeClr val="bg1"/>
              </a:solidFill>
            </a:endParaRPr>
          </a:p>
        </p:txBody>
      </p:sp>
      <p:sp>
        <p:nvSpPr>
          <p:cNvPr id="21" name="TextBox 20">
            <a:extLst>
              <a:ext uri="{FF2B5EF4-FFF2-40B4-BE49-F238E27FC236}">
                <a16:creationId xmlns:a16="http://schemas.microsoft.com/office/drawing/2014/main" id="{4260D0B0-8527-4A1F-F812-A47F934CC2FD}"/>
              </a:ext>
            </a:extLst>
          </p:cNvPr>
          <p:cNvSpPr txBox="1"/>
          <p:nvPr/>
        </p:nvSpPr>
        <p:spPr>
          <a:xfrm>
            <a:off x="783210" y="2145597"/>
            <a:ext cx="1687399" cy="461665"/>
          </a:xfrm>
          <a:prstGeom prst="rect">
            <a:avLst/>
          </a:prstGeom>
          <a:noFill/>
        </p:spPr>
        <p:txBody>
          <a:bodyPr wrap="square" rtlCol="0">
            <a:spAutoFit/>
          </a:bodyPr>
          <a:lstStyle/>
          <a:p>
            <a:r>
              <a:rPr lang="en-US" sz="2400" b="1" u="sng" dirty="0">
                <a:solidFill>
                  <a:schemeClr val="bg1"/>
                </a:solidFill>
              </a:rPr>
              <a:t>Result</a:t>
            </a:r>
            <a:endParaRPr lang="en-IN" sz="2400" b="1" u="sng" dirty="0">
              <a:solidFill>
                <a:schemeClr val="bg1"/>
              </a:solidFill>
            </a:endParaRPr>
          </a:p>
        </p:txBody>
      </p:sp>
      <p:pic>
        <p:nvPicPr>
          <p:cNvPr id="7" name="Picture 6">
            <a:extLst>
              <a:ext uri="{FF2B5EF4-FFF2-40B4-BE49-F238E27FC236}">
                <a16:creationId xmlns:a16="http://schemas.microsoft.com/office/drawing/2014/main" id="{CE60BFE3-7A9C-1733-60FE-1ACF15188961}"/>
              </a:ext>
            </a:extLst>
          </p:cNvPr>
          <p:cNvPicPr>
            <a:picLocks noChangeAspect="1"/>
          </p:cNvPicPr>
          <p:nvPr/>
        </p:nvPicPr>
        <p:blipFill>
          <a:blip r:embed="rId2"/>
          <a:stretch>
            <a:fillRect/>
          </a:stretch>
        </p:blipFill>
        <p:spPr>
          <a:xfrm>
            <a:off x="1866383" y="2487343"/>
            <a:ext cx="3714285" cy="1070009"/>
          </a:xfrm>
          <a:prstGeom prst="rect">
            <a:avLst/>
          </a:prstGeom>
        </p:spPr>
      </p:pic>
      <p:sp>
        <p:nvSpPr>
          <p:cNvPr id="10" name="TextBox 9">
            <a:extLst>
              <a:ext uri="{FF2B5EF4-FFF2-40B4-BE49-F238E27FC236}">
                <a16:creationId xmlns:a16="http://schemas.microsoft.com/office/drawing/2014/main" id="{6090C2D9-5E9D-FEB8-88F0-FFE58F86BB23}"/>
              </a:ext>
            </a:extLst>
          </p:cNvPr>
          <p:cNvSpPr txBox="1"/>
          <p:nvPr/>
        </p:nvSpPr>
        <p:spPr>
          <a:xfrm>
            <a:off x="748799" y="3721118"/>
            <a:ext cx="1687399" cy="461665"/>
          </a:xfrm>
          <a:prstGeom prst="rect">
            <a:avLst/>
          </a:prstGeom>
          <a:noFill/>
        </p:spPr>
        <p:txBody>
          <a:bodyPr wrap="square" rtlCol="0">
            <a:spAutoFit/>
          </a:bodyPr>
          <a:lstStyle/>
          <a:p>
            <a:r>
              <a:rPr lang="en-US" sz="2400" b="1" u="sng" dirty="0">
                <a:solidFill>
                  <a:schemeClr val="bg1"/>
                </a:solidFill>
              </a:rPr>
              <a:t>Findings</a:t>
            </a:r>
            <a:endParaRPr lang="en-IN" sz="2400" b="1" u="sng" dirty="0">
              <a:solidFill>
                <a:schemeClr val="bg1"/>
              </a:solidFill>
            </a:endParaRPr>
          </a:p>
        </p:txBody>
      </p:sp>
      <p:sp>
        <p:nvSpPr>
          <p:cNvPr id="16" name="TextBox 15">
            <a:extLst>
              <a:ext uri="{FF2B5EF4-FFF2-40B4-BE49-F238E27FC236}">
                <a16:creationId xmlns:a16="http://schemas.microsoft.com/office/drawing/2014/main" id="{E4B8277A-A0F8-C71C-699A-E1933BBAF409}"/>
              </a:ext>
            </a:extLst>
          </p:cNvPr>
          <p:cNvSpPr txBox="1"/>
          <p:nvPr/>
        </p:nvSpPr>
        <p:spPr>
          <a:xfrm>
            <a:off x="56341" y="4209163"/>
            <a:ext cx="7021369" cy="2027478"/>
          </a:xfrm>
          <a:prstGeom prst="rect">
            <a:avLst/>
          </a:prstGeom>
          <a:noFill/>
        </p:spPr>
        <p:txBody>
          <a:bodyPr wrap="square">
            <a:spAutoFit/>
          </a:bodyPr>
          <a:lstStyle/>
          <a:p>
            <a:pPr marL="742950" indent="-285750">
              <a:lnSpc>
                <a:spcPct val="107000"/>
              </a:lnSpc>
              <a:buFont typeface="Arial" panose="020B0604020202020204" pitchFamily="34" charset="0"/>
              <a:buChar char="•"/>
            </a:pPr>
            <a:r>
              <a:rPr lang="en-IN" sz="1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Mandalay:</a:t>
            </a:r>
            <a:r>
              <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E-wallet</a:t>
            </a:r>
            <a:r>
              <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is the most used payment method, with </a:t>
            </a:r>
            <a:r>
              <a:rPr lang="en-IN" sz="1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113</a:t>
            </a:r>
            <a:r>
              <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transactions.</a:t>
            </a:r>
          </a:p>
          <a:p>
            <a:pPr marL="742950" indent="-285750">
              <a:lnSpc>
                <a:spcPct val="107000"/>
              </a:lnSpc>
              <a:buFont typeface="Arial" panose="020B0604020202020204" pitchFamily="34" charset="0"/>
              <a:buChar char="•"/>
            </a:pPr>
            <a:r>
              <a:rPr lang="en-IN" sz="1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Naypyitaw:</a:t>
            </a:r>
            <a:r>
              <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Cash</a:t>
            </a:r>
            <a:r>
              <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is the most preferred payment method, with </a:t>
            </a:r>
            <a:r>
              <a:rPr lang="en-IN" sz="1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124</a:t>
            </a:r>
            <a:r>
              <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transactions.</a:t>
            </a:r>
          </a:p>
          <a:p>
            <a:pPr marL="742950" indent="-285750">
              <a:lnSpc>
                <a:spcPct val="107000"/>
              </a:lnSpc>
              <a:spcAft>
                <a:spcPts val="800"/>
              </a:spcAft>
              <a:buFont typeface="Arial" panose="020B0604020202020204" pitchFamily="34" charset="0"/>
              <a:buChar char="•"/>
            </a:pPr>
            <a:r>
              <a:rPr lang="en-IN" sz="1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Yangon:</a:t>
            </a:r>
            <a:r>
              <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E-wallet</a:t>
            </a:r>
            <a:r>
              <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dominates as the most popular payment method, with </a:t>
            </a:r>
            <a:r>
              <a:rPr lang="en-IN" sz="16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126</a:t>
            </a:r>
            <a:r>
              <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transactions.</a:t>
            </a:r>
          </a:p>
          <a:p>
            <a:pPr indent="60960">
              <a:lnSpc>
                <a:spcPct val="107000"/>
              </a:lnSpc>
              <a:spcAft>
                <a:spcPts val="800"/>
              </a:spcAft>
            </a:pPr>
            <a:r>
              <a:rPr lang="en-IN" sz="16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14496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F1FB0-5DA1-32D8-4628-6618E5BFC6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01E75D-D9DC-AA36-AED8-7889D13C4832}"/>
              </a:ext>
            </a:extLst>
          </p:cNvPr>
          <p:cNvSpPr>
            <a:spLocks noGrp="1"/>
          </p:cNvSpPr>
          <p:nvPr>
            <p:ph type="title"/>
          </p:nvPr>
        </p:nvSpPr>
        <p:spPr>
          <a:xfrm>
            <a:off x="860328" y="398296"/>
            <a:ext cx="7560545" cy="610863"/>
          </a:xfrm>
        </p:spPr>
        <p:txBody>
          <a:bodyPr>
            <a:normAutofit/>
          </a:bodyPr>
          <a:lstStyle/>
          <a:p>
            <a:r>
              <a:rPr lang="en-US" dirty="0"/>
              <a:t>Problem 6</a:t>
            </a:r>
            <a:endParaRPr lang="en-US" b="1" dirty="0"/>
          </a:p>
        </p:txBody>
      </p:sp>
      <p:sp>
        <p:nvSpPr>
          <p:cNvPr id="6" name="Slide Number Placeholder 5">
            <a:extLst>
              <a:ext uri="{FF2B5EF4-FFF2-40B4-BE49-F238E27FC236}">
                <a16:creationId xmlns:a16="http://schemas.microsoft.com/office/drawing/2014/main" id="{125B9024-EDC2-F69A-E22E-04C3EAAE0C8D}"/>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8</a:t>
            </a:fld>
            <a:endParaRPr lang="en-US" dirty="0"/>
          </a:p>
        </p:txBody>
      </p:sp>
      <p:sp>
        <p:nvSpPr>
          <p:cNvPr id="5" name="Footer Placeholder 4">
            <a:extLst>
              <a:ext uri="{FF2B5EF4-FFF2-40B4-BE49-F238E27FC236}">
                <a16:creationId xmlns:a16="http://schemas.microsoft.com/office/drawing/2014/main" id="{6CF961B3-65B8-572A-27BA-D4F42481B4AB}"/>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8" name="Date Placeholder 3">
            <a:extLst>
              <a:ext uri="{FF2B5EF4-FFF2-40B4-BE49-F238E27FC236}">
                <a16:creationId xmlns:a16="http://schemas.microsoft.com/office/drawing/2014/main" id="{CE8F1DC4-4DE3-D2A4-AF66-8AE8C999D0BA}"/>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30, 2025</a:t>
            </a:fld>
            <a:endParaRPr lang="en-US" dirty="0"/>
          </a:p>
        </p:txBody>
      </p:sp>
      <p:sp>
        <p:nvSpPr>
          <p:cNvPr id="9" name="TextBox 8">
            <a:extLst>
              <a:ext uri="{FF2B5EF4-FFF2-40B4-BE49-F238E27FC236}">
                <a16:creationId xmlns:a16="http://schemas.microsoft.com/office/drawing/2014/main" id="{C56994E2-0192-AD09-C409-0C6E54970803}"/>
              </a:ext>
            </a:extLst>
          </p:cNvPr>
          <p:cNvSpPr txBox="1"/>
          <p:nvPr/>
        </p:nvSpPr>
        <p:spPr>
          <a:xfrm>
            <a:off x="784915" y="1169414"/>
            <a:ext cx="6547318" cy="1200329"/>
          </a:xfrm>
          <a:prstGeom prst="rect">
            <a:avLst/>
          </a:prstGeom>
          <a:noFill/>
        </p:spPr>
        <p:txBody>
          <a:bodyPr wrap="square" rtlCol="0">
            <a:spAutoFit/>
          </a:bodyPr>
          <a:lstStyle/>
          <a:p>
            <a:r>
              <a:rPr lang="en-US" b="1" u="sng" dirty="0">
                <a:solidFill>
                  <a:schemeClr val="bg1"/>
                </a:solidFill>
              </a:rPr>
              <a:t>Task 6: Monthly Sales Distribution by Gender </a:t>
            </a:r>
          </a:p>
          <a:p>
            <a:r>
              <a:rPr lang="en-US" dirty="0">
                <a:solidFill>
                  <a:schemeClr val="bg1"/>
                </a:solidFill>
              </a:rPr>
              <a:t>Walmart wants to understand the sales distribution between male and female customers on a monthly basis.</a:t>
            </a:r>
            <a:endParaRPr lang="en-IN" dirty="0">
              <a:solidFill>
                <a:schemeClr val="bg1"/>
              </a:solidFill>
            </a:endParaRPr>
          </a:p>
          <a:p>
            <a:endParaRPr lang="en-US" u="sng" dirty="0">
              <a:solidFill>
                <a:schemeClr val="bg1"/>
              </a:solidFill>
            </a:endParaRPr>
          </a:p>
        </p:txBody>
      </p:sp>
      <p:sp>
        <p:nvSpPr>
          <p:cNvPr id="17" name="TextBox 16">
            <a:extLst>
              <a:ext uri="{FF2B5EF4-FFF2-40B4-BE49-F238E27FC236}">
                <a16:creationId xmlns:a16="http://schemas.microsoft.com/office/drawing/2014/main" id="{157BC3DE-FF57-4F3E-C6F6-DEE77D051C14}"/>
              </a:ext>
            </a:extLst>
          </p:cNvPr>
          <p:cNvSpPr txBox="1"/>
          <p:nvPr/>
        </p:nvSpPr>
        <p:spPr>
          <a:xfrm>
            <a:off x="7407648" y="888732"/>
            <a:ext cx="4074852" cy="4677563"/>
          </a:xfrm>
          <a:prstGeom prst="rect">
            <a:avLst/>
          </a:prstGeom>
          <a:noFill/>
        </p:spPr>
        <p:txBody>
          <a:bodyPr wrap="square">
            <a:spAutoFit/>
          </a:bodyPr>
          <a:lstStyle/>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WITH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payment_counts</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SELECT </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City,</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Payment,</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COUNT(*) AS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payment_count</a:t>
            </a: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RANK() OVER (PARTITION BY City ORDER BY COUNT(*) DESC) AS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payment_rank</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FROM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GROUP BY City, Payment</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City,</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Payment ,</a:t>
            </a: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payment_count</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a:t>
            </a:r>
            <a:r>
              <a:rPr lang="en-IN" sz="12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payment_counts</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buNone/>
            </a:pPr>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WHERE </a:t>
            </a:r>
            <a:r>
              <a:rPr lang="en-IN" sz="12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payment_rank</a:t>
            </a:r>
            <a:r>
              <a:rPr lang="en-IN" sz="1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1;</a:t>
            </a:r>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BD96B527-CB34-CF93-1D36-D01169133B15}"/>
              </a:ext>
            </a:extLst>
          </p:cNvPr>
          <p:cNvSpPr txBox="1"/>
          <p:nvPr/>
        </p:nvSpPr>
        <p:spPr>
          <a:xfrm>
            <a:off x="7332233" y="333901"/>
            <a:ext cx="1687399" cy="461665"/>
          </a:xfrm>
          <a:prstGeom prst="rect">
            <a:avLst/>
          </a:prstGeom>
          <a:noFill/>
        </p:spPr>
        <p:txBody>
          <a:bodyPr wrap="square" rtlCol="0">
            <a:spAutoFit/>
          </a:bodyPr>
          <a:lstStyle/>
          <a:p>
            <a:r>
              <a:rPr lang="en-US" sz="2400" b="1" u="sng" dirty="0">
                <a:solidFill>
                  <a:schemeClr val="bg1"/>
                </a:solidFill>
              </a:rPr>
              <a:t>SQL Query </a:t>
            </a:r>
            <a:endParaRPr lang="en-IN" sz="2400" b="1" u="sng" dirty="0">
              <a:solidFill>
                <a:schemeClr val="bg1"/>
              </a:solidFill>
            </a:endParaRPr>
          </a:p>
        </p:txBody>
      </p:sp>
      <p:sp>
        <p:nvSpPr>
          <p:cNvPr id="21" name="TextBox 20">
            <a:extLst>
              <a:ext uri="{FF2B5EF4-FFF2-40B4-BE49-F238E27FC236}">
                <a16:creationId xmlns:a16="http://schemas.microsoft.com/office/drawing/2014/main" id="{86F646D6-FAC7-9478-D5DE-8D369777EA33}"/>
              </a:ext>
            </a:extLst>
          </p:cNvPr>
          <p:cNvSpPr txBox="1"/>
          <p:nvPr/>
        </p:nvSpPr>
        <p:spPr>
          <a:xfrm>
            <a:off x="784915" y="2145597"/>
            <a:ext cx="1687399" cy="461665"/>
          </a:xfrm>
          <a:prstGeom prst="rect">
            <a:avLst/>
          </a:prstGeom>
          <a:noFill/>
        </p:spPr>
        <p:txBody>
          <a:bodyPr wrap="square" rtlCol="0">
            <a:spAutoFit/>
          </a:bodyPr>
          <a:lstStyle/>
          <a:p>
            <a:r>
              <a:rPr lang="en-US" sz="2400" b="1" u="sng" dirty="0">
                <a:solidFill>
                  <a:schemeClr val="bg1"/>
                </a:solidFill>
              </a:rPr>
              <a:t>Result</a:t>
            </a:r>
            <a:endParaRPr lang="en-IN" sz="2400" b="1" u="sng" dirty="0">
              <a:solidFill>
                <a:schemeClr val="bg1"/>
              </a:solidFill>
            </a:endParaRPr>
          </a:p>
        </p:txBody>
      </p:sp>
      <p:pic>
        <p:nvPicPr>
          <p:cNvPr id="7" name="Picture 6">
            <a:extLst>
              <a:ext uri="{FF2B5EF4-FFF2-40B4-BE49-F238E27FC236}">
                <a16:creationId xmlns:a16="http://schemas.microsoft.com/office/drawing/2014/main" id="{01992617-2BB8-DBA9-D31B-EDF7F6F13AAA}"/>
              </a:ext>
            </a:extLst>
          </p:cNvPr>
          <p:cNvPicPr>
            <a:picLocks noChangeAspect="1"/>
          </p:cNvPicPr>
          <p:nvPr/>
        </p:nvPicPr>
        <p:blipFill>
          <a:blip r:embed="rId2"/>
          <a:stretch>
            <a:fillRect/>
          </a:stretch>
        </p:blipFill>
        <p:spPr>
          <a:xfrm>
            <a:off x="2038984" y="2319274"/>
            <a:ext cx="4190009" cy="1816478"/>
          </a:xfrm>
          <a:prstGeom prst="rect">
            <a:avLst/>
          </a:prstGeom>
        </p:spPr>
      </p:pic>
      <p:sp>
        <p:nvSpPr>
          <p:cNvPr id="10" name="TextBox 9">
            <a:extLst>
              <a:ext uri="{FF2B5EF4-FFF2-40B4-BE49-F238E27FC236}">
                <a16:creationId xmlns:a16="http://schemas.microsoft.com/office/drawing/2014/main" id="{B145AD45-1F63-B304-325F-FE7308A1B42F}"/>
              </a:ext>
            </a:extLst>
          </p:cNvPr>
          <p:cNvSpPr txBox="1"/>
          <p:nvPr/>
        </p:nvSpPr>
        <p:spPr>
          <a:xfrm>
            <a:off x="784914" y="4096132"/>
            <a:ext cx="1687399" cy="461665"/>
          </a:xfrm>
          <a:prstGeom prst="rect">
            <a:avLst/>
          </a:prstGeom>
          <a:noFill/>
        </p:spPr>
        <p:txBody>
          <a:bodyPr wrap="square" rtlCol="0">
            <a:spAutoFit/>
          </a:bodyPr>
          <a:lstStyle/>
          <a:p>
            <a:r>
              <a:rPr lang="en-US" sz="2400" b="1" u="sng" dirty="0">
                <a:solidFill>
                  <a:schemeClr val="bg1"/>
                </a:solidFill>
              </a:rPr>
              <a:t>Findings</a:t>
            </a:r>
            <a:endParaRPr lang="en-IN" sz="2400" b="1" u="sng" dirty="0">
              <a:solidFill>
                <a:schemeClr val="bg1"/>
              </a:solidFill>
            </a:endParaRPr>
          </a:p>
        </p:txBody>
      </p:sp>
      <p:sp>
        <p:nvSpPr>
          <p:cNvPr id="11" name="TextBox 10">
            <a:extLst>
              <a:ext uri="{FF2B5EF4-FFF2-40B4-BE49-F238E27FC236}">
                <a16:creationId xmlns:a16="http://schemas.microsoft.com/office/drawing/2014/main" id="{57FD572E-A837-E9D2-F7DA-2BCA6116EB99}"/>
              </a:ext>
            </a:extLst>
          </p:cNvPr>
          <p:cNvSpPr txBox="1"/>
          <p:nvPr/>
        </p:nvSpPr>
        <p:spPr>
          <a:xfrm>
            <a:off x="289117" y="4553007"/>
            <a:ext cx="6451048" cy="1234697"/>
          </a:xfrm>
          <a:prstGeom prst="rect">
            <a:avLst/>
          </a:prstGeom>
          <a:noFill/>
        </p:spPr>
        <p:txBody>
          <a:bodyPr wrap="square" rtlCol="0">
            <a:spAutoFit/>
          </a:bodyPr>
          <a:lstStyle/>
          <a:p>
            <a:pPr marL="742950" indent="-285750">
              <a:lnSpc>
                <a:spcPct val="107000"/>
              </a:lnSpc>
              <a:buFont typeface="Arial" panose="020B0604020202020204" pitchFamily="34" charset="0"/>
              <a:buChar char="•"/>
            </a:pPr>
            <a:r>
              <a:rPr lang="en-IN"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Female customers spent more in January and February</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suggesting a stronger purchasing trend during these months.</a:t>
            </a:r>
          </a:p>
          <a:p>
            <a:pPr marL="742950" indent="-285750">
              <a:lnSpc>
                <a:spcPct val="107000"/>
              </a:lnSpc>
              <a:buFont typeface="Arial" panose="020B0604020202020204" pitchFamily="34" charset="0"/>
              <a:buChar char="•"/>
            </a:pPr>
            <a:r>
              <a:rPr lang="en-IN"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Male customers led sales in March</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indicating a shift in spending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behavior</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marL="742950" indent="-285750">
              <a:lnSpc>
                <a:spcPct val="107000"/>
              </a:lnSpc>
              <a:spcAft>
                <a:spcPts val="800"/>
              </a:spcAft>
              <a:buFont typeface="Arial" panose="020B0604020202020204" pitchFamily="34" charset="0"/>
              <a:buChar char="•"/>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February showed the largest gender-based spending gap, with </a:t>
            </a:r>
            <a:r>
              <a:rPr lang="en-IN" sz="14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female customers outspending males by over $15,000</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3881741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8D69F-87C6-BB15-AE7C-CE329F83B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C7EA90-D719-80BF-4FB1-B893AF5F90FA}"/>
              </a:ext>
            </a:extLst>
          </p:cNvPr>
          <p:cNvSpPr>
            <a:spLocks noGrp="1"/>
          </p:cNvSpPr>
          <p:nvPr>
            <p:ph type="title"/>
          </p:nvPr>
        </p:nvSpPr>
        <p:spPr>
          <a:xfrm>
            <a:off x="860328" y="398296"/>
            <a:ext cx="7560545" cy="610863"/>
          </a:xfrm>
        </p:spPr>
        <p:txBody>
          <a:bodyPr>
            <a:normAutofit/>
          </a:bodyPr>
          <a:lstStyle/>
          <a:p>
            <a:r>
              <a:rPr lang="en-US" dirty="0"/>
              <a:t>Problem 7</a:t>
            </a:r>
            <a:endParaRPr lang="en-US" b="1" dirty="0"/>
          </a:p>
        </p:txBody>
      </p:sp>
      <p:sp>
        <p:nvSpPr>
          <p:cNvPr id="6" name="Slide Number Placeholder 5">
            <a:extLst>
              <a:ext uri="{FF2B5EF4-FFF2-40B4-BE49-F238E27FC236}">
                <a16:creationId xmlns:a16="http://schemas.microsoft.com/office/drawing/2014/main" id="{B447B734-0467-BF48-D2D9-7C3015EC2E56}"/>
              </a:ext>
            </a:extLst>
          </p:cNvPr>
          <p:cNvSpPr>
            <a:spLocks noGrp="1"/>
          </p:cNvSpPr>
          <p:nvPr>
            <p:ph type="sldNum" sz="quarter" idx="13"/>
          </p:nvPr>
        </p:nvSpPr>
        <p:spPr>
          <a:xfrm>
            <a:off x="971550" y="6332220"/>
            <a:ext cx="523240" cy="247651"/>
          </a:xfrm>
        </p:spPr>
        <p:txBody>
          <a:bodyPr/>
          <a:lstStyle/>
          <a:p>
            <a:fld id="{294A09A9-5501-47C1-A89A-A340965A2BE2}" type="slidenum">
              <a:rPr lang="en-US" smtClean="0"/>
              <a:pPr/>
              <a:t>9</a:t>
            </a:fld>
            <a:endParaRPr lang="en-US" dirty="0"/>
          </a:p>
        </p:txBody>
      </p:sp>
      <p:sp>
        <p:nvSpPr>
          <p:cNvPr id="5" name="Footer Placeholder 4">
            <a:extLst>
              <a:ext uri="{FF2B5EF4-FFF2-40B4-BE49-F238E27FC236}">
                <a16:creationId xmlns:a16="http://schemas.microsoft.com/office/drawing/2014/main" id="{C2BA2838-B107-CDE8-F7FF-9B40E87B7816}"/>
              </a:ext>
            </a:extLst>
          </p:cNvPr>
          <p:cNvSpPr>
            <a:spLocks noGrp="1"/>
          </p:cNvSpPr>
          <p:nvPr>
            <p:ph type="ftr" sz="quarter" idx="12"/>
          </p:nvPr>
        </p:nvSpPr>
        <p:spPr>
          <a:xfrm>
            <a:off x="1494790" y="6332220"/>
            <a:ext cx="1497330" cy="247651"/>
          </a:xfrm>
        </p:spPr>
        <p:txBody>
          <a:bodyPr/>
          <a:lstStyle/>
          <a:p>
            <a:r>
              <a:rPr lang="en-US" dirty="0"/>
              <a:t>Annual Review</a:t>
            </a:r>
          </a:p>
        </p:txBody>
      </p:sp>
      <p:sp>
        <p:nvSpPr>
          <p:cNvPr id="8" name="Date Placeholder 3">
            <a:extLst>
              <a:ext uri="{FF2B5EF4-FFF2-40B4-BE49-F238E27FC236}">
                <a16:creationId xmlns:a16="http://schemas.microsoft.com/office/drawing/2014/main" id="{DBBBC420-1B8E-448E-FF5F-043120BB0C0C}"/>
              </a:ext>
            </a:extLst>
          </p:cNvPr>
          <p:cNvSpPr txBox="1">
            <a:spLocks/>
          </p:cNvSpPr>
          <p:nvPr/>
        </p:nvSpPr>
        <p:spPr>
          <a:xfrm>
            <a:off x="2992120" y="6332220"/>
            <a:ext cx="1313180" cy="247651"/>
          </a:xfrm>
          <a:prstGeom prst="rect">
            <a:avLst/>
          </a:prstGeom>
        </p:spPr>
        <p:txBody>
          <a:bodyPr vert="horz" lIns="0" tIns="0" rIns="0" bIns="0" rtlCol="0" anchor="t" anchorCtr="0"/>
          <a:lstStyle>
            <a:defPPr>
              <a:defRPr lang="en-US"/>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FCA8E82-58CD-E045-8B98-B7A85B79B752}" type="datetime4">
              <a:rPr lang="en-US" smtClean="0"/>
              <a:pPr/>
              <a:t>March 30, 2025</a:t>
            </a:fld>
            <a:endParaRPr lang="en-US" dirty="0"/>
          </a:p>
        </p:txBody>
      </p:sp>
      <p:sp>
        <p:nvSpPr>
          <p:cNvPr id="9" name="TextBox 8">
            <a:extLst>
              <a:ext uri="{FF2B5EF4-FFF2-40B4-BE49-F238E27FC236}">
                <a16:creationId xmlns:a16="http://schemas.microsoft.com/office/drawing/2014/main" id="{A3CE1214-58ED-0714-B255-97EA3E594CF1}"/>
              </a:ext>
            </a:extLst>
          </p:cNvPr>
          <p:cNvSpPr txBox="1"/>
          <p:nvPr/>
        </p:nvSpPr>
        <p:spPr>
          <a:xfrm>
            <a:off x="784915" y="1169414"/>
            <a:ext cx="6547318" cy="1200329"/>
          </a:xfrm>
          <a:prstGeom prst="rect">
            <a:avLst/>
          </a:prstGeom>
          <a:noFill/>
        </p:spPr>
        <p:txBody>
          <a:bodyPr wrap="square" rtlCol="0">
            <a:spAutoFit/>
          </a:bodyPr>
          <a:lstStyle/>
          <a:p>
            <a:r>
              <a:rPr lang="en-US" b="1" u="sng" dirty="0">
                <a:solidFill>
                  <a:schemeClr val="bg1"/>
                </a:solidFill>
              </a:rPr>
              <a:t>Task 7: Best Product Line by Customer Type </a:t>
            </a:r>
          </a:p>
          <a:p>
            <a:r>
              <a:rPr lang="en-US" dirty="0">
                <a:solidFill>
                  <a:schemeClr val="bg1"/>
                </a:solidFill>
              </a:rPr>
              <a:t>Walmart wants to know which product lines are preferred by different customer types(Member vs. Normal).</a:t>
            </a:r>
            <a:endParaRPr lang="en-IN" dirty="0">
              <a:solidFill>
                <a:schemeClr val="bg1"/>
              </a:solidFill>
            </a:endParaRPr>
          </a:p>
          <a:p>
            <a:endParaRPr lang="en-US" u="sng" dirty="0">
              <a:solidFill>
                <a:schemeClr val="bg1"/>
              </a:solidFill>
            </a:endParaRPr>
          </a:p>
        </p:txBody>
      </p:sp>
      <p:sp>
        <p:nvSpPr>
          <p:cNvPr id="17" name="TextBox 16">
            <a:extLst>
              <a:ext uri="{FF2B5EF4-FFF2-40B4-BE49-F238E27FC236}">
                <a16:creationId xmlns:a16="http://schemas.microsoft.com/office/drawing/2014/main" id="{EFF7917A-35DB-50DB-213C-88B2989E4F8B}"/>
              </a:ext>
            </a:extLst>
          </p:cNvPr>
          <p:cNvSpPr txBox="1"/>
          <p:nvPr/>
        </p:nvSpPr>
        <p:spPr>
          <a:xfrm>
            <a:off x="7332233" y="1003265"/>
            <a:ext cx="4074852" cy="5206618"/>
          </a:xfrm>
          <a:prstGeom prst="rect">
            <a:avLst/>
          </a:prstGeom>
          <a:noFill/>
        </p:spPr>
        <p:txBody>
          <a:bodyPr wrap="square">
            <a:spAutoFit/>
          </a:bodyPr>
          <a:lstStyle/>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WITH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product_sales</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AS (</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SELECT </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`Customer type`,</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`Product line`,</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SUM(Total) AS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total_sales</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RANK() OVER (PARTITION BY `Customer type` ORDER BY SUM(Total) DESC) AS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rank_order</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FROM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walmartsales</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GROUP BY `Customer type`, `Product line`</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SELECT </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`Customer type`,</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`Product line`,</a:t>
            </a: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total_sales</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FROM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product_sales</a:t>
            </a:r>
            <a:endPar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WHERE </a:t>
            </a:r>
            <a:r>
              <a:rPr lang="en-IN" sz="1400" kern="100" dirty="0" err="1">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rank_order</a:t>
            </a:r>
            <a:r>
              <a:rPr lang="en-IN" sz="14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 1;</a:t>
            </a:r>
          </a:p>
        </p:txBody>
      </p:sp>
      <p:sp>
        <p:nvSpPr>
          <p:cNvPr id="18" name="TextBox 17">
            <a:extLst>
              <a:ext uri="{FF2B5EF4-FFF2-40B4-BE49-F238E27FC236}">
                <a16:creationId xmlns:a16="http://schemas.microsoft.com/office/drawing/2014/main" id="{36DA3896-3106-0277-6EAD-CC60230BE0B4}"/>
              </a:ext>
            </a:extLst>
          </p:cNvPr>
          <p:cNvSpPr txBox="1"/>
          <p:nvPr/>
        </p:nvSpPr>
        <p:spPr>
          <a:xfrm>
            <a:off x="7332233" y="333901"/>
            <a:ext cx="1687399" cy="461665"/>
          </a:xfrm>
          <a:prstGeom prst="rect">
            <a:avLst/>
          </a:prstGeom>
          <a:noFill/>
        </p:spPr>
        <p:txBody>
          <a:bodyPr wrap="square" rtlCol="0">
            <a:spAutoFit/>
          </a:bodyPr>
          <a:lstStyle/>
          <a:p>
            <a:r>
              <a:rPr lang="en-US" sz="2400" b="1" u="sng" dirty="0">
                <a:solidFill>
                  <a:schemeClr val="bg1"/>
                </a:solidFill>
              </a:rPr>
              <a:t>SQL Query </a:t>
            </a:r>
            <a:endParaRPr lang="en-IN" sz="2400" b="1" u="sng" dirty="0">
              <a:solidFill>
                <a:schemeClr val="bg1"/>
              </a:solidFill>
            </a:endParaRPr>
          </a:p>
        </p:txBody>
      </p:sp>
      <p:sp>
        <p:nvSpPr>
          <p:cNvPr id="21" name="TextBox 20">
            <a:extLst>
              <a:ext uri="{FF2B5EF4-FFF2-40B4-BE49-F238E27FC236}">
                <a16:creationId xmlns:a16="http://schemas.microsoft.com/office/drawing/2014/main" id="{FC95D16C-CB86-A7B0-458B-6D05B15A517F}"/>
              </a:ext>
            </a:extLst>
          </p:cNvPr>
          <p:cNvSpPr txBox="1"/>
          <p:nvPr/>
        </p:nvSpPr>
        <p:spPr>
          <a:xfrm>
            <a:off x="784915" y="2236731"/>
            <a:ext cx="1687399" cy="461665"/>
          </a:xfrm>
          <a:prstGeom prst="rect">
            <a:avLst/>
          </a:prstGeom>
          <a:noFill/>
        </p:spPr>
        <p:txBody>
          <a:bodyPr wrap="square" rtlCol="0">
            <a:spAutoFit/>
          </a:bodyPr>
          <a:lstStyle/>
          <a:p>
            <a:r>
              <a:rPr lang="en-US" sz="2400" b="1" u="sng" dirty="0">
                <a:solidFill>
                  <a:schemeClr val="bg1"/>
                </a:solidFill>
              </a:rPr>
              <a:t>Result</a:t>
            </a:r>
            <a:endParaRPr lang="en-IN" sz="2400" b="1" u="sng" dirty="0">
              <a:solidFill>
                <a:schemeClr val="bg1"/>
              </a:solidFill>
            </a:endParaRPr>
          </a:p>
        </p:txBody>
      </p:sp>
      <p:pic>
        <p:nvPicPr>
          <p:cNvPr id="7" name="Picture 6">
            <a:extLst>
              <a:ext uri="{FF2B5EF4-FFF2-40B4-BE49-F238E27FC236}">
                <a16:creationId xmlns:a16="http://schemas.microsoft.com/office/drawing/2014/main" id="{33C102E4-98FB-0F7F-D20F-5EDC9514C23A}"/>
              </a:ext>
            </a:extLst>
          </p:cNvPr>
          <p:cNvPicPr>
            <a:picLocks noChangeAspect="1"/>
          </p:cNvPicPr>
          <p:nvPr/>
        </p:nvPicPr>
        <p:blipFill>
          <a:blip r:embed="rId2"/>
          <a:stretch>
            <a:fillRect/>
          </a:stretch>
        </p:blipFill>
        <p:spPr>
          <a:xfrm>
            <a:off x="1774002" y="2660748"/>
            <a:ext cx="4075727" cy="760192"/>
          </a:xfrm>
          <a:prstGeom prst="rect">
            <a:avLst/>
          </a:prstGeom>
        </p:spPr>
      </p:pic>
      <p:sp>
        <p:nvSpPr>
          <p:cNvPr id="10" name="TextBox 9">
            <a:extLst>
              <a:ext uri="{FF2B5EF4-FFF2-40B4-BE49-F238E27FC236}">
                <a16:creationId xmlns:a16="http://schemas.microsoft.com/office/drawing/2014/main" id="{C3C4660A-6089-9CF7-787A-35A1AC90A079}"/>
              </a:ext>
            </a:extLst>
          </p:cNvPr>
          <p:cNvSpPr txBox="1"/>
          <p:nvPr/>
        </p:nvSpPr>
        <p:spPr>
          <a:xfrm>
            <a:off x="784915" y="3437060"/>
            <a:ext cx="1687399" cy="461665"/>
          </a:xfrm>
          <a:prstGeom prst="rect">
            <a:avLst/>
          </a:prstGeom>
          <a:noFill/>
        </p:spPr>
        <p:txBody>
          <a:bodyPr wrap="square" rtlCol="0">
            <a:spAutoFit/>
          </a:bodyPr>
          <a:lstStyle/>
          <a:p>
            <a:r>
              <a:rPr lang="en-US" sz="2400" b="1" u="sng" dirty="0">
                <a:solidFill>
                  <a:schemeClr val="bg1"/>
                </a:solidFill>
              </a:rPr>
              <a:t>Findings</a:t>
            </a:r>
            <a:endParaRPr lang="en-IN" sz="2400" b="1" u="sng" dirty="0">
              <a:solidFill>
                <a:schemeClr val="bg1"/>
              </a:solidFill>
            </a:endParaRPr>
          </a:p>
        </p:txBody>
      </p:sp>
      <p:sp>
        <p:nvSpPr>
          <p:cNvPr id="13" name="TextBox 12">
            <a:extLst>
              <a:ext uri="{FF2B5EF4-FFF2-40B4-BE49-F238E27FC236}">
                <a16:creationId xmlns:a16="http://schemas.microsoft.com/office/drawing/2014/main" id="{46D5AB01-96D9-ABF0-2FF1-52A36938AEE8}"/>
              </a:ext>
            </a:extLst>
          </p:cNvPr>
          <p:cNvSpPr txBox="1"/>
          <p:nvPr/>
        </p:nvSpPr>
        <p:spPr>
          <a:xfrm>
            <a:off x="422386" y="3898725"/>
            <a:ext cx="6094428" cy="1663597"/>
          </a:xfrm>
          <a:prstGeom prst="rect">
            <a:avLst/>
          </a:prstGeom>
          <a:noFill/>
        </p:spPr>
        <p:txBody>
          <a:bodyPr wrap="square">
            <a:spAutoFit/>
          </a:bodyPr>
          <a:lstStyle/>
          <a:p>
            <a:pPr marL="742950" indent="-285750">
              <a:lnSpc>
                <a:spcPct val="107000"/>
              </a:lnSpc>
              <a:buFont typeface="Arial" panose="020B0604020202020204" pitchFamily="34" charset="0"/>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Members prefer: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Food &amp; Beverages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($31,357.62) → Focus on meal deals &amp; loyalty rewards.</a:t>
            </a:r>
          </a:p>
          <a:p>
            <a:pPr marL="742950" indent="-285750">
              <a:lnSpc>
                <a:spcPct val="107000"/>
              </a:lnSpc>
              <a:spcAft>
                <a:spcPts val="800"/>
              </a:spcAft>
              <a:buFont typeface="Arial" panose="020B0604020202020204" pitchFamily="34" charset="0"/>
              <a:buChar char="•"/>
            </a:pP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Normal customers prefer:</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Electronic Accessories</a:t>
            </a: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($29,839.04) → Push tech discounts &amp; bundling offers.</a:t>
            </a:r>
          </a:p>
          <a:p>
            <a:pPr>
              <a:lnSpc>
                <a:spcPct val="107000"/>
              </a:lnSpc>
              <a:spcAft>
                <a:spcPts val="800"/>
              </a:spcAft>
            </a:pPr>
            <a:r>
              <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 </a:t>
            </a:r>
          </a:p>
        </p:txBody>
      </p:sp>
    </p:spTree>
    <p:extLst>
      <p:ext uri="{BB962C8B-B14F-4D97-AF65-F5344CB8AC3E}">
        <p14:creationId xmlns:p14="http://schemas.microsoft.com/office/powerpoint/2010/main" val="3427783188"/>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annual presentation" id="{C1063DDD-BD45-4B17-8F67-69F4620CFA80}" vid="{EE925AA1-D437-4402-9126-83C39491158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3.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440</TotalTime>
  <Words>1880</Words>
  <Application>Microsoft Office PowerPoint</Application>
  <PresentationFormat>Widescreen</PresentationFormat>
  <Paragraphs>270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Franklin Gothic Book</vt:lpstr>
      <vt:lpstr>Franklin Gothic Demi</vt:lpstr>
      <vt:lpstr>Wingdings</vt:lpstr>
      <vt:lpstr>Theme1</vt:lpstr>
      <vt:lpstr> Sales Performance Analysis of Walmart Stores Using Advanced MySQL Techniques.</vt:lpstr>
      <vt:lpstr>Introduction</vt:lpstr>
      <vt:lpstr>Problem 1</vt:lpstr>
      <vt:lpstr>Problem 2</vt:lpstr>
      <vt:lpstr>Problem 3</vt:lpstr>
      <vt:lpstr>Problem 4</vt:lpstr>
      <vt:lpstr>Problem 5</vt:lpstr>
      <vt:lpstr>Problem 6</vt:lpstr>
      <vt:lpstr>Problem 7</vt:lpstr>
      <vt:lpstr>Problem 8</vt:lpstr>
      <vt:lpstr>Problem 9</vt:lpstr>
      <vt:lpstr>Problem 10</vt:lpstr>
      <vt:lpstr>Video Explanation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Priyansh Saini</dc:creator>
  <cp:lastModifiedBy>Priyansh Saini</cp:lastModifiedBy>
  <cp:revision>5</cp:revision>
  <dcterms:created xsi:type="dcterms:W3CDTF">2025-03-28T11:06:14Z</dcterms:created>
  <dcterms:modified xsi:type="dcterms:W3CDTF">2025-03-30T19:55:55Z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