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9" r:id="rId5"/>
    <p:sldId id="265" r:id="rId6"/>
    <p:sldId id="266" r:id="rId7"/>
    <p:sldId id="261" r:id="rId8"/>
    <p:sldId id="267" r:id="rId9"/>
    <p:sldId id="268"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6/30/2023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2455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275049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18023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113919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5619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6731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99578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9D1C6-60D0-4CD1-8F31-F912522EB041}"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514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12693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723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8356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4054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5263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7336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5683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8621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F8082C-0922-4249-A612-B415F5231620}" type="datetime1">
              <a:rPr lang="en-US" smtClean="0"/>
              <a:t>6/30/2023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74645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5907-5F8B-AAF2-F03A-3FE9F2EB3317}"/>
              </a:ext>
            </a:extLst>
          </p:cNvPr>
          <p:cNvSpPr>
            <a:spLocks noGrp="1"/>
          </p:cNvSpPr>
          <p:nvPr>
            <p:ph type="ctrTitle"/>
          </p:nvPr>
        </p:nvSpPr>
        <p:spPr>
          <a:xfrm>
            <a:off x="1211179" y="601580"/>
            <a:ext cx="5165767" cy="2629376"/>
          </a:xfrm>
        </p:spPr>
        <p:txBody>
          <a:bodyPr>
            <a:normAutofit fontScale="90000"/>
          </a:bodyPr>
          <a:lstStyle/>
          <a:p>
            <a:r>
              <a:rPr lang="en-US" sz="3200" b="0" i="0" dirty="0">
                <a:solidFill>
                  <a:srgbClr val="92D050"/>
                </a:solidFill>
                <a:effectLst/>
                <a:latin typeface="Algerian" panose="04020705040A02060702" pitchFamily="82" charset="0"/>
              </a:rPr>
              <a:t>APPLICATION OF MACHINE LEARNING IN COGNITIVE LOAD DETECTION AND </a:t>
            </a:r>
            <a:r>
              <a:rPr lang="en-US" sz="3200" dirty="0">
                <a:solidFill>
                  <a:srgbClr val="92D050"/>
                </a:solidFill>
                <a:latin typeface="Algerian" panose="04020705040A02060702" pitchFamily="82" charset="0"/>
              </a:rPr>
              <a:t>ANALYSIS OF MENTAL STATES USING BRAINWAVES</a:t>
            </a:r>
          </a:p>
        </p:txBody>
      </p:sp>
      <p:sp>
        <p:nvSpPr>
          <p:cNvPr id="3" name="Subtitle 2">
            <a:extLst>
              <a:ext uri="{FF2B5EF4-FFF2-40B4-BE49-F238E27FC236}">
                <a16:creationId xmlns:a16="http://schemas.microsoft.com/office/drawing/2014/main" id="{8D596CE7-2B25-5449-113A-8993DB4C1D52}"/>
              </a:ext>
            </a:extLst>
          </p:cNvPr>
          <p:cNvSpPr>
            <a:spLocks noGrp="1"/>
          </p:cNvSpPr>
          <p:nvPr>
            <p:ph type="subTitle" idx="1"/>
          </p:nvPr>
        </p:nvSpPr>
        <p:spPr>
          <a:xfrm>
            <a:off x="1635104" y="3751119"/>
            <a:ext cx="4797502" cy="2281192"/>
          </a:xfrm>
        </p:spPr>
        <p:txBody>
          <a:bodyPr anchor="t">
            <a:normAutofit/>
          </a:bodyPr>
          <a:lstStyle/>
          <a:p>
            <a:r>
              <a:rPr lang="en-US" dirty="0">
                <a:solidFill>
                  <a:srgbClr val="00B050"/>
                </a:solidFill>
              </a:rPr>
              <a:t>PRIYANSH SINGH</a:t>
            </a:r>
          </a:p>
          <a:p>
            <a:r>
              <a:rPr lang="en-US" dirty="0">
                <a:solidFill>
                  <a:srgbClr val="00B050"/>
                </a:solidFill>
              </a:rPr>
              <a:t>210775</a:t>
            </a:r>
          </a:p>
          <a:p>
            <a:r>
              <a:rPr lang="en-US" dirty="0">
                <a:solidFill>
                  <a:srgbClr val="00B050"/>
                </a:solidFill>
              </a:rPr>
              <a:t>priyanshs21singh@gmail.com</a:t>
            </a:r>
          </a:p>
        </p:txBody>
      </p:sp>
      <p:pic>
        <p:nvPicPr>
          <p:cNvPr id="4" name="Picture 3" descr="Pink and blue clouds">
            <a:extLst>
              <a:ext uri="{FF2B5EF4-FFF2-40B4-BE49-F238E27FC236}">
                <a16:creationId xmlns:a16="http://schemas.microsoft.com/office/drawing/2014/main" id="{251AB3A2-283C-F49A-4BD5-7F4C4F8D7B98}"/>
              </a:ext>
            </a:extLst>
          </p:cNvPr>
          <p:cNvPicPr>
            <a:picLocks noChangeAspect="1"/>
          </p:cNvPicPr>
          <p:nvPr/>
        </p:nvPicPr>
        <p:blipFill rotWithShape="1">
          <a:blip r:embed="rId2"/>
          <a:srcRect l="25326" r="23749" b="2"/>
          <a:stretch/>
        </p:blipFill>
        <p:spPr>
          <a:xfrm>
            <a:off x="6859936" y="-2"/>
            <a:ext cx="5332064" cy="6858002"/>
          </a:xfrm>
          <a:prstGeom prst="rect">
            <a:avLst/>
          </a:prstGeom>
        </p:spPr>
      </p:pic>
    </p:spTree>
    <p:extLst>
      <p:ext uri="{BB962C8B-B14F-4D97-AF65-F5344CB8AC3E}">
        <p14:creationId xmlns:p14="http://schemas.microsoft.com/office/powerpoint/2010/main" val="347161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9C7A-FEBD-B742-0B53-2549D2BC5F7B}"/>
              </a:ext>
            </a:extLst>
          </p:cNvPr>
          <p:cNvSpPr>
            <a:spLocks noGrp="1"/>
          </p:cNvSpPr>
          <p:nvPr>
            <p:ph type="title"/>
          </p:nvPr>
        </p:nvSpPr>
        <p:spPr>
          <a:xfrm>
            <a:off x="322075" y="268404"/>
            <a:ext cx="3719146" cy="3635693"/>
          </a:xfrm>
        </p:spPr>
        <p:txBody>
          <a:bodyPr>
            <a:normAutofit/>
          </a:bodyPr>
          <a:lstStyle/>
          <a:p>
            <a:r>
              <a:rPr lang="en-US" dirty="0">
                <a:solidFill>
                  <a:srgbClr val="92D050"/>
                </a:solidFill>
              </a:rPr>
              <a:t>Contributions &amp; Learnings</a:t>
            </a:r>
            <a:br>
              <a:rPr lang="en-US" dirty="0">
                <a:solidFill>
                  <a:srgbClr val="92D050"/>
                </a:solidFill>
              </a:rPr>
            </a:br>
            <a:endParaRPr lang="en-US" sz="3000" dirty="0">
              <a:solidFill>
                <a:srgbClr val="92D050"/>
              </a:solidFill>
            </a:endParaRPr>
          </a:p>
        </p:txBody>
      </p:sp>
      <p:sp>
        <p:nvSpPr>
          <p:cNvPr id="3" name="Content Placeholder 2">
            <a:extLst>
              <a:ext uri="{FF2B5EF4-FFF2-40B4-BE49-F238E27FC236}">
                <a16:creationId xmlns:a16="http://schemas.microsoft.com/office/drawing/2014/main" id="{8FF92E08-3BC7-351E-FE77-7BB6BC9CF712}"/>
              </a:ext>
            </a:extLst>
          </p:cNvPr>
          <p:cNvSpPr>
            <a:spLocks noGrp="1"/>
          </p:cNvSpPr>
          <p:nvPr>
            <p:ph idx="1"/>
          </p:nvPr>
        </p:nvSpPr>
        <p:spPr>
          <a:xfrm>
            <a:off x="2880413" y="1864594"/>
            <a:ext cx="6431173" cy="3635693"/>
          </a:xfrm>
        </p:spPr>
        <p:txBody>
          <a:bodyPr>
            <a:normAutofit/>
          </a:bodyPr>
          <a:lstStyle/>
          <a:p>
            <a:pPr marL="285750" indent="-285750">
              <a:buFont typeface="Arial" panose="020B0604020202020204" pitchFamily="34" charset="0"/>
              <a:buChar char="•"/>
            </a:pPr>
            <a:r>
              <a:rPr lang="en-US" dirty="0">
                <a:solidFill>
                  <a:srgbClr val="00B050"/>
                </a:solidFill>
              </a:rPr>
              <a:t>The task 1 of cognitive load detection was pre-decided from the proposal but the task 2 was suggested by my mentor(Ms. Swathi Pratapa).She also cleared some of my doubts in the pre-processing of task 1 code. I came upon and decided to work on task 3.</a:t>
            </a:r>
          </a:p>
          <a:p>
            <a:pPr marL="285750" indent="-285750">
              <a:buFont typeface="Arial" panose="020B0604020202020204" pitchFamily="34" charset="0"/>
              <a:buChar char="•"/>
            </a:pPr>
            <a:r>
              <a:rPr lang="en-US" dirty="0">
                <a:solidFill>
                  <a:srgbClr val="00B050"/>
                </a:solidFill>
              </a:rPr>
              <a:t>All the work is my </a:t>
            </a:r>
            <a:r>
              <a:rPr lang="en-US" dirty="0" err="1">
                <a:solidFill>
                  <a:srgbClr val="00B050"/>
                </a:solidFill>
              </a:rPr>
              <a:t>own.I</a:t>
            </a:r>
            <a:r>
              <a:rPr lang="en-US" dirty="0">
                <a:solidFill>
                  <a:srgbClr val="00B050"/>
                </a:solidFill>
              </a:rPr>
              <a:t> even worked on a task 4 which was to predict the schizophrenic patients from a different public dataset on </a:t>
            </a:r>
            <a:r>
              <a:rPr lang="en-US" dirty="0" err="1">
                <a:solidFill>
                  <a:srgbClr val="00B050"/>
                </a:solidFill>
              </a:rPr>
              <a:t>eeg</a:t>
            </a:r>
            <a:r>
              <a:rPr lang="en-US" dirty="0">
                <a:solidFill>
                  <a:srgbClr val="00B050"/>
                </a:solidFill>
              </a:rPr>
              <a:t> signals of healthy patients and schizophrenic patients.</a:t>
            </a:r>
            <a:endParaRPr lang="en-US" u="sng" dirty="0">
              <a:solidFill>
                <a:srgbClr val="00B050"/>
              </a:solidFill>
            </a:endParaRPr>
          </a:p>
          <a:p>
            <a:pPr marL="285750" indent="-285750">
              <a:buFont typeface="Arial" panose="020B0604020202020204" pitchFamily="34" charset="0"/>
              <a:buChar char="•"/>
            </a:pPr>
            <a:r>
              <a:rPr lang="en-US" dirty="0">
                <a:solidFill>
                  <a:srgbClr val="00B050"/>
                </a:solidFill>
              </a:rPr>
              <a:t>I searched various datasets and codes , learned to apply various new things, and got hands on new concepts.</a:t>
            </a:r>
          </a:p>
        </p:txBody>
      </p:sp>
    </p:spTree>
    <p:extLst>
      <p:ext uri="{BB962C8B-B14F-4D97-AF65-F5344CB8AC3E}">
        <p14:creationId xmlns:p14="http://schemas.microsoft.com/office/powerpoint/2010/main" val="100656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EBC1-8291-0B4F-EE5A-96D8B8E326A9}"/>
              </a:ext>
            </a:extLst>
          </p:cNvPr>
          <p:cNvSpPr>
            <a:spLocks noGrp="1"/>
          </p:cNvSpPr>
          <p:nvPr>
            <p:ph type="title"/>
          </p:nvPr>
        </p:nvSpPr>
        <p:spPr>
          <a:xfrm>
            <a:off x="1535371" y="1044054"/>
            <a:ext cx="10013709" cy="1030360"/>
          </a:xfrm>
        </p:spPr>
        <p:txBody>
          <a:bodyPr>
            <a:normAutofit/>
          </a:bodyPr>
          <a:lstStyle/>
          <a:p>
            <a:r>
              <a:rPr lang="en-US" dirty="0">
                <a:solidFill>
                  <a:srgbClr val="92D050"/>
                </a:solidFill>
              </a:rPr>
              <a:t>Next set of actions</a:t>
            </a:r>
          </a:p>
        </p:txBody>
      </p:sp>
      <p:sp>
        <p:nvSpPr>
          <p:cNvPr id="3" name="Content Placeholder 2">
            <a:extLst>
              <a:ext uri="{FF2B5EF4-FFF2-40B4-BE49-F238E27FC236}">
                <a16:creationId xmlns:a16="http://schemas.microsoft.com/office/drawing/2014/main" id="{279A6A97-01A3-0613-6952-7797E5BA5AAD}"/>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solidFill>
                  <a:srgbClr val="00B050"/>
                </a:solidFill>
              </a:rPr>
              <a:t>Emotion state detection.</a:t>
            </a:r>
          </a:p>
          <a:p>
            <a:pPr marL="285750" indent="-285750">
              <a:buFont typeface="Arial" panose="020B0604020202020204" pitchFamily="34" charset="0"/>
              <a:buChar char="•"/>
            </a:pPr>
            <a:r>
              <a:rPr lang="en-US" dirty="0">
                <a:solidFill>
                  <a:srgbClr val="00B050"/>
                </a:solidFill>
              </a:rPr>
              <a:t>working on functional linkages</a:t>
            </a:r>
          </a:p>
        </p:txBody>
      </p:sp>
    </p:spTree>
    <p:extLst>
      <p:ext uri="{BB962C8B-B14F-4D97-AF65-F5344CB8AC3E}">
        <p14:creationId xmlns:p14="http://schemas.microsoft.com/office/powerpoint/2010/main" val="60811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1E3A-F257-6994-100D-13A4C1932013}"/>
              </a:ext>
            </a:extLst>
          </p:cNvPr>
          <p:cNvSpPr>
            <a:spLocks noGrp="1"/>
          </p:cNvSpPr>
          <p:nvPr>
            <p:ph type="title"/>
          </p:nvPr>
        </p:nvSpPr>
        <p:spPr>
          <a:xfrm>
            <a:off x="428466" y="137675"/>
            <a:ext cx="10013709" cy="1030360"/>
          </a:xfrm>
        </p:spPr>
        <p:txBody>
          <a:bodyPr>
            <a:normAutofit/>
          </a:bodyPr>
          <a:lstStyle/>
          <a:p>
            <a:r>
              <a:rPr lang="en-US" dirty="0">
                <a:solidFill>
                  <a:srgbClr val="92D050"/>
                </a:solidFill>
              </a:rPr>
              <a:t>Problem statement</a:t>
            </a:r>
          </a:p>
        </p:txBody>
      </p:sp>
      <p:sp>
        <p:nvSpPr>
          <p:cNvPr id="3" name="Content Placeholder 2">
            <a:extLst>
              <a:ext uri="{FF2B5EF4-FFF2-40B4-BE49-F238E27FC236}">
                <a16:creationId xmlns:a16="http://schemas.microsoft.com/office/drawing/2014/main" id="{31EA2210-3A14-25A0-5DF1-8CA28C314995}"/>
              </a:ext>
            </a:extLst>
          </p:cNvPr>
          <p:cNvSpPr>
            <a:spLocks noGrp="1"/>
          </p:cNvSpPr>
          <p:nvPr>
            <p:ph idx="1"/>
          </p:nvPr>
        </p:nvSpPr>
        <p:spPr>
          <a:xfrm>
            <a:off x="163771" y="2285162"/>
            <a:ext cx="9935571" cy="3426158"/>
          </a:xfrm>
        </p:spPr>
        <p:txBody>
          <a:bodyPr anchor="t">
            <a:normAutofit/>
          </a:bodyPr>
          <a:lstStyle/>
          <a:p>
            <a:pPr marL="285750" indent="-285750">
              <a:buFont typeface="Arial" panose="020B0604020202020204" pitchFamily="34" charset="0"/>
              <a:buChar char="•"/>
            </a:pPr>
            <a:r>
              <a:rPr lang="en-US" dirty="0">
                <a:solidFill>
                  <a:srgbClr val="00B050"/>
                </a:solidFill>
              </a:rPr>
              <a:t>TRACK 1:Design and train a ML model to predict the cognitive states of the subjects.</a:t>
            </a:r>
          </a:p>
          <a:p>
            <a:pPr marL="285750" indent="-285750">
              <a:buFont typeface="Arial" panose="020B0604020202020204" pitchFamily="34" charset="0"/>
              <a:buChar char="•"/>
            </a:pPr>
            <a:r>
              <a:rPr lang="en-US" dirty="0">
                <a:solidFill>
                  <a:srgbClr val="00B050"/>
                </a:solidFill>
              </a:rPr>
              <a:t>TRACK 2:Analyse the relation between various brainwaves frequencies and the various cognitive states (focused , unfocussed, or  drowsy) .</a:t>
            </a:r>
          </a:p>
          <a:p>
            <a:pPr marL="285750" indent="-285750">
              <a:buFont typeface="Arial" panose="020B0604020202020204" pitchFamily="34" charset="0"/>
              <a:buChar char="•"/>
            </a:pPr>
            <a:r>
              <a:rPr lang="en-US" dirty="0">
                <a:solidFill>
                  <a:srgbClr val="00B050"/>
                </a:solidFill>
              </a:rPr>
              <a:t>TRACK 3:Analyse the relation between the brainwaves and their dominant locations in brain.</a:t>
            </a:r>
          </a:p>
        </p:txBody>
      </p:sp>
    </p:spTree>
    <p:extLst>
      <p:ext uri="{BB962C8B-B14F-4D97-AF65-F5344CB8AC3E}">
        <p14:creationId xmlns:p14="http://schemas.microsoft.com/office/powerpoint/2010/main" val="142295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C019-810F-A4AE-D942-58FB6F2B6627}"/>
              </a:ext>
            </a:extLst>
          </p:cNvPr>
          <p:cNvSpPr>
            <a:spLocks noGrp="1"/>
          </p:cNvSpPr>
          <p:nvPr>
            <p:ph type="title"/>
          </p:nvPr>
        </p:nvSpPr>
        <p:spPr/>
        <p:txBody>
          <a:bodyPr/>
          <a:lstStyle/>
          <a:p>
            <a:r>
              <a:rPr lang="en-IN" dirty="0"/>
              <a:t>Dataset  and repository</a:t>
            </a:r>
          </a:p>
        </p:txBody>
      </p:sp>
      <p:sp>
        <p:nvSpPr>
          <p:cNvPr id="3" name="Content Placeholder 2">
            <a:extLst>
              <a:ext uri="{FF2B5EF4-FFF2-40B4-BE49-F238E27FC236}">
                <a16:creationId xmlns:a16="http://schemas.microsoft.com/office/drawing/2014/main" id="{4D776BB6-3D67-B239-A80A-A7BD8B8EE154}"/>
              </a:ext>
            </a:extLst>
          </p:cNvPr>
          <p:cNvSpPr>
            <a:spLocks noGrp="1"/>
          </p:cNvSpPr>
          <p:nvPr>
            <p:ph idx="1"/>
          </p:nvPr>
        </p:nvSpPr>
        <p:spPr/>
        <p:txBody>
          <a:bodyPr>
            <a:normAutofit lnSpcReduction="10000"/>
          </a:bodyPr>
          <a:lstStyle/>
          <a:p>
            <a:pPr marL="0" indent="0">
              <a:buNone/>
            </a:pPr>
            <a:endParaRPr lang="en-US" dirty="0">
              <a:solidFill>
                <a:srgbClr val="00B050"/>
              </a:solidFill>
            </a:endParaRPr>
          </a:p>
          <a:p>
            <a:r>
              <a:rPr lang="en-US" dirty="0">
                <a:solidFill>
                  <a:srgbClr val="00B050"/>
                </a:solidFill>
              </a:rPr>
              <a:t>For this, a public dataset was </a:t>
            </a:r>
            <a:r>
              <a:rPr lang="en-US" dirty="0" err="1">
                <a:solidFill>
                  <a:srgbClr val="00B050"/>
                </a:solidFill>
              </a:rPr>
              <a:t>utilised</a:t>
            </a:r>
            <a:r>
              <a:rPr lang="en-US" dirty="0">
                <a:solidFill>
                  <a:srgbClr val="00B050"/>
                </a:solidFill>
              </a:rPr>
              <a:t>. It was made up of five subjects' combined 25-hour EEG records while they were performing a low-intensity control task. The task involved </a:t>
            </a:r>
            <a:r>
              <a:rPr lang="en-US" dirty="0" err="1">
                <a:solidFill>
                  <a:srgbClr val="00B050"/>
                </a:solidFill>
              </a:rPr>
              <a:t>utilising</a:t>
            </a:r>
            <a:r>
              <a:rPr lang="en-US" dirty="0">
                <a:solidFill>
                  <a:srgbClr val="00B050"/>
                </a:solidFill>
              </a:rPr>
              <a:t> the "Microsoft Train Simulator" </a:t>
            </a:r>
            <a:r>
              <a:rPr lang="en-US" dirty="0" err="1">
                <a:solidFill>
                  <a:srgbClr val="00B050"/>
                </a:solidFill>
              </a:rPr>
              <a:t>programme</a:t>
            </a:r>
            <a:r>
              <a:rPr lang="en-US" dirty="0">
                <a:solidFill>
                  <a:srgbClr val="00B050"/>
                </a:solidFill>
              </a:rPr>
              <a:t> to steer a computer-simulated train. In each trial, participants used the aforementioned computer simulation </a:t>
            </a:r>
            <a:r>
              <a:rPr lang="en-US" dirty="0" err="1">
                <a:solidFill>
                  <a:srgbClr val="00B050"/>
                </a:solidFill>
              </a:rPr>
              <a:t>programme</a:t>
            </a:r>
            <a:r>
              <a:rPr lang="en-US" dirty="0">
                <a:solidFill>
                  <a:srgbClr val="00B050"/>
                </a:solidFill>
              </a:rPr>
              <a:t> to operate a train for 35 to 55 minutes over a largely featureless course. The three mental states that were looked at in this study were passive but focused attention (0–10 minutes of job), alert but unfocused (10–20 minutes of task), and drowsy (20– 30 minutes of task).</a:t>
            </a:r>
          </a:p>
          <a:p>
            <a:r>
              <a:rPr lang="en-IN" dirty="0">
                <a:solidFill>
                  <a:srgbClr val="00B050"/>
                </a:solidFill>
              </a:rPr>
              <a:t>Link for the repository:::</a:t>
            </a:r>
          </a:p>
          <a:p>
            <a:r>
              <a:rPr lang="en-IN" dirty="0">
                <a:solidFill>
                  <a:srgbClr val="00B0F0"/>
                </a:solidFill>
              </a:rPr>
              <a:t>https://drive.google.com/drive/folders/1r3_Z0q7PVbn073B3-m5pxr2i8DS5mpZ6?usp=sharing</a:t>
            </a:r>
          </a:p>
        </p:txBody>
      </p:sp>
    </p:spTree>
    <p:extLst>
      <p:ext uri="{BB962C8B-B14F-4D97-AF65-F5344CB8AC3E}">
        <p14:creationId xmlns:p14="http://schemas.microsoft.com/office/powerpoint/2010/main" val="291155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B291-644A-3AFC-785C-B88BBE7761D9}"/>
              </a:ext>
            </a:extLst>
          </p:cNvPr>
          <p:cNvSpPr>
            <a:spLocks noGrp="1"/>
          </p:cNvSpPr>
          <p:nvPr>
            <p:ph type="title"/>
          </p:nvPr>
        </p:nvSpPr>
        <p:spPr>
          <a:xfrm>
            <a:off x="436487" y="140919"/>
            <a:ext cx="10013709" cy="1030360"/>
          </a:xfrm>
        </p:spPr>
        <p:txBody>
          <a:bodyPr>
            <a:normAutofit/>
          </a:bodyPr>
          <a:lstStyle/>
          <a:p>
            <a:r>
              <a:rPr lang="en-US" dirty="0">
                <a:solidFill>
                  <a:srgbClr val="92D050"/>
                </a:solidFill>
              </a:rPr>
              <a:t>Basic Pre-processing</a:t>
            </a:r>
          </a:p>
        </p:txBody>
      </p:sp>
      <p:sp>
        <p:nvSpPr>
          <p:cNvPr id="3" name="Content Placeholder 2">
            <a:extLst>
              <a:ext uri="{FF2B5EF4-FFF2-40B4-BE49-F238E27FC236}">
                <a16:creationId xmlns:a16="http://schemas.microsoft.com/office/drawing/2014/main" id="{BCAD6A3F-E06A-54DC-3D95-EA007FB9E652}"/>
              </a:ext>
            </a:extLst>
          </p:cNvPr>
          <p:cNvSpPr>
            <a:spLocks noGrp="1"/>
          </p:cNvSpPr>
          <p:nvPr>
            <p:ph idx="1"/>
          </p:nvPr>
        </p:nvSpPr>
        <p:spPr>
          <a:xfrm>
            <a:off x="729917" y="1588168"/>
            <a:ext cx="9416715" cy="4540247"/>
          </a:xfrm>
        </p:spPr>
        <p:txBody>
          <a:bodyPr anchor="t">
            <a:normAutofit fontScale="77500" lnSpcReduction="20000"/>
          </a:bodyPr>
          <a:lstStyle/>
          <a:p>
            <a:pPr marL="285750" indent="-285750">
              <a:buFont typeface="Arial" panose="020B0604020202020204" pitchFamily="34" charset="0"/>
              <a:buChar char="•"/>
            </a:pPr>
            <a:r>
              <a:rPr lang="en-US" dirty="0">
                <a:solidFill>
                  <a:srgbClr val="00B050"/>
                </a:solidFill>
              </a:rPr>
              <a:t>Noisy channels and channels with little to no signal range were ignored.(7 channels out of the 14 were relevant.</a:t>
            </a:r>
          </a:p>
          <a:p>
            <a:pPr marL="285750" indent="-285750">
              <a:buFont typeface="Arial" panose="020B0604020202020204" pitchFamily="34" charset="0"/>
              <a:buChar char="•"/>
            </a:pPr>
            <a:r>
              <a:rPr lang="en-US" dirty="0">
                <a:solidFill>
                  <a:srgbClr val="00B050"/>
                </a:solidFill>
              </a:rPr>
              <a:t>The data was </a:t>
            </a:r>
            <a:r>
              <a:rPr lang="en-US" dirty="0" err="1">
                <a:solidFill>
                  <a:srgbClr val="00B050"/>
                </a:solidFill>
              </a:rPr>
              <a:t>splitted</a:t>
            </a:r>
            <a:r>
              <a:rPr lang="en-US" dirty="0">
                <a:solidFill>
                  <a:srgbClr val="00B050"/>
                </a:solidFill>
              </a:rPr>
              <a:t> into three parts :: focused state(0-10 min) of each day </a:t>
            </a:r>
            <a:r>
              <a:rPr lang="en-US" dirty="0" err="1">
                <a:solidFill>
                  <a:srgbClr val="00B050"/>
                </a:solidFill>
              </a:rPr>
              <a:t>experiment,unfocussed</a:t>
            </a:r>
            <a:r>
              <a:rPr lang="en-US" dirty="0">
                <a:solidFill>
                  <a:srgbClr val="00B050"/>
                </a:solidFill>
              </a:rPr>
              <a:t> state(10-20 min) ,drowsy state(20-30 min).</a:t>
            </a:r>
          </a:p>
          <a:p>
            <a:pPr marL="285750" indent="-285750">
              <a:buFont typeface="Arial" panose="020B0604020202020204" pitchFamily="34" charset="0"/>
              <a:buChar char="•"/>
            </a:pPr>
            <a:r>
              <a:rPr lang="en-US" dirty="0">
                <a:solidFill>
                  <a:srgbClr val="00B050"/>
                </a:solidFill>
              </a:rPr>
              <a:t>Removing the days with </a:t>
            </a:r>
            <a:r>
              <a:rPr lang="en-US" dirty="0" err="1">
                <a:solidFill>
                  <a:srgbClr val="00B050"/>
                </a:solidFill>
              </a:rPr>
              <a:t>unuseful</a:t>
            </a:r>
            <a:r>
              <a:rPr lang="en-US" dirty="0">
                <a:solidFill>
                  <a:srgbClr val="00B050"/>
                </a:solidFill>
              </a:rPr>
              <a:t> data finally each state above had 5 days data for first 3 subjects and 4 days for next 2 subjects.</a:t>
            </a:r>
          </a:p>
          <a:p>
            <a:pPr marL="285750" indent="-285750">
              <a:buFont typeface="Arial" panose="020B0604020202020204" pitchFamily="34" charset="0"/>
              <a:buChar char="•"/>
            </a:pPr>
            <a:r>
              <a:rPr lang="en-US" dirty="0">
                <a:solidFill>
                  <a:srgbClr val="00B050"/>
                </a:solidFill>
              </a:rPr>
              <a:t>The following days belonged to each user:</a:t>
            </a:r>
          </a:p>
          <a:p>
            <a:pPr marL="285750" indent="-285750">
              <a:buFont typeface="Arial" panose="020B0604020202020204" pitchFamily="34" charset="0"/>
              <a:buChar char="•"/>
            </a:pPr>
            <a:r>
              <a:rPr lang="en-US" dirty="0">
                <a:solidFill>
                  <a:srgbClr val="00B050"/>
                </a:solidFill>
              </a:rPr>
              <a:t>Subject 1: 3,4,5,6,7(1 and 2 ignored)</a:t>
            </a:r>
          </a:p>
          <a:p>
            <a:pPr marL="285750" indent="-285750">
              <a:buFont typeface="Arial" panose="020B0604020202020204" pitchFamily="34" charset="0"/>
              <a:buChar char="•"/>
            </a:pPr>
            <a:r>
              <a:rPr lang="en-US" dirty="0">
                <a:solidFill>
                  <a:srgbClr val="00B050"/>
                </a:solidFill>
              </a:rPr>
              <a:t>Subject 2:10, 11, 12, 13, 14(9 and 8 ignored)</a:t>
            </a:r>
          </a:p>
          <a:p>
            <a:pPr marL="285750" indent="-285750">
              <a:buFont typeface="Arial" panose="020B0604020202020204" pitchFamily="34" charset="0"/>
              <a:buChar char="•"/>
            </a:pPr>
            <a:r>
              <a:rPr lang="en-US" dirty="0">
                <a:solidFill>
                  <a:srgbClr val="00B050"/>
                </a:solidFill>
              </a:rPr>
              <a:t>Subject 3: 17,18,19,20,21(15 and 16 ignored)</a:t>
            </a:r>
          </a:p>
          <a:p>
            <a:pPr marL="285750" indent="-285750">
              <a:buFont typeface="Arial" panose="020B0604020202020204" pitchFamily="34" charset="0"/>
              <a:buChar char="•"/>
            </a:pPr>
            <a:r>
              <a:rPr lang="en-US" dirty="0">
                <a:solidFill>
                  <a:srgbClr val="00B050"/>
                </a:solidFill>
              </a:rPr>
              <a:t>Subject 4: 24,25,26,27(22 ,23 and 28 ignored)</a:t>
            </a:r>
          </a:p>
          <a:p>
            <a:pPr marL="285750" indent="-285750">
              <a:buFont typeface="Arial" panose="020B0604020202020204" pitchFamily="34" charset="0"/>
              <a:buChar char="•"/>
            </a:pPr>
            <a:r>
              <a:rPr lang="en-US" dirty="0">
                <a:solidFill>
                  <a:srgbClr val="00B050"/>
                </a:solidFill>
              </a:rPr>
              <a:t>Subject 5 :31,32,33,34(29,30,35 ignored)</a:t>
            </a:r>
          </a:p>
          <a:p>
            <a:pPr marL="285750" indent="-285750">
              <a:buFont typeface="Arial" panose="020B0604020202020204" pitchFamily="34" charset="0"/>
              <a:buChar char="•"/>
            </a:pPr>
            <a:r>
              <a:rPr lang="en-US" dirty="0">
                <a:solidFill>
                  <a:srgbClr val="00B050"/>
                </a:solidFill>
              </a:rPr>
              <a:t>Thus ,Overall each state had 23 files of </a:t>
            </a:r>
            <a:r>
              <a:rPr lang="en-US" dirty="0" err="1">
                <a:solidFill>
                  <a:srgbClr val="00B050"/>
                </a:solidFill>
              </a:rPr>
              <a:t>eeg</a:t>
            </a:r>
            <a:r>
              <a:rPr lang="en-US" dirty="0">
                <a:solidFill>
                  <a:srgbClr val="00B050"/>
                </a:solidFill>
              </a:rPr>
              <a:t> data.</a:t>
            </a:r>
          </a:p>
          <a:p>
            <a:pPr marL="285750" indent="-285750">
              <a:buFont typeface="Arial" panose="020B0604020202020204" pitchFamily="34" charset="0"/>
              <a:buChar char="•"/>
            </a:pPr>
            <a:endParaRPr lang="en-US" dirty="0">
              <a:solidFill>
                <a:srgbClr val="00B050"/>
              </a:solidFill>
            </a:endParaRPr>
          </a:p>
          <a:p>
            <a:pPr marL="285750" indent="-285750">
              <a:buFont typeface="Arial" panose="020B0604020202020204" pitchFamily="34" charset="0"/>
              <a:buChar char="•"/>
            </a:pPr>
            <a:r>
              <a:rPr lang="en-US" dirty="0">
                <a:solidFill>
                  <a:srgbClr val="00B050"/>
                </a:solidFill>
              </a:rPr>
              <a:t>The data was pre-processed by using </a:t>
            </a:r>
            <a:r>
              <a:rPr lang="en-US" dirty="0" err="1">
                <a:solidFill>
                  <a:srgbClr val="00B050"/>
                </a:solidFill>
              </a:rPr>
              <a:t>butterworth</a:t>
            </a:r>
            <a:r>
              <a:rPr lang="en-US" dirty="0">
                <a:solidFill>
                  <a:srgbClr val="00B050"/>
                </a:solidFill>
              </a:rPr>
              <a:t> </a:t>
            </a:r>
            <a:r>
              <a:rPr lang="en-US" dirty="0" err="1">
                <a:solidFill>
                  <a:srgbClr val="00B050"/>
                </a:solidFill>
              </a:rPr>
              <a:t>highpass</a:t>
            </a:r>
            <a:r>
              <a:rPr lang="en-US" dirty="0">
                <a:solidFill>
                  <a:srgbClr val="00B050"/>
                </a:solidFill>
              </a:rPr>
              <a:t> filter(of 5</a:t>
            </a:r>
            <a:r>
              <a:rPr lang="en-US" baseline="30000" dirty="0">
                <a:solidFill>
                  <a:srgbClr val="00B050"/>
                </a:solidFill>
              </a:rPr>
              <a:t>th</a:t>
            </a:r>
            <a:r>
              <a:rPr lang="en-US" dirty="0">
                <a:solidFill>
                  <a:srgbClr val="00B050"/>
                </a:solidFill>
              </a:rPr>
              <a:t> order and high pass of 0.16hz).</a:t>
            </a:r>
          </a:p>
          <a:p>
            <a:pPr marL="285750" indent="-285750">
              <a:buFont typeface="Arial" panose="020B0604020202020204" pitchFamily="34" charset="0"/>
              <a:buChar char="•"/>
            </a:pPr>
            <a:r>
              <a:rPr lang="en-US" dirty="0">
                <a:solidFill>
                  <a:srgbClr val="00B050"/>
                </a:solidFill>
              </a:rPr>
              <a:t>.</a:t>
            </a:r>
          </a:p>
        </p:txBody>
      </p:sp>
    </p:spTree>
    <p:extLst>
      <p:ext uri="{BB962C8B-B14F-4D97-AF65-F5344CB8AC3E}">
        <p14:creationId xmlns:p14="http://schemas.microsoft.com/office/powerpoint/2010/main" val="117653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EB00-CB0B-CEA6-E0DA-F6E439282E1B}"/>
              </a:ext>
            </a:extLst>
          </p:cNvPr>
          <p:cNvSpPr>
            <a:spLocks noGrp="1"/>
          </p:cNvSpPr>
          <p:nvPr>
            <p:ph type="title"/>
          </p:nvPr>
        </p:nvSpPr>
        <p:spPr/>
        <p:txBody>
          <a:bodyPr/>
          <a:lstStyle/>
          <a:p>
            <a:r>
              <a:rPr lang="en-IN" dirty="0"/>
              <a:t>Task 1</a:t>
            </a:r>
          </a:p>
        </p:txBody>
      </p:sp>
      <p:sp>
        <p:nvSpPr>
          <p:cNvPr id="3" name="Content Placeholder 2">
            <a:extLst>
              <a:ext uri="{FF2B5EF4-FFF2-40B4-BE49-F238E27FC236}">
                <a16:creationId xmlns:a16="http://schemas.microsoft.com/office/drawing/2014/main" id="{FF1207FB-6205-DA18-90D1-EB7C66BBFC19}"/>
              </a:ext>
            </a:extLst>
          </p:cNvPr>
          <p:cNvSpPr>
            <a:spLocks noGrp="1"/>
          </p:cNvSpPr>
          <p:nvPr>
            <p:ph idx="1"/>
          </p:nvPr>
        </p:nvSpPr>
        <p:spPr/>
        <p:txBody>
          <a:bodyPr>
            <a:normAutofit fontScale="92500" lnSpcReduction="10000"/>
          </a:bodyPr>
          <a:lstStyle/>
          <a:p>
            <a:r>
              <a:rPr lang="en-US" dirty="0">
                <a:solidFill>
                  <a:srgbClr val="00B050"/>
                </a:solidFill>
              </a:rPr>
              <a:t>We used the data after basic pre-processing to perform our task 1 of cognitive states identification for which a pipeline of STFT (Blackman window) was employed for further data processing. </a:t>
            </a:r>
          </a:p>
          <a:p>
            <a:r>
              <a:rPr lang="en-US" dirty="0">
                <a:solidFill>
                  <a:srgbClr val="00B050"/>
                </a:solidFill>
              </a:rPr>
              <a:t>The EEG data is very user specific and to test the model for a user on which the model was never trained give very low accuracies.</a:t>
            </a:r>
          </a:p>
          <a:p>
            <a:r>
              <a:rPr lang="en-US" dirty="0" err="1">
                <a:solidFill>
                  <a:srgbClr val="00B050"/>
                </a:solidFill>
              </a:rPr>
              <a:t>So,we</a:t>
            </a:r>
            <a:r>
              <a:rPr lang="en-US" dirty="0">
                <a:solidFill>
                  <a:srgbClr val="00B050"/>
                </a:solidFill>
              </a:rPr>
              <a:t> followed two paradigms </a:t>
            </a:r>
          </a:p>
          <a:p>
            <a:r>
              <a:rPr lang="en-US" dirty="0">
                <a:solidFill>
                  <a:srgbClr val="00B050"/>
                </a:solidFill>
              </a:rPr>
              <a:t>1) we trained and tested on same subjects individually giving the following test accuracies for each subject using SVM model.  Subject 1(92.5%),subject 2(94.5%),subject 3(92.5%),subject 4(95.85%),subject 5(92.6%).</a:t>
            </a:r>
          </a:p>
          <a:p>
            <a:r>
              <a:rPr lang="en-US" dirty="0">
                <a:solidFill>
                  <a:srgbClr val="00B050"/>
                </a:solidFill>
              </a:rPr>
              <a:t>2) we trained and tested on combined user data of all 5 </a:t>
            </a:r>
            <a:r>
              <a:rPr lang="en-US" dirty="0" err="1">
                <a:solidFill>
                  <a:srgbClr val="00B050"/>
                </a:solidFill>
              </a:rPr>
              <a:t>users.There</a:t>
            </a:r>
            <a:r>
              <a:rPr lang="en-US" dirty="0">
                <a:solidFill>
                  <a:srgbClr val="00B050"/>
                </a:solidFill>
              </a:rPr>
              <a:t>  4 models were compared –SVM(support vector machine)-linear, SVM-RBF(Radial basis function), KNN(K-nearest </a:t>
            </a:r>
            <a:r>
              <a:rPr lang="en-US" dirty="0" err="1">
                <a:solidFill>
                  <a:srgbClr val="00B050"/>
                </a:solidFill>
              </a:rPr>
              <a:t>neighbours</a:t>
            </a:r>
            <a:r>
              <a:rPr lang="en-US" dirty="0">
                <a:solidFill>
                  <a:srgbClr val="00B050"/>
                </a:solidFill>
              </a:rPr>
              <a:t>), and decision trees ;with SVM-RBF, and KNN performing the best. Each had the following test </a:t>
            </a:r>
            <a:r>
              <a:rPr lang="en-US" dirty="0" err="1">
                <a:solidFill>
                  <a:srgbClr val="00B050"/>
                </a:solidFill>
              </a:rPr>
              <a:t>accuracies:SVM-linear</a:t>
            </a:r>
            <a:r>
              <a:rPr lang="en-US" dirty="0">
                <a:solidFill>
                  <a:srgbClr val="00B050"/>
                </a:solidFill>
              </a:rPr>
              <a:t>(73.34%),SVM-RBF(93.12%),KNN(94.31%),Decision Trees(84.95%).</a:t>
            </a:r>
          </a:p>
          <a:p>
            <a:endParaRPr lang="en-IN" dirty="0"/>
          </a:p>
        </p:txBody>
      </p:sp>
    </p:spTree>
    <p:extLst>
      <p:ext uri="{BB962C8B-B14F-4D97-AF65-F5344CB8AC3E}">
        <p14:creationId xmlns:p14="http://schemas.microsoft.com/office/powerpoint/2010/main" val="68605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2213-36E8-8E3C-DA90-5DB4E1991126}"/>
              </a:ext>
            </a:extLst>
          </p:cNvPr>
          <p:cNvSpPr>
            <a:spLocks noGrp="1"/>
          </p:cNvSpPr>
          <p:nvPr>
            <p:ph type="title"/>
          </p:nvPr>
        </p:nvSpPr>
        <p:spPr/>
        <p:txBody>
          <a:bodyPr/>
          <a:lstStyle/>
          <a:p>
            <a:r>
              <a:rPr lang="en-IN" dirty="0"/>
              <a:t>Task 2 and 3</a:t>
            </a:r>
          </a:p>
        </p:txBody>
      </p:sp>
      <p:sp>
        <p:nvSpPr>
          <p:cNvPr id="3" name="Content Placeholder 2">
            <a:extLst>
              <a:ext uri="{FF2B5EF4-FFF2-40B4-BE49-F238E27FC236}">
                <a16:creationId xmlns:a16="http://schemas.microsoft.com/office/drawing/2014/main" id="{4537C4D9-01CA-0552-223E-6D9727261E87}"/>
              </a:ext>
            </a:extLst>
          </p:cNvPr>
          <p:cNvSpPr>
            <a:spLocks noGrp="1"/>
          </p:cNvSpPr>
          <p:nvPr>
            <p:ph idx="1"/>
          </p:nvPr>
        </p:nvSpPr>
        <p:spPr/>
        <p:txBody>
          <a:bodyPr/>
          <a:lstStyle/>
          <a:p>
            <a:r>
              <a:rPr lang="en-US" dirty="0">
                <a:solidFill>
                  <a:srgbClr val="00B050"/>
                </a:solidFill>
              </a:rPr>
              <a:t>Then for the task 2,3 ,the previous data was passed through a pipeline of FFT and </a:t>
            </a:r>
            <a:r>
              <a:rPr lang="en-US" dirty="0" err="1">
                <a:solidFill>
                  <a:srgbClr val="00B050"/>
                </a:solidFill>
              </a:rPr>
              <a:t>Kmeans</a:t>
            </a:r>
            <a:r>
              <a:rPr lang="en-US" dirty="0">
                <a:solidFill>
                  <a:srgbClr val="00B050"/>
                </a:solidFill>
              </a:rPr>
              <a:t> clustering to extract the % of alpha ,low- beta, theta frequencies in various mental states. </a:t>
            </a:r>
          </a:p>
          <a:p>
            <a:r>
              <a:rPr lang="en-US" dirty="0">
                <a:solidFill>
                  <a:srgbClr val="00B050"/>
                </a:solidFill>
              </a:rPr>
              <a:t>The frequencies of all the days of a single user were plotted for a particular state.</a:t>
            </a:r>
          </a:p>
          <a:p>
            <a:r>
              <a:rPr lang="en-US" dirty="0">
                <a:solidFill>
                  <a:srgbClr val="00B050"/>
                </a:solidFill>
              </a:rPr>
              <a:t>Overall 7 electrodes were used: names according to the 10-20 system:</a:t>
            </a:r>
          </a:p>
          <a:p>
            <a:r>
              <a:rPr lang="pt-BR" b="0" dirty="0">
                <a:solidFill>
                  <a:srgbClr val="00B050"/>
                </a:solidFill>
                <a:effectLst/>
                <a:latin typeface="Courier New" panose="02070309020205020404" pitchFamily="49" charset="0"/>
              </a:rPr>
              <a:t>[ 'F7', 'F3', 'AF4’]-Frontal channels</a:t>
            </a:r>
          </a:p>
          <a:p>
            <a:r>
              <a:rPr lang="pt-BR" dirty="0">
                <a:solidFill>
                  <a:srgbClr val="00B050"/>
                </a:solidFill>
                <a:latin typeface="Courier New" panose="02070309020205020404" pitchFamily="49" charset="0"/>
              </a:rPr>
              <a:t>[</a:t>
            </a:r>
            <a:r>
              <a:rPr lang="pt-BR" b="0" dirty="0">
                <a:solidFill>
                  <a:srgbClr val="00B050"/>
                </a:solidFill>
                <a:effectLst/>
                <a:latin typeface="Courier New" panose="02070309020205020404" pitchFamily="49" charset="0"/>
              </a:rPr>
              <a:t>'P7', 'P8’,]-Parietal channels</a:t>
            </a:r>
          </a:p>
          <a:p>
            <a:r>
              <a:rPr lang="pt-BR" b="0" dirty="0">
                <a:solidFill>
                  <a:srgbClr val="00B050"/>
                </a:solidFill>
                <a:effectLst/>
                <a:latin typeface="Courier New" panose="02070309020205020404" pitchFamily="49" charset="0"/>
              </a:rPr>
              <a:t>['O1', 'O2’,]-Occipital channels</a:t>
            </a:r>
          </a:p>
          <a:p>
            <a:pPr marL="0" indent="0">
              <a:buNone/>
            </a:pPr>
            <a:endParaRPr lang="pt-BR" b="0" dirty="0">
              <a:solidFill>
                <a:srgbClr val="000000"/>
              </a:solidFill>
              <a:effectLst/>
              <a:latin typeface="Courier New" panose="02070309020205020404" pitchFamily="49" charset="0"/>
            </a:endParaRPr>
          </a:p>
          <a:p>
            <a:endParaRPr lang="en-US" dirty="0"/>
          </a:p>
          <a:p>
            <a:endParaRPr lang="en-IN" dirty="0"/>
          </a:p>
        </p:txBody>
      </p:sp>
    </p:spTree>
    <p:extLst>
      <p:ext uri="{BB962C8B-B14F-4D97-AF65-F5344CB8AC3E}">
        <p14:creationId xmlns:p14="http://schemas.microsoft.com/office/powerpoint/2010/main" val="29007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615A-826E-1469-DC17-7D015092C6E3}"/>
              </a:ext>
            </a:extLst>
          </p:cNvPr>
          <p:cNvSpPr>
            <a:spLocks noGrp="1"/>
          </p:cNvSpPr>
          <p:nvPr>
            <p:ph type="title"/>
          </p:nvPr>
        </p:nvSpPr>
        <p:spPr>
          <a:xfrm>
            <a:off x="586771" y="196214"/>
            <a:ext cx="9920807" cy="1014965"/>
          </a:xfrm>
        </p:spPr>
        <p:txBody>
          <a:bodyPr>
            <a:normAutofit fontScale="90000"/>
          </a:bodyPr>
          <a:lstStyle/>
          <a:p>
            <a:pPr algn="ctr"/>
            <a:r>
              <a:rPr lang="en-US" dirty="0">
                <a:solidFill>
                  <a:srgbClr val="92D050"/>
                </a:solidFill>
              </a:rPr>
              <a:t>Brainwaves frequencies spectrum over mental states(Using all channels) </a:t>
            </a:r>
            <a:br>
              <a:rPr lang="en-US" dirty="0">
                <a:solidFill>
                  <a:schemeClr val="bg1"/>
                </a:solidFill>
              </a:rPr>
            </a:br>
            <a:endParaRPr lang="en-US" dirty="0">
              <a:solidFill>
                <a:schemeClr val="bg1"/>
              </a:solidFill>
            </a:endParaRPr>
          </a:p>
        </p:txBody>
      </p:sp>
      <p:pic>
        <p:nvPicPr>
          <p:cNvPr id="5" name="Content Placeholder 4">
            <a:extLst>
              <a:ext uri="{FF2B5EF4-FFF2-40B4-BE49-F238E27FC236}">
                <a16:creationId xmlns:a16="http://schemas.microsoft.com/office/drawing/2014/main" id="{C5465985-81E9-E23F-6F63-5EE4403FC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59" y="1941095"/>
            <a:ext cx="3664577" cy="2763587"/>
          </a:xfrm>
        </p:spPr>
      </p:pic>
      <p:pic>
        <p:nvPicPr>
          <p:cNvPr id="7" name="Picture 6">
            <a:extLst>
              <a:ext uri="{FF2B5EF4-FFF2-40B4-BE49-F238E27FC236}">
                <a16:creationId xmlns:a16="http://schemas.microsoft.com/office/drawing/2014/main" id="{8AE33898-8A0A-E905-731E-F4A1D6203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737" y="1944771"/>
            <a:ext cx="3837551" cy="2763587"/>
          </a:xfrm>
          <a:prstGeom prst="rect">
            <a:avLst/>
          </a:prstGeom>
        </p:spPr>
      </p:pic>
      <p:pic>
        <p:nvPicPr>
          <p:cNvPr id="11" name="Picture 10">
            <a:extLst>
              <a:ext uri="{FF2B5EF4-FFF2-40B4-BE49-F238E27FC236}">
                <a16:creationId xmlns:a16="http://schemas.microsoft.com/office/drawing/2014/main" id="{A86593C1-D175-5C3D-7BEE-8FAEDB55A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3559" y="1944771"/>
            <a:ext cx="3771582" cy="2763587"/>
          </a:xfrm>
          <a:prstGeom prst="rect">
            <a:avLst/>
          </a:prstGeom>
        </p:spPr>
      </p:pic>
      <p:sp>
        <p:nvSpPr>
          <p:cNvPr id="19" name="TextBox 18">
            <a:extLst>
              <a:ext uri="{FF2B5EF4-FFF2-40B4-BE49-F238E27FC236}">
                <a16:creationId xmlns:a16="http://schemas.microsoft.com/office/drawing/2014/main" id="{E7EAF86B-57B7-9FDF-6CE4-54E639EE5820}"/>
              </a:ext>
            </a:extLst>
          </p:cNvPr>
          <p:cNvSpPr txBox="1"/>
          <p:nvPr/>
        </p:nvSpPr>
        <p:spPr>
          <a:xfrm>
            <a:off x="802105" y="4997116"/>
            <a:ext cx="1644316" cy="369332"/>
          </a:xfrm>
          <a:prstGeom prst="rect">
            <a:avLst/>
          </a:prstGeom>
          <a:noFill/>
        </p:spPr>
        <p:txBody>
          <a:bodyPr wrap="square" rtlCol="0">
            <a:spAutoFit/>
          </a:bodyPr>
          <a:lstStyle/>
          <a:p>
            <a:r>
              <a:rPr lang="en-IN" dirty="0">
                <a:solidFill>
                  <a:srgbClr val="00B050"/>
                </a:solidFill>
              </a:rPr>
              <a:t>Drowsy state</a:t>
            </a:r>
          </a:p>
        </p:txBody>
      </p:sp>
      <p:sp>
        <p:nvSpPr>
          <p:cNvPr id="21" name="TextBox 20">
            <a:extLst>
              <a:ext uri="{FF2B5EF4-FFF2-40B4-BE49-F238E27FC236}">
                <a16:creationId xmlns:a16="http://schemas.microsoft.com/office/drawing/2014/main" id="{F2532744-A60B-8A69-E8CB-3DD93737A22F}"/>
              </a:ext>
            </a:extLst>
          </p:cNvPr>
          <p:cNvSpPr txBox="1"/>
          <p:nvPr/>
        </p:nvSpPr>
        <p:spPr>
          <a:xfrm>
            <a:off x="4957011" y="4932947"/>
            <a:ext cx="2149642" cy="369332"/>
          </a:xfrm>
          <a:prstGeom prst="rect">
            <a:avLst/>
          </a:prstGeom>
          <a:noFill/>
        </p:spPr>
        <p:txBody>
          <a:bodyPr wrap="square" rtlCol="0">
            <a:spAutoFit/>
          </a:bodyPr>
          <a:lstStyle/>
          <a:p>
            <a:r>
              <a:rPr lang="en-IN" dirty="0" err="1">
                <a:solidFill>
                  <a:srgbClr val="00B050"/>
                </a:solidFill>
              </a:rPr>
              <a:t>Unfocus</a:t>
            </a:r>
            <a:r>
              <a:rPr lang="en-IN" dirty="0">
                <a:solidFill>
                  <a:srgbClr val="00B050"/>
                </a:solidFill>
              </a:rPr>
              <a:t> state</a:t>
            </a:r>
          </a:p>
        </p:txBody>
      </p:sp>
      <p:sp>
        <p:nvSpPr>
          <p:cNvPr id="23" name="TextBox 22">
            <a:extLst>
              <a:ext uri="{FF2B5EF4-FFF2-40B4-BE49-F238E27FC236}">
                <a16:creationId xmlns:a16="http://schemas.microsoft.com/office/drawing/2014/main" id="{9261F0B5-ADF6-18BB-770B-0F18EF139072}"/>
              </a:ext>
            </a:extLst>
          </p:cNvPr>
          <p:cNvSpPr txBox="1"/>
          <p:nvPr/>
        </p:nvSpPr>
        <p:spPr>
          <a:xfrm>
            <a:off x="9320463" y="4932947"/>
            <a:ext cx="1596190" cy="369332"/>
          </a:xfrm>
          <a:prstGeom prst="rect">
            <a:avLst/>
          </a:prstGeom>
          <a:noFill/>
        </p:spPr>
        <p:txBody>
          <a:bodyPr wrap="square" rtlCol="0">
            <a:spAutoFit/>
          </a:bodyPr>
          <a:lstStyle/>
          <a:p>
            <a:r>
              <a:rPr lang="en-IN" dirty="0">
                <a:solidFill>
                  <a:srgbClr val="00B050"/>
                </a:solidFill>
              </a:rPr>
              <a:t>Focus state</a:t>
            </a:r>
          </a:p>
        </p:txBody>
      </p:sp>
      <p:sp>
        <p:nvSpPr>
          <p:cNvPr id="24" name="TextBox 23">
            <a:extLst>
              <a:ext uri="{FF2B5EF4-FFF2-40B4-BE49-F238E27FC236}">
                <a16:creationId xmlns:a16="http://schemas.microsoft.com/office/drawing/2014/main" id="{8A1BC5C0-D42A-1C36-0157-4A06DEAFC747}"/>
              </a:ext>
            </a:extLst>
          </p:cNvPr>
          <p:cNvSpPr txBox="1"/>
          <p:nvPr/>
        </p:nvSpPr>
        <p:spPr>
          <a:xfrm>
            <a:off x="335649" y="5658882"/>
            <a:ext cx="9265551" cy="923330"/>
          </a:xfrm>
          <a:prstGeom prst="rect">
            <a:avLst/>
          </a:prstGeom>
          <a:noFill/>
        </p:spPr>
        <p:txBody>
          <a:bodyPr wrap="square" rtlCol="0">
            <a:spAutoFit/>
          </a:bodyPr>
          <a:lstStyle/>
          <a:p>
            <a:r>
              <a:rPr lang="en-IN" dirty="0">
                <a:solidFill>
                  <a:srgbClr val="00B050"/>
                </a:solidFill>
              </a:rPr>
              <a:t>Drowsy state is marked by high presence of theta and alpha waves. While </a:t>
            </a:r>
            <a:r>
              <a:rPr lang="en-IN" dirty="0" err="1">
                <a:solidFill>
                  <a:srgbClr val="00B050"/>
                </a:solidFill>
              </a:rPr>
              <a:t>unfocus</a:t>
            </a:r>
            <a:r>
              <a:rPr lang="en-IN" dirty="0">
                <a:solidFill>
                  <a:srgbClr val="00B050"/>
                </a:solidFill>
              </a:rPr>
              <a:t> state show a mixture of all but slightly increased beta waves than drowsy </a:t>
            </a:r>
            <a:r>
              <a:rPr lang="en-IN" dirty="0" err="1">
                <a:solidFill>
                  <a:srgbClr val="00B050"/>
                </a:solidFill>
              </a:rPr>
              <a:t>state.while</a:t>
            </a:r>
            <a:r>
              <a:rPr lang="en-IN" dirty="0">
                <a:solidFill>
                  <a:srgbClr val="00B050"/>
                </a:solidFill>
              </a:rPr>
              <a:t> the focus state shows the highest presence of beta waves.</a:t>
            </a:r>
          </a:p>
        </p:txBody>
      </p:sp>
    </p:spTree>
    <p:extLst>
      <p:ext uri="{BB962C8B-B14F-4D97-AF65-F5344CB8AC3E}">
        <p14:creationId xmlns:p14="http://schemas.microsoft.com/office/powerpoint/2010/main" val="303509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854E-59E0-9CAB-7990-EB2D56FF60F1}"/>
              </a:ext>
            </a:extLst>
          </p:cNvPr>
          <p:cNvSpPr>
            <a:spLocks noGrp="1"/>
          </p:cNvSpPr>
          <p:nvPr>
            <p:ph type="title"/>
          </p:nvPr>
        </p:nvSpPr>
        <p:spPr>
          <a:xfrm>
            <a:off x="224588" y="0"/>
            <a:ext cx="11542295" cy="1320800"/>
          </a:xfrm>
        </p:spPr>
        <p:txBody>
          <a:bodyPr/>
          <a:lstStyle/>
          <a:p>
            <a:pPr algn="ctr"/>
            <a:r>
              <a:rPr lang="en-US" dirty="0">
                <a:solidFill>
                  <a:srgbClr val="92D050"/>
                </a:solidFill>
              </a:rPr>
              <a:t>Alpha waves frequencies spectrum over Brain lobes</a:t>
            </a:r>
            <a:endParaRPr lang="en-IN" dirty="0">
              <a:solidFill>
                <a:srgbClr val="92D050"/>
              </a:solidFill>
            </a:endParaRPr>
          </a:p>
        </p:txBody>
      </p:sp>
      <p:pic>
        <p:nvPicPr>
          <p:cNvPr id="5" name="Content Placeholder 4">
            <a:extLst>
              <a:ext uri="{FF2B5EF4-FFF2-40B4-BE49-F238E27FC236}">
                <a16:creationId xmlns:a16="http://schemas.microsoft.com/office/drawing/2014/main" id="{185ABA76-41BE-C964-CC93-CDE6F2273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691" y="1281425"/>
            <a:ext cx="4391384" cy="3255087"/>
          </a:xfrm>
        </p:spPr>
      </p:pic>
      <p:pic>
        <p:nvPicPr>
          <p:cNvPr id="7" name="Picture 6">
            <a:extLst>
              <a:ext uri="{FF2B5EF4-FFF2-40B4-BE49-F238E27FC236}">
                <a16:creationId xmlns:a16="http://schemas.microsoft.com/office/drawing/2014/main" id="{FD63D518-7D8D-74E5-8796-7F0FFE9D5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47" y="1281426"/>
            <a:ext cx="4237848" cy="3255086"/>
          </a:xfrm>
          <a:prstGeom prst="rect">
            <a:avLst/>
          </a:prstGeom>
        </p:spPr>
      </p:pic>
      <p:sp>
        <p:nvSpPr>
          <p:cNvPr id="8" name="TextBox 7">
            <a:extLst>
              <a:ext uri="{FF2B5EF4-FFF2-40B4-BE49-F238E27FC236}">
                <a16:creationId xmlns:a16="http://schemas.microsoft.com/office/drawing/2014/main" id="{D70FA1B3-7419-EF7B-7743-90158D07857F}"/>
              </a:ext>
            </a:extLst>
          </p:cNvPr>
          <p:cNvSpPr txBox="1"/>
          <p:nvPr/>
        </p:nvSpPr>
        <p:spPr>
          <a:xfrm>
            <a:off x="5502442" y="4563797"/>
            <a:ext cx="4050633" cy="369332"/>
          </a:xfrm>
          <a:prstGeom prst="rect">
            <a:avLst/>
          </a:prstGeom>
          <a:noFill/>
        </p:spPr>
        <p:txBody>
          <a:bodyPr wrap="square" rtlCol="0">
            <a:spAutoFit/>
          </a:bodyPr>
          <a:lstStyle/>
          <a:p>
            <a:r>
              <a:rPr lang="en-IN" dirty="0" err="1">
                <a:solidFill>
                  <a:srgbClr val="00B050"/>
                </a:solidFill>
              </a:rPr>
              <a:t>Pareital</a:t>
            </a:r>
            <a:r>
              <a:rPr lang="en-IN" dirty="0">
                <a:solidFill>
                  <a:srgbClr val="00B050"/>
                </a:solidFill>
              </a:rPr>
              <a:t> and occipital (P7,P8,O1,O2)</a:t>
            </a:r>
          </a:p>
        </p:txBody>
      </p:sp>
      <p:sp>
        <p:nvSpPr>
          <p:cNvPr id="9" name="TextBox 8">
            <a:extLst>
              <a:ext uri="{FF2B5EF4-FFF2-40B4-BE49-F238E27FC236}">
                <a16:creationId xmlns:a16="http://schemas.microsoft.com/office/drawing/2014/main" id="{6244AA0D-F928-BC91-5096-AC7BB55077CB}"/>
              </a:ext>
            </a:extLst>
          </p:cNvPr>
          <p:cNvSpPr txBox="1"/>
          <p:nvPr/>
        </p:nvSpPr>
        <p:spPr>
          <a:xfrm>
            <a:off x="962528" y="4563797"/>
            <a:ext cx="3449052" cy="369332"/>
          </a:xfrm>
          <a:prstGeom prst="rect">
            <a:avLst/>
          </a:prstGeom>
          <a:noFill/>
        </p:spPr>
        <p:txBody>
          <a:bodyPr wrap="square" rtlCol="0">
            <a:spAutoFit/>
          </a:bodyPr>
          <a:lstStyle/>
          <a:p>
            <a:r>
              <a:rPr lang="en-IN" dirty="0">
                <a:solidFill>
                  <a:srgbClr val="00B050"/>
                </a:solidFill>
              </a:rPr>
              <a:t>Frontal electrodes(F7,F3,AF4)</a:t>
            </a:r>
          </a:p>
        </p:txBody>
      </p:sp>
      <p:sp>
        <p:nvSpPr>
          <p:cNvPr id="10" name="TextBox 9">
            <a:extLst>
              <a:ext uri="{FF2B5EF4-FFF2-40B4-BE49-F238E27FC236}">
                <a16:creationId xmlns:a16="http://schemas.microsoft.com/office/drawing/2014/main" id="{746629F9-055C-82CB-51AF-82F07B4C1FDF}"/>
              </a:ext>
            </a:extLst>
          </p:cNvPr>
          <p:cNvSpPr txBox="1"/>
          <p:nvPr/>
        </p:nvSpPr>
        <p:spPr>
          <a:xfrm>
            <a:off x="898358" y="5325979"/>
            <a:ext cx="7964905" cy="1200329"/>
          </a:xfrm>
          <a:prstGeom prst="rect">
            <a:avLst/>
          </a:prstGeom>
          <a:noFill/>
        </p:spPr>
        <p:txBody>
          <a:bodyPr wrap="square" rtlCol="0">
            <a:spAutoFit/>
          </a:bodyPr>
          <a:lstStyle/>
          <a:p>
            <a:r>
              <a:rPr lang="en-IN" dirty="0">
                <a:solidFill>
                  <a:srgbClr val="00B050"/>
                </a:solidFill>
              </a:rPr>
              <a:t>The given two plot are for drowsy states of subject 2.Left plot uses only Frontal electrodes while the right one uses </a:t>
            </a:r>
            <a:r>
              <a:rPr lang="en-IN" dirty="0" err="1">
                <a:solidFill>
                  <a:srgbClr val="00B050"/>
                </a:solidFill>
              </a:rPr>
              <a:t>Pareital</a:t>
            </a:r>
            <a:r>
              <a:rPr lang="en-IN" dirty="0">
                <a:solidFill>
                  <a:srgbClr val="00B050"/>
                </a:solidFill>
              </a:rPr>
              <a:t> and occipital </a:t>
            </a:r>
            <a:r>
              <a:rPr lang="en-IN" dirty="0" err="1">
                <a:solidFill>
                  <a:srgbClr val="00B050"/>
                </a:solidFill>
              </a:rPr>
              <a:t>electrodes.We</a:t>
            </a:r>
            <a:r>
              <a:rPr lang="en-IN" dirty="0">
                <a:solidFill>
                  <a:srgbClr val="00B050"/>
                </a:solidFill>
              </a:rPr>
              <a:t> can infer that the presence of the alpha waves(orange ) is significantly high in the parietal and occipital lobes of brain.</a:t>
            </a:r>
          </a:p>
        </p:txBody>
      </p:sp>
    </p:spTree>
    <p:extLst>
      <p:ext uri="{BB962C8B-B14F-4D97-AF65-F5344CB8AC3E}">
        <p14:creationId xmlns:p14="http://schemas.microsoft.com/office/powerpoint/2010/main" val="415669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46EE-4CF7-A91C-A2C1-8D25DC0DEA07}"/>
              </a:ext>
            </a:extLst>
          </p:cNvPr>
          <p:cNvSpPr>
            <a:spLocks noGrp="1"/>
          </p:cNvSpPr>
          <p:nvPr>
            <p:ph type="title"/>
          </p:nvPr>
        </p:nvSpPr>
        <p:spPr>
          <a:xfrm>
            <a:off x="152400" y="156238"/>
            <a:ext cx="11309684" cy="1320800"/>
          </a:xfrm>
        </p:spPr>
        <p:txBody>
          <a:bodyPr/>
          <a:lstStyle/>
          <a:p>
            <a:r>
              <a:rPr lang="en-US" dirty="0">
                <a:solidFill>
                  <a:srgbClr val="92D050"/>
                </a:solidFill>
              </a:rPr>
              <a:t>Beta waves frequencies spectrum over Brain lobes</a:t>
            </a:r>
            <a:endParaRPr lang="en-IN" dirty="0">
              <a:solidFill>
                <a:srgbClr val="92D050"/>
              </a:solidFill>
            </a:endParaRPr>
          </a:p>
        </p:txBody>
      </p:sp>
      <p:pic>
        <p:nvPicPr>
          <p:cNvPr id="5" name="Content Placeholder 4">
            <a:extLst>
              <a:ext uri="{FF2B5EF4-FFF2-40B4-BE49-F238E27FC236}">
                <a16:creationId xmlns:a16="http://schemas.microsoft.com/office/drawing/2014/main" id="{4B335310-EDE2-186E-705A-8712C7AA6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4" y="1477037"/>
            <a:ext cx="4347408" cy="3247362"/>
          </a:xfrm>
        </p:spPr>
      </p:pic>
      <p:pic>
        <p:nvPicPr>
          <p:cNvPr id="7" name="Picture 6">
            <a:extLst>
              <a:ext uri="{FF2B5EF4-FFF2-40B4-BE49-F238E27FC236}">
                <a16:creationId xmlns:a16="http://schemas.microsoft.com/office/drawing/2014/main" id="{DD679662-6018-56A5-2488-FAC1F31D8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29" y="1477038"/>
            <a:ext cx="4347408" cy="3247362"/>
          </a:xfrm>
          <a:prstGeom prst="rect">
            <a:avLst/>
          </a:prstGeom>
        </p:spPr>
      </p:pic>
      <p:sp>
        <p:nvSpPr>
          <p:cNvPr id="8" name="TextBox 7">
            <a:extLst>
              <a:ext uri="{FF2B5EF4-FFF2-40B4-BE49-F238E27FC236}">
                <a16:creationId xmlns:a16="http://schemas.microsoft.com/office/drawing/2014/main" id="{95AAE0BF-E363-8B2D-E2D6-70C975C388BB}"/>
              </a:ext>
            </a:extLst>
          </p:cNvPr>
          <p:cNvSpPr txBox="1"/>
          <p:nvPr/>
        </p:nvSpPr>
        <p:spPr>
          <a:xfrm>
            <a:off x="1187116" y="4812632"/>
            <a:ext cx="3344779" cy="646331"/>
          </a:xfrm>
          <a:prstGeom prst="rect">
            <a:avLst/>
          </a:prstGeom>
          <a:noFill/>
        </p:spPr>
        <p:txBody>
          <a:bodyPr wrap="square" rtlCol="0">
            <a:spAutoFit/>
          </a:bodyPr>
          <a:lstStyle/>
          <a:p>
            <a:r>
              <a:rPr lang="en-IN" dirty="0">
                <a:solidFill>
                  <a:srgbClr val="00B050"/>
                </a:solidFill>
              </a:rPr>
              <a:t>Frontal electrodes(F7,F3,AF4)</a:t>
            </a:r>
          </a:p>
          <a:p>
            <a:endParaRPr lang="en-IN" dirty="0"/>
          </a:p>
        </p:txBody>
      </p:sp>
      <p:sp>
        <p:nvSpPr>
          <p:cNvPr id="9" name="TextBox 8">
            <a:extLst>
              <a:ext uri="{FF2B5EF4-FFF2-40B4-BE49-F238E27FC236}">
                <a16:creationId xmlns:a16="http://schemas.microsoft.com/office/drawing/2014/main" id="{9D9BA42F-817E-B824-362F-FEF089682C8C}"/>
              </a:ext>
            </a:extLst>
          </p:cNvPr>
          <p:cNvSpPr txBox="1"/>
          <p:nvPr/>
        </p:nvSpPr>
        <p:spPr>
          <a:xfrm>
            <a:off x="5662864" y="4812632"/>
            <a:ext cx="3978442" cy="646331"/>
          </a:xfrm>
          <a:prstGeom prst="rect">
            <a:avLst/>
          </a:prstGeom>
          <a:noFill/>
        </p:spPr>
        <p:txBody>
          <a:bodyPr wrap="square" rtlCol="0">
            <a:spAutoFit/>
          </a:bodyPr>
          <a:lstStyle/>
          <a:p>
            <a:r>
              <a:rPr lang="en-IN" dirty="0" err="1">
                <a:solidFill>
                  <a:srgbClr val="00B050"/>
                </a:solidFill>
              </a:rPr>
              <a:t>Pareital</a:t>
            </a:r>
            <a:r>
              <a:rPr lang="en-IN" dirty="0">
                <a:solidFill>
                  <a:srgbClr val="00B050"/>
                </a:solidFill>
              </a:rPr>
              <a:t> and occipital (P7,P8,O1,O2)</a:t>
            </a:r>
          </a:p>
          <a:p>
            <a:endParaRPr lang="en-IN" dirty="0"/>
          </a:p>
        </p:txBody>
      </p:sp>
      <p:sp>
        <p:nvSpPr>
          <p:cNvPr id="10" name="TextBox 9">
            <a:extLst>
              <a:ext uri="{FF2B5EF4-FFF2-40B4-BE49-F238E27FC236}">
                <a16:creationId xmlns:a16="http://schemas.microsoft.com/office/drawing/2014/main" id="{16775D97-2A0C-68CF-FF8D-5C09717D9FD3}"/>
              </a:ext>
            </a:extLst>
          </p:cNvPr>
          <p:cNvSpPr txBox="1"/>
          <p:nvPr/>
        </p:nvSpPr>
        <p:spPr>
          <a:xfrm>
            <a:off x="1243263" y="5458963"/>
            <a:ext cx="7387390" cy="1477328"/>
          </a:xfrm>
          <a:prstGeom prst="rect">
            <a:avLst/>
          </a:prstGeom>
          <a:noFill/>
        </p:spPr>
        <p:txBody>
          <a:bodyPr wrap="square" rtlCol="0">
            <a:spAutoFit/>
          </a:bodyPr>
          <a:lstStyle/>
          <a:p>
            <a:r>
              <a:rPr lang="en-IN" dirty="0">
                <a:solidFill>
                  <a:srgbClr val="00B050"/>
                </a:solidFill>
              </a:rPr>
              <a:t>The given two plot are for </a:t>
            </a:r>
            <a:r>
              <a:rPr lang="en-IN" dirty="0" err="1">
                <a:solidFill>
                  <a:srgbClr val="00B050"/>
                </a:solidFill>
              </a:rPr>
              <a:t>unfocus</a:t>
            </a:r>
            <a:r>
              <a:rPr lang="en-IN" dirty="0">
                <a:solidFill>
                  <a:srgbClr val="00B050"/>
                </a:solidFill>
              </a:rPr>
              <a:t> states of subject 4.Left plot uses only Frontal electrodes while the right one uses </a:t>
            </a:r>
            <a:r>
              <a:rPr lang="en-IN" dirty="0" err="1">
                <a:solidFill>
                  <a:srgbClr val="00B050"/>
                </a:solidFill>
              </a:rPr>
              <a:t>Pareital</a:t>
            </a:r>
            <a:r>
              <a:rPr lang="en-IN" dirty="0">
                <a:solidFill>
                  <a:srgbClr val="00B050"/>
                </a:solidFill>
              </a:rPr>
              <a:t> and occipital </a:t>
            </a:r>
            <a:r>
              <a:rPr lang="en-IN" dirty="0" err="1">
                <a:solidFill>
                  <a:srgbClr val="00B050"/>
                </a:solidFill>
              </a:rPr>
              <a:t>electrodes.We</a:t>
            </a:r>
            <a:r>
              <a:rPr lang="en-IN" dirty="0">
                <a:solidFill>
                  <a:srgbClr val="00B050"/>
                </a:solidFill>
              </a:rPr>
              <a:t> can infer that the presence of the low-beta waves(green ) is significantly high in the frontal lobes of brain.</a:t>
            </a:r>
          </a:p>
          <a:p>
            <a:endParaRPr lang="en-IN" dirty="0"/>
          </a:p>
        </p:txBody>
      </p:sp>
    </p:spTree>
    <p:extLst>
      <p:ext uri="{BB962C8B-B14F-4D97-AF65-F5344CB8AC3E}">
        <p14:creationId xmlns:p14="http://schemas.microsoft.com/office/powerpoint/2010/main" val="4287302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TotalTime>
  <Words>1013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Courier New</vt:lpstr>
      <vt:lpstr>Trebuchet MS</vt:lpstr>
      <vt:lpstr>Wingdings 3</vt:lpstr>
      <vt:lpstr>Facet</vt:lpstr>
      <vt:lpstr>APPLICATION OF MACHINE LEARNING IN COGNITIVE LOAD DETECTION AND ANALYSIS OF MENTAL STATES USING BRAINWAVES</vt:lpstr>
      <vt:lpstr>Problem statement</vt:lpstr>
      <vt:lpstr>Dataset  and repository</vt:lpstr>
      <vt:lpstr>Basic Pre-processing</vt:lpstr>
      <vt:lpstr>Task 1</vt:lpstr>
      <vt:lpstr>Task 2 and 3</vt:lpstr>
      <vt:lpstr>Brainwaves frequencies spectrum over mental states(Using all channels)  </vt:lpstr>
      <vt:lpstr>Alpha waves frequencies spectrum over Brain lobes</vt:lpstr>
      <vt:lpstr>Beta waves frequencies spectrum over Brain lobes</vt:lpstr>
      <vt:lpstr>Contributions &amp; Learnings </vt:lpstr>
      <vt:lpstr>Next set of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Tushar Sandhan</dc:creator>
  <cp:lastModifiedBy>PRIYANSH SINGH</cp:lastModifiedBy>
  <cp:revision>11</cp:revision>
  <dcterms:created xsi:type="dcterms:W3CDTF">2023-06-28T05:11:50Z</dcterms:created>
  <dcterms:modified xsi:type="dcterms:W3CDTF">2023-06-30T11:51:06Z</dcterms:modified>
</cp:coreProperties>
</file>