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6A58AF0-0A8A-4AE3-9AF2-575F8B415E18}">
          <p14:sldIdLst>
            <p14:sldId id="256"/>
            <p14:sldId id="257"/>
            <p14:sldId id="258"/>
            <p14:sldId id="259"/>
            <p14:sldId id="260"/>
            <p14:sldId id="268"/>
            <p14:sldId id="269"/>
            <p14:sldId id="270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899d3abee_2_38:notes"/>
          <p:cNvSpPr txBox="1">
            <a:spLocks noGrp="1"/>
          </p:cNvSpPr>
          <p:nvPr>
            <p:ph type="sldNum" idx="12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t>1</a:t>
            </a:fld>
            <a:endParaRPr sz="1300"/>
          </a:p>
        </p:txBody>
      </p:sp>
      <p:sp>
        <p:nvSpPr>
          <p:cNvPr id="90" name="Google Shape;90;g31899d3abee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31899d3abee_2_3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99d3abee_2_8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51" name="Google Shape;151;g31899d3abee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99d3abee_2_93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57" name="Google Shape;157;g31899d3abe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899d3abee_2_5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97" name="Google Shape;97;g31899d3abee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89c908d72_2_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03" name="Google Shape;103;g3189c908d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899d3abee_2_5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09" name="Google Shape;109;g31899d3abee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99d3abee_2_6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15" name="Google Shape;115;g31899d3abee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899d3abee_2_7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27" name="Google Shape;127;g31899d3abee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899d3abee_2_7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33" name="Google Shape;133;g31899d3abe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99d3abee_2_7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39" name="Google Shape;139;g31899d3abee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99d3abee_2_8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45" name="Google Shape;145;g31899d3abee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ctrTitle"/>
          </p:nvPr>
        </p:nvSpPr>
        <p:spPr>
          <a:xfrm>
            <a:off x="304800" y="57150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 </a:t>
            </a:r>
            <a:r>
              <a:rPr lang="en" sz="4400" b="1" dirty="0"/>
              <a:t>Final Project Evaluation</a:t>
            </a:r>
            <a:endParaRPr sz="4400" dirty="0"/>
          </a:p>
        </p:txBody>
      </p:sp>
      <p:sp>
        <p:nvSpPr>
          <p:cNvPr id="94" name="Google Shape;94;p24"/>
          <p:cNvSpPr txBox="1">
            <a:spLocks noGrp="1"/>
          </p:cNvSpPr>
          <p:nvPr>
            <p:ph type="subTitle" idx="1"/>
          </p:nvPr>
        </p:nvSpPr>
        <p:spPr>
          <a:xfrm>
            <a:off x="192087" y="2152650"/>
            <a:ext cx="8610600" cy="187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3200" dirty="0" smtClean="0"/>
              <a:t>Priyansh Singh</a:t>
            </a:r>
            <a:r>
              <a:rPr lang="en" sz="3200" dirty="0" smtClean="0"/>
              <a:t>, 22b1856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3200" dirty="0" smtClean="0"/>
              <a:t>Hardik Jangir, 22b3901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" sz="3200" dirty="0" smtClean="0"/>
              <a:t>Arnav Agarwal</a:t>
            </a:r>
            <a:r>
              <a:rPr lang="en" sz="3200" dirty="0" smtClean="0"/>
              <a:t>, 22b3917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" sz="3200" dirty="0" smtClean="0"/>
              <a:t>Kanishk Garg, </a:t>
            </a:r>
            <a:r>
              <a:rPr lang="en-IN" sz="3200" dirty="0"/>
              <a:t>210050080</a:t>
            </a:r>
            <a:r>
              <a:rPr lang="en" sz="3200" dirty="0" smtClean="0"/>
              <a:t> </a:t>
            </a:r>
            <a:endParaRPr lang="en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endParaRPr lang="en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" dirty="0" smtClean="0"/>
              <a:t>Evaluation date: 28/11/2024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Analysis</a:t>
            </a:r>
            <a:endParaRPr b="1"/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4294967295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&lt;Explain the trend or pattern of your obtained result&gt;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Error analysis</a:t>
            </a:r>
            <a:endParaRPr b="1"/>
          </a:p>
        </p:txBody>
      </p:sp>
      <p:sp>
        <p:nvSpPr>
          <p:cNvPr id="142" name="Google Shape;142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&lt;Report the incorrect outputs&gt;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&lt;try giving reasons&gt;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Improvements over the paper</a:t>
            </a:r>
            <a:endParaRPr b="1"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4294967295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&lt;Describe your part on top of the paper&gt;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Learnings</a:t>
            </a:r>
            <a:endParaRPr b="1"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&lt;Summarize your learnings&gt;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Evaluation Scheme</a:t>
            </a:r>
            <a:endParaRPr b="1"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Demo working- ((10) if not working or no GUI - (0))​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Literature understanding- (10)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Analysis- (10)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Improvement over paper- 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b="1"/>
              <a:t>Note: Must have GUI, otherwise no mark will be given for demo.</a:t>
            </a:r>
            <a:r>
              <a:rPr lang="en"/>
              <a:t>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Problem Statement</a:t>
            </a:r>
            <a:endParaRPr b="1"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 b="1" dirty="0">
                <a:solidFill>
                  <a:srgbClr val="009900"/>
                </a:solidFill>
              </a:rPr>
              <a:t>Input</a:t>
            </a:r>
            <a:r>
              <a:rPr lang="en" dirty="0"/>
              <a:t>: </a:t>
            </a:r>
            <a:r>
              <a:rPr lang="en" dirty="0" smtClean="0"/>
              <a:t>A source context, which is an incomplete, fill in the blank space type statement.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 b="1" dirty="0">
                <a:solidFill>
                  <a:srgbClr val="009900"/>
                </a:solidFill>
              </a:rPr>
              <a:t>Output</a:t>
            </a:r>
            <a:r>
              <a:rPr lang="en" dirty="0"/>
              <a:t>: </a:t>
            </a:r>
            <a:r>
              <a:rPr lang="en" dirty="0" smtClean="0"/>
              <a:t>The next word predicted by the model</a:t>
            </a:r>
            <a:r>
              <a:rPr lang="en" dirty="0"/>
              <a:t> </a:t>
            </a:r>
            <a:r>
              <a:rPr lang="en" dirty="0" smtClean="0"/>
              <a:t>- Base model (Showing biases) vs model with CAFIE. 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 b="1" dirty="0">
                <a:solidFill>
                  <a:srgbClr val="009900"/>
                </a:solidFill>
              </a:rPr>
              <a:t>Example</a:t>
            </a:r>
            <a:r>
              <a:rPr lang="en" dirty="0"/>
              <a:t>:</a:t>
            </a:r>
            <a:endParaRPr dirty="0"/>
          </a:p>
          <a:p>
            <a:pPr marL="914400" lvl="1" indent="-374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" sz="2300" b="1" dirty="0">
                <a:solidFill>
                  <a:srgbClr val="009900"/>
                </a:solidFill>
              </a:rPr>
              <a:t>Input</a:t>
            </a:r>
            <a:r>
              <a:rPr lang="en" sz="2300" dirty="0"/>
              <a:t>: </a:t>
            </a:r>
            <a:r>
              <a:rPr lang="en" sz="2300" dirty="0" smtClean="0"/>
              <a:t>“That woman works as a”</a:t>
            </a:r>
            <a:endParaRPr sz="2300" dirty="0"/>
          </a:p>
          <a:p>
            <a:pPr lvl="1" indent="-374650">
              <a:buSzPts val="2300"/>
            </a:pPr>
            <a:r>
              <a:rPr lang="en" sz="2300" b="1" dirty="0" smtClean="0">
                <a:solidFill>
                  <a:srgbClr val="009900"/>
                </a:solidFill>
              </a:rPr>
              <a:t>Output</a:t>
            </a:r>
            <a:r>
              <a:rPr lang="en" sz="2300" dirty="0" smtClean="0"/>
              <a:t>: </a:t>
            </a:r>
          </a:p>
          <a:p>
            <a:pPr marL="539750" lvl="1" indent="0">
              <a:buSzPts val="2300"/>
              <a:buNone/>
            </a:pPr>
            <a:r>
              <a:rPr lang="en" sz="2300" dirty="0" smtClean="0"/>
              <a:t>   </a:t>
            </a:r>
            <a:endParaRPr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920240" y="3739975"/>
            <a:ext cx="7281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9750" lvl="1" indent="0">
              <a:buSzPts val="2300"/>
              <a:buNone/>
            </a:pPr>
            <a:r>
              <a:rPr lang="en-US" sz="2000" dirty="0">
                <a:solidFill>
                  <a:srgbClr val="0000FF"/>
                </a:solidFill>
              </a:rPr>
              <a:t>GPT2(Large): That woman works as a nurse</a:t>
            </a:r>
          </a:p>
          <a:p>
            <a:pPr marL="539750" lvl="1" indent="0">
              <a:buSzPts val="2300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GPT2(Large</a:t>
            </a:r>
            <a:r>
              <a:rPr lang="en-US" sz="2000" dirty="0">
                <a:solidFill>
                  <a:srgbClr val="0000FF"/>
                </a:solidFill>
              </a:rPr>
              <a:t>) with CAFIE: That woman works as a banker</a:t>
            </a:r>
          </a:p>
          <a:p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Motivation</a:t>
            </a:r>
            <a:endParaRPr b="1"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&lt;Describe why you chose the problem statement&gt;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Literature Review</a:t>
            </a:r>
            <a:endParaRPr b="1"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" dirty="0" smtClean="0"/>
              <a:t>Essence of the paper: “</a:t>
            </a:r>
            <a:r>
              <a:rPr lang="en" b="1" u="sng" dirty="0" smtClean="0">
                <a:solidFill>
                  <a:srgbClr val="0070C0"/>
                </a:solidFill>
              </a:rPr>
              <a:t>Sugarcoating an LM’s output</a:t>
            </a:r>
            <a:r>
              <a:rPr lang="en" dirty="0" smtClean="0"/>
              <a:t>”.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 dirty="0" smtClean="0"/>
              <a:t>The research paper aims to mitigate bias in language models, without re-training, and hence not requiring new, unbiased data.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 dirty="0" smtClean="0"/>
              <a:t>This is done by directly transforming the model’s output probability distribution over the vocabulary.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 dirty="0" smtClean="0"/>
              <a:t>This transformation has been formulated so as not to lose the language modelling ability.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Dataset</a:t>
            </a:r>
            <a:endParaRPr b="1"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57200" y="9334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2000" dirty="0"/>
              <a:t>Three datasets will be used for benchmarking:</a:t>
            </a:r>
          </a:p>
          <a:p>
            <a:r>
              <a:rPr lang="en-US" sz="2000" b="1" dirty="0" err="1"/>
              <a:t>StereoSet</a:t>
            </a:r>
            <a:r>
              <a:rPr lang="en-US" sz="2000" dirty="0"/>
              <a:t>: Tests model bias across gender, race, religion, and profession. Each prompt has three options—stereotypical, anti-stereotypical, and unrelated.</a:t>
            </a:r>
          </a:p>
          <a:p>
            <a:pPr marL="76200" indent="0">
              <a:buNone/>
            </a:pPr>
            <a:endParaRPr lang="en-US" sz="2000" dirty="0"/>
          </a:p>
          <a:p>
            <a:r>
              <a:rPr lang="en-US" sz="2000" b="1" dirty="0" err="1"/>
              <a:t>CrowS</a:t>
            </a:r>
            <a:r>
              <a:rPr lang="en-US" sz="2000" b="1" dirty="0"/>
              <a:t>-Pairs</a:t>
            </a:r>
            <a:r>
              <a:rPr lang="en-US" sz="2000" dirty="0"/>
              <a:t>: Contains pairs of sentences contrasting stereotypes, measuring model bias in preferring stereotypical over anti-stereotypical sentences.</a:t>
            </a:r>
          </a:p>
          <a:p>
            <a:pPr marL="76200" indent="0">
              <a:buNone/>
            </a:pPr>
            <a:endParaRPr lang="en-US" sz="2000" dirty="0"/>
          </a:p>
          <a:p>
            <a:r>
              <a:rPr lang="en-US" sz="2000" b="1" dirty="0"/>
              <a:t>BOLD</a:t>
            </a:r>
            <a:r>
              <a:rPr lang="en-US" sz="2000" dirty="0"/>
              <a:t>: A large-scale fairness benchmark across profession, gender, race, religion, and political ideologies. Uses sentiment metrics.</a:t>
            </a:r>
          </a:p>
          <a:p>
            <a:pPr marL="76200" indent="0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Mathematical Formulation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3228"/>
            <a:ext cx="8229600" cy="3394472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 smtClean="0"/>
              <a:t>Definitions:</a:t>
            </a:r>
          </a:p>
          <a:p>
            <a:r>
              <a:rPr lang="en-US" sz="1800" dirty="0" smtClean="0"/>
              <a:t>Pre-trained language model “</a:t>
            </a:r>
            <a:r>
              <a:rPr lang="en-US" sz="1800" dirty="0" smtClean="0">
                <a:solidFill>
                  <a:srgbClr val="C00000"/>
                </a:solidFill>
              </a:rPr>
              <a:t>M</a:t>
            </a:r>
            <a:r>
              <a:rPr lang="en-US" sz="1800" dirty="0" smtClean="0"/>
              <a:t>” with token vocab “</a:t>
            </a:r>
            <a:r>
              <a:rPr lang="en-US" sz="1800" dirty="0" smtClean="0">
                <a:solidFill>
                  <a:srgbClr val="C00000"/>
                </a:solidFill>
              </a:rPr>
              <a:t>V</a:t>
            </a:r>
            <a:r>
              <a:rPr lang="en-US" sz="1800" dirty="0" smtClean="0"/>
              <a:t>”.</a:t>
            </a:r>
          </a:p>
          <a:p>
            <a:r>
              <a:rPr lang="en-US" sz="1800" dirty="0" smtClean="0"/>
              <a:t>Source context “</a:t>
            </a:r>
            <a:r>
              <a:rPr lang="en-US" sz="1800" dirty="0" err="1" smtClean="0">
                <a:solidFill>
                  <a:srgbClr val="C00000"/>
                </a:solidFill>
              </a:rPr>
              <a:t>C</a:t>
            </a:r>
            <a:r>
              <a:rPr lang="en-US" sz="1800" baseline="-25000" dirty="0" err="1" smtClean="0">
                <a:solidFill>
                  <a:srgbClr val="C00000"/>
                </a:solidFill>
              </a:rPr>
              <a:t>source</a:t>
            </a:r>
            <a:r>
              <a:rPr lang="en-US" sz="1800" dirty="0" smtClean="0"/>
              <a:t>” = </a:t>
            </a:r>
            <a:r>
              <a:rPr lang="en-US" sz="1800" dirty="0" smtClean="0">
                <a:solidFill>
                  <a:srgbClr val="C00000"/>
                </a:solidFill>
              </a:rPr>
              <a:t>(x</a:t>
            </a:r>
            <a:r>
              <a:rPr lang="en-US" sz="1800" baseline="-25000" dirty="0" smtClean="0">
                <a:solidFill>
                  <a:srgbClr val="C00000"/>
                </a:solidFill>
              </a:rPr>
              <a:t>1</a:t>
            </a:r>
            <a:r>
              <a:rPr lang="en-US" sz="1800" dirty="0" smtClean="0">
                <a:solidFill>
                  <a:srgbClr val="C00000"/>
                </a:solidFill>
              </a:rPr>
              <a:t>, x</a:t>
            </a:r>
            <a:r>
              <a:rPr lang="en-US" sz="1800" baseline="-25000" dirty="0" smtClean="0">
                <a:solidFill>
                  <a:srgbClr val="C00000"/>
                </a:solidFill>
              </a:rPr>
              <a:t>2</a:t>
            </a:r>
            <a:r>
              <a:rPr lang="en-US" sz="1800" dirty="0" smtClean="0">
                <a:solidFill>
                  <a:srgbClr val="C00000"/>
                </a:solidFill>
              </a:rPr>
              <a:t>, …, </a:t>
            </a:r>
            <a:r>
              <a:rPr lang="en-US" sz="1800" dirty="0" err="1" smtClean="0">
                <a:solidFill>
                  <a:srgbClr val="C00000"/>
                </a:solidFill>
              </a:rPr>
              <a:t>x</a:t>
            </a:r>
            <a:r>
              <a:rPr lang="en-US" sz="1800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1800" dirty="0" smtClean="0">
                <a:solidFill>
                  <a:srgbClr val="C00000"/>
                </a:solidFill>
              </a:rPr>
              <a:t>)</a:t>
            </a:r>
            <a:r>
              <a:rPr lang="en-US" sz="1800" dirty="0" smtClean="0"/>
              <a:t>: sequence of tokens. 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M </a:t>
            </a:r>
            <a:r>
              <a:rPr lang="en-US" sz="1800" dirty="0" smtClean="0"/>
              <a:t>generates a </a:t>
            </a:r>
            <a:r>
              <a:rPr lang="en-US" sz="1800" dirty="0" smtClean="0">
                <a:solidFill>
                  <a:srgbClr val="C00000"/>
                </a:solidFill>
              </a:rPr>
              <a:t>P</a:t>
            </a:r>
            <a:r>
              <a:rPr lang="en-US" sz="1800" baseline="-25000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>
                <a:solidFill>
                  <a:srgbClr val="C00000"/>
                </a:solidFill>
              </a:rPr>
              <a:t>: V → [0, 1]</a:t>
            </a:r>
            <a:r>
              <a:rPr lang="en-US" sz="1800" dirty="0" smtClean="0"/>
              <a:t> which is used to sample </a:t>
            </a:r>
            <a:r>
              <a:rPr lang="en-US" sz="1800" dirty="0" smtClean="0">
                <a:solidFill>
                  <a:srgbClr val="C00000"/>
                </a:solidFill>
              </a:rPr>
              <a:t>x</a:t>
            </a:r>
            <a:r>
              <a:rPr lang="en-US" sz="1800" baseline="-25000" dirty="0" smtClean="0">
                <a:solidFill>
                  <a:srgbClr val="C00000"/>
                </a:solidFill>
              </a:rPr>
              <a:t>N+1</a:t>
            </a:r>
          </a:p>
          <a:p>
            <a:r>
              <a:rPr lang="en-US" sz="1800" dirty="0" smtClean="0"/>
              <a:t>Sensitive attribute (</a:t>
            </a:r>
            <a:r>
              <a:rPr lang="en-US" sz="1800" dirty="0" err="1" smtClean="0"/>
              <a:t>eg</a:t>
            </a:r>
            <a:r>
              <a:rPr lang="en-US" sz="1800" dirty="0" smtClean="0"/>
              <a:t>. Religion) </a:t>
            </a:r>
            <a:r>
              <a:rPr lang="en-US" sz="1800" dirty="0" smtClean="0">
                <a:solidFill>
                  <a:srgbClr val="C00000"/>
                </a:solidFill>
              </a:rPr>
              <a:t>A = {G</a:t>
            </a:r>
            <a:r>
              <a:rPr lang="en-US" sz="1800" baseline="-25000" dirty="0" smtClean="0">
                <a:solidFill>
                  <a:srgbClr val="C00000"/>
                </a:solidFill>
              </a:rPr>
              <a:t>1</a:t>
            </a:r>
            <a:r>
              <a:rPr lang="en-US" sz="1800" dirty="0" smtClean="0">
                <a:solidFill>
                  <a:srgbClr val="C00000"/>
                </a:solidFill>
              </a:rPr>
              <a:t>, G</a:t>
            </a:r>
            <a:r>
              <a:rPr lang="en-US" sz="1800" baseline="-25000" dirty="0" smtClean="0">
                <a:solidFill>
                  <a:srgbClr val="C00000"/>
                </a:solidFill>
              </a:rPr>
              <a:t>2</a:t>
            </a:r>
            <a:r>
              <a:rPr lang="en-US" sz="1800" dirty="0" smtClean="0">
                <a:solidFill>
                  <a:srgbClr val="C00000"/>
                </a:solidFill>
              </a:rPr>
              <a:t>, …, G</a:t>
            </a:r>
            <a:r>
              <a:rPr lang="en-US" sz="1800" baseline="-25000" dirty="0" smtClean="0">
                <a:solidFill>
                  <a:srgbClr val="C00000"/>
                </a:solidFill>
              </a:rPr>
              <a:t>K</a:t>
            </a:r>
            <a:r>
              <a:rPr lang="en-US" sz="1800" dirty="0" smtClean="0">
                <a:solidFill>
                  <a:srgbClr val="C00000"/>
                </a:solidFill>
              </a:rPr>
              <a:t>}.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G</a:t>
            </a:r>
            <a:r>
              <a:rPr lang="en-US" sz="1800" baseline="-25000" dirty="0" err="1" smtClean="0">
                <a:solidFill>
                  <a:srgbClr val="C00000"/>
                </a:solidFill>
              </a:rPr>
              <a:t>i</a:t>
            </a:r>
            <a:r>
              <a:rPr lang="en-US" sz="1800" dirty="0" smtClean="0"/>
              <a:t>: Group of sensitive tokens (</a:t>
            </a:r>
            <a:r>
              <a:rPr lang="en-US" sz="1800" dirty="0" err="1" smtClean="0"/>
              <a:t>eg</a:t>
            </a:r>
            <a:r>
              <a:rPr lang="en-US" sz="1800" dirty="0" smtClean="0"/>
              <a:t>. Christ, Jesus, Church…)</a:t>
            </a:r>
            <a:endParaRPr lang="en-US" sz="1800" dirty="0" smtClean="0">
              <a:solidFill>
                <a:srgbClr val="C00000"/>
              </a:solidFill>
            </a:endParaRPr>
          </a:p>
          <a:p>
            <a:pPr marL="76200" indent="0">
              <a:buNone/>
            </a:pPr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59" y="3235994"/>
            <a:ext cx="3733801" cy="17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Approach</a:t>
            </a:r>
            <a:endParaRPr lang="en-IN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402080" y="1063228"/>
            <a:ext cx="6111240" cy="101280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00FF"/>
                </a:solidFill>
              </a:rPr>
              <a:t>Source </a:t>
            </a:r>
            <a:r>
              <a:rPr lang="en-US" sz="1600" b="1" u="sng" dirty="0" smtClean="0">
                <a:solidFill>
                  <a:srgbClr val="0000FF"/>
                </a:solidFill>
              </a:rPr>
              <a:t>context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That </a:t>
            </a:r>
            <a:r>
              <a:rPr lang="en-US" sz="1600" dirty="0">
                <a:solidFill>
                  <a:srgbClr val="0000FF"/>
                </a:solidFill>
              </a:rPr>
              <a:t>woman works in the hospital as </a:t>
            </a:r>
            <a:r>
              <a:rPr lang="en-US" sz="1600" dirty="0" smtClean="0">
                <a:solidFill>
                  <a:srgbClr val="0000FF"/>
                </a:solidFill>
              </a:rPr>
              <a:t>a____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</a:rPr>
              <a:t>Model output PDF: </a:t>
            </a:r>
            <a:r>
              <a:rPr lang="en-US" sz="1600" dirty="0" smtClean="0">
                <a:solidFill>
                  <a:srgbClr val="C00000"/>
                </a:solidFill>
              </a:rPr>
              <a:t>P</a:t>
            </a:r>
            <a:r>
              <a:rPr lang="en-US" sz="1600" baseline="-25000" dirty="0" smtClean="0">
                <a:solidFill>
                  <a:srgbClr val="C00000"/>
                </a:solidFill>
              </a:rPr>
              <a:t>O</a:t>
            </a:r>
            <a:endParaRPr lang="en-IN" sz="1600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02080" y="2219057"/>
            <a:ext cx="6111240" cy="114621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rgbClr val="0000FF"/>
                </a:solidFill>
              </a:rPr>
              <a:t>Step 1: Identify sensitive tokens</a:t>
            </a:r>
          </a:p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That</a:t>
            </a: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u="sng" dirty="0">
                <a:solidFill>
                  <a:srgbClr val="0000FF"/>
                </a:solidFill>
              </a:rPr>
              <a:t>woman</a:t>
            </a: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works in the hospital as </a:t>
            </a:r>
            <a:r>
              <a:rPr lang="en-US" sz="1600" dirty="0" smtClean="0">
                <a:solidFill>
                  <a:srgbClr val="0000FF"/>
                </a:solidFill>
              </a:rPr>
              <a:t>a____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</a:rPr>
              <a:t>Model output PDF: </a:t>
            </a:r>
            <a:r>
              <a:rPr lang="en-US" sz="1600" dirty="0" smtClean="0">
                <a:solidFill>
                  <a:srgbClr val="C00000"/>
                </a:solidFill>
              </a:rPr>
              <a:t>P</a:t>
            </a:r>
            <a:r>
              <a:rPr lang="en-US" sz="1600" baseline="-25000" dirty="0" smtClean="0">
                <a:solidFill>
                  <a:srgbClr val="C00000"/>
                </a:solidFill>
              </a:rPr>
              <a:t>O</a:t>
            </a:r>
            <a:endParaRPr lang="en-IN" sz="1600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02080" y="3508296"/>
            <a:ext cx="6111240" cy="140565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/>
          </a:p>
          <a:p>
            <a:pPr algn="ctr"/>
            <a:r>
              <a:rPr lang="en-US" sz="1600" b="1" u="sng" dirty="0" smtClean="0">
                <a:solidFill>
                  <a:srgbClr val="0000FF"/>
                </a:solidFill>
              </a:rPr>
              <a:t>Step 2: Create counterfactual contexts</a:t>
            </a:r>
          </a:p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That</a:t>
            </a: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u="sng" dirty="0" smtClean="0">
                <a:solidFill>
                  <a:srgbClr val="C00000"/>
                </a:solidFill>
              </a:rPr>
              <a:t>man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works in the hospital as </a:t>
            </a:r>
            <a:r>
              <a:rPr lang="en-US" sz="1600" dirty="0" smtClean="0">
                <a:solidFill>
                  <a:srgbClr val="0000FF"/>
                </a:solidFill>
              </a:rPr>
              <a:t>a____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</a:rPr>
              <a:t>That</a:t>
            </a: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u="sng" dirty="0" smtClean="0">
                <a:solidFill>
                  <a:srgbClr val="C00000"/>
                </a:solidFill>
              </a:rPr>
              <a:t>guy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works in the hospital as a</a:t>
            </a:r>
            <a:r>
              <a:rPr lang="en-US" sz="1600" dirty="0" smtClean="0">
                <a:solidFill>
                  <a:srgbClr val="0000FF"/>
                </a:solidFill>
              </a:rPr>
              <a:t>____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</a:rPr>
              <a:t>Model output PDF: </a:t>
            </a:r>
            <a:r>
              <a:rPr lang="en-US" sz="1600" dirty="0" smtClean="0">
                <a:solidFill>
                  <a:srgbClr val="C00000"/>
                </a:solidFill>
              </a:rPr>
              <a:t>P</a:t>
            </a:r>
            <a:r>
              <a:rPr lang="en-US" sz="1600" baseline="-25000" dirty="0" smtClean="0">
                <a:solidFill>
                  <a:srgbClr val="C00000"/>
                </a:solidFill>
              </a:rPr>
              <a:t>i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for each counterfactual context C</a:t>
            </a:r>
            <a:r>
              <a:rPr lang="en-US" sz="1600" baseline="-25000" dirty="0" smtClean="0">
                <a:solidFill>
                  <a:srgbClr val="0000FF"/>
                </a:solidFill>
              </a:rPr>
              <a:t>i</a:t>
            </a:r>
            <a:endParaRPr lang="en-IN" sz="1600" dirty="0">
              <a:solidFill>
                <a:srgbClr val="0000FF"/>
              </a:solidFill>
            </a:endParaRPr>
          </a:p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4375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7009"/>
            <a:ext cx="8382000" cy="1028462"/>
          </a:xfrm>
        </p:spPr>
        <p:txBody>
          <a:bodyPr/>
          <a:lstStyle/>
          <a:p>
            <a:r>
              <a:rPr lang="en-US" b="1" dirty="0" smtClean="0"/>
              <a:t>Step 3&amp;4: Calibrating final output using the counterfactuals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238" y="1508760"/>
            <a:ext cx="3497580" cy="556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0000FF"/>
                </a:solidFill>
              </a:rPr>
              <a:t>Base Language Model</a:t>
            </a:r>
            <a:endParaRPr lang="en-IN" sz="1800" b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70722"/>
            <a:ext cx="1444343" cy="1167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68" y="2370722"/>
            <a:ext cx="1470660" cy="1170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53" y="2370721"/>
            <a:ext cx="1414453" cy="116470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1694368" y="2065020"/>
            <a:ext cx="1089660" cy="3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2784028" y="2065020"/>
            <a:ext cx="1386840" cy="3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</p:cNvCxnSpPr>
          <p:nvPr/>
        </p:nvCxnSpPr>
        <p:spPr>
          <a:xfrm>
            <a:off x="2784028" y="2065020"/>
            <a:ext cx="373380" cy="3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727" y="3535427"/>
            <a:ext cx="3423091" cy="151504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825343" y="2370722"/>
            <a:ext cx="250025" cy="116470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46028" y="2370721"/>
            <a:ext cx="250025" cy="116470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799018" y="2111669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man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73959" y="2111670"/>
            <a:ext cx="85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woman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01207" y="2111668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guy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507" y="3634499"/>
            <a:ext cx="3397087" cy="1316895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3" idx="3"/>
            <a:endCxn id="30" idx="1"/>
          </p:cNvCxnSpPr>
          <p:nvPr/>
        </p:nvCxnSpPr>
        <p:spPr>
          <a:xfrm>
            <a:off x="4532818" y="4292947"/>
            <a:ext cx="5446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830790" y="1532226"/>
                <a:ext cx="4343690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 smtClean="0">
                    <a:solidFill>
                      <a:srgbClr val="0000FF"/>
                    </a:solidFill>
                  </a:rPr>
                  <a:t>P</a:t>
                </a:r>
                <a:r>
                  <a:rPr lang="pt-BR" sz="2400" baseline="-25000" dirty="0" smtClean="0">
                    <a:solidFill>
                      <a:srgbClr val="0000FF"/>
                    </a:solidFill>
                  </a:rPr>
                  <a:t>CAFIE</a:t>
                </a:r>
                <a:r>
                  <a:rPr lang="pt-BR" sz="24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softmax</m:t>
                        </m:r>
                        <m:d>
                          <m:dPr>
                            <m:ctrlPr>
                              <a:rPr lang="en-US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sz="2400" b="1" dirty="0">
                                <a:solidFill>
                                  <a:srgbClr val="0000FF"/>
                                </a:solidFill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sz="2400" b="1" baseline="-25000" dirty="0">
                                <a:solidFill>
                                  <a:srgbClr val="0000FF"/>
                                </a:solidFill>
                              </a:rPr>
                              <m:t>i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pt-BR" sz="2400" b="1" dirty="0">
                        <a:solidFill>
                          <a:srgbClr val="0000FF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pt-BR" sz="2400" b="1" baseline="-25000" dirty="0">
                        <a:solidFill>
                          <a:srgbClr val="0000FF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pt-BR" sz="2400" dirty="0">
                        <a:solidFill>
                          <a:srgbClr val="0000FF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pt-BR" sz="2400" baseline="-25000" dirty="0">
                        <a:solidFill>
                          <a:srgbClr val="0000FF"/>
                        </a:solidFill>
                      </a:rPr>
                      <m:t>o</m:t>
                    </m:r>
                  </m:oMath>
                </a14:m>
                <a:endParaRPr lang="en-IN" sz="2400" baseline="-25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790" y="1532226"/>
                <a:ext cx="4343690" cy="481863"/>
              </a:xfrm>
              <a:prstGeom prst="rect">
                <a:avLst/>
              </a:prstGeom>
              <a:blipFill>
                <a:blip r:embed="rId7"/>
                <a:stretch>
                  <a:fillRect l="-2104" t="-6329" b="-27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>
            <a:off x="6606540" y="1966834"/>
            <a:ext cx="1433854" cy="79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05317" y="275301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= P</a:t>
            </a:r>
            <a:r>
              <a:rPr lang="en-US" sz="2000" baseline="-25000" dirty="0" smtClean="0">
                <a:solidFill>
                  <a:srgbClr val="0000FF"/>
                </a:solidFill>
              </a:rPr>
              <a:t>o</a:t>
            </a:r>
            <a:r>
              <a:rPr lang="en-US" sz="2000" dirty="0" smtClean="0">
                <a:solidFill>
                  <a:srgbClr val="0000FF"/>
                </a:solidFill>
              </a:rPr>
              <a:t>- P</a:t>
            </a:r>
            <a:r>
              <a:rPr lang="en-US" sz="2000" baseline="-25000" dirty="0" smtClean="0">
                <a:solidFill>
                  <a:srgbClr val="0000FF"/>
                </a:solidFill>
              </a:rPr>
              <a:t>i</a:t>
            </a:r>
            <a:endParaRPr lang="en-IN" sz="2000" dirty="0">
              <a:solidFill>
                <a:srgbClr val="0000FF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183880" y="1886477"/>
            <a:ext cx="351814" cy="97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151385" y="2844979"/>
                <a:ext cx="20649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= 1 + </a:t>
                </a:r>
                <a:r>
                  <a:rPr lang="en-US" sz="2000" dirty="0" err="1" smtClean="0">
                    <a:solidFill>
                      <a:srgbClr val="0000FF"/>
                    </a:solidFill>
                  </a:rPr>
                  <a:t>tanh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(-</a:t>
                </a:r>
                <a:r>
                  <a:rPr lang="el-GR" sz="2000" dirty="0" smtClean="0">
                    <a:solidFill>
                      <a:srgbClr val="0000FF"/>
                    </a:solidFill>
                  </a:rPr>
                  <a:t>Λ</a:t>
                </a:r>
                <a:r>
                  <a:rPr lang="el-GR" sz="20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00FF"/>
                        </a:solidFill>
                      </a:rPr>
                      <m:t>Δ</m:t>
                    </m:r>
                    <m:r>
                      <m:rPr>
                        <m:nor/>
                      </m:rPr>
                      <a:rPr lang="en-US" sz="2000" b="1" baseline="-25000" dirty="0">
                        <a:solidFill>
                          <a:srgbClr val="0000FF"/>
                        </a:solidFill>
                      </a:rPr>
                      <m:t>i</m:t>
                    </m:r>
                  </m:oMath>
                </a14:m>
                <a:r>
                  <a:rPr lang="en-IN" sz="2000" dirty="0" smtClean="0">
                    <a:solidFill>
                      <a:srgbClr val="0000FF"/>
                    </a:solidFill>
                  </a:rPr>
                  <a:t>)</a:t>
                </a:r>
                <a:endParaRPr lang="en-IN" sz="2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385" y="2844979"/>
                <a:ext cx="2064989" cy="400110"/>
              </a:xfrm>
              <a:prstGeom prst="rect">
                <a:avLst/>
              </a:prstGeom>
              <a:blipFill>
                <a:blip r:embed="rId8"/>
                <a:stretch>
                  <a:fillRect l="-2950" t="-7692" r="-2360" b="-2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07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Results</a:t>
            </a:r>
            <a:endParaRPr b="1"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&lt;Highlight the accuracy/score obtained and the maximum accuracy/score&gt;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529</Words>
  <Application>Microsoft Office PowerPoint</Application>
  <PresentationFormat>On-screen Show (16:9)</PresentationFormat>
  <Paragraphs>78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Simple Light</vt:lpstr>
      <vt:lpstr>Default Design</vt:lpstr>
      <vt:lpstr> Final Project Evaluation</vt:lpstr>
      <vt:lpstr>Problem Statement</vt:lpstr>
      <vt:lpstr>Motivation</vt:lpstr>
      <vt:lpstr>Literature Review</vt:lpstr>
      <vt:lpstr>Dataset</vt:lpstr>
      <vt:lpstr>Mathematical Formulation</vt:lpstr>
      <vt:lpstr>Proposed Approach</vt:lpstr>
      <vt:lpstr>Step 3&amp;4: Calibrating final output using the counterfactuals</vt:lpstr>
      <vt:lpstr>Results</vt:lpstr>
      <vt:lpstr>Analysis</vt:lpstr>
      <vt:lpstr>Error analysis</vt:lpstr>
      <vt:lpstr>Improvements over the paper</vt:lpstr>
      <vt:lpstr>Learnings</vt:lpstr>
      <vt:lpstr>Evaluation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Final Project Evaluation</dc:title>
  <cp:lastModifiedBy>Admin</cp:lastModifiedBy>
  <cp:revision>10</cp:revision>
  <dcterms:modified xsi:type="dcterms:W3CDTF">2024-11-26T14:22:29Z</dcterms:modified>
</cp:coreProperties>
</file>