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80" r:id="rId2"/>
    <p:sldId id="256" r:id="rId3"/>
    <p:sldId id="257" r:id="rId4"/>
    <p:sldId id="258" r:id="rId5"/>
    <p:sldId id="259" r:id="rId6"/>
    <p:sldId id="260" r:id="rId7"/>
    <p:sldId id="261" r:id="rId8"/>
    <p:sldId id="262" r:id="rId9"/>
    <p:sldId id="264" r:id="rId10"/>
    <p:sldId id="265" r:id="rId11"/>
    <p:sldId id="266" r:id="rId12"/>
    <p:sldId id="267" r:id="rId13"/>
    <p:sldId id="268" r:id="rId14"/>
    <p:sldId id="269" r:id="rId15"/>
    <p:sldId id="281" r:id="rId16"/>
    <p:sldId id="274" r:id="rId17"/>
    <p:sldId id="277" r:id="rId18"/>
    <p:sldId id="272" r:id="rId19"/>
    <p:sldId id="270" r:id="rId20"/>
    <p:sldId id="276" r:id="rId21"/>
    <p:sldId id="271"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Proxima Nova" panose="020B0604020202020204" charset="0"/>
      <p:regular r:id="rId28"/>
      <p:bold r:id="rId29"/>
      <p:italic r:id="rId30"/>
      <p:boldItalic r:id="rId31"/>
    </p:embeddedFont>
    <p:embeddedFont>
      <p:font typeface="Proxima Nova Extrabold" panose="020B0604020202020204" charset="0"/>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7AA650-E12C-45C2-8F45-1439951D4E65}" v="169" dt="2024-05-01T10:14:48.049"/>
    <p1510:client id="{BE20F95A-C5FB-4C8A-8499-51023270FDE7}" v="27" dt="2024-04-29T15:19:04.9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94660"/>
  </p:normalViewPr>
  <p:slideViewPr>
    <p:cSldViewPr snapToGrid="0">
      <p:cViewPr varScale="1">
        <p:scale>
          <a:sx n="90" d="100"/>
          <a:sy n="90" d="100"/>
        </p:scale>
        <p:origin x="852"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nshu Kushawaha" userId="db03631f3592a883" providerId="Windows Live" clId="Web-{767AA650-E12C-45C2-8F45-1439951D4E65}"/>
    <pc:docChg chg="addSld delSld modSld">
      <pc:chgData name="Priyanshu Kushawaha" userId="db03631f3592a883" providerId="Windows Live" clId="Web-{767AA650-E12C-45C2-8F45-1439951D4E65}" dt="2024-05-01T10:14:48.049" v="169"/>
      <pc:docMkLst>
        <pc:docMk/>
      </pc:docMkLst>
      <pc:sldChg chg="modSp">
        <pc:chgData name="Priyanshu Kushawaha" userId="db03631f3592a883" providerId="Windows Live" clId="Web-{767AA650-E12C-45C2-8F45-1439951D4E65}" dt="2024-04-30T22:47:59.662" v="3" actId="1076"/>
        <pc:sldMkLst>
          <pc:docMk/>
          <pc:sldMk cId="0" sldId="256"/>
        </pc:sldMkLst>
        <pc:spChg chg="mod">
          <ac:chgData name="Priyanshu Kushawaha" userId="db03631f3592a883" providerId="Windows Live" clId="Web-{767AA650-E12C-45C2-8F45-1439951D4E65}" dt="2024-04-30T22:47:59.662" v="3" actId="1076"/>
          <ac:spMkLst>
            <pc:docMk/>
            <pc:sldMk cId="0" sldId="256"/>
            <ac:spMk id="60" creationId="{00000000-0000-0000-0000-000000000000}"/>
          </ac:spMkLst>
        </pc:spChg>
      </pc:sldChg>
      <pc:sldChg chg="modSp">
        <pc:chgData name="Priyanshu Kushawaha" userId="db03631f3592a883" providerId="Windows Live" clId="Web-{767AA650-E12C-45C2-8F45-1439951D4E65}" dt="2024-05-01T10:14:10.095" v="163" actId="20577"/>
        <pc:sldMkLst>
          <pc:docMk/>
          <pc:sldMk cId="0" sldId="265"/>
        </pc:sldMkLst>
        <pc:spChg chg="mod">
          <ac:chgData name="Priyanshu Kushawaha" userId="db03631f3592a883" providerId="Windows Live" clId="Web-{767AA650-E12C-45C2-8F45-1439951D4E65}" dt="2024-05-01T10:14:10.095" v="163" actId="20577"/>
          <ac:spMkLst>
            <pc:docMk/>
            <pc:sldMk cId="0" sldId="265"/>
            <ac:spMk id="128" creationId="{00000000-0000-0000-0000-000000000000}"/>
          </ac:spMkLst>
        </pc:spChg>
      </pc:sldChg>
      <pc:sldChg chg="delSp">
        <pc:chgData name="Priyanshu Kushawaha" userId="db03631f3592a883" providerId="Windows Live" clId="Web-{767AA650-E12C-45C2-8F45-1439951D4E65}" dt="2024-05-01T10:14:21.954" v="164"/>
        <pc:sldMkLst>
          <pc:docMk/>
          <pc:sldMk cId="411360272" sldId="273"/>
        </pc:sldMkLst>
        <pc:picChg chg="del">
          <ac:chgData name="Priyanshu Kushawaha" userId="db03631f3592a883" providerId="Windows Live" clId="Web-{767AA650-E12C-45C2-8F45-1439951D4E65}" dt="2024-05-01T10:14:21.954" v="164"/>
          <ac:picMkLst>
            <pc:docMk/>
            <pc:sldMk cId="411360272" sldId="273"/>
            <ac:picMk id="4" creationId="{47B2CC67-25EE-48B5-960B-D711EFCF8538}"/>
          </ac:picMkLst>
        </pc:picChg>
      </pc:sldChg>
      <pc:sldChg chg="delSp">
        <pc:chgData name="Priyanshu Kushawaha" userId="db03631f3592a883" providerId="Windows Live" clId="Web-{767AA650-E12C-45C2-8F45-1439951D4E65}" dt="2024-05-01T10:14:29.876" v="166"/>
        <pc:sldMkLst>
          <pc:docMk/>
          <pc:sldMk cId="3242006876" sldId="274"/>
        </pc:sldMkLst>
        <pc:picChg chg="del">
          <ac:chgData name="Priyanshu Kushawaha" userId="db03631f3592a883" providerId="Windows Live" clId="Web-{767AA650-E12C-45C2-8F45-1439951D4E65}" dt="2024-05-01T10:14:27.126" v="165"/>
          <ac:picMkLst>
            <pc:docMk/>
            <pc:sldMk cId="3242006876" sldId="274"/>
            <ac:picMk id="4" creationId="{9800D0A6-A79A-4049-A704-DB1F885EFD38}"/>
          </ac:picMkLst>
        </pc:picChg>
        <pc:picChg chg="del">
          <ac:chgData name="Priyanshu Kushawaha" userId="db03631f3592a883" providerId="Windows Live" clId="Web-{767AA650-E12C-45C2-8F45-1439951D4E65}" dt="2024-05-01T10:14:29.876" v="166"/>
          <ac:picMkLst>
            <pc:docMk/>
            <pc:sldMk cId="3242006876" sldId="274"/>
            <ac:picMk id="5" creationId="{C1432772-3702-4265-A9B8-1F9E2D6F18F4}"/>
          </ac:picMkLst>
        </pc:picChg>
      </pc:sldChg>
      <pc:sldChg chg="delSp">
        <pc:chgData name="Priyanshu Kushawaha" userId="db03631f3592a883" providerId="Windows Live" clId="Web-{767AA650-E12C-45C2-8F45-1439951D4E65}" dt="2024-05-01T10:14:39.737" v="168"/>
        <pc:sldMkLst>
          <pc:docMk/>
          <pc:sldMk cId="291827537" sldId="277"/>
        </pc:sldMkLst>
        <pc:picChg chg="del">
          <ac:chgData name="Priyanshu Kushawaha" userId="db03631f3592a883" providerId="Windows Live" clId="Web-{767AA650-E12C-45C2-8F45-1439951D4E65}" dt="2024-05-01T10:14:36.814" v="167"/>
          <ac:picMkLst>
            <pc:docMk/>
            <pc:sldMk cId="291827537" sldId="277"/>
            <ac:picMk id="5" creationId="{C3D83364-664B-4A97-B16C-9A5EE49D56A9}"/>
          </ac:picMkLst>
        </pc:picChg>
        <pc:picChg chg="del">
          <ac:chgData name="Priyanshu Kushawaha" userId="db03631f3592a883" providerId="Windows Live" clId="Web-{767AA650-E12C-45C2-8F45-1439951D4E65}" dt="2024-05-01T10:14:39.737" v="168"/>
          <ac:picMkLst>
            <pc:docMk/>
            <pc:sldMk cId="291827537" sldId="277"/>
            <ac:picMk id="6" creationId="{B0B674A3-7F13-41A0-AB77-DD17BA3CD4FC}"/>
          </ac:picMkLst>
        </pc:picChg>
      </pc:sldChg>
      <pc:sldChg chg="del">
        <pc:chgData name="Priyanshu Kushawaha" userId="db03631f3592a883" providerId="Windows Live" clId="Web-{767AA650-E12C-45C2-8F45-1439951D4E65}" dt="2024-05-01T10:14:48.049" v="169"/>
        <pc:sldMkLst>
          <pc:docMk/>
          <pc:sldMk cId="576776495" sldId="278"/>
        </pc:sldMkLst>
      </pc:sldChg>
      <pc:sldChg chg="new del">
        <pc:chgData name="Priyanshu Kushawaha" userId="db03631f3592a883" providerId="Windows Live" clId="Web-{767AA650-E12C-45C2-8F45-1439951D4E65}" dt="2024-04-30T22:47:58.600" v="2"/>
        <pc:sldMkLst>
          <pc:docMk/>
          <pc:sldMk cId="2050454065" sldId="281"/>
        </pc:sldMkLst>
      </pc:sldChg>
    </pc:docChg>
  </pc:docChgLst>
  <pc:docChgLst>
    <pc:chgData name="Priyanshu Kushawaha" userId="db03631f3592a883" providerId="Windows Live" clId="Web-{BE20F95A-C5FB-4C8A-8499-51023270FDE7}"/>
    <pc:docChg chg="modSld">
      <pc:chgData name="Priyanshu Kushawaha" userId="db03631f3592a883" providerId="Windows Live" clId="Web-{BE20F95A-C5FB-4C8A-8499-51023270FDE7}" dt="2024-04-29T15:19:04.977" v="25" actId="20577"/>
      <pc:docMkLst>
        <pc:docMk/>
      </pc:docMkLst>
      <pc:sldChg chg="modSp">
        <pc:chgData name="Priyanshu Kushawaha" userId="db03631f3592a883" providerId="Windows Live" clId="Web-{BE20F95A-C5FB-4C8A-8499-51023270FDE7}" dt="2024-04-29T15:09:36.446" v="12" actId="20577"/>
        <pc:sldMkLst>
          <pc:docMk/>
          <pc:sldMk cId="0" sldId="256"/>
        </pc:sldMkLst>
        <pc:spChg chg="mod">
          <ac:chgData name="Priyanshu Kushawaha" userId="db03631f3592a883" providerId="Windows Live" clId="Web-{BE20F95A-C5FB-4C8A-8499-51023270FDE7}" dt="2024-04-29T15:09:36.446" v="12" actId="20577"/>
          <ac:spMkLst>
            <pc:docMk/>
            <pc:sldMk cId="0" sldId="256"/>
            <ac:spMk id="60" creationId="{00000000-0000-0000-0000-000000000000}"/>
          </ac:spMkLst>
        </pc:spChg>
      </pc:sldChg>
      <pc:sldChg chg="modSp">
        <pc:chgData name="Priyanshu Kushawaha" userId="db03631f3592a883" providerId="Windows Live" clId="Web-{BE20F95A-C5FB-4C8A-8499-51023270FDE7}" dt="2024-04-29T15:11:32.609" v="15" actId="20577"/>
        <pc:sldMkLst>
          <pc:docMk/>
          <pc:sldMk cId="0" sldId="259"/>
        </pc:sldMkLst>
        <pc:spChg chg="mod">
          <ac:chgData name="Priyanshu Kushawaha" userId="db03631f3592a883" providerId="Windows Live" clId="Web-{BE20F95A-C5FB-4C8A-8499-51023270FDE7}" dt="2024-04-29T15:11:32.609" v="15" actId="20577"/>
          <ac:spMkLst>
            <pc:docMk/>
            <pc:sldMk cId="0" sldId="259"/>
            <ac:spMk id="84" creationId="{00000000-0000-0000-0000-000000000000}"/>
          </ac:spMkLst>
        </pc:spChg>
      </pc:sldChg>
      <pc:sldChg chg="modSp">
        <pc:chgData name="Priyanshu Kushawaha" userId="db03631f3592a883" providerId="Windows Live" clId="Web-{BE20F95A-C5FB-4C8A-8499-51023270FDE7}" dt="2024-04-29T15:19:04.977" v="25" actId="20577"/>
        <pc:sldMkLst>
          <pc:docMk/>
          <pc:sldMk cId="0" sldId="269"/>
        </pc:sldMkLst>
        <pc:spChg chg="mod">
          <ac:chgData name="Priyanshu Kushawaha" userId="db03631f3592a883" providerId="Windows Live" clId="Web-{BE20F95A-C5FB-4C8A-8499-51023270FDE7}" dt="2024-04-29T15:19:04.977" v="25" actId="20577"/>
          <ac:spMkLst>
            <pc:docMk/>
            <pc:sldMk cId="0" sldId="269"/>
            <ac:spMk id="15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454ff741e0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454ff741e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454ff741e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454ff741e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454ff741e0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454ff741e0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454ff741e0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454ff741e0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454ff741e0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454ff741e0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454ff741e0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454ff741e0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454ff741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454ff741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454ff741e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454ff741e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454ff741e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454ff741e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454ff741e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454ff741e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454ff741e0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454ff741e0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454ff741e0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454ff741e0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454ff741e0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454ff741e0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12"/>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2"/>
          <p:cNvSpPr txBox="1">
            <a:spLocks noGrp="1"/>
          </p:cNvSpPr>
          <p:nvPr>
            <p:ph type="title" hasCustomPrompt="1"/>
          </p:nvPr>
        </p:nvSpPr>
        <p:spPr>
          <a:xfrm>
            <a:off x="311700" y="991475"/>
            <a:ext cx="8520600" cy="19179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14000"/>
              <a:buNone/>
              <a:defRPr sz="14000" b="1"/>
            </a:lvl1pPr>
            <a:lvl2pPr lvl="1" algn="ctr">
              <a:lnSpc>
                <a:spcPct val="100000"/>
              </a:lnSpc>
              <a:spcBef>
                <a:spcPts val="0"/>
              </a:spcBef>
              <a:spcAft>
                <a:spcPts val="0"/>
              </a:spcAft>
              <a:buSzPts val="14000"/>
              <a:buNone/>
              <a:defRPr sz="14000" b="1"/>
            </a:lvl2pPr>
            <a:lvl3pPr lvl="2" algn="ctr">
              <a:lnSpc>
                <a:spcPct val="100000"/>
              </a:lnSpc>
              <a:spcBef>
                <a:spcPts val="0"/>
              </a:spcBef>
              <a:spcAft>
                <a:spcPts val="0"/>
              </a:spcAft>
              <a:buSzPts val="14000"/>
              <a:buNone/>
              <a:defRPr sz="14000" b="1"/>
            </a:lvl3pPr>
            <a:lvl4pPr lvl="3" algn="ctr">
              <a:lnSpc>
                <a:spcPct val="100000"/>
              </a:lnSpc>
              <a:spcBef>
                <a:spcPts val="0"/>
              </a:spcBef>
              <a:spcAft>
                <a:spcPts val="0"/>
              </a:spcAft>
              <a:buSzPts val="14000"/>
              <a:buNone/>
              <a:defRPr sz="14000" b="1"/>
            </a:lvl4pPr>
            <a:lvl5pPr lvl="4" algn="ctr">
              <a:lnSpc>
                <a:spcPct val="100000"/>
              </a:lnSpc>
              <a:spcBef>
                <a:spcPts val="0"/>
              </a:spcBef>
              <a:spcAft>
                <a:spcPts val="0"/>
              </a:spcAft>
              <a:buSzPts val="14000"/>
              <a:buNone/>
              <a:defRPr sz="14000" b="1"/>
            </a:lvl5pPr>
            <a:lvl6pPr lvl="5" algn="ctr">
              <a:lnSpc>
                <a:spcPct val="100000"/>
              </a:lnSpc>
              <a:spcBef>
                <a:spcPts val="0"/>
              </a:spcBef>
              <a:spcAft>
                <a:spcPts val="0"/>
              </a:spcAft>
              <a:buSzPts val="14000"/>
              <a:buNone/>
              <a:defRPr sz="14000" b="1"/>
            </a:lvl6pPr>
            <a:lvl7pPr lvl="6" algn="ctr">
              <a:lnSpc>
                <a:spcPct val="100000"/>
              </a:lnSpc>
              <a:spcBef>
                <a:spcPts val="0"/>
              </a:spcBef>
              <a:spcAft>
                <a:spcPts val="0"/>
              </a:spcAft>
              <a:buSzPts val="14000"/>
              <a:buNone/>
              <a:defRPr sz="14000" b="1"/>
            </a:lvl7pPr>
            <a:lvl8pPr lvl="7" algn="ctr">
              <a:lnSpc>
                <a:spcPct val="100000"/>
              </a:lnSpc>
              <a:spcBef>
                <a:spcPts val="0"/>
              </a:spcBef>
              <a:spcAft>
                <a:spcPts val="0"/>
              </a:spcAft>
              <a:buSzPts val="14000"/>
              <a:buNone/>
              <a:defRPr sz="14000" b="1"/>
            </a:lvl8pPr>
            <a:lvl9pPr lvl="8" algn="ctr">
              <a:lnSpc>
                <a:spcPct val="100000"/>
              </a:lnSpc>
              <a:spcBef>
                <a:spcPts val="0"/>
              </a:spcBef>
              <a:spcAft>
                <a:spcPts val="0"/>
              </a:spcAft>
              <a:buSzPts val="14000"/>
              <a:buNone/>
              <a:defRPr sz="14000" b="1"/>
            </a:lvl9pPr>
          </a:lstStyle>
          <a:p>
            <a:r>
              <a:t>xx%</a:t>
            </a:r>
          </a:p>
        </p:txBody>
      </p:sp>
      <p:sp>
        <p:nvSpPr>
          <p:cNvPr id="53" name="Google Shape;53;p12"/>
          <p:cNvSpPr txBox="1">
            <a:spLocks noGrp="1"/>
          </p:cNvSpPr>
          <p:nvPr>
            <p:ph type="body" idx="1"/>
          </p:nvPr>
        </p:nvSpPr>
        <p:spPr>
          <a:xfrm>
            <a:off x="311700" y="3071300"/>
            <a:ext cx="8520600" cy="901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4" name="Google Shape;54;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1"/>
        <p:cNvGrpSpPr/>
        <p:nvPr/>
      </p:nvGrpSpPr>
      <p:grpSpPr>
        <a:xfrm>
          <a:off x="0" y="0"/>
          <a:ext cx="0" cy="0"/>
          <a:chOff x="0" y="0"/>
          <a:chExt cx="0" cy="0"/>
        </a:xfrm>
      </p:grpSpPr>
      <p:cxnSp>
        <p:nvCxnSpPr>
          <p:cNvPr id="22" name="Google Shape;22;p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23" name="Google Shape;23;p5"/>
          <p:cNvSpPr txBox="1">
            <a:spLocks noGrp="1"/>
          </p:cNvSpPr>
          <p:nvPr>
            <p:ph type="title"/>
          </p:nvPr>
        </p:nvSpPr>
        <p:spPr>
          <a:xfrm>
            <a:off x="510450" y="2057400"/>
            <a:ext cx="8123100" cy="7788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8" name="Google Shape;28;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9" name="Google Shape;29;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5" name="Google Shape;35;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6" name="Google Shape;36;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490250" y="526350"/>
            <a:ext cx="57975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9" name="Google Shape;39;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p10"/>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2" name="Google Shape;42;p10"/>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3" name="Google Shape;43;p10"/>
          <p:cNvSpPr txBox="1">
            <a:spLocks noGrp="1"/>
          </p:cNvSpPr>
          <p:nvPr>
            <p:ph type="title"/>
          </p:nvPr>
        </p:nvSpPr>
        <p:spPr>
          <a:xfrm>
            <a:off x="265500" y="1205825"/>
            <a:ext cx="4045200" cy="1509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4" name="Google Shape;44;p10"/>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10"/>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46" name="Google Shape;46;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1"/>
          <p:cNvSpPr txBox="1">
            <a:spLocks noGrp="1"/>
          </p:cNvSpPr>
          <p:nvPr>
            <p:ph type="body" idx="1"/>
          </p:nvPr>
        </p:nvSpPr>
        <p:spPr>
          <a:xfrm>
            <a:off x="311700" y="423682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100"/>
              <a:buNone/>
              <a:defRPr sz="2100"/>
            </a:lvl1pPr>
          </a:lstStyle>
          <a:p>
            <a:endParaRPr/>
          </a:p>
        </p:txBody>
      </p:sp>
      <p:sp>
        <p:nvSpPr>
          <p:cNvPr id="49" name="Google Shape;49;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www.sites.google.com/site/completelearning.com" TargetMode="External"/><Relationship Id="rId2" Type="http://schemas.openxmlformats.org/officeDocument/2006/relationships/hyperlink" Target="http://www.w3schools.com/" TargetMode="External"/><Relationship Id="rId1" Type="http://schemas.openxmlformats.org/officeDocument/2006/relationships/slideLayout" Target="../slideLayouts/slideLayout2.xml"/><Relationship Id="rId5" Type="http://schemas.openxmlformats.org/officeDocument/2006/relationships/hyperlink" Target="http://www.cprogramming.com/" TargetMode="External"/><Relationship Id="rId4" Type="http://schemas.openxmlformats.org/officeDocument/2006/relationships/hyperlink" Target="http://www.sourcecodesworld.com/"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lorful background with text&#10;&#10;Description automatically generated">
            <a:extLst>
              <a:ext uri="{FF2B5EF4-FFF2-40B4-BE49-F238E27FC236}">
                <a16:creationId xmlns:a16="http://schemas.microsoft.com/office/drawing/2014/main" id="{D6D4AE10-2319-B9F8-7B1B-151A81E2FF9E}"/>
              </a:ext>
            </a:extLst>
          </p:cNvPr>
          <p:cNvPicPr>
            <a:picLocks noChangeAspect="1"/>
          </p:cNvPicPr>
          <p:nvPr/>
        </p:nvPicPr>
        <p:blipFill>
          <a:blip r:embed="rId2"/>
          <a:stretch>
            <a:fillRect/>
          </a:stretch>
        </p:blipFill>
        <p:spPr>
          <a:xfrm>
            <a:off x="901874" y="1133761"/>
            <a:ext cx="6908104" cy="3231559"/>
          </a:xfrm>
          <a:prstGeom prst="rect">
            <a:avLst/>
          </a:prstGeom>
        </p:spPr>
      </p:pic>
    </p:spTree>
    <p:extLst>
      <p:ext uri="{BB962C8B-B14F-4D97-AF65-F5344CB8AC3E}">
        <p14:creationId xmlns:p14="http://schemas.microsoft.com/office/powerpoint/2010/main" val="2922773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11815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300">
                <a:latin typeface="Proxima Nova Extrabold"/>
                <a:ea typeface="Proxima Nova Extrabold"/>
                <a:cs typeface="Proxima Nova Extrabold"/>
                <a:sym typeface="Proxima Nova Extrabold"/>
              </a:rPr>
              <a:t>Algorithm</a:t>
            </a:r>
            <a:endParaRPr sz="3300">
              <a:latin typeface="Proxima Nova Extrabold"/>
              <a:ea typeface="Proxima Nova Extrabold"/>
              <a:cs typeface="Proxima Nova Extrabold"/>
              <a:sym typeface="Proxima Nova Extrabold"/>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28" name="Google Shape;128;p22"/>
          <p:cNvSpPr txBox="1">
            <a:spLocks noGrp="1"/>
          </p:cNvSpPr>
          <p:nvPr>
            <p:ph type="body" idx="1"/>
          </p:nvPr>
        </p:nvSpPr>
        <p:spPr>
          <a:xfrm>
            <a:off x="214925" y="557284"/>
            <a:ext cx="8827800" cy="4586291"/>
          </a:xfrm>
          <a:prstGeom prst="rect">
            <a:avLst/>
          </a:prstGeom>
        </p:spPr>
        <p:txBody>
          <a:bodyPr spcFirstLastPara="1" wrap="square" lIns="91425" tIns="91425" rIns="91425" bIns="91425" anchor="t" anchorCtr="0">
            <a:noAutofit/>
          </a:bodyPr>
          <a:lstStyle/>
          <a:p>
            <a:pPr algn="just">
              <a:lnSpc>
                <a:spcPct val="114999"/>
              </a:lnSpc>
              <a:buNone/>
            </a:pPr>
            <a:r>
              <a:rPr lang="en-US" sz="1200" dirty="0">
                <a:solidFill>
                  <a:srgbClr val="000000"/>
                </a:solidFill>
                <a:latin typeface="Times New Roman"/>
                <a:cs typeface="Times New Roman"/>
              </a:rPr>
              <a:t>Step 1: Start </a:t>
            </a:r>
            <a:endParaRPr lang="en" sz="1200" dirty="0">
              <a:solidFill>
                <a:srgbClr val="000000"/>
              </a:solidFill>
              <a:latin typeface="Times New Roman"/>
              <a:cs typeface="Times New Roman"/>
            </a:endParaRPr>
          </a:p>
          <a:p>
            <a:pPr algn="just">
              <a:lnSpc>
                <a:spcPct val="114999"/>
              </a:lnSpc>
              <a:buNone/>
            </a:pPr>
            <a:r>
              <a:rPr lang="en-US" sz="1200" dirty="0">
                <a:solidFill>
                  <a:srgbClr val="000000"/>
                </a:solidFill>
                <a:latin typeface="Times New Roman"/>
                <a:cs typeface="Times New Roman"/>
              </a:rPr>
              <a:t>Step 2: Display Login Menu options: </a:t>
            </a:r>
            <a:endParaRPr lang="en" sz="1200" dirty="0">
              <a:solidFill>
                <a:srgbClr val="000000"/>
              </a:solidFill>
              <a:latin typeface="Times New Roman"/>
              <a:cs typeface="Times New Roman"/>
            </a:endParaRPr>
          </a:p>
          <a:p>
            <a:pPr marL="0" indent="0" algn="just">
              <a:lnSpc>
                <a:spcPct val="114999"/>
              </a:lnSpc>
              <a:buNone/>
            </a:pPr>
            <a:r>
              <a:rPr lang="en-US" sz="1200" dirty="0">
                <a:solidFill>
                  <a:srgbClr val="000000"/>
                </a:solidFill>
                <a:latin typeface="Times New Roman"/>
                <a:cs typeface="Times New Roman"/>
              </a:rPr>
              <a:t>  </a:t>
            </a:r>
            <a:r>
              <a:rPr lang="en-US" sz="1200">
                <a:solidFill>
                  <a:srgbClr val="000000"/>
                </a:solidFill>
                <a:latin typeface="Times New Roman"/>
                <a:cs typeface="Times New Roman"/>
              </a:rPr>
              <a:t>   a. Login  b. Signup  c. Exit </a:t>
            </a:r>
            <a:endParaRPr lang="en-US">
              <a:solidFill>
                <a:srgbClr val="616161"/>
              </a:solidFill>
              <a:cs typeface="Times New Roman"/>
            </a:endParaRPr>
          </a:p>
          <a:p>
            <a:pPr marL="0" indent="0" algn="just">
              <a:lnSpc>
                <a:spcPct val="114999"/>
              </a:lnSpc>
              <a:buNone/>
            </a:pPr>
            <a:r>
              <a:rPr lang="en-US" sz="1200" dirty="0">
                <a:solidFill>
                  <a:srgbClr val="000000"/>
                </a:solidFill>
                <a:latin typeface="Times New Roman"/>
                <a:cs typeface="Times New Roman"/>
              </a:rPr>
              <a:t>   Step 3: User selects an option from the Login Menu.</a:t>
            </a:r>
            <a:endParaRPr lang="en-US" dirty="0">
              <a:solidFill>
                <a:srgbClr val="616161"/>
              </a:solidFill>
              <a:cs typeface="Times New Roman"/>
            </a:endParaRPr>
          </a:p>
          <a:p>
            <a:pPr algn="just">
              <a:lnSpc>
                <a:spcPct val="114999"/>
              </a:lnSpc>
              <a:buNone/>
            </a:pPr>
            <a:r>
              <a:rPr lang="en-US" sz="1200" dirty="0">
                <a:solidFill>
                  <a:srgbClr val="000000"/>
                </a:solidFill>
                <a:latin typeface="Times New Roman"/>
                <a:cs typeface="Times New Roman"/>
              </a:rPr>
              <a:t>Step 4: If Login is selected: </a:t>
            </a:r>
          </a:p>
          <a:p>
            <a:pPr marL="0" indent="0" algn="just">
              <a:lnSpc>
                <a:spcPct val="114999"/>
              </a:lnSpc>
              <a:buNone/>
            </a:pPr>
            <a:r>
              <a:rPr lang="en-US" sz="1200" dirty="0">
                <a:solidFill>
                  <a:srgbClr val="000000"/>
                </a:solidFill>
                <a:latin typeface="Times New Roman"/>
                <a:cs typeface="Times New Roman"/>
              </a:rPr>
              <a:t>           a.  Prompt user to enter username and password. </a:t>
            </a:r>
          </a:p>
          <a:p>
            <a:pPr marL="0" indent="0" algn="just">
              <a:lnSpc>
                <a:spcPct val="114999"/>
              </a:lnSpc>
              <a:buNone/>
            </a:pPr>
            <a:r>
              <a:rPr lang="en-US" sz="1200" dirty="0">
                <a:solidFill>
                  <a:srgbClr val="000000"/>
                </a:solidFill>
                <a:latin typeface="Times New Roman"/>
                <a:cs typeface="Times New Roman"/>
              </a:rPr>
              <a:t>        b. Authenticate user credentials:</a:t>
            </a:r>
          </a:p>
          <a:p>
            <a:pPr marL="0" indent="0" algn="just">
              <a:lnSpc>
                <a:spcPct val="114999"/>
              </a:lnSpc>
              <a:buNone/>
            </a:pPr>
            <a:r>
              <a:rPr lang="en-US" sz="1200" dirty="0">
                <a:solidFill>
                  <a:srgbClr val="000000"/>
                </a:solidFill>
                <a:latin typeface="Times New Roman"/>
                <a:cs typeface="Times New Roman"/>
              </a:rPr>
              <a:t>              c. If credentials are correct, display Contact Management System Menu</a:t>
            </a:r>
            <a:endParaRPr lang="en-US"/>
          </a:p>
          <a:p>
            <a:pPr marL="0" indent="0" algn="just">
              <a:lnSpc>
                <a:spcPct val="114999"/>
              </a:lnSpc>
              <a:buNone/>
            </a:pPr>
            <a:r>
              <a:rPr lang="en-US" sz="1200">
                <a:solidFill>
                  <a:srgbClr val="000000"/>
                </a:solidFill>
                <a:latin typeface="Times New Roman"/>
                <a:cs typeface="Times New Roman"/>
              </a:rPr>
              <a:t>              d. If credentials are incorrect, display error message and go back to Login Menu.</a:t>
            </a:r>
          </a:p>
          <a:p>
            <a:pPr marL="0" indent="0" algn="just">
              <a:lnSpc>
                <a:spcPct val="114999"/>
              </a:lnSpc>
              <a:buNone/>
            </a:pPr>
            <a:r>
              <a:rPr lang="en-US" sz="1200" dirty="0">
                <a:solidFill>
                  <a:srgbClr val="000000"/>
                </a:solidFill>
                <a:latin typeface="Times New Roman"/>
                <a:cs typeface="Times New Roman"/>
              </a:rPr>
              <a:t>    Step 5: In Contact Management System Menu, show options:</a:t>
            </a:r>
            <a:endParaRPr lang="en-US" dirty="0"/>
          </a:p>
          <a:p>
            <a:pPr marL="0" indent="0" algn="just">
              <a:lnSpc>
                <a:spcPct val="114999"/>
              </a:lnSpc>
              <a:buNone/>
            </a:pPr>
            <a:r>
              <a:rPr lang="en-US" sz="1200" dirty="0">
                <a:solidFill>
                  <a:srgbClr val="000000"/>
                </a:solidFill>
                <a:latin typeface="Times New Roman"/>
                <a:cs typeface="Times New Roman"/>
              </a:rPr>
              <a:t>               a. Add a new contact </a:t>
            </a:r>
          </a:p>
          <a:p>
            <a:pPr marL="0" indent="0" algn="just">
              <a:lnSpc>
                <a:spcPct val="114999"/>
              </a:lnSpc>
              <a:buNone/>
            </a:pPr>
            <a:r>
              <a:rPr lang="en-US" sz="1200" dirty="0">
                <a:solidFill>
                  <a:srgbClr val="000000"/>
                </a:solidFill>
                <a:latin typeface="Times New Roman"/>
                <a:cs typeface="Times New Roman"/>
              </a:rPr>
              <a:t>               b. List all contacts </a:t>
            </a:r>
          </a:p>
          <a:p>
            <a:pPr marL="0" indent="0" algn="just">
              <a:lnSpc>
                <a:spcPct val="114999"/>
              </a:lnSpc>
              <a:buNone/>
            </a:pPr>
            <a:r>
              <a:rPr lang="en-US" sz="1200" dirty="0">
                <a:solidFill>
                  <a:srgbClr val="000000"/>
                </a:solidFill>
                <a:latin typeface="Times New Roman"/>
                <a:cs typeface="Times New Roman"/>
              </a:rPr>
              <a:t>               c. Search for a contact </a:t>
            </a:r>
            <a:endParaRPr lang="en-US" dirty="0"/>
          </a:p>
          <a:p>
            <a:pPr marL="0" indent="0" algn="just">
              <a:lnSpc>
                <a:spcPct val="114999"/>
              </a:lnSpc>
              <a:buNone/>
            </a:pPr>
            <a:r>
              <a:rPr lang="en-US" sz="1200" dirty="0">
                <a:solidFill>
                  <a:srgbClr val="000000"/>
                </a:solidFill>
                <a:latin typeface="Times New Roman"/>
                <a:cs typeface="Times New Roman"/>
              </a:rPr>
              <a:t>               d. Delete any contact </a:t>
            </a:r>
          </a:p>
          <a:p>
            <a:pPr marL="0" indent="0" algn="just">
              <a:lnSpc>
                <a:spcPct val="114999"/>
              </a:lnSpc>
              <a:buNone/>
            </a:pPr>
            <a:r>
              <a:rPr lang="en-US" sz="1200" dirty="0">
                <a:solidFill>
                  <a:srgbClr val="000000"/>
                </a:solidFill>
                <a:latin typeface="Times New Roman"/>
                <a:cs typeface="Times New Roman"/>
              </a:rPr>
              <a:t>            e. Exit </a:t>
            </a:r>
          </a:p>
          <a:p>
            <a:pPr indent="0" algn="just">
              <a:lnSpc>
                <a:spcPct val="114999"/>
              </a:lnSpc>
              <a:buNone/>
            </a:pPr>
            <a:r>
              <a:rPr lang="en-US" sz="1200" dirty="0">
                <a:solidFill>
                  <a:srgbClr val="000000"/>
                </a:solidFill>
                <a:latin typeface="Times New Roman"/>
                <a:cs typeface="Times New Roman"/>
              </a:rPr>
              <a:t>User selects an option from the CMS Menu. - Perform corresponding action based on selected option. - Return to CMS Menu. </a:t>
            </a:r>
          </a:p>
          <a:p>
            <a:pPr algn="just">
              <a:lnSpc>
                <a:spcPct val="114999"/>
              </a:lnSpc>
              <a:buNone/>
            </a:pPr>
            <a:r>
              <a:rPr lang="en-US" sz="1200" dirty="0">
                <a:solidFill>
                  <a:srgbClr val="000000"/>
                </a:solidFill>
                <a:latin typeface="Times New Roman"/>
                <a:cs typeface="Times New Roman"/>
              </a:rPr>
              <a:t>  Step 6:  If Signup is selected, Prompt user to enter a new username and password. Create a new account with entered credentials. Display success message. - Go back to Login Menu. </a:t>
            </a:r>
          </a:p>
          <a:p>
            <a:pPr algn="just">
              <a:lnSpc>
                <a:spcPct val="114999"/>
              </a:lnSpc>
              <a:buNone/>
            </a:pPr>
            <a:r>
              <a:rPr lang="en-US" sz="1200" dirty="0">
                <a:solidFill>
                  <a:srgbClr val="000000"/>
                </a:solidFill>
                <a:latin typeface="Times New Roman"/>
                <a:cs typeface="Times New Roman"/>
              </a:rPr>
              <a:t>  Step 7: If Exit is selected, End the program. </a:t>
            </a:r>
          </a:p>
          <a:p>
            <a:pPr algn="just">
              <a:lnSpc>
                <a:spcPct val="114999"/>
              </a:lnSpc>
              <a:buNone/>
            </a:pPr>
            <a:r>
              <a:rPr lang="en-US" sz="1200" dirty="0">
                <a:solidFill>
                  <a:srgbClr val="000000"/>
                </a:solidFill>
                <a:latin typeface="Times New Roman"/>
                <a:cs typeface="Times New Roman"/>
              </a:rPr>
              <a:t>  Step 8:End</a:t>
            </a:r>
            <a:endParaRPr lang="en-US" dirty="0"/>
          </a:p>
          <a:p>
            <a:pPr algn="just">
              <a:lnSpc>
                <a:spcPct val="114999"/>
              </a:lnSpc>
              <a:buNone/>
            </a:pPr>
            <a:br>
              <a:rPr lang="en-US" sz="1200" dirty="0">
                <a:solidFill>
                  <a:srgbClr val="000000"/>
                </a:solidFill>
                <a:latin typeface="Times New Roman"/>
                <a:cs typeface="Times New Roman"/>
              </a:rPr>
            </a:br>
            <a:endParaRPr lang="en-US" sz="1200">
              <a:solidFill>
                <a:srgbClr val="000000"/>
              </a:solidFill>
              <a:latin typeface="Times New Roman"/>
              <a:cs typeface="Times New Roman"/>
            </a:endParaRPr>
          </a:p>
          <a:p>
            <a:pPr marL="0" lvl="0" indent="0" algn="just">
              <a:lnSpc>
                <a:spcPct val="150000"/>
              </a:lnSpc>
              <a:spcBef>
                <a:spcPts val="0"/>
              </a:spcBef>
              <a:spcAft>
                <a:spcPts val="0"/>
              </a:spcAft>
              <a:buNone/>
            </a:pPr>
            <a:endParaRPr lang="en" sz="1200" dirty="0">
              <a:solidFill>
                <a:srgbClr val="000000"/>
              </a:solidFill>
            </a:endParaRPr>
          </a:p>
          <a:p>
            <a:pPr marL="0" lvl="0" indent="0" algn="l" rtl="0">
              <a:spcBef>
                <a:spcPts val="0"/>
              </a:spcBef>
              <a:spcAft>
                <a:spcPts val="0"/>
              </a:spcAft>
              <a:buNone/>
            </a:pP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297875" y="1999050"/>
            <a:ext cx="26610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Proxima Nova Extrabold"/>
                <a:ea typeface="Proxima Nova Extrabold"/>
                <a:cs typeface="Proxima Nova Extrabold"/>
                <a:sym typeface="Proxima Nova Extrabold"/>
              </a:rPr>
              <a:t>Flowchart</a:t>
            </a:r>
            <a:endParaRPr>
              <a:latin typeface="Proxima Nova Extrabold"/>
              <a:ea typeface="Proxima Nova Extrabold"/>
              <a:cs typeface="Proxima Nova Extrabold"/>
              <a:sym typeface="Proxima Nova Extrabold"/>
            </a:endParaRPr>
          </a:p>
        </p:txBody>
      </p:sp>
      <p:pic>
        <p:nvPicPr>
          <p:cNvPr id="134" name="Google Shape;134;p23"/>
          <p:cNvPicPr preferRelativeResize="0"/>
          <p:nvPr/>
        </p:nvPicPr>
        <p:blipFill>
          <a:blip r:embed="rId3">
            <a:alphaModFix/>
          </a:blip>
          <a:stretch>
            <a:fillRect/>
          </a:stretch>
        </p:blipFill>
        <p:spPr>
          <a:xfrm>
            <a:off x="2765325" y="82950"/>
            <a:ext cx="4230950" cy="49775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System Methodology</a:t>
            </a:r>
            <a:endParaRPr sz="3000">
              <a:latin typeface="Proxima Nova Extrabold"/>
              <a:ea typeface="Proxima Nova Extrabold"/>
              <a:cs typeface="Proxima Nova Extrabold"/>
              <a:sym typeface="Proxima Nova Extrabold"/>
            </a:endParaRPr>
          </a:p>
          <a:p>
            <a:pPr marL="0" lvl="0" indent="0" algn="l" rtl="0">
              <a:spcBef>
                <a:spcPts val="0"/>
              </a:spcBef>
              <a:spcAft>
                <a:spcPts val="0"/>
              </a:spcAft>
              <a:buNone/>
            </a:pPr>
            <a:endParaRPr/>
          </a:p>
        </p:txBody>
      </p:sp>
      <p:sp>
        <p:nvSpPr>
          <p:cNvPr id="140" name="Google Shape;140;p24"/>
          <p:cNvSpPr txBox="1">
            <a:spLocks noGrp="1"/>
          </p:cNvSpPr>
          <p:nvPr>
            <p:ph type="body" idx="1"/>
          </p:nvPr>
        </p:nvSpPr>
        <p:spPr>
          <a:xfrm>
            <a:off x="311700" y="1152475"/>
            <a:ext cx="7514100" cy="3416400"/>
          </a:xfrm>
          <a:prstGeom prst="rect">
            <a:avLst/>
          </a:prstGeom>
        </p:spPr>
        <p:txBody>
          <a:bodyPr spcFirstLastPara="1" wrap="square" lIns="91425" tIns="91425" rIns="91425" bIns="91425" anchor="t" anchorCtr="0">
            <a:normAutofit/>
          </a:bodyPr>
          <a:lstStyle/>
          <a:p>
            <a:pPr marL="0" lvl="0" indent="0" algn="just" rtl="0">
              <a:lnSpc>
                <a:spcPct val="115000"/>
              </a:lnSpc>
              <a:spcBef>
                <a:spcPts val="1200"/>
              </a:spcBef>
              <a:spcAft>
                <a:spcPts val="1200"/>
              </a:spcAft>
              <a:buNone/>
            </a:pPr>
            <a:r>
              <a:rPr lang="en">
                <a:solidFill>
                  <a:srgbClr val="000000"/>
                </a:solidFill>
              </a:rPr>
              <a:t>Waterfall approach was the first SDLC Model to be used widely in Software Engineering to ensure success of the project. In “The Waterfall” approach, the whole process of the software development is divided into separate phases. In this Waterfall Model, typically, the outcome of one phase acts as the input for the next phase sequentially. The phases of waterfall model are as follows: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104300" y="1565000"/>
            <a:ext cx="3587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latin typeface="Proxima Nova Extrabold"/>
                <a:ea typeface="Proxima Nova Extrabold"/>
                <a:cs typeface="Proxima Nova Extrabold"/>
                <a:sym typeface="Proxima Nova Extrabold"/>
              </a:rPr>
              <a:t>System Methodology</a:t>
            </a:r>
            <a:endParaRPr sz="2500">
              <a:latin typeface="Proxima Nova Extrabold"/>
              <a:ea typeface="Proxima Nova Extrabold"/>
              <a:cs typeface="Proxima Nova Extrabold"/>
              <a:sym typeface="Proxima Nova Extrabold"/>
            </a:endParaRPr>
          </a:p>
          <a:p>
            <a:pPr marL="0" lvl="0" indent="0" algn="l" rtl="0">
              <a:spcBef>
                <a:spcPts val="0"/>
              </a:spcBef>
              <a:spcAft>
                <a:spcPts val="0"/>
              </a:spcAft>
              <a:buNone/>
            </a:pPr>
            <a:endParaRPr sz="2500"/>
          </a:p>
        </p:txBody>
      </p:sp>
      <p:pic>
        <p:nvPicPr>
          <p:cNvPr id="146" name="Google Shape;146;p25"/>
          <p:cNvPicPr preferRelativeResize="0"/>
          <p:nvPr/>
        </p:nvPicPr>
        <p:blipFill>
          <a:blip r:embed="rId3">
            <a:alphaModFix/>
          </a:blip>
          <a:stretch>
            <a:fillRect/>
          </a:stretch>
        </p:blipFill>
        <p:spPr>
          <a:xfrm>
            <a:off x="3401350" y="287950"/>
            <a:ext cx="5742650" cy="4700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Future Scope</a:t>
            </a:r>
            <a:endParaRPr/>
          </a:p>
        </p:txBody>
      </p:sp>
      <p:sp>
        <p:nvSpPr>
          <p:cNvPr id="152" name="Google Shape;152;p26"/>
          <p:cNvSpPr txBox="1">
            <a:spLocks noGrp="1"/>
          </p:cNvSpPr>
          <p:nvPr>
            <p:ph type="body" idx="1"/>
          </p:nvPr>
        </p:nvSpPr>
        <p:spPr>
          <a:xfrm>
            <a:off x="311700" y="1017731"/>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chemeClr val="dk1"/>
              </a:buClr>
              <a:buSzPts val="1800"/>
              <a:buChar char="●"/>
            </a:pPr>
            <a:r>
              <a:rPr lang="en" b="1">
                <a:solidFill>
                  <a:schemeClr val="dk1"/>
                </a:solidFill>
              </a:rPr>
              <a:t>Advanced Data Analytics</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Enhanced Integration</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Data Privacy and Security</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Voice and Natural Language Progressing</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User Experience (UX) Design</a:t>
            </a:r>
          </a:p>
          <a:p>
            <a:pPr>
              <a:lnSpc>
                <a:spcPct val="150000"/>
              </a:lnSpc>
              <a:buClr>
                <a:schemeClr val="dk1"/>
              </a:buClr>
            </a:pPr>
            <a:r>
              <a:rPr lang="en" b="1">
                <a:solidFill>
                  <a:schemeClr val="dk1"/>
                </a:solidFill>
              </a:rPr>
              <a:t>Mobile Application Development</a:t>
            </a:r>
          </a:p>
          <a:p>
            <a:pPr>
              <a:lnSpc>
                <a:spcPct val="150000"/>
              </a:lnSpc>
              <a:buClr>
                <a:schemeClr val="dk1"/>
              </a:buClr>
            </a:pPr>
            <a:r>
              <a:rPr lang="en" b="1">
                <a:solidFill>
                  <a:schemeClr val="dk1"/>
                </a:solidFill>
              </a:rPr>
              <a:t>Artificial Intelligence (AI) Integration</a:t>
            </a:r>
          </a:p>
        </p:txBody>
      </p:sp>
      <p:pic>
        <p:nvPicPr>
          <p:cNvPr id="153" name="Google Shape;153;p26"/>
          <p:cNvPicPr preferRelativeResize="0"/>
          <p:nvPr/>
        </p:nvPicPr>
        <p:blipFill>
          <a:blip r:embed="rId3">
            <a:alphaModFix/>
          </a:blip>
          <a:stretch>
            <a:fillRect/>
          </a:stretch>
        </p:blipFill>
        <p:spPr>
          <a:xfrm>
            <a:off x="5283275" y="1017713"/>
            <a:ext cx="3333750" cy="2219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6FCE2-FC10-4744-8568-35C18A4D2A6E}"/>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Add Contact</a:t>
            </a:r>
          </a:p>
        </p:txBody>
      </p:sp>
      <p:sp>
        <p:nvSpPr>
          <p:cNvPr id="3" name="Text Placeholder 2">
            <a:extLst>
              <a:ext uri="{FF2B5EF4-FFF2-40B4-BE49-F238E27FC236}">
                <a16:creationId xmlns:a16="http://schemas.microsoft.com/office/drawing/2014/main" id="{70A4C727-2134-4F2F-B4A0-E7BB89165D80}"/>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0348609C-BD2B-4CFA-A6D2-6BE2E2844514}"/>
              </a:ext>
            </a:extLst>
          </p:cNvPr>
          <p:cNvPicPr>
            <a:picLocks noChangeAspect="1"/>
          </p:cNvPicPr>
          <p:nvPr/>
        </p:nvPicPr>
        <p:blipFill>
          <a:blip r:embed="rId2"/>
          <a:stretch>
            <a:fillRect/>
          </a:stretch>
        </p:blipFill>
        <p:spPr>
          <a:xfrm>
            <a:off x="311700" y="1081087"/>
            <a:ext cx="8520599" cy="3487788"/>
          </a:xfrm>
          <a:prstGeom prst="rect">
            <a:avLst/>
          </a:prstGeom>
        </p:spPr>
      </p:pic>
    </p:spTree>
    <p:extLst>
      <p:ext uri="{BB962C8B-B14F-4D97-AF65-F5344CB8AC3E}">
        <p14:creationId xmlns:p14="http://schemas.microsoft.com/office/powerpoint/2010/main" val="925602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35E1D-FE70-E01D-8A46-B2BC4AB74827}"/>
              </a:ext>
            </a:extLst>
          </p:cNvPr>
          <p:cNvSpPr>
            <a:spLocks noGrp="1"/>
          </p:cNvSpPr>
          <p:nvPr>
            <p:ph type="title"/>
          </p:nvPr>
        </p:nvSpPr>
        <p:spPr>
          <a:xfrm>
            <a:off x="554571" y="645928"/>
            <a:ext cx="2048728" cy="478465"/>
          </a:xfrm>
        </p:spPr>
        <p:txBody>
          <a:bodyPr>
            <a:noAutofit/>
          </a:bodyPr>
          <a:lstStyle/>
          <a:p>
            <a:r>
              <a:rPr lang="en-US" sz="2000" b="1">
                <a:latin typeface="Times New Roman" panose="02020603050405020304" pitchFamily="18" charset="0"/>
                <a:cs typeface="Times New Roman" panose="02020603050405020304" pitchFamily="18" charset="0"/>
              </a:rPr>
              <a:t>Login page:</a:t>
            </a:r>
          </a:p>
        </p:txBody>
      </p:sp>
      <p:sp>
        <p:nvSpPr>
          <p:cNvPr id="3" name="Text Placeholder 2">
            <a:extLst>
              <a:ext uri="{FF2B5EF4-FFF2-40B4-BE49-F238E27FC236}">
                <a16:creationId xmlns:a16="http://schemas.microsoft.com/office/drawing/2014/main" id="{CDBEE94C-1EEA-7665-5ED7-CA0064939843}"/>
              </a:ext>
            </a:extLst>
          </p:cNvPr>
          <p:cNvSpPr>
            <a:spLocks noGrp="1"/>
          </p:cNvSpPr>
          <p:nvPr>
            <p:ph type="body" idx="1"/>
          </p:nvPr>
        </p:nvSpPr>
        <p:spPr>
          <a:xfrm>
            <a:off x="4572000" y="570172"/>
            <a:ext cx="4098275" cy="554221"/>
          </a:xfrm>
        </p:spPr>
        <p:txBody>
          <a:bodyPr>
            <a:normAutofit/>
          </a:bodyPr>
          <a:lstStyle/>
          <a:p>
            <a:pPr marL="114300" indent="0">
              <a:buNone/>
            </a:pPr>
            <a:r>
              <a:rPr lang="en-US" b="1" dirty="0">
                <a:latin typeface="Times New Roman" panose="02020603050405020304" pitchFamily="18" charset="0"/>
                <a:cs typeface="Times New Roman" panose="02020603050405020304" pitchFamily="18" charset="0"/>
              </a:rPr>
              <a:t>                    Main Menu</a:t>
            </a:r>
          </a:p>
        </p:txBody>
      </p:sp>
      <p:pic>
        <p:nvPicPr>
          <p:cNvPr id="5" name="Picture 4">
            <a:extLst>
              <a:ext uri="{FF2B5EF4-FFF2-40B4-BE49-F238E27FC236}">
                <a16:creationId xmlns:a16="http://schemas.microsoft.com/office/drawing/2014/main" id="{1F001DFE-25FF-4107-BAEA-C29A317A7E17}"/>
              </a:ext>
            </a:extLst>
          </p:cNvPr>
          <p:cNvPicPr>
            <a:picLocks noChangeAspect="1"/>
          </p:cNvPicPr>
          <p:nvPr/>
        </p:nvPicPr>
        <p:blipFill>
          <a:blip r:embed="rId2"/>
          <a:stretch>
            <a:fillRect/>
          </a:stretch>
        </p:blipFill>
        <p:spPr>
          <a:xfrm>
            <a:off x="4572000" y="1124393"/>
            <a:ext cx="4463724" cy="3790950"/>
          </a:xfrm>
          <a:prstGeom prst="rect">
            <a:avLst/>
          </a:prstGeom>
        </p:spPr>
      </p:pic>
      <p:pic>
        <p:nvPicPr>
          <p:cNvPr id="7" name="Picture 6">
            <a:extLst>
              <a:ext uri="{FF2B5EF4-FFF2-40B4-BE49-F238E27FC236}">
                <a16:creationId xmlns:a16="http://schemas.microsoft.com/office/drawing/2014/main" id="{76487F32-5504-4EBC-809B-DA48FA7EF891}"/>
              </a:ext>
            </a:extLst>
          </p:cNvPr>
          <p:cNvPicPr>
            <a:picLocks noChangeAspect="1"/>
          </p:cNvPicPr>
          <p:nvPr/>
        </p:nvPicPr>
        <p:blipFill>
          <a:blip r:embed="rId3"/>
          <a:stretch>
            <a:fillRect/>
          </a:stretch>
        </p:blipFill>
        <p:spPr>
          <a:xfrm>
            <a:off x="108276" y="1124394"/>
            <a:ext cx="4357398" cy="3790950"/>
          </a:xfrm>
          <a:prstGeom prst="rect">
            <a:avLst/>
          </a:prstGeom>
        </p:spPr>
      </p:pic>
    </p:spTree>
    <p:extLst>
      <p:ext uri="{BB962C8B-B14F-4D97-AF65-F5344CB8AC3E}">
        <p14:creationId xmlns:p14="http://schemas.microsoft.com/office/powerpoint/2010/main" val="3242006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23DBC-C2D1-4224-A4BC-5964CA168237}"/>
              </a:ext>
            </a:extLst>
          </p:cNvPr>
          <p:cNvSpPr>
            <a:spLocks noGrp="1"/>
          </p:cNvSpPr>
          <p:nvPr>
            <p:ph type="title"/>
          </p:nvPr>
        </p:nvSpPr>
        <p:spPr/>
        <p:txBody>
          <a:bodyPr>
            <a:normAutofit/>
          </a:bodyPr>
          <a:lstStyle/>
          <a:p>
            <a:r>
              <a:rPr lang="en-US" sz="2000" b="1">
                <a:latin typeface="Times New Roman" panose="02020603050405020304" pitchFamily="18" charset="0"/>
                <a:cs typeface="Times New Roman" panose="02020603050405020304" pitchFamily="18" charset="0"/>
              </a:rPr>
              <a:t>Listing Records                                                   Searching Contacts</a:t>
            </a:r>
          </a:p>
        </p:txBody>
      </p:sp>
      <p:sp>
        <p:nvSpPr>
          <p:cNvPr id="3" name="Text Placeholder 2">
            <a:extLst>
              <a:ext uri="{FF2B5EF4-FFF2-40B4-BE49-F238E27FC236}">
                <a16:creationId xmlns:a16="http://schemas.microsoft.com/office/drawing/2014/main" id="{FD4431BE-82AA-497A-B79E-A446A269B251}"/>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2507E52-776B-48D4-A7D3-C99976A90724}"/>
              </a:ext>
            </a:extLst>
          </p:cNvPr>
          <p:cNvSpPr>
            <a:spLocks noGrp="1"/>
          </p:cNvSpPr>
          <p:nvPr>
            <p:ph type="body" idx="2"/>
          </p:nvPr>
        </p:nvSpPr>
        <p:spPr/>
        <p:txBody>
          <a:bodyPr/>
          <a:lstStyle/>
          <a:p>
            <a:endParaRPr lang="en-US" dirty="0"/>
          </a:p>
        </p:txBody>
      </p:sp>
      <p:pic>
        <p:nvPicPr>
          <p:cNvPr id="6" name="Picture 5">
            <a:extLst>
              <a:ext uri="{FF2B5EF4-FFF2-40B4-BE49-F238E27FC236}">
                <a16:creationId xmlns:a16="http://schemas.microsoft.com/office/drawing/2014/main" id="{B0890C3C-53C5-4F22-A2A1-52960761329C}"/>
              </a:ext>
            </a:extLst>
          </p:cNvPr>
          <p:cNvPicPr>
            <a:picLocks noChangeAspect="1"/>
          </p:cNvPicPr>
          <p:nvPr/>
        </p:nvPicPr>
        <p:blipFill>
          <a:blip r:embed="rId2"/>
          <a:stretch>
            <a:fillRect/>
          </a:stretch>
        </p:blipFill>
        <p:spPr>
          <a:xfrm>
            <a:off x="311701" y="1172411"/>
            <a:ext cx="3999900" cy="3396464"/>
          </a:xfrm>
          <a:prstGeom prst="rect">
            <a:avLst/>
          </a:prstGeom>
        </p:spPr>
      </p:pic>
      <p:pic>
        <p:nvPicPr>
          <p:cNvPr id="8" name="Picture 7">
            <a:extLst>
              <a:ext uri="{FF2B5EF4-FFF2-40B4-BE49-F238E27FC236}">
                <a16:creationId xmlns:a16="http://schemas.microsoft.com/office/drawing/2014/main" id="{6FCA4C0A-5831-4D57-AB99-233D3F559DA0}"/>
              </a:ext>
            </a:extLst>
          </p:cNvPr>
          <p:cNvPicPr>
            <a:picLocks noChangeAspect="1"/>
          </p:cNvPicPr>
          <p:nvPr/>
        </p:nvPicPr>
        <p:blipFill>
          <a:blip r:embed="rId3"/>
          <a:stretch>
            <a:fillRect/>
          </a:stretch>
        </p:blipFill>
        <p:spPr>
          <a:xfrm>
            <a:off x="4486940" y="1152475"/>
            <a:ext cx="4455041" cy="3416400"/>
          </a:xfrm>
          <a:prstGeom prst="rect">
            <a:avLst/>
          </a:prstGeom>
        </p:spPr>
      </p:pic>
    </p:spTree>
    <p:extLst>
      <p:ext uri="{BB962C8B-B14F-4D97-AF65-F5344CB8AC3E}">
        <p14:creationId xmlns:p14="http://schemas.microsoft.com/office/powerpoint/2010/main" val="291827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10B89-ACC6-10D5-4310-2237C06D30F1}"/>
              </a:ext>
            </a:extLst>
          </p:cNvPr>
          <p:cNvSpPr>
            <a:spLocks noGrp="1"/>
          </p:cNvSpPr>
          <p:nvPr>
            <p:ph type="title"/>
          </p:nvPr>
        </p:nvSpPr>
        <p:spPr/>
        <p:txBody>
          <a:bodyPr>
            <a:normAutofit fontScale="90000"/>
          </a:bodyPr>
          <a:lstStyle/>
          <a:p>
            <a:r>
              <a:rPr lang="en-US"/>
              <a:t>DEMO</a:t>
            </a:r>
          </a:p>
        </p:txBody>
      </p:sp>
      <p:pic>
        <p:nvPicPr>
          <p:cNvPr id="5" name="Picture 4" descr="A hand touching a screen&#10;&#10;Description automatically generated">
            <a:extLst>
              <a:ext uri="{FF2B5EF4-FFF2-40B4-BE49-F238E27FC236}">
                <a16:creationId xmlns:a16="http://schemas.microsoft.com/office/drawing/2014/main" id="{0B025177-3EDF-4ACA-908E-FB1025B0735C}"/>
              </a:ext>
            </a:extLst>
          </p:cNvPr>
          <p:cNvPicPr>
            <a:picLocks noChangeAspect="1"/>
          </p:cNvPicPr>
          <p:nvPr/>
        </p:nvPicPr>
        <p:blipFill>
          <a:blip r:embed="rId2"/>
          <a:stretch>
            <a:fillRect/>
          </a:stretch>
        </p:blipFill>
        <p:spPr>
          <a:xfrm>
            <a:off x="2162190" y="570717"/>
            <a:ext cx="6205196" cy="4127758"/>
          </a:xfrm>
          <a:prstGeom prst="rect">
            <a:avLst/>
          </a:prstGeom>
        </p:spPr>
      </p:pic>
    </p:spTree>
    <p:extLst>
      <p:ext uri="{BB962C8B-B14F-4D97-AF65-F5344CB8AC3E}">
        <p14:creationId xmlns:p14="http://schemas.microsoft.com/office/powerpoint/2010/main" val="3486999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Conclusion</a:t>
            </a:r>
            <a:endParaRPr/>
          </a:p>
        </p:txBody>
      </p:sp>
      <p:sp>
        <p:nvSpPr>
          <p:cNvPr id="159" name="Google Shape;159;p27"/>
          <p:cNvSpPr txBox="1">
            <a:spLocks noGrp="1"/>
          </p:cNvSpPr>
          <p:nvPr>
            <p:ph type="body" idx="1"/>
          </p:nvPr>
        </p:nvSpPr>
        <p:spPr>
          <a:xfrm>
            <a:off x="311700" y="1152475"/>
            <a:ext cx="6629400" cy="3416400"/>
          </a:xfrm>
          <a:prstGeom prst="rect">
            <a:avLst/>
          </a:prstGeom>
        </p:spPr>
        <p:txBody>
          <a:bodyPr spcFirstLastPara="1" wrap="square" lIns="91425" tIns="91425" rIns="91425" bIns="91425" anchor="t" anchorCtr="0">
            <a:normAutofit lnSpcReduction="10000"/>
          </a:bodyPr>
          <a:lstStyle/>
          <a:p>
            <a:pPr marL="0" lvl="0" indent="0" algn="just" rtl="0">
              <a:lnSpc>
                <a:spcPct val="100000"/>
              </a:lnSpc>
              <a:spcBef>
                <a:spcPts val="0"/>
              </a:spcBef>
              <a:spcAft>
                <a:spcPts val="0"/>
              </a:spcAft>
              <a:buNone/>
            </a:pPr>
            <a:r>
              <a:rPr lang="en">
                <a:solidFill>
                  <a:srgbClr val="000000"/>
                </a:solidFill>
              </a:rPr>
              <a:t>In conclusion, our project is only a humble venture to satisfy the needs to manage the project work. Several user-friendly coding have also been adopted. This package shall prove to be a powerful package in satisfying all the requirements of the school. The objective of software planning is to provide a framework that enables the manager to make reasonable estimates made within a limited time frame at the beginning of the software project and should be updated regularly as the project progresses.</a:t>
            </a:r>
            <a:endParaRPr>
              <a:solidFill>
                <a:srgbClr val="000000"/>
              </a:solidFill>
            </a:endParaRPr>
          </a:p>
          <a:p>
            <a:pPr marL="0" lvl="0" indent="0" algn="just" rtl="0">
              <a:lnSpc>
                <a:spcPct val="100000"/>
              </a:lnSpc>
              <a:spcBef>
                <a:spcPts val="0"/>
              </a:spcBef>
              <a:spcAft>
                <a:spcPts val="0"/>
              </a:spcAft>
              <a:buNone/>
            </a:pPr>
            <a:endParaRPr>
              <a:solidFill>
                <a:srgbClr val="000000"/>
              </a:solidFill>
            </a:endParaRPr>
          </a:p>
          <a:p>
            <a:pPr marL="0" lvl="0" indent="0" algn="just" rtl="0">
              <a:lnSpc>
                <a:spcPct val="100000"/>
              </a:lnSpc>
              <a:spcBef>
                <a:spcPts val="0"/>
              </a:spcBef>
              <a:spcAft>
                <a:spcPts val="0"/>
              </a:spcAft>
              <a:buNone/>
            </a:pPr>
            <a:r>
              <a:rPr lang="en">
                <a:solidFill>
                  <a:srgbClr val="000000"/>
                </a:solidFill>
              </a:rPr>
              <a:t>	We extend our heartfelt gratitude to you for your time and attention.</a:t>
            </a:r>
            <a:endParaRPr>
              <a:solidFill>
                <a:srgbClr val="000000"/>
              </a:solidFill>
            </a:endParaRPr>
          </a:p>
        </p:txBody>
      </p:sp>
      <p:pic>
        <p:nvPicPr>
          <p:cNvPr id="160" name="Google Shape;160;p27"/>
          <p:cNvPicPr preferRelativeResize="0"/>
          <p:nvPr/>
        </p:nvPicPr>
        <p:blipFill>
          <a:blip r:embed="rId3">
            <a:alphaModFix/>
          </a:blip>
          <a:stretch>
            <a:fillRect/>
          </a:stretch>
        </p:blipFill>
        <p:spPr>
          <a:xfrm>
            <a:off x="7103050" y="1380500"/>
            <a:ext cx="2040949" cy="22442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115325" y="1989100"/>
            <a:ext cx="5017500" cy="101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333"/>
              <a:buNone/>
            </a:pPr>
            <a:r>
              <a:rPr lang="en" sz="3000" b="1">
                <a:latin typeface="Times New Roman"/>
                <a:ea typeface="Times New Roman"/>
                <a:cs typeface="Times New Roman"/>
                <a:sym typeface="Times New Roman"/>
              </a:rPr>
              <a:t>CONTACT MANAGEMENT SYSTEM</a:t>
            </a:r>
            <a:endParaRPr sz="3000" b="1">
              <a:latin typeface="Times New Roman"/>
              <a:ea typeface="Times New Roman"/>
              <a:cs typeface="Times New Roman"/>
              <a:sym typeface="Times New Roman"/>
            </a:endParaRPr>
          </a:p>
        </p:txBody>
      </p:sp>
      <p:sp>
        <p:nvSpPr>
          <p:cNvPr id="60" name="Google Shape;60;p13"/>
          <p:cNvSpPr txBox="1">
            <a:spLocks noGrp="1"/>
          </p:cNvSpPr>
          <p:nvPr>
            <p:ph type="subTitle" idx="1"/>
          </p:nvPr>
        </p:nvSpPr>
        <p:spPr>
          <a:xfrm>
            <a:off x="115325" y="3005200"/>
            <a:ext cx="6231000" cy="20553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Clr>
                <a:schemeClr val="dk1"/>
              </a:buClr>
              <a:buSzPts val="275"/>
              <a:buFont typeface="Arial"/>
              <a:buNone/>
            </a:pPr>
            <a:r>
              <a:rPr lang="en" sz="1900" b="1" dirty="0">
                <a:latin typeface="Times New Roman"/>
                <a:ea typeface="Times New Roman"/>
                <a:cs typeface="Times New Roman"/>
                <a:sym typeface="Times New Roman"/>
              </a:rPr>
              <a:t>BY:</a:t>
            </a:r>
            <a:endParaRPr sz="1900" b="1" dirty="0">
              <a:latin typeface="Times New Roman"/>
              <a:ea typeface="Times New Roman"/>
              <a:cs typeface="Times New Roman"/>
              <a:sym typeface="Times New Roman"/>
            </a:endParaRPr>
          </a:p>
          <a:p>
            <a:pPr marL="0" lvl="0" indent="0" algn="l" rtl="0">
              <a:lnSpc>
                <a:spcPct val="80000"/>
              </a:lnSpc>
              <a:spcBef>
                <a:spcPts val="800"/>
              </a:spcBef>
              <a:spcAft>
                <a:spcPts val="0"/>
              </a:spcAft>
              <a:buClr>
                <a:schemeClr val="dk1"/>
              </a:buClr>
              <a:buSzPts val="275"/>
              <a:buFont typeface="Arial"/>
              <a:buNone/>
            </a:pPr>
            <a:r>
              <a:rPr lang="en" sz="1900" b="1" dirty="0">
                <a:latin typeface="Times New Roman"/>
                <a:ea typeface="Times New Roman"/>
                <a:cs typeface="Times New Roman"/>
                <a:sym typeface="Times New Roman"/>
              </a:rPr>
              <a:t>Priyanshu Kushawaha</a:t>
            </a:r>
            <a:endParaRPr sz="1900" b="1" dirty="0">
              <a:latin typeface="Times New Roman"/>
              <a:ea typeface="Times New Roman"/>
              <a:cs typeface="Times New Roman"/>
            </a:endParaRPr>
          </a:p>
          <a:p>
            <a:pPr marL="0" lvl="0" indent="0" algn="l" rtl="0">
              <a:lnSpc>
                <a:spcPct val="80000"/>
              </a:lnSpc>
              <a:spcBef>
                <a:spcPts val="800"/>
              </a:spcBef>
              <a:spcAft>
                <a:spcPts val="0"/>
              </a:spcAft>
              <a:buClr>
                <a:schemeClr val="dk1"/>
              </a:buClr>
              <a:buSzPts val="275"/>
              <a:buFont typeface="Arial"/>
              <a:buNone/>
            </a:pPr>
            <a:r>
              <a:rPr lang="en" sz="1900" b="1" dirty="0">
                <a:latin typeface="Times New Roman"/>
                <a:ea typeface="Times New Roman"/>
                <a:cs typeface="Times New Roman"/>
                <a:sym typeface="Times New Roman"/>
              </a:rPr>
              <a:t>Taweshal Dev Thakur</a:t>
            </a:r>
            <a:endParaRPr sz="1900" b="1" dirty="0">
              <a:latin typeface="Times New Roman"/>
              <a:ea typeface="Times New Roman"/>
              <a:cs typeface="Times New Roman"/>
              <a:sym typeface="Times New Roman"/>
            </a:endParaRPr>
          </a:p>
          <a:p>
            <a:pPr marL="0" indent="0">
              <a:lnSpc>
                <a:spcPct val="80000"/>
              </a:lnSpc>
              <a:spcBef>
                <a:spcPts val="800"/>
              </a:spcBef>
            </a:pPr>
            <a:r>
              <a:rPr lang="en" sz="1900" b="1" dirty="0">
                <a:latin typeface="Times New Roman"/>
                <a:cs typeface="Times New Roman"/>
              </a:rPr>
              <a:t>Bipesh Paudel</a:t>
            </a:r>
            <a:endParaRPr lang="en" dirty="0"/>
          </a:p>
          <a:p>
            <a:pPr marL="0" indent="0">
              <a:lnSpc>
                <a:spcPct val="80000"/>
              </a:lnSpc>
              <a:spcBef>
                <a:spcPts val="800"/>
              </a:spcBef>
              <a:buSzPts val="275"/>
            </a:pPr>
            <a:endParaRPr lang="en-US" sz="1900" dirty="0">
              <a:latin typeface="Times New Roman"/>
              <a:ea typeface="Times New Roman"/>
              <a:cs typeface="Times New Roman"/>
            </a:endParaRPr>
          </a:p>
        </p:txBody>
      </p:sp>
      <p:pic>
        <p:nvPicPr>
          <p:cNvPr id="3" name="Picture 2" descr="A person sitting at a desk with a computer&#10;&#10;Description automatically generated">
            <a:extLst>
              <a:ext uri="{FF2B5EF4-FFF2-40B4-BE49-F238E27FC236}">
                <a16:creationId xmlns:a16="http://schemas.microsoft.com/office/drawing/2014/main" id="{54393D99-0128-C8E9-5CB4-949A2FB7B5CD}"/>
              </a:ext>
            </a:extLst>
          </p:cNvPr>
          <p:cNvPicPr>
            <a:picLocks noChangeAspect="1"/>
          </p:cNvPicPr>
          <p:nvPr/>
        </p:nvPicPr>
        <p:blipFill>
          <a:blip r:embed="rId3"/>
          <a:stretch>
            <a:fillRect/>
          </a:stretch>
        </p:blipFill>
        <p:spPr>
          <a:xfrm>
            <a:off x="5132825" y="0"/>
            <a:ext cx="4033381" cy="3005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59"/>
                                        </p:tgtEl>
                                        <p:attrNameLst>
                                          <p:attrName>ppt_x</p:attrName>
                                          <p:attrName>ppt_y</p:attrName>
                                        </p:attrNameLst>
                                      </p:cBhvr>
                                    </p:animMotion>
                                    <p:animRot by="1500000">
                                      <p:cBhvr>
                                        <p:cTn id="7" dur="125" fill="hold">
                                          <p:stCondLst>
                                            <p:cond delay="0"/>
                                          </p:stCondLst>
                                        </p:cTn>
                                        <p:tgtEl>
                                          <p:spTgt spid="59"/>
                                        </p:tgtEl>
                                        <p:attrNameLst>
                                          <p:attrName>r</p:attrName>
                                        </p:attrNameLst>
                                      </p:cBhvr>
                                    </p:animRot>
                                    <p:animRot by="-1500000">
                                      <p:cBhvr>
                                        <p:cTn id="8" dur="125" fill="hold">
                                          <p:stCondLst>
                                            <p:cond delay="125"/>
                                          </p:stCondLst>
                                        </p:cTn>
                                        <p:tgtEl>
                                          <p:spTgt spid="59"/>
                                        </p:tgtEl>
                                        <p:attrNameLst>
                                          <p:attrName>r</p:attrName>
                                        </p:attrNameLst>
                                      </p:cBhvr>
                                    </p:animRot>
                                    <p:animRot by="-1500000">
                                      <p:cBhvr>
                                        <p:cTn id="9" dur="125" fill="hold">
                                          <p:stCondLst>
                                            <p:cond delay="250"/>
                                          </p:stCondLst>
                                        </p:cTn>
                                        <p:tgtEl>
                                          <p:spTgt spid="59"/>
                                        </p:tgtEl>
                                        <p:attrNameLst>
                                          <p:attrName>r</p:attrName>
                                        </p:attrNameLst>
                                      </p:cBhvr>
                                    </p:animRot>
                                    <p:animRot by="1500000">
                                      <p:cBhvr>
                                        <p:cTn id="10" dur="125" fill="hold">
                                          <p:stCondLst>
                                            <p:cond delay="375"/>
                                          </p:stCondLst>
                                        </p:cTn>
                                        <p:tgtEl>
                                          <p:spTgt spid="5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01E12-33D2-7AB8-8496-5417718CF928}"/>
              </a:ext>
            </a:extLst>
          </p:cNvPr>
          <p:cNvSpPr>
            <a:spLocks noGrp="1"/>
          </p:cNvSpPr>
          <p:nvPr>
            <p:ph type="title"/>
          </p:nvPr>
        </p:nvSpPr>
        <p:spPr/>
        <p:txBody>
          <a:bodyPr>
            <a:normAutofit fontScale="90000"/>
          </a:bodyPr>
          <a:lstStyle/>
          <a:p>
            <a:r>
              <a:rPr lang="en-US"/>
              <a:t>			 REFERENCES</a:t>
            </a:r>
          </a:p>
        </p:txBody>
      </p:sp>
      <p:sp>
        <p:nvSpPr>
          <p:cNvPr id="3" name="Text Placeholder 2">
            <a:extLst>
              <a:ext uri="{FF2B5EF4-FFF2-40B4-BE49-F238E27FC236}">
                <a16:creationId xmlns:a16="http://schemas.microsoft.com/office/drawing/2014/main" id="{6DCB9E84-F744-C8D7-1A62-65E194F8C1C4}"/>
              </a:ext>
            </a:extLst>
          </p:cNvPr>
          <p:cNvSpPr>
            <a:spLocks noGrp="1"/>
          </p:cNvSpPr>
          <p:nvPr>
            <p:ph type="body" idx="1"/>
          </p:nvPr>
        </p:nvSpPr>
        <p:spPr/>
        <p:txBody>
          <a:bodyPr>
            <a:normAutofit lnSpcReduction="10000"/>
          </a:bodyPr>
          <a:lstStyle/>
          <a:p>
            <a:pPr marL="342900" lvl="0" indent="-342900">
              <a:lnSpc>
                <a:spcPct val="150000"/>
              </a:lnSpc>
              <a:buFont typeface="Wingdings" panose="05000000000000000000" pitchFamily="2" charset="2"/>
              <a:buChar char=""/>
              <a:tabLst>
                <a:tab pos="457200" algn="l"/>
              </a:tabLst>
            </a:pPr>
            <a:r>
              <a:rPr lang="en-US" sz="1800">
                <a:effectLst/>
                <a:latin typeface="Times New Roman" panose="02020603050405020304" pitchFamily="18" charset="0"/>
                <a:ea typeface="Times New Roman" panose="02020603050405020304" pitchFamily="18" charset="0"/>
              </a:rPr>
              <a:t>Valuable insights and mentorship, guidance and feedback from Seniors, Friends and Teachers</a:t>
            </a:r>
            <a:endParaRPr lang="en-US" sz="1800">
              <a:effectLst/>
              <a:latin typeface="Calibri" panose="020F0502020204030204" pitchFamily="34" charset="0"/>
              <a:ea typeface="Calibri" panose="020F0502020204030204" pitchFamily="34" charset="0"/>
            </a:endParaRPr>
          </a:p>
          <a:p>
            <a:pPr marL="342900" lvl="0" indent="-342900">
              <a:lnSpc>
                <a:spcPct val="150000"/>
              </a:lnSpc>
              <a:buFont typeface="Wingdings" panose="05000000000000000000" pitchFamily="2" charset="2"/>
              <a:buChar char=""/>
              <a:tabLst>
                <a:tab pos="457200" algn="l"/>
              </a:tabLst>
            </a:pPr>
            <a:r>
              <a:rPr lang="en-US" sz="1800" u="sng">
                <a:solidFill>
                  <a:srgbClr val="0563C1"/>
                </a:solidFill>
                <a:effectLst/>
                <a:latin typeface="Times New Roman" panose="02020603050405020304" pitchFamily="18" charset="0"/>
                <a:ea typeface="Times New Roman" panose="02020603050405020304" pitchFamily="18" charset="0"/>
              </a:rPr>
              <a:t>https://youtu.be/irqbmMNs2Bo?si=-XJ2y39l_6rwHdhs</a:t>
            </a:r>
            <a:endParaRPr lang="en-US" sz="1800">
              <a:effectLst/>
              <a:latin typeface="Calibri" panose="020F0502020204030204" pitchFamily="34" charset="0"/>
              <a:ea typeface="Calibri" panose="020F0502020204030204" pitchFamily="34" charset="0"/>
            </a:endParaRPr>
          </a:p>
          <a:p>
            <a:pPr marL="342900" lvl="0" indent="-342900">
              <a:lnSpc>
                <a:spcPct val="150000"/>
              </a:lnSpc>
              <a:buFont typeface="Wingdings" panose="05000000000000000000" pitchFamily="2" charset="2"/>
              <a:buChar char=""/>
              <a:tabLst>
                <a:tab pos="457200" algn="l"/>
              </a:tabLst>
            </a:pPr>
            <a:r>
              <a:rPr lang="en-US" sz="1800" u="sng">
                <a:solidFill>
                  <a:srgbClr val="0563C1"/>
                </a:solidFill>
                <a:effectLst/>
                <a:latin typeface="Times New Roman" panose="02020603050405020304" pitchFamily="18" charset="0"/>
                <a:ea typeface="Times New Roman" panose="02020603050405020304" pitchFamily="18" charset="0"/>
                <a:hlinkClick r:id="rId2"/>
              </a:rPr>
              <a:t>www.w3schools.com</a:t>
            </a:r>
            <a:endParaRPr lang="en-US" sz="1800">
              <a:effectLst/>
              <a:latin typeface="Calibri" panose="020F0502020204030204" pitchFamily="34" charset="0"/>
              <a:ea typeface="Calibri" panose="020F0502020204030204" pitchFamily="34" charset="0"/>
            </a:endParaRPr>
          </a:p>
          <a:p>
            <a:pPr marL="342900" lvl="0" indent="-342900">
              <a:lnSpc>
                <a:spcPct val="150000"/>
              </a:lnSpc>
              <a:buFont typeface="Wingdings" panose="05000000000000000000" pitchFamily="2" charset="2"/>
              <a:buChar char=""/>
              <a:tabLst>
                <a:tab pos="457200" algn="l"/>
              </a:tabLst>
            </a:pPr>
            <a:r>
              <a:rPr lang="en-US" sz="1800" u="sng">
                <a:solidFill>
                  <a:srgbClr val="0563C1"/>
                </a:solidFill>
                <a:effectLst/>
                <a:latin typeface="Times New Roman" panose="02020603050405020304" pitchFamily="18" charset="0"/>
                <a:ea typeface="Times New Roman" panose="02020603050405020304" pitchFamily="18" charset="0"/>
                <a:hlinkClick r:id="rId3"/>
              </a:rPr>
              <a:t>www.sites.google.com/site/completelearning.com</a:t>
            </a:r>
            <a:endParaRPr lang="en-US" sz="1800">
              <a:effectLst/>
              <a:latin typeface="Calibri" panose="020F0502020204030204" pitchFamily="34" charset="0"/>
              <a:ea typeface="Calibri" panose="020F0502020204030204" pitchFamily="34" charset="0"/>
            </a:endParaRPr>
          </a:p>
          <a:p>
            <a:pPr marL="342900" lvl="0" indent="-342900">
              <a:lnSpc>
                <a:spcPct val="150000"/>
              </a:lnSpc>
              <a:buFont typeface="Wingdings" panose="05000000000000000000" pitchFamily="2" charset="2"/>
              <a:buChar char=""/>
              <a:tabLst>
                <a:tab pos="457200" algn="l"/>
              </a:tabLst>
            </a:pPr>
            <a:r>
              <a:rPr lang="en-US" sz="1800" u="sng">
                <a:solidFill>
                  <a:srgbClr val="0563C1"/>
                </a:solidFill>
                <a:effectLst/>
                <a:latin typeface="Times New Roman" panose="02020603050405020304" pitchFamily="18" charset="0"/>
                <a:ea typeface="Times New Roman" panose="02020603050405020304" pitchFamily="18" charset="0"/>
                <a:hlinkClick r:id="rId4"/>
              </a:rPr>
              <a:t>www.sourcecodesworld.com</a:t>
            </a:r>
            <a:endParaRPr lang="en-US" sz="1800">
              <a:effectLst/>
              <a:latin typeface="Calibri" panose="020F0502020204030204" pitchFamily="34" charset="0"/>
              <a:ea typeface="Calibri" panose="020F0502020204030204" pitchFamily="34" charset="0"/>
            </a:endParaRPr>
          </a:p>
          <a:p>
            <a:pPr marL="342900" lvl="0" indent="-342900">
              <a:lnSpc>
                <a:spcPct val="150000"/>
              </a:lnSpc>
              <a:buFont typeface="Wingdings" panose="05000000000000000000" pitchFamily="2" charset="2"/>
              <a:buChar char=""/>
              <a:tabLst>
                <a:tab pos="457200" algn="l"/>
              </a:tabLst>
            </a:pPr>
            <a:r>
              <a:rPr lang="en-US" sz="1800" u="sng">
                <a:solidFill>
                  <a:srgbClr val="0563C1"/>
                </a:solidFill>
                <a:effectLst/>
                <a:latin typeface="Times New Roman" panose="02020603050405020304" pitchFamily="18" charset="0"/>
                <a:ea typeface="Times New Roman" panose="02020603050405020304" pitchFamily="18" charset="0"/>
                <a:hlinkClick r:id="rId5"/>
              </a:rPr>
              <a:t>www.cprogramming.com</a:t>
            </a:r>
            <a:endParaRPr lang="en-US" sz="1800">
              <a:effectLst/>
              <a:latin typeface="Calibri" panose="020F0502020204030204" pitchFamily="34" charset="0"/>
              <a:ea typeface="Calibri" panose="020F0502020204030204" pitchFamily="34" charset="0"/>
            </a:endParaRPr>
          </a:p>
          <a:p>
            <a:pPr marL="342900" lvl="0" indent="-342900">
              <a:lnSpc>
                <a:spcPct val="150000"/>
              </a:lnSpc>
              <a:buFont typeface="Wingdings" panose="05000000000000000000" pitchFamily="2" charset="2"/>
              <a:buChar char=""/>
              <a:tabLst>
                <a:tab pos="457200" algn="l"/>
              </a:tabLst>
            </a:pPr>
            <a:r>
              <a:rPr lang="en-US" sz="1800" u="sng">
                <a:solidFill>
                  <a:srgbClr val="0563C1"/>
                </a:solidFill>
                <a:effectLst/>
                <a:latin typeface="Times New Roman" panose="02020603050405020304" pitchFamily="18" charset="0"/>
                <a:ea typeface="Times New Roman" panose="02020603050405020304" pitchFamily="18" charset="0"/>
              </a:rPr>
              <a:t>WWW.programiz.com</a:t>
            </a:r>
            <a:endParaRPr lang="en-US" sz="1800">
              <a:effectLst/>
              <a:latin typeface="Calibri" panose="020F0502020204030204" pitchFamily="34" charset="0"/>
              <a:ea typeface="Calibri" panose="020F0502020204030204" pitchFamily="34" charset="0"/>
            </a:endParaRPr>
          </a:p>
          <a:p>
            <a:endParaRPr lang="en-US"/>
          </a:p>
        </p:txBody>
      </p:sp>
    </p:spTree>
    <p:extLst>
      <p:ext uri="{BB962C8B-B14F-4D97-AF65-F5344CB8AC3E}">
        <p14:creationId xmlns:p14="http://schemas.microsoft.com/office/powerpoint/2010/main" val="855873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28"/>
          <p:cNvPicPr preferRelativeResize="0"/>
          <p:nvPr/>
        </p:nvPicPr>
        <p:blipFill rotWithShape="1">
          <a:blip r:embed="rId3">
            <a:alphaModFix/>
          </a:blip>
          <a:srcRect/>
          <a:stretch/>
        </p:blipFill>
        <p:spPr>
          <a:xfrm>
            <a:off x="619175" y="732152"/>
            <a:ext cx="7260044" cy="3817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0" y="389725"/>
            <a:ext cx="3830100" cy="5727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SzPts val="990"/>
              <a:buNone/>
            </a:pPr>
            <a:r>
              <a:rPr lang="en" sz="3000">
                <a:latin typeface="Proxima Nova Extrabold"/>
                <a:ea typeface="Proxima Nova Extrabold"/>
                <a:cs typeface="Proxima Nova Extrabold"/>
                <a:sym typeface="Proxima Nova Extrabold"/>
              </a:rPr>
              <a:t>Table of Contents</a:t>
            </a:r>
            <a:endParaRPr sz="3000">
              <a:latin typeface="Proxima Nova Extrabold"/>
              <a:ea typeface="Proxima Nova Extrabold"/>
              <a:cs typeface="Proxima Nova Extrabold"/>
              <a:sym typeface="Proxima Nova Extrabold"/>
            </a:endParaRPr>
          </a:p>
        </p:txBody>
      </p:sp>
      <p:sp>
        <p:nvSpPr>
          <p:cNvPr id="67" name="Google Shape;67;p14"/>
          <p:cNvSpPr txBox="1">
            <a:spLocks noGrp="1"/>
          </p:cNvSpPr>
          <p:nvPr>
            <p:ph type="body" idx="1"/>
          </p:nvPr>
        </p:nvSpPr>
        <p:spPr>
          <a:xfrm>
            <a:off x="519775" y="962425"/>
            <a:ext cx="7030500" cy="3690600"/>
          </a:xfrm>
          <a:prstGeom prst="rect">
            <a:avLst/>
          </a:prstGeom>
          <a:noFill/>
          <a:ln>
            <a:noFill/>
          </a:ln>
        </p:spPr>
        <p:txBody>
          <a:bodyPr spcFirstLastPara="1" wrap="square" lIns="91425" tIns="91425" rIns="91425" bIns="91425" anchor="t" anchorCtr="0">
            <a:noAutofit/>
          </a:bodyPr>
          <a:lstStyle/>
          <a:p>
            <a:pPr marL="342900" lvl="0" indent="-361918" algn="l" rtl="0">
              <a:lnSpc>
                <a:spcPct val="80000"/>
              </a:lnSpc>
              <a:spcBef>
                <a:spcPts val="380"/>
              </a:spcBef>
              <a:spcAft>
                <a:spcPts val="0"/>
              </a:spcAft>
              <a:buClr>
                <a:schemeClr val="dk1"/>
              </a:buClr>
              <a:buSzPts val="2200"/>
              <a:buChar char="•"/>
            </a:pPr>
            <a:r>
              <a:rPr lang="en" sz="2200">
                <a:solidFill>
                  <a:schemeClr val="dk1"/>
                </a:solidFill>
              </a:rPr>
              <a:t>Introduction</a:t>
            </a:r>
            <a:endParaRPr sz="2200">
              <a:solidFill>
                <a:schemeClr val="dk1"/>
              </a:solidFill>
            </a:endParaRPr>
          </a:p>
          <a:p>
            <a:pPr marL="342900" lvl="0" indent="-361918" algn="l" rtl="0">
              <a:lnSpc>
                <a:spcPct val="80000"/>
              </a:lnSpc>
              <a:spcBef>
                <a:spcPts val="380"/>
              </a:spcBef>
              <a:spcAft>
                <a:spcPts val="0"/>
              </a:spcAft>
              <a:buClr>
                <a:schemeClr val="dk1"/>
              </a:buClr>
              <a:buSzPts val="2200"/>
              <a:buChar char="•"/>
            </a:pPr>
            <a:r>
              <a:rPr lang="en" sz="2200">
                <a:solidFill>
                  <a:schemeClr val="dk1"/>
                </a:solidFill>
              </a:rPr>
              <a:t>Project Description</a:t>
            </a:r>
            <a:endParaRPr sz="2200">
              <a:solidFill>
                <a:schemeClr val="dk1"/>
              </a:solidFill>
            </a:endParaRPr>
          </a:p>
          <a:p>
            <a:pPr marL="342900" lvl="0" indent="-361918" algn="l" rtl="0">
              <a:lnSpc>
                <a:spcPct val="80000"/>
              </a:lnSpc>
              <a:spcBef>
                <a:spcPts val="380"/>
              </a:spcBef>
              <a:spcAft>
                <a:spcPts val="0"/>
              </a:spcAft>
              <a:buClr>
                <a:schemeClr val="dk1"/>
              </a:buClr>
              <a:buSzPts val="2200"/>
              <a:buChar char="•"/>
            </a:pPr>
            <a:r>
              <a:rPr lang="en" sz="2200">
                <a:solidFill>
                  <a:schemeClr val="dk1"/>
                </a:solidFill>
              </a:rPr>
              <a:t>Objectives</a:t>
            </a:r>
            <a:endParaRPr sz="2200">
              <a:solidFill>
                <a:schemeClr val="dk1"/>
              </a:solidFill>
            </a:endParaRPr>
          </a:p>
          <a:p>
            <a:pPr marL="342900" lvl="0" indent="-361918" algn="l" rtl="0">
              <a:lnSpc>
                <a:spcPct val="80000"/>
              </a:lnSpc>
              <a:spcBef>
                <a:spcPts val="380"/>
              </a:spcBef>
              <a:spcAft>
                <a:spcPts val="0"/>
              </a:spcAft>
              <a:buClr>
                <a:schemeClr val="dk1"/>
              </a:buClr>
              <a:buSzPts val="2200"/>
              <a:buChar char="•"/>
            </a:pPr>
            <a:r>
              <a:rPr lang="en" sz="2200">
                <a:solidFill>
                  <a:schemeClr val="dk1"/>
                </a:solidFill>
              </a:rPr>
              <a:t>Problem Statement</a:t>
            </a:r>
            <a:endParaRPr sz="2200">
              <a:solidFill>
                <a:schemeClr val="dk1"/>
              </a:solidFill>
            </a:endParaRPr>
          </a:p>
          <a:p>
            <a:pPr marL="342900" lvl="0" indent="-361918" algn="l" rtl="0">
              <a:lnSpc>
                <a:spcPct val="80000"/>
              </a:lnSpc>
              <a:spcBef>
                <a:spcPts val="380"/>
              </a:spcBef>
              <a:spcAft>
                <a:spcPts val="0"/>
              </a:spcAft>
              <a:buClr>
                <a:schemeClr val="dk1"/>
              </a:buClr>
              <a:buSzPts val="2200"/>
              <a:buChar char="•"/>
            </a:pPr>
            <a:r>
              <a:rPr lang="en" sz="2200">
                <a:solidFill>
                  <a:schemeClr val="dk1"/>
                </a:solidFill>
              </a:rPr>
              <a:t>Advantages of CMS</a:t>
            </a:r>
            <a:endParaRPr sz="2200">
              <a:solidFill>
                <a:schemeClr val="dk1"/>
              </a:solidFill>
            </a:endParaRPr>
          </a:p>
          <a:p>
            <a:pPr marL="342900" lvl="0" indent="-361918" algn="l" rtl="0">
              <a:lnSpc>
                <a:spcPct val="80000"/>
              </a:lnSpc>
              <a:spcBef>
                <a:spcPts val="380"/>
              </a:spcBef>
              <a:spcAft>
                <a:spcPts val="0"/>
              </a:spcAft>
              <a:buClr>
                <a:schemeClr val="dk1"/>
              </a:buClr>
              <a:buSzPts val="2200"/>
              <a:buChar char="•"/>
            </a:pPr>
            <a:r>
              <a:rPr lang="en" sz="2200">
                <a:solidFill>
                  <a:schemeClr val="dk1"/>
                </a:solidFill>
              </a:rPr>
              <a:t>Working Principle</a:t>
            </a:r>
            <a:endParaRPr sz="2200">
              <a:solidFill>
                <a:schemeClr val="dk1"/>
              </a:solidFill>
            </a:endParaRPr>
          </a:p>
          <a:p>
            <a:pPr marL="342900" lvl="0" indent="-361918" algn="l" rtl="0">
              <a:lnSpc>
                <a:spcPct val="80000"/>
              </a:lnSpc>
              <a:spcBef>
                <a:spcPts val="380"/>
              </a:spcBef>
              <a:spcAft>
                <a:spcPts val="0"/>
              </a:spcAft>
              <a:buClr>
                <a:schemeClr val="dk1"/>
              </a:buClr>
              <a:buSzPts val="2200"/>
              <a:buChar char="•"/>
            </a:pPr>
            <a:r>
              <a:rPr lang="en" sz="2200">
                <a:solidFill>
                  <a:schemeClr val="dk1"/>
                </a:solidFill>
              </a:rPr>
              <a:t>Algorithm</a:t>
            </a:r>
            <a:endParaRPr sz="2200">
              <a:solidFill>
                <a:schemeClr val="dk1"/>
              </a:solidFill>
            </a:endParaRPr>
          </a:p>
          <a:p>
            <a:pPr marL="342900" lvl="0" indent="-361918" algn="l" rtl="0">
              <a:lnSpc>
                <a:spcPct val="80000"/>
              </a:lnSpc>
              <a:spcBef>
                <a:spcPts val="380"/>
              </a:spcBef>
              <a:spcAft>
                <a:spcPts val="0"/>
              </a:spcAft>
              <a:buClr>
                <a:schemeClr val="dk1"/>
              </a:buClr>
              <a:buSzPts val="2200"/>
              <a:buChar char="•"/>
            </a:pPr>
            <a:r>
              <a:rPr lang="en" sz="2200">
                <a:solidFill>
                  <a:schemeClr val="dk1"/>
                </a:solidFill>
              </a:rPr>
              <a:t>Flowchart</a:t>
            </a:r>
            <a:endParaRPr sz="2200">
              <a:solidFill>
                <a:schemeClr val="dk1"/>
              </a:solidFill>
            </a:endParaRPr>
          </a:p>
          <a:p>
            <a:pPr marL="342900" lvl="0" indent="-361918" algn="l" rtl="0">
              <a:lnSpc>
                <a:spcPct val="80000"/>
              </a:lnSpc>
              <a:spcBef>
                <a:spcPts val="380"/>
              </a:spcBef>
              <a:spcAft>
                <a:spcPts val="0"/>
              </a:spcAft>
              <a:buClr>
                <a:schemeClr val="dk1"/>
              </a:buClr>
              <a:buSzPts val="2200"/>
              <a:buChar char="•"/>
            </a:pPr>
            <a:r>
              <a:rPr lang="en" sz="2200">
                <a:solidFill>
                  <a:schemeClr val="dk1"/>
                </a:solidFill>
              </a:rPr>
              <a:t>System Methodology</a:t>
            </a:r>
            <a:endParaRPr sz="2200">
              <a:solidFill>
                <a:schemeClr val="dk1"/>
              </a:solidFill>
            </a:endParaRPr>
          </a:p>
          <a:p>
            <a:pPr marL="342900" lvl="0" indent="-361918" algn="l" rtl="0">
              <a:lnSpc>
                <a:spcPct val="80000"/>
              </a:lnSpc>
              <a:spcBef>
                <a:spcPts val="380"/>
              </a:spcBef>
              <a:spcAft>
                <a:spcPts val="0"/>
              </a:spcAft>
              <a:buClr>
                <a:schemeClr val="dk1"/>
              </a:buClr>
              <a:buSzPts val="2200"/>
              <a:buChar char="•"/>
            </a:pPr>
            <a:r>
              <a:rPr lang="en" sz="2200">
                <a:solidFill>
                  <a:schemeClr val="dk1"/>
                </a:solidFill>
              </a:rPr>
              <a:t>Future Scope</a:t>
            </a:r>
            <a:endParaRPr sz="2200">
              <a:solidFill>
                <a:schemeClr val="dk1"/>
              </a:solidFill>
            </a:endParaRPr>
          </a:p>
          <a:p>
            <a:pPr marL="342900" lvl="0" indent="-361918" algn="l" rtl="0">
              <a:lnSpc>
                <a:spcPct val="80000"/>
              </a:lnSpc>
              <a:spcBef>
                <a:spcPts val="380"/>
              </a:spcBef>
              <a:spcAft>
                <a:spcPts val="0"/>
              </a:spcAft>
              <a:buClr>
                <a:schemeClr val="dk1"/>
              </a:buClr>
              <a:buSzPts val="2200"/>
              <a:buChar char="•"/>
            </a:pPr>
            <a:r>
              <a:rPr lang="en" sz="2200">
                <a:solidFill>
                  <a:schemeClr val="dk1"/>
                </a:solidFill>
              </a:rPr>
              <a:t>Conclusion</a:t>
            </a:r>
            <a:endParaRPr sz="2200">
              <a:solidFill>
                <a:schemeClr val="dk1"/>
              </a:solidFill>
            </a:endParaRPr>
          </a:p>
        </p:txBody>
      </p:sp>
      <p:pic>
        <p:nvPicPr>
          <p:cNvPr id="68" name="Google Shape;68;p14"/>
          <p:cNvPicPr preferRelativeResize="0"/>
          <p:nvPr/>
        </p:nvPicPr>
        <p:blipFill>
          <a:blip r:embed="rId3">
            <a:alphaModFix/>
          </a:blip>
          <a:stretch>
            <a:fillRect/>
          </a:stretch>
        </p:blipFill>
        <p:spPr>
          <a:xfrm>
            <a:off x="6111375" y="962425"/>
            <a:ext cx="2682350" cy="27707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66"/>
                                        </p:tgtEl>
                                        <p:attrNameLst>
                                          <p:attrName>ppt_x</p:attrName>
                                          <p:attrName>ppt_y</p:attrName>
                                        </p:attrNameLst>
                                      </p:cBhvr>
                                    </p:animMotion>
                                    <p:animRot by="1500000">
                                      <p:cBhvr>
                                        <p:cTn id="7" dur="125" fill="hold">
                                          <p:stCondLst>
                                            <p:cond delay="0"/>
                                          </p:stCondLst>
                                        </p:cTn>
                                        <p:tgtEl>
                                          <p:spTgt spid="66"/>
                                        </p:tgtEl>
                                        <p:attrNameLst>
                                          <p:attrName>r</p:attrName>
                                        </p:attrNameLst>
                                      </p:cBhvr>
                                    </p:animRot>
                                    <p:animRot by="-1500000">
                                      <p:cBhvr>
                                        <p:cTn id="8" dur="125" fill="hold">
                                          <p:stCondLst>
                                            <p:cond delay="125"/>
                                          </p:stCondLst>
                                        </p:cTn>
                                        <p:tgtEl>
                                          <p:spTgt spid="66"/>
                                        </p:tgtEl>
                                        <p:attrNameLst>
                                          <p:attrName>r</p:attrName>
                                        </p:attrNameLst>
                                      </p:cBhvr>
                                    </p:animRot>
                                    <p:animRot by="-1500000">
                                      <p:cBhvr>
                                        <p:cTn id="9" dur="125" fill="hold">
                                          <p:stCondLst>
                                            <p:cond delay="250"/>
                                          </p:stCondLst>
                                        </p:cTn>
                                        <p:tgtEl>
                                          <p:spTgt spid="66"/>
                                        </p:tgtEl>
                                        <p:attrNameLst>
                                          <p:attrName>r</p:attrName>
                                        </p:attrNameLst>
                                      </p:cBhvr>
                                    </p:animRot>
                                    <p:animRot by="1500000">
                                      <p:cBhvr>
                                        <p:cTn id="10" dur="125" fill="hold">
                                          <p:stCondLst>
                                            <p:cond delay="375"/>
                                          </p:stCondLst>
                                        </p:cTn>
                                        <p:tgtEl>
                                          <p:spTgt spid="6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Introduction</a:t>
            </a:r>
            <a:endParaRPr sz="3000">
              <a:latin typeface="Proxima Nova Extrabold"/>
              <a:ea typeface="Proxima Nova Extrabold"/>
              <a:cs typeface="Proxima Nova Extrabold"/>
              <a:sym typeface="Proxima Nova Extrabold"/>
            </a:endParaRPr>
          </a:p>
        </p:txBody>
      </p:sp>
      <p:sp>
        <p:nvSpPr>
          <p:cNvPr id="74" name="Google Shape;74;p15"/>
          <p:cNvSpPr txBox="1">
            <a:spLocks noGrp="1"/>
          </p:cNvSpPr>
          <p:nvPr>
            <p:ph type="body" idx="1"/>
          </p:nvPr>
        </p:nvSpPr>
        <p:spPr>
          <a:xfrm>
            <a:off x="311700" y="1152475"/>
            <a:ext cx="7002600" cy="3797400"/>
          </a:xfrm>
          <a:prstGeom prst="rect">
            <a:avLst/>
          </a:prstGeom>
        </p:spPr>
        <p:txBody>
          <a:bodyPr spcFirstLastPara="1" wrap="square" lIns="91425" tIns="91425" rIns="91425" bIns="91425" anchor="t" anchorCtr="0">
            <a:normAutofit/>
          </a:bodyPr>
          <a:lstStyle/>
          <a:p>
            <a:pPr marL="0" lvl="0" indent="0" algn="just" rtl="0">
              <a:lnSpc>
                <a:spcPct val="100000"/>
              </a:lnSpc>
              <a:spcBef>
                <a:spcPts val="0"/>
              </a:spcBef>
              <a:spcAft>
                <a:spcPts val="0"/>
              </a:spcAft>
              <a:buNone/>
            </a:pPr>
            <a:r>
              <a:rPr lang="en">
                <a:solidFill>
                  <a:srgbClr val="000000"/>
                </a:solidFill>
              </a:rPr>
              <a:t>In today's interconnected world, managing contact information efficiently is more critical than ever. We introduce you to the concept of a Contact Management System (CMS).</a:t>
            </a:r>
            <a:endParaRPr>
              <a:solidFill>
                <a:srgbClr val="000000"/>
              </a:solidFill>
            </a:endParaRPr>
          </a:p>
          <a:p>
            <a:pPr marL="0" lvl="0" indent="0" algn="just" rtl="0">
              <a:lnSpc>
                <a:spcPct val="100000"/>
              </a:lnSpc>
              <a:spcBef>
                <a:spcPts val="0"/>
              </a:spcBef>
              <a:spcAft>
                <a:spcPts val="0"/>
              </a:spcAft>
              <a:buNone/>
            </a:pPr>
            <a:endParaRPr>
              <a:solidFill>
                <a:srgbClr val="000000"/>
              </a:solidFill>
            </a:endParaRPr>
          </a:p>
          <a:p>
            <a:pPr marL="0" lvl="0" indent="0" algn="just" rtl="0">
              <a:lnSpc>
                <a:spcPct val="100000"/>
              </a:lnSpc>
              <a:spcBef>
                <a:spcPts val="0"/>
              </a:spcBef>
              <a:spcAft>
                <a:spcPts val="0"/>
              </a:spcAft>
              <a:buNone/>
            </a:pPr>
            <a:r>
              <a:rPr lang="en">
                <a:solidFill>
                  <a:srgbClr val="000000"/>
                </a:solidFill>
              </a:rPr>
              <a:t>CMS is a specialized software solution designed to simplify contact-related tasks and activities. It is highly relevant in our modern era, where individuals and organizations maintain extensive networks of contacts, including clients, colleagues, suppliers, and personal connections.</a:t>
            </a:r>
            <a:endParaRPr>
              <a:solidFill>
                <a:srgbClr val="000000"/>
              </a:solidFill>
            </a:endParaRPr>
          </a:p>
          <a:p>
            <a:pPr marL="0" lvl="0" indent="0" algn="just" rtl="0">
              <a:lnSpc>
                <a:spcPct val="100000"/>
              </a:lnSpc>
              <a:spcBef>
                <a:spcPts val="0"/>
              </a:spcBef>
              <a:spcAft>
                <a:spcPts val="0"/>
              </a:spcAft>
              <a:buNone/>
            </a:pPr>
            <a:endParaRPr>
              <a:solidFill>
                <a:srgbClr val="000000"/>
              </a:solidFill>
            </a:endParaRPr>
          </a:p>
          <a:p>
            <a:pPr marL="0" lvl="0" indent="0" algn="just" rtl="0">
              <a:lnSpc>
                <a:spcPct val="100000"/>
              </a:lnSpc>
              <a:spcBef>
                <a:spcPts val="0"/>
              </a:spcBef>
              <a:spcAft>
                <a:spcPts val="0"/>
              </a:spcAft>
              <a:buNone/>
            </a:pPr>
            <a:r>
              <a:rPr lang="en">
                <a:solidFill>
                  <a:srgbClr val="000000"/>
                </a:solidFill>
              </a:rPr>
              <a:t>This presentation aims to provide a comprehensive understanding of CMS, including its key objectives, functionalities, and benefits.</a:t>
            </a:r>
            <a:endParaRPr>
              <a:solidFill>
                <a:srgbClr val="000000"/>
              </a:solidFill>
            </a:endParaRPr>
          </a:p>
        </p:txBody>
      </p:sp>
      <p:pic>
        <p:nvPicPr>
          <p:cNvPr id="75" name="Google Shape;75;p15"/>
          <p:cNvPicPr preferRelativeResize="0"/>
          <p:nvPr/>
        </p:nvPicPr>
        <p:blipFill>
          <a:blip r:embed="rId3">
            <a:alphaModFix/>
          </a:blip>
          <a:stretch>
            <a:fillRect/>
          </a:stretch>
        </p:blipFill>
        <p:spPr>
          <a:xfrm>
            <a:off x="8287892" y="533697"/>
            <a:ext cx="449367" cy="395355"/>
          </a:xfrm>
          <a:prstGeom prst="rect">
            <a:avLst/>
          </a:prstGeom>
          <a:noFill/>
          <a:ln>
            <a:noFill/>
          </a:ln>
        </p:spPr>
      </p:pic>
      <p:pic>
        <p:nvPicPr>
          <p:cNvPr id="76" name="Google Shape;76;p15"/>
          <p:cNvPicPr preferRelativeResize="0"/>
          <p:nvPr/>
        </p:nvPicPr>
        <p:blipFill>
          <a:blip r:embed="rId4">
            <a:alphaModFix/>
          </a:blip>
          <a:stretch>
            <a:fillRect/>
          </a:stretch>
        </p:blipFill>
        <p:spPr>
          <a:xfrm>
            <a:off x="8033250" y="309663"/>
            <a:ext cx="958650" cy="843425"/>
          </a:xfrm>
          <a:prstGeom prst="rect">
            <a:avLst/>
          </a:prstGeom>
          <a:noFill/>
          <a:ln>
            <a:noFill/>
          </a:ln>
        </p:spPr>
      </p:pic>
      <p:pic>
        <p:nvPicPr>
          <p:cNvPr id="77" name="Google Shape;77;p15"/>
          <p:cNvPicPr preferRelativeResize="0"/>
          <p:nvPr/>
        </p:nvPicPr>
        <p:blipFill>
          <a:blip r:embed="rId3">
            <a:alphaModFix/>
          </a:blip>
          <a:stretch>
            <a:fillRect/>
          </a:stretch>
        </p:blipFill>
        <p:spPr>
          <a:xfrm>
            <a:off x="7258975" y="445025"/>
            <a:ext cx="774275" cy="774250"/>
          </a:xfrm>
          <a:prstGeom prst="rect">
            <a:avLst/>
          </a:prstGeom>
          <a:noFill/>
          <a:ln>
            <a:noFill/>
          </a:ln>
        </p:spPr>
      </p:pic>
      <p:pic>
        <p:nvPicPr>
          <p:cNvPr id="78" name="Google Shape;78;p15"/>
          <p:cNvPicPr preferRelativeResize="0"/>
          <p:nvPr/>
        </p:nvPicPr>
        <p:blipFill>
          <a:blip r:embed="rId5">
            <a:alphaModFix/>
          </a:blip>
          <a:stretch>
            <a:fillRect/>
          </a:stretch>
        </p:blipFill>
        <p:spPr>
          <a:xfrm>
            <a:off x="7037750" y="1290750"/>
            <a:ext cx="3128475" cy="23456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Project Description</a:t>
            </a:r>
            <a:endParaRPr sz="3000">
              <a:latin typeface="Proxima Nova Extrabold"/>
              <a:ea typeface="Proxima Nova Extrabold"/>
              <a:cs typeface="Proxima Nova Extrabold"/>
              <a:sym typeface="Proxima Nova Extrabold"/>
            </a:endParaRPr>
          </a:p>
        </p:txBody>
      </p:sp>
      <p:sp>
        <p:nvSpPr>
          <p:cNvPr id="84" name="Google Shape;84;p16"/>
          <p:cNvSpPr txBox="1">
            <a:spLocks noGrp="1"/>
          </p:cNvSpPr>
          <p:nvPr>
            <p:ph type="body" idx="1"/>
          </p:nvPr>
        </p:nvSpPr>
        <p:spPr>
          <a:xfrm>
            <a:off x="311700" y="1152475"/>
            <a:ext cx="60348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a:solidFill>
                  <a:srgbClr val="000000"/>
                </a:solidFill>
              </a:rPr>
              <a:t>A contact management system in C++ is a software application designed to efficiently store, organize, and manage contact information, including names, phone numbers, email addresses, and more. This system enables users to add, edit, delete, and search for contacts, providing a user-friendly interface for seamless contact management.</a:t>
            </a:r>
            <a:endParaRPr/>
          </a:p>
        </p:txBody>
      </p:sp>
      <p:pic>
        <p:nvPicPr>
          <p:cNvPr id="85" name="Google Shape;85;p16"/>
          <p:cNvPicPr preferRelativeResize="0"/>
          <p:nvPr/>
        </p:nvPicPr>
        <p:blipFill>
          <a:blip r:embed="rId3">
            <a:alphaModFix/>
          </a:blip>
          <a:stretch>
            <a:fillRect/>
          </a:stretch>
        </p:blipFill>
        <p:spPr>
          <a:xfrm>
            <a:off x="6498900" y="686200"/>
            <a:ext cx="2492700" cy="301779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wipe(down)">
                                      <p:cBhvr>
                                        <p:cTn id="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Objectives</a:t>
            </a:r>
            <a:endParaRPr sz="3000">
              <a:latin typeface="Proxima Nova Extrabold"/>
              <a:ea typeface="Proxima Nova Extrabold"/>
              <a:cs typeface="Proxima Nova Extrabold"/>
              <a:sym typeface="Proxima Nova Extrabold"/>
            </a:endParaRPr>
          </a:p>
        </p:txBody>
      </p:sp>
      <p:sp>
        <p:nvSpPr>
          <p:cNvPr id="91" name="Google Shape;91;p17"/>
          <p:cNvSpPr txBox="1">
            <a:spLocks noGrp="1"/>
          </p:cNvSpPr>
          <p:nvPr>
            <p:ph type="body" idx="1"/>
          </p:nvPr>
        </p:nvSpPr>
        <p:spPr>
          <a:xfrm>
            <a:off x="311700" y="1152475"/>
            <a:ext cx="6809100" cy="3416400"/>
          </a:xfrm>
          <a:prstGeom prst="rect">
            <a:avLst/>
          </a:prstGeom>
        </p:spPr>
        <p:txBody>
          <a:bodyPr spcFirstLastPara="1" wrap="square" lIns="91425" tIns="91425" rIns="91425" bIns="91425" anchor="t" anchorCtr="0">
            <a:normAutofit lnSpcReduction="10000"/>
          </a:bodyPr>
          <a:lstStyle/>
          <a:p>
            <a:pPr marL="0" lvl="0" indent="0" algn="l" rtl="0">
              <a:lnSpc>
                <a:spcPct val="100000"/>
              </a:lnSpc>
              <a:spcBef>
                <a:spcPts val="0"/>
              </a:spcBef>
              <a:spcAft>
                <a:spcPts val="0"/>
              </a:spcAft>
              <a:buNone/>
            </a:pPr>
            <a:r>
              <a:rPr lang="en">
                <a:solidFill>
                  <a:srgbClr val="000000"/>
                </a:solidFill>
              </a:rPr>
              <a:t>The primary objectives of a Contact Management System (CMS) are to simplify and optimize contact-related tasks and activities. Here are the key objectives of a CMS:</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 b="1">
                <a:solidFill>
                  <a:srgbClr val="000000"/>
                </a:solidFill>
              </a:rPr>
              <a:t>Efficient Contact Management</a:t>
            </a:r>
            <a:endParaRPr b="1">
              <a:solidFill>
                <a:srgbClr val="000000"/>
              </a:solidFill>
            </a:endParaRPr>
          </a:p>
          <a:p>
            <a:pPr marL="457200" lvl="0" indent="-342900" algn="l" rtl="0">
              <a:lnSpc>
                <a:spcPct val="150000"/>
              </a:lnSpc>
              <a:spcBef>
                <a:spcPts val="0"/>
              </a:spcBef>
              <a:spcAft>
                <a:spcPts val="0"/>
              </a:spcAft>
              <a:buClr>
                <a:srgbClr val="000000"/>
              </a:buClr>
              <a:buSzPts val="1800"/>
              <a:buChar char="●"/>
            </a:pPr>
            <a:r>
              <a:rPr lang="en" b="1">
                <a:solidFill>
                  <a:srgbClr val="000000"/>
                </a:solidFill>
              </a:rPr>
              <a:t>Data Accuracy</a:t>
            </a:r>
            <a:endParaRPr b="1">
              <a:solidFill>
                <a:srgbClr val="000000"/>
              </a:solidFill>
            </a:endParaRPr>
          </a:p>
          <a:p>
            <a:pPr marL="457200" lvl="0" indent="-342900" algn="l" rtl="0">
              <a:lnSpc>
                <a:spcPct val="150000"/>
              </a:lnSpc>
              <a:spcBef>
                <a:spcPts val="0"/>
              </a:spcBef>
              <a:spcAft>
                <a:spcPts val="0"/>
              </a:spcAft>
              <a:buClr>
                <a:srgbClr val="000000"/>
              </a:buClr>
              <a:buSzPts val="1800"/>
              <a:buChar char="●"/>
            </a:pPr>
            <a:r>
              <a:rPr lang="en" b="1">
                <a:solidFill>
                  <a:srgbClr val="000000"/>
                </a:solidFill>
              </a:rPr>
              <a:t>Quick Access</a:t>
            </a:r>
            <a:endParaRPr b="1">
              <a:solidFill>
                <a:srgbClr val="000000"/>
              </a:solidFill>
            </a:endParaRPr>
          </a:p>
          <a:p>
            <a:pPr marL="457200" lvl="0" indent="-342900" algn="l" rtl="0">
              <a:lnSpc>
                <a:spcPct val="150000"/>
              </a:lnSpc>
              <a:spcBef>
                <a:spcPts val="0"/>
              </a:spcBef>
              <a:spcAft>
                <a:spcPts val="0"/>
              </a:spcAft>
              <a:buClr>
                <a:srgbClr val="000000"/>
              </a:buClr>
              <a:buSzPts val="1800"/>
              <a:buChar char="●"/>
            </a:pPr>
            <a:r>
              <a:rPr lang="en" b="1">
                <a:solidFill>
                  <a:srgbClr val="000000"/>
                </a:solidFill>
              </a:rPr>
              <a:t>Improved Communication</a:t>
            </a:r>
            <a:endParaRPr b="1">
              <a:solidFill>
                <a:srgbClr val="000000"/>
              </a:solidFill>
            </a:endParaRPr>
          </a:p>
          <a:p>
            <a:pPr marL="457200" lvl="0" indent="-342900" algn="l" rtl="0">
              <a:lnSpc>
                <a:spcPct val="150000"/>
              </a:lnSpc>
              <a:spcBef>
                <a:spcPts val="0"/>
              </a:spcBef>
              <a:spcAft>
                <a:spcPts val="0"/>
              </a:spcAft>
              <a:buClr>
                <a:srgbClr val="000000"/>
              </a:buClr>
              <a:buSzPts val="1800"/>
              <a:buChar char="●"/>
            </a:pPr>
            <a:r>
              <a:rPr lang="en" b="1">
                <a:solidFill>
                  <a:srgbClr val="000000"/>
                </a:solidFill>
              </a:rPr>
              <a:t>Customization</a:t>
            </a:r>
            <a:endParaRPr b="1">
              <a:solidFill>
                <a:srgbClr val="000000"/>
              </a:solidFill>
            </a:endParaRPr>
          </a:p>
          <a:p>
            <a:pPr marL="457200" lvl="0" indent="-342900" algn="l" rtl="0">
              <a:lnSpc>
                <a:spcPct val="150000"/>
              </a:lnSpc>
              <a:spcBef>
                <a:spcPts val="0"/>
              </a:spcBef>
              <a:spcAft>
                <a:spcPts val="0"/>
              </a:spcAft>
              <a:buClr>
                <a:srgbClr val="000000"/>
              </a:buClr>
              <a:buSzPts val="1800"/>
              <a:buChar char="●"/>
            </a:pPr>
            <a:r>
              <a:rPr lang="en" b="1">
                <a:solidFill>
                  <a:srgbClr val="000000"/>
                </a:solidFill>
              </a:rPr>
              <a:t>User-Friendly Interface</a:t>
            </a:r>
            <a:endParaRPr b="1">
              <a:solidFill>
                <a:srgbClr val="000000"/>
              </a:solidFill>
            </a:endParaRPr>
          </a:p>
        </p:txBody>
      </p:sp>
      <p:pic>
        <p:nvPicPr>
          <p:cNvPr id="92" name="Google Shape;92;p17"/>
          <p:cNvPicPr preferRelativeResize="0"/>
          <p:nvPr/>
        </p:nvPicPr>
        <p:blipFill>
          <a:blip r:embed="rId3">
            <a:alphaModFix/>
          </a:blip>
          <a:stretch>
            <a:fillRect/>
          </a:stretch>
        </p:blipFill>
        <p:spPr>
          <a:xfrm>
            <a:off x="4499975" y="1908075"/>
            <a:ext cx="4553550" cy="2826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1961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Problem Statement</a:t>
            </a:r>
            <a:endParaRPr sz="3000">
              <a:latin typeface="Proxima Nova Extrabold"/>
              <a:ea typeface="Proxima Nova Extrabold"/>
              <a:cs typeface="Proxima Nova Extrabold"/>
              <a:sym typeface="Proxima Nova Extrabold"/>
            </a:endParaRPr>
          </a:p>
        </p:txBody>
      </p:sp>
      <p:sp>
        <p:nvSpPr>
          <p:cNvPr id="98" name="Google Shape;98;p18"/>
          <p:cNvSpPr txBox="1">
            <a:spLocks noGrp="1"/>
          </p:cNvSpPr>
          <p:nvPr>
            <p:ph type="body" idx="1"/>
          </p:nvPr>
        </p:nvSpPr>
        <p:spPr>
          <a:xfrm>
            <a:off x="311700" y="768850"/>
            <a:ext cx="6767400" cy="41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Here are some of the problem statement for Contact Management System:</a:t>
            </a:r>
            <a:endParaRPr>
              <a:solidFill>
                <a:srgbClr val="000000"/>
              </a:solidFill>
            </a:endParaRPr>
          </a:p>
          <a:p>
            <a:pPr marL="457200" lvl="0" indent="-342900" algn="l" rtl="0">
              <a:spcBef>
                <a:spcPts val="0"/>
              </a:spcBef>
              <a:spcAft>
                <a:spcPts val="0"/>
              </a:spcAft>
              <a:buClr>
                <a:srgbClr val="000000"/>
              </a:buClr>
              <a:buSzPts val="1800"/>
              <a:buChar char="●"/>
            </a:pPr>
            <a:r>
              <a:rPr lang="en" b="1">
                <a:solidFill>
                  <a:srgbClr val="000000"/>
                </a:solidFill>
              </a:rPr>
              <a:t>Challenge:</a:t>
            </a:r>
            <a:r>
              <a:rPr lang="en">
                <a:solidFill>
                  <a:srgbClr val="000000"/>
                </a:solidFill>
              </a:rPr>
              <a:t> Managing a growing network of diverse contacts is increasingly challenging for individuals and organizations.</a:t>
            </a:r>
            <a:endParaRPr>
              <a:solidFill>
                <a:srgbClr val="000000"/>
              </a:solidFill>
            </a:endParaRPr>
          </a:p>
          <a:p>
            <a:pPr marL="457200" lvl="0" indent="-342900" algn="l" rtl="0">
              <a:spcBef>
                <a:spcPts val="0"/>
              </a:spcBef>
              <a:spcAft>
                <a:spcPts val="0"/>
              </a:spcAft>
              <a:buClr>
                <a:srgbClr val="000000"/>
              </a:buClr>
              <a:buSzPts val="1800"/>
              <a:buChar char="●"/>
            </a:pPr>
            <a:r>
              <a:rPr lang="en" b="1">
                <a:solidFill>
                  <a:srgbClr val="000000"/>
                </a:solidFill>
              </a:rPr>
              <a:t>Data Overload:</a:t>
            </a:r>
            <a:r>
              <a:rPr lang="en">
                <a:solidFill>
                  <a:srgbClr val="000000"/>
                </a:solidFill>
              </a:rPr>
              <a:t> Contacts include clients, colleagues, suppliers, and personal connections, leading to data overload and potential errors.</a:t>
            </a:r>
            <a:endParaRPr>
              <a:solidFill>
                <a:srgbClr val="000000"/>
              </a:solidFill>
            </a:endParaRPr>
          </a:p>
          <a:p>
            <a:pPr marL="457200" lvl="0" indent="-342900" algn="l" rtl="0">
              <a:spcBef>
                <a:spcPts val="0"/>
              </a:spcBef>
              <a:spcAft>
                <a:spcPts val="0"/>
              </a:spcAft>
              <a:buClr>
                <a:srgbClr val="000000"/>
              </a:buClr>
              <a:buSzPts val="1800"/>
              <a:buChar char="●"/>
            </a:pPr>
            <a:r>
              <a:rPr lang="en" b="1">
                <a:solidFill>
                  <a:srgbClr val="000000"/>
                </a:solidFill>
              </a:rPr>
              <a:t>Inefficiency:</a:t>
            </a:r>
            <a:r>
              <a:rPr lang="en">
                <a:solidFill>
                  <a:srgbClr val="000000"/>
                </a:solidFill>
              </a:rPr>
              <a:t> Traditional contact management methods, like paper-based systems or fragmented digital tools, are often inefficient.</a:t>
            </a:r>
            <a:endParaRPr>
              <a:solidFill>
                <a:srgbClr val="000000"/>
              </a:solidFill>
            </a:endParaRPr>
          </a:p>
          <a:p>
            <a:pPr marL="457200" lvl="0" indent="-342900" algn="l" rtl="0">
              <a:spcBef>
                <a:spcPts val="0"/>
              </a:spcBef>
              <a:spcAft>
                <a:spcPts val="0"/>
              </a:spcAft>
              <a:buClr>
                <a:srgbClr val="000000"/>
              </a:buClr>
              <a:buSzPts val="1800"/>
              <a:buChar char="●"/>
            </a:pPr>
            <a:r>
              <a:rPr lang="en" b="1">
                <a:solidFill>
                  <a:srgbClr val="000000"/>
                </a:solidFill>
              </a:rPr>
              <a:t>Data Accuracy:</a:t>
            </a:r>
            <a:r>
              <a:rPr lang="en">
                <a:solidFill>
                  <a:srgbClr val="000000"/>
                </a:solidFill>
              </a:rPr>
              <a:t> Ensuring data accuracy, security, and accessibility across various devices and platforms is essential.</a:t>
            </a:r>
            <a:endParaRPr>
              <a:solidFill>
                <a:srgbClr val="000000"/>
              </a:solidFill>
            </a:endParaRPr>
          </a:p>
          <a:p>
            <a:pPr marL="457200" lvl="0" indent="0" algn="l" rtl="0">
              <a:spcBef>
                <a:spcPts val="0"/>
              </a:spcBef>
              <a:spcAft>
                <a:spcPts val="0"/>
              </a:spcAft>
              <a:buNone/>
            </a:pPr>
            <a:endParaRPr>
              <a:solidFill>
                <a:srgbClr val="000000"/>
              </a:solidFill>
            </a:endParaRPr>
          </a:p>
        </p:txBody>
      </p:sp>
      <p:pic>
        <p:nvPicPr>
          <p:cNvPr id="99" name="Google Shape;99;p18"/>
          <p:cNvPicPr preferRelativeResize="0"/>
          <p:nvPr/>
        </p:nvPicPr>
        <p:blipFill>
          <a:blip r:embed="rId3">
            <a:alphaModFix/>
          </a:blip>
          <a:stretch>
            <a:fillRect/>
          </a:stretch>
        </p:blipFill>
        <p:spPr>
          <a:xfrm>
            <a:off x="7300625" y="64000"/>
            <a:ext cx="1760100" cy="1947014"/>
          </a:xfrm>
          <a:prstGeom prst="rect">
            <a:avLst/>
          </a:prstGeom>
          <a:noFill/>
          <a:ln>
            <a:noFill/>
          </a:ln>
        </p:spPr>
      </p:pic>
      <p:pic>
        <p:nvPicPr>
          <p:cNvPr id="100" name="Google Shape;100;p18"/>
          <p:cNvPicPr preferRelativeResize="0"/>
          <p:nvPr/>
        </p:nvPicPr>
        <p:blipFill>
          <a:blip r:embed="rId4">
            <a:alphaModFix/>
          </a:blip>
          <a:stretch>
            <a:fillRect/>
          </a:stretch>
        </p:blipFill>
        <p:spPr>
          <a:xfrm>
            <a:off x="7231500" y="2163414"/>
            <a:ext cx="1760100" cy="248649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97"/>
                                        </p:tgtEl>
                                        <p:attrNameLst>
                                          <p:attrName>ppt_x</p:attrName>
                                          <p:attrName>ppt_y</p:attrName>
                                        </p:attrNameLst>
                                      </p:cBhvr>
                                    </p:animMotion>
                                    <p:animRot by="1500000">
                                      <p:cBhvr>
                                        <p:cTn id="7" dur="125" fill="hold">
                                          <p:stCondLst>
                                            <p:cond delay="0"/>
                                          </p:stCondLst>
                                        </p:cTn>
                                        <p:tgtEl>
                                          <p:spTgt spid="97"/>
                                        </p:tgtEl>
                                        <p:attrNameLst>
                                          <p:attrName>r</p:attrName>
                                        </p:attrNameLst>
                                      </p:cBhvr>
                                    </p:animRot>
                                    <p:animRot by="-1500000">
                                      <p:cBhvr>
                                        <p:cTn id="8" dur="125" fill="hold">
                                          <p:stCondLst>
                                            <p:cond delay="125"/>
                                          </p:stCondLst>
                                        </p:cTn>
                                        <p:tgtEl>
                                          <p:spTgt spid="97"/>
                                        </p:tgtEl>
                                        <p:attrNameLst>
                                          <p:attrName>r</p:attrName>
                                        </p:attrNameLst>
                                      </p:cBhvr>
                                    </p:animRot>
                                    <p:animRot by="-1500000">
                                      <p:cBhvr>
                                        <p:cTn id="9" dur="125" fill="hold">
                                          <p:stCondLst>
                                            <p:cond delay="250"/>
                                          </p:stCondLst>
                                        </p:cTn>
                                        <p:tgtEl>
                                          <p:spTgt spid="97"/>
                                        </p:tgtEl>
                                        <p:attrNameLst>
                                          <p:attrName>r</p:attrName>
                                        </p:attrNameLst>
                                      </p:cBhvr>
                                    </p:animRot>
                                    <p:animRot by="1500000">
                                      <p:cBhvr>
                                        <p:cTn id="10" dur="125" fill="hold">
                                          <p:stCondLst>
                                            <p:cond delay="375"/>
                                          </p:stCondLst>
                                        </p:cTn>
                                        <p:tgtEl>
                                          <p:spTgt spid="9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00" y="855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Advantages Of CMS</a:t>
            </a:r>
            <a:endParaRPr sz="3000">
              <a:latin typeface="Proxima Nova Extrabold"/>
              <a:ea typeface="Proxima Nova Extrabold"/>
              <a:cs typeface="Proxima Nova Extrabold"/>
              <a:sym typeface="Proxima Nova Extrabold"/>
            </a:endParaRPr>
          </a:p>
        </p:txBody>
      </p:sp>
      <p:sp>
        <p:nvSpPr>
          <p:cNvPr id="106" name="Google Shape;106;p19"/>
          <p:cNvSpPr txBox="1">
            <a:spLocks noGrp="1"/>
          </p:cNvSpPr>
          <p:nvPr>
            <p:ph type="body" idx="1"/>
          </p:nvPr>
        </p:nvSpPr>
        <p:spPr>
          <a:xfrm>
            <a:off x="311700" y="658250"/>
            <a:ext cx="7389600" cy="434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 contact management system (CMS) offers several advantages for individuals and organizations:</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Efficient Organization</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Time-Saving</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Improved Communication</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Centralized Data</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Customization</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Data Security</a:t>
            </a:r>
            <a:endParaRPr b="1">
              <a:solidFill>
                <a:schemeClr val="dk1"/>
              </a:solidFill>
            </a:endParaRPr>
          </a:p>
          <a:p>
            <a:pPr marL="0" lvl="0" indent="0" algn="l" rtl="0">
              <a:spcBef>
                <a:spcPts val="0"/>
              </a:spcBef>
              <a:spcAft>
                <a:spcPts val="0"/>
              </a:spcAft>
              <a:buNone/>
            </a:pPr>
            <a:endParaRPr>
              <a:solidFill>
                <a:schemeClr val="dk1"/>
              </a:solidFill>
            </a:endParaRPr>
          </a:p>
        </p:txBody>
      </p:sp>
      <p:pic>
        <p:nvPicPr>
          <p:cNvPr id="107" name="Google Shape;107;p19"/>
          <p:cNvPicPr preferRelativeResize="0"/>
          <p:nvPr/>
        </p:nvPicPr>
        <p:blipFill>
          <a:blip r:embed="rId3">
            <a:alphaModFix/>
          </a:blip>
          <a:stretch>
            <a:fillRect/>
          </a:stretch>
        </p:blipFill>
        <p:spPr>
          <a:xfrm>
            <a:off x="5005108" y="1223683"/>
            <a:ext cx="3429125" cy="3429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Working Principle</a:t>
            </a:r>
            <a:endParaRPr sz="3000">
              <a:latin typeface="Proxima Nova Extrabold"/>
              <a:ea typeface="Proxima Nova Extrabold"/>
              <a:cs typeface="Proxima Nova Extrabold"/>
              <a:sym typeface="Proxima Nova Extrabold"/>
            </a:endParaRPr>
          </a:p>
          <a:p>
            <a:pPr marL="0" lvl="0" indent="0" algn="l" rtl="0">
              <a:spcBef>
                <a:spcPts val="0"/>
              </a:spcBef>
              <a:spcAft>
                <a:spcPts val="0"/>
              </a:spcAft>
              <a:buNone/>
            </a:pPr>
            <a:endParaRPr sz="3000"/>
          </a:p>
          <a:p>
            <a:pPr marL="0" lvl="0" indent="0" algn="l" rtl="0">
              <a:spcBef>
                <a:spcPts val="0"/>
              </a:spcBef>
              <a:spcAft>
                <a:spcPts val="0"/>
              </a:spcAft>
              <a:buNone/>
            </a:pPr>
            <a:endParaRPr sz="3000"/>
          </a:p>
        </p:txBody>
      </p:sp>
      <p:sp>
        <p:nvSpPr>
          <p:cNvPr id="121" name="Google Shape;121;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The working principle of a Contact Management System (CMS) involves a series of steps and processes. Here's an overview of the working principle of CMS:</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Data Input</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Data Storage</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Data Editing</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Customization</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Accessibility</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User Interface (UI)</a:t>
            </a:r>
            <a:endParaRPr b="1">
              <a:solidFill>
                <a:schemeClr val="dk1"/>
              </a:solidFill>
            </a:endParaRPr>
          </a:p>
        </p:txBody>
      </p:sp>
      <p:pic>
        <p:nvPicPr>
          <p:cNvPr id="122" name="Google Shape;122;p21"/>
          <p:cNvPicPr preferRelativeResize="0"/>
          <p:nvPr/>
        </p:nvPicPr>
        <p:blipFill>
          <a:blip r:embed="rId3">
            <a:alphaModFix/>
          </a:blip>
          <a:stretch>
            <a:fillRect/>
          </a:stretch>
        </p:blipFill>
        <p:spPr>
          <a:xfrm>
            <a:off x="4106500" y="1921900"/>
            <a:ext cx="5037501" cy="3097151"/>
          </a:xfrm>
          <a:prstGeom prst="rect">
            <a:avLst/>
          </a:prstGeom>
          <a:noFill/>
          <a:ln>
            <a:noFill/>
          </a:ln>
        </p:spPr>
      </p:pic>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0</TotalTime>
  <Words>1024</Words>
  <Application>Microsoft Office PowerPoint</Application>
  <PresentationFormat>On-screen Show (16:9)</PresentationFormat>
  <Paragraphs>105</Paragraphs>
  <Slides>21</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Proxima Nova</vt:lpstr>
      <vt:lpstr>Calibri</vt:lpstr>
      <vt:lpstr>Arial</vt:lpstr>
      <vt:lpstr>Wingdings</vt:lpstr>
      <vt:lpstr>Times New Roman</vt:lpstr>
      <vt:lpstr>Proxima Nova Extrabold</vt:lpstr>
      <vt:lpstr>Spearmint</vt:lpstr>
      <vt:lpstr>PowerPoint Presentation</vt:lpstr>
      <vt:lpstr>CONTACT MANAGEMENT SYSTEM</vt:lpstr>
      <vt:lpstr>Table of Contents</vt:lpstr>
      <vt:lpstr>Introduction</vt:lpstr>
      <vt:lpstr>Project Description</vt:lpstr>
      <vt:lpstr>Objectives</vt:lpstr>
      <vt:lpstr>Problem Statement</vt:lpstr>
      <vt:lpstr>Advantages Of CMS</vt:lpstr>
      <vt:lpstr>Working Principle  </vt:lpstr>
      <vt:lpstr>Algorithm  </vt:lpstr>
      <vt:lpstr>Flowchart</vt:lpstr>
      <vt:lpstr>System Methodology </vt:lpstr>
      <vt:lpstr>System Methodology </vt:lpstr>
      <vt:lpstr>Future Scope</vt:lpstr>
      <vt:lpstr>Add Contact</vt:lpstr>
      <vt:lpstr>Login page:</vt:lpstr>
      <vt:lpstr>Listing Records                                                   Searching Contacts</vt:lpstr>
      <vt:lpstr>DEMO</vt:lpstr>
      <vt:lpstr>Conclusion</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CONTACT MANAGEMENT SYSTEM</dc:title>
  <dc:creator>priya</dc:creator>
  <cp:lastModifiedBy>Toshiba</cp:lastModifiedBy>
  <cp:revision>49</cp:revision>
  <dcterms:modified xsi:type="dcterms:W3CDTF">2024-05-02T07:19:18Z</dcterms:modified>
</cp:coreProperties>
</file>