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3" r:id="rId15"/>
    <p:sldId id="274" r:id="rId16"/>
    <p:sldId id="275" r:id="rId17"/>
    <p:sldId id="270" r:id="rId18"/>
    <p:sldId id="276" r:id="rId19"/>
    <p:sldId id="272" r:id="rId20"/>
    <p:sldId id="27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Proxima Nova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111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54ff741e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54ff741e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4ff741e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4ff741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4ff741e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4ff741e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54ff741e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54ff741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54ff741e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54ff741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54ff741e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54ff741e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54ff741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54ff741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54ff741e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54ff741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54ff741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54ff741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54ff741e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54ff74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4ff741e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4ff741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54ff741e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54ff741e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4ff741e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4ff741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ites.google.com/site/completelearning.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www.cprogramming.com/" TargetMode="External"/><Relationship Id="rId4" Type="http://schemas.openxmlformats.org/officeDocument/2006/relationships/hyperlink" Target="http://www.sourcecodesworld.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15325" y="1989100"/>
            <a:ext cx="5017500" cy="101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333"/>
              <a:buNone/>
            </a:pPr>
            <a:r>
              <a:rPr lang="en" sz="3000" b="1" dirty="0">
                <a:latin typeface="Times New Roman"/>
                <a:ea typeface="Times New Roman"/>
                <a:cs typeface="Times New Roman"/>
                <a:sym typeface="Times New Roman"/>
              </a:rPr>
              <a:t>CONTACT MANAGEMENT SYSTEM</a:t>
            </a:r>
            <a:endParaRPr sz="3000" b="1"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15325" y="3005200"/>
            <a:ext cx="6231000" cy="2055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n" sz="1900" b="1">
                <a:latin typeface="Times New Roman"/>
                <a:ea typeface="Times New Roman"/>
                <a:cs typeface="Times New Roman"/>
                <a:sym typeface="Times New Roman"/>
              </a:rPr>
              <a:t>BY:</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Bipesh Paudel</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Priyanshu Kushawaha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Sushmita Lama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Taweshal Dev Thakur</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SzPts val="275"/>
              <a:buNone/>
            </a:pPr>
            <a:endParaRPr sz="1900">
              <a:latin typeface="Times New Roman"/>
              <a:ea typeface="Times New Roman"/>
              <a:cs typeface="Times New Roman"/>
              <a:sym typeface="Times New Roman"/>
            </a:endParaRPr>
          </a:p>
        </p:txBody>
      </p:sp>
      <p:pic>
        <p:nvPicPr>
          <p:cNvPr id="3" name="Picture 2" descr="A person sitting at a desk with a computer&#10;&#10;Description automatically generated">
            <a:extLst>
              <a:ext uri="{FF2B5EF4-FFF2-40B4-BE49-F238E27FC236}">
                <a16:creationId xmlns:a16="http://schemas.microsoft.com/office/drawing/2014/main" id="{54393D99-0128-C8E9-5CB4-949A2FB7B5CD}"/>
              </a:ext>
            </a:extLst>
          </p:cNvPr>
          <p:cNvPicPr>
            <a:picLocks noChangeAspect="1"/>
          </p:cNvPicPr>
          <p:nvPr/>
        </p:nvPicPr>
        <p:blipFill>
          <a:blip r:embed="rId3"/>
          <a:stretch>
            <a:fillRect/>
          </a:stretch>
        </p:blipFill>
        <p:spPr>
          <a:xfrm>
            <a:off x="5132825" y="0"/>
            <a:ext cx="4033381" cy="30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
                                        </p:tgtEl>
                                        <p:attrNameLst>
                                          <p:attrName>ppt_x</p:attrName>
                                          <p:attrName>ppt_y</p:attrName>
                                        </p:attrNameLst>
                                      </p:cBhvr>
                                    </p:animMotion>
                                    <p:animRot by="1500000">
                                      <p:cBhvr>
                                        <p:cTn id="7" dur="125" fill="hold">
                                          <p:stCondLst>
                                            <p:cond delay="0"/>
                                          </p:stCondLst>
                                        </p:cTn>
                                        <p:tgtEl>
                                          <p:spTgt spid="59"/>
                                        </p:tgtEl>
                                        <p:attrNameLst>
                                          <p:attrName>r</p:attrName>
                                        </p:attrNameLst>
                                      </p:cBhvr>
                                    </p:animRot>
                                    <p:animRot by="-1500000">
                                      <p:cBhvr>
                                        <p:cTn id="8" dur="125" fill="hold">
                                          <p:stCondLst>
                                            <p:cond delay="125"/>
                                          </p:stCondLst>
                                        </p:cTn>
                                        <p:tgtEl>
                                          <p:spTgt spid="59"/>
                                        </p:tgtEl>
                                        <p:attrNameLst>
                                          <p:attrName>r</p:attrName>
                                        </p:attrNameLst>
                                      </p:cBhvr>
                                    </p:animRot>
                                    <p:animRot by="-1500000">
                                      <p:cBhvr>
                                        <p:cTn id="9" dur="125" fill="hold">
                                          <p:stCondLst>
                                            <p:cond delay="250"/>
                                          </p:stCondLst>
                                        </p:cTn>
                                        <p:tgtEl>
                                          <p:spTgt spid="59"/>
                                        </p:tgtEl>
                                        <p:attrNameLst>
                                          <p:attrName>r</p:attrName>
                                        </p:attrNameLst>
                                      </p:cBhvr>
                                    </p:animRot>
                                    <p:animRot by="1500000">
                                      <p:cBhvr>
                                        <p:cTn id="10" dur="125" fill="hold">
                                          <p:stCondLst>
                                            <p:cond delay="375"/>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97875" y="1999050"/>
            <a:ext cx="266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oxima Nova Extrabold"/>
                <a:ea typeface="Proxima Nova Extrabold"/>
                <a:cs typeface="Proxima Nova Extrabold"/>
                <a:sym typeface="Proxima Nova Extrabold"/>
              </a:rPr>
              <a:t>Flowchart</a:t>
            </a:r>
            <a:endParaRPr>
              <a:latin typeface="Proxima Nova Extrabold"/>
              <a:ea typeface="Proxima Nova Extrabold"/>
              <a:cs typeface="Proxima Nova Extrabold"/>
              <a:sym typeface="Proxima Nova Extrabold"/>
            </a:endParaRPr>
          </a:p>
        </p:txBody>
      </p:sp>
      <p:pic>
        <p:nvPicPr>
          <p:cNvPr id="134" name="Google Shape;134;p23"/>
          <p:cNvPicPr preferRelativeResize="0"/>
          <p:nvPr/>
        </p:nvPicPr>
        <p:blipFill>
          <a:blip r:embed="rId3">
            <a:alphaModFix/>
          </a:blip>
          <a:stretch>
            <a:fillRect/>
          </a:stretch>
        </p:blipFill>
        <p:spPr>
          <a:xfrm>
            <a:off x="2765325" y="82950"/>
            <a:ext cx="4230950" cy="497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System Methodology</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11700" y="1152475"/>
            <a:ext cx="75141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a:solidFill>
                  <a:srgbClr val="000000"/>
                </a:solidFill>
              </a:rPr>
              <a:t>Waterfall approach was the first SDLC Model to be used widely in Software Engineering to ensure success of the project. In “The Waterfall” approach, the whole process of the software development is divided into separate phases. In this Waterfall Model, typically, the outcome of one phase acts as the input for the next phase sequentially. The phases of waterfall model are as follows: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104300" y="1565000"/>
            <a:ext cx="358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Proxima Nova Extrabold"/>
                <a:ea typeface="Proxima Nova Extrabold"/>
                <a:cs typeface="Proxima Nova Extrabold"/>
                <a:sym typeface="Proxima Nova Extrabold"/>
              </a:rPr>
              <a:t>System Methodology</a:t>
            </a:r>
            <a:endParaRPr sz="2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2500"/>
          </a:p>
        </p:txBody>
      </p:sp>
      <p:pic>
        <p:nvPicPr>
          <p:cNvPr id="146" name="Google Shape;146;p25"/>
          <p:cNvPicPr preferRelativeResize="0"/>
          <p:nvPr/>
        </p:nvPicPr>
        <p:blipFill>
          <a:blip r:embed="rId3">
            <a:alphaModFix/>
          </a:blip>
          <a:stretch>
            <a:fillRect/>
          </a:stretch>
        </p:blipFill>
        <p:spPr>
          <a:xfrm>
            <a:off x="3401350" y="287950"/>
            <a:ext cx="5742650" cy="47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Proxima Nova Extrabold"/>
                <a:ea typeface="Proxima Nova Extrabold"/>
                <a:cs typeface="Proxima Nova Extrabold"/>
                <a:sym typeface="Proxima Nova Extrabold"/>
              </a:rPr>
              <a:t>Future Scope</a:t>
            </a:r>
            <a:endParaRPr dirty="0"/>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Advanced Data Analytics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Enhanced Integration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Privacy and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Voice and Natural Language Progressing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Experience (UX) Design</a:t>
            </a:r>
            <a:endParaRPr b="1">
              <a:solidFill>
                <a:schemeClr val="dk1"/>
              </a:solidFill>
            </a:endParaRPr>
          </a:p>
        </p:txBody>
      </p:sp>
      <p:pic>
        <p:nvPicPr>
          <p:cNvPr id="153" name="Google Shape;153;p26"/>
          <p:cNvPicPr preferRelativeResize="0"/>
          <p:nvPr/>
        </p:nvPicPr>
        <p:blipFill>
          <a:blip r:embed="rId3">
            <a:alphaModFix/>
          </a:blip>
          <a:stretch>
            <a:fillRect/>
          </a:stretch>
        </p:blipFill>
        <p:spPr>
          <a:xfrm>
            <a:off x="5283275" y="1017713"/>
            <a:ext cx="3333750"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0877-989C-A5E6-189D-66B09E6E1E1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2BDB4D-7636-9630-9CD3-BAA93BD723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6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5E1D-FE70-E01D-8A46-B2BC4AB748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BEE94C-1EEA-7665-5ED7-CA0064939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200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85BD-9321-335A-5F4F-1076D1D1DAC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E5910C-F5B6-2B3D-DAEE-9E5AB7220D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35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Conclusion</a:t>
            </a:r>
            <a:endParaRPr/>
          </a:p>
        </p:txBody>
      </p:sp>
      <p:sp>
        <p:nvSpPr>
          <p:cNvPr id="159" name="Google Shape;159;p27"/>
          <p:cNvSpPr txBox="1">
            <a:spLocks noGrp="1"/>
          </p:cNvSpPr>
          <p:nvPr>
            <p:ph type="body" idx="1"/>
          </p:nvPr>
        </p:nvSpPr>
        <p:spPr>
          <a:xfrm>
            <a:off x="311700" y="1152475"/>
            <a:ext cx="66294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 dirty="0">
                <a:solidFill>
                  <a:srgbClr val="000000"/>
                </a:solidFill>
              </a:rPr>
              <a:t>In conclusion, our project is only a humble venture to satisfy the needs to manage the project work. Several user-friendly coding have also been adopted. This package shall prove to be a powerful package in satisfying all the requirements of the school. The objective of software planning is to provide a framework that enables the manager to make reasonable estimates made within a limited time frame at the beginning of the software project and should be updated regularly as the project progresses.</a:t>
            </a:r>
            <a:endParaRPr dirty="0">
              <a:solidFill>
                <a:srgbClr val="000000"/>
              </a:solidFill>
            </a:endParaRPr>
          </a:p>
          <a:p>
            <a:pPr marL="0" lvl="0" indent="0" algn="just" rtl="0">
              <a:lnSpc>
                <a:spcPct val="100000"/>
              </a:lnSpc>
              <a:spcBef>
                <a:spcPts val="0"/>
              </a:spcBef>
              <a:spcAft>
                <a:spcPts val="0"/>
              </a:spcAft>
              <a:buNone/>
            </a:pPr>
            <a:endParaRPr dirty="0">
              <a:solidFill>
                <a:srgbClr val="000000"/>
              </a:solidFill>
            </a:endParaRPr>
          </a:p>
          <a:p>
            <a:pPr marL="0" lvl="0" indent="0" algn="just" rtl="0">
              <a:lnSpc>
                <a:spcPct val="100000"/>
              </a:lnSpc>
              <a:spcBef>
                <a:spcPts val="0"/>
              </a:spcBef>
              <a:spcAft>
                <a:spcPts val="0"/>
              </a:spcAft>
              <a:buNone/>
            </a:pPr>
            <a:r>
              <a:rPr lang="en" dirty="0">
                <a:solidFill>
                  <a:srgbClr val="000000"/>
                </a:solidFill>
              </a:rPr>
              <a:t>	We extend our heartfelt gratitude to you for your time and attention.</a:t>
            </a:r>
            <a:endParaRPr dirty="0">
              <a:solidFill>
                <a:srgbClr val="000000"/>
              </a:solidFill>
            </a:endParaRPr>
          </a:p>
        </p:txBody>
      </p:sp>
      <p:pic>
        <p:nvPicPr>
          <p:cNvPr id="160" name="Google Shape;160;p27"/>
          <p:cNvPicPr preferRelativeResize="0"/>
          <p:nvPr/>
        </p:nvPicPr>
        <p:blipFill>
          <a:blip r:embed="rId3">
            <a:alphaModFix/>
          </a:blip>
          <a:stretch>
            <a:fillRect/>
          </a:stretch>
        </p:blipFill>
        <p:spPr>
          <a:xfrm>
            <a:off x="7103050" y="1380500"/>
            <a:ext cx="2040949" cy="2244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E12-33D2-7AB8-8496-5417718CF928}"/>
              </a:ext>
            </a:extLst>
          </p:cNvPr>
          <p:cNvSpPr>
            <a:spLocks noGrp="1"/>
          </p:cNvSpPr>
          <p:nvPr>
            <p:ph type="title"/>
          </p:nvPr>
        </p:nvSpPr>
        <p:spPr/>
        <p:txBody>
          <a:bodyPr>
            <a:normAutofit fontScale="90000"/>
          </a:bodyPr>
          <a:lstStyle/>
          <a:p>
            <a:r>
              <a:rPr lang="en-US" dirty="0"/>
              <a:t>			 REFERENCES</a:t>
            </a:r>
          </a:p>
        </p:txBody>
      </p:sp>
      <p:sp>
        <p:nvSpPr>
          <p:cNvPr id="3" name="Text Placeholder 2">
            <a:extLst>
              <a:ext uri="{FF2B5EF4-FFF2-40B4-BE49-F238E27FC236}">
                <a16:creationId xmlns:a16="http://schemas.microsoft.com/office/drawing/2014/main" id="{6DCB9E84-F744-C8D7-1A62-65E194F8C1C4}"/>
              </a:ext>
            </a:extLst>
          </p:cNvPr>
          <p:cNvSpPr>
            <a:spLocks noGrp="1"/>
          </p:cNvSpPr>
          <p:nvPr>
            <p:ph type="body" idx="1"/>
          </p:nvPr>
        </p:nvSpPr>
        <p:spPr/>
        <p:txBody>
          <a:bodyPr>
            <a:normAutofit lnSpcReduction="10000"/>
          </a:bodyPr>
          <a:lstStyle/>
          <a:p>
            <a:pPr marL="342900" lvl="0" indent="-342900">
              <a:lnSpc>
                <a:spcPct val="150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Valuable insights and mentorship, guidance and feedback from Seniors, Friends and Teachers</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rPr>
              <a:t>https://youtu.be/irqbmMNs2Bo?si=-XJ2y39l_6rwHdhs</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www.w3schools.com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3"/>
              </a:rPr>
              <a:t>www.sites.google.com/site/completelearning.com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www.sourcecodesworld.com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5"/>
              </a:rPr>
              <a:t>www.cprogramming.com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rPr>
              <a:t>WWW.programiz.com</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85587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B89-ACC6-10D5-4310-2237C06D30F1}"/>
              </a:ext>
            </a:extLst>
          </p:cNvPr>
          <p:cNvSpPr>
            <a:spLocks noGrp="1"/>
          </p:cNvSpPr>
          <p:nvPr>
            <p:ph type="title"/>
          </p:nvPr>
        </p:nvSpPr>
        <p:spPr/>
        <p:txBody>
          <a:bodyPr>
            <a:normAutofit fontScale="90000"/>
          </a:bodyPr>
          <a:lstStyle/>
          <a:p>
            <a:r>
              <a:rPr lang="en-US" dirty="0"/>
              <a:t>DEMO</a:t>
            </a:r>
          </a:p>
        </p:txBody>
      </p:sp>
      <p:sp>
        <p:nvSpPr>
          <p:cNvPr id="3" name="Text Placeholder 2">
            <a:extLst>
              <a:ext uri="{FF2B5EF4-FFF2-40B4-BE49-F238E27FC236}">
                <a16:creationId xmlns:a16="http://schemas.microsoft.com/office/drawing/2014/main" id="{37E4EB6F-2BB6-07FE-72E9-DD3402170EEC}"/>
              </a:ext>
            </a:extLst>
          </p:cNvPr>
          <p:cNvSpPr>
            <a:spLocks noGrp="1"/>
          </p:cNvSpPr>
          <p:nvPr>
            <p:ph type="body" idx="1"/>
          </p:nvPr>
        </p:nvSpPr>
        <p:spPr/>
        <p:txBody>
          <a:bodyPr/>
          <a:lstStyle/>
          <a:p>
            <a:endParaRPr lang="en-US" dirty="0"/>
          </a:p>
        </p:txBody>
      </p:sp>
      <p:pic>
        <p:nvPicPr>
          <p:cNvPr id="5" name="Picture 4" descr="A hand touching a screen&#10;&#10;Description automatically generated">
            <a:extLst>
              <a:ext uri="{FF2B5EF4-FFF2-40B4-BE49-F238E27FC236}">
                <a16:creationId xmlns:a16="http://schemas.microsoft.com/office/drawing/2014/main" id="{0B025177-3EDF-4ACA-908E-FB1025B0735C}"/>
              </a:ext>
            </a:extLst>
          </p:cNvPr>
          <p:cNvPicPr>
            <a:picLocks noChangeAspect="1"/>
          </p:cNvPicPr>
          <p:nvPr/>
        </p:nvPicPr>
        <p:blipFill>
          <a:blip r:embed="rId2"/>
          <a:stretch>
            <a:fillRect/>
          </a:stretch>
        </p:blipFill>
        <p:spPr>
          <a:xfrm>
            <a:off x="2951330" y="633347"/>
            <a:ext cx="5880970" cy="3876806"/>
          </a:xfrm>
          <a:prstGeom prst="rect">
            <a:avLst/>
          </a:prstGeom>
        </p:spPr>
      </p:pic>
    </p:spTree>
    <p:extLst>
      <p:ext uri="{BB962C8B-B14F-4D97-AF65-F5344CB8AC3E}">
        <p14:creationId xmlns:p14="http://schemas.microsoft.com/office/powerpoint/2010/main" val="348699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389725"/>
            <a:ext cx="3830100" cy="5727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990"/>
              <a:buNone/>
            </a:pPr>
            <a:r>
              <a:rPr lang="en" sz="3000">
                <a:latin typeface="Proxima Nova Extrabold"/>
                <a:ea typeface="Proxima Nova Extrabold"/>
                <a:cs typeface="Proxima Nova Extrabold"/>
                <a:sym typeface="Proxima Nova Extrabold"/>
              </a:rPr>
              <a:t>Table of Contents</a:t>
            </a:r>
            <a:endParaRPr sz="3000">
              <a:latin typeface="Proxima Nova Extrabold"/>
              <a:ea typeface="Proxima Nova Extrabold"/>
              <a:cs typeface="Proxima Nova Extrabold"/>
              <a:sym typeface="Proxima Nova Extrabold"/>
            </a:endParaRPr>
          </a:p>
        </p:txBody>
      </p:sp>
      <p:sp>
        <p:nvSpPr>
          <p:cNvPr id="67" name="Google Shape;67;p14"/>
          <p:cNvSpPr txBox="1">
            <a:spLocks noGrp="1"/>
          </p:cNvSpPr>
          <p:nvPr>
            <p:ph type="body" idx="1"/>
          </p:nvPr>
        </p:nvSpPr>
        <p:spPr>
          <a:xfrm>
            <a:off x="519775" y="962425"/>
            <a:ext cx="7030500" cy="3690600"/>
          </a:xfrm>
          <a:prstGeom prst="rect">
            <a:avLst/>
          </a:prstGeom>
          <a:noFill/>
          <a:ln>
            <a:noFill/>
          </a:ln>
        </p:spPr>
        <p:txBody>
          <a:bodyPr spcFirstLastPara="1" wrap="square" lIns="91425" tIns="91425" rIns="91425" bIns="91425" anchor="t" anchorCtr="0">
            <a:noAutofit/>
          </a:bodyPr>
          <a:lstStyle/>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Introduction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Project Description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Objectives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Problem Statement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Advantages of CMS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Working Principle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Algorithm</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Flowchart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System Methodology</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Future Scope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Conclusion</a:t>
            </a:r>
            <a:endParaRPr sz="2200" dirty="0">
              <a:solidFill>
                <a:schemeClr val="dk1"/>
              </a:solidFill>
            </a:endParaRPr>
          </a:p>
        </p:txBody>
      </p:sp>
      <p:pic>
        <p:nvPicPr>
          <p:cNvPr id="68" name="Google Shape;68;p14"/>
          <p:cNvPicPr preferRelativeResize="0"/>
          <p:nvPr/>
        </p:nvPicPr>
        <p:blipFill>
          <a:blip r:embed="rId3">
            <a:alphaModFix/>
          </a:blip>
          <a:stretch>
            <a:fillRect/>
          </a:stretch>
        </p:blipFill>
        <p:spPr>
          <a:xfrm>
            <a:off x="6111375" y="962425"/>
            <a:ext cx="2682350" cy="2770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a:stretch/>
        </p:blipFill>
        <p:spPr>
          <a:xfrm>
            <a:off x="619175" y="732152"/>
            <a:ext cx="7260044" cy="381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Introduction</a:t>
            </a:r>
            <a:endParaRPr sz="3000">
              <a:latin typeface="Proxima Nova Extrabold"/>
              <a:ea typeface="Proxima Nova Extrabold"/>
              <a:cs typeface="Proxima Nova Extrabold"/>
              <a:sym typeface="Proxima Nova Extrabold"/>
            </a:endParaRPr>
          </a:p>
        </p:txBody>
      </p:sp>
      <p:sp>
        <p:nvSpPr>
          <p:cNvPr id="74" name="Google Shape;74;p15"/>
          <p:cNvSpPr txBox="1">
            <a:spLocks noGrp="1"/>
          </p:cNvSpPr>
          <p:nvPr>
            <p:ph type="body" idx="1"/>
          </p:nvPr>
        </p:nvSpPr>
        <p:spPr>
          <a:xfrm>
            <a:off x="311700" y="1152475"/>
            <a:ext cx="7002600" cy="3797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a:solidFill>
                  <a:srgbClr val="000000"/>
                </a:solidFill>
              </a:rPr>
              <a:t>In today's interconnected world, managing contact information efficiently is more critical than ever. We introduce you to the concept of a Contact Management System (CMS).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CMS is a specialized software solution designed to simplify contact-related tasks and activities. It is highly relevant in our modern era, where individuals and organizations maintain extensive networks of contacts, including clients, colleagues, suppliers, and personal connections.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This presentation aims to provide a comprehensive understanding of CMS, including its key objectives, functionalities, and benefits.</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8287892" y="533697"/>
            <a:ext cx="449367" cy="395355"/>
          </a:xfrm>
          <a:prstGeom prst="rect">
            <a:avLst/>
          </a:prstGeom>
          <a:noFill/>
          <a:ln>
            <a:noFill/>
          </a:ln>
        </p:spPr>
      </p:pic>
      <p:pic>
        <p:nvPicPr>
          <p:cNvPr id="76" name="Google Shape;76;p15"/>
          <p:cNvPicPr preferRelativeResize="0"/>
          <p:nvPr/>
        </p:nvPicPr>
        <p:blipFill>
          <a:blip r:embed="rId4">
            <a:alphaModFix/>
          </a:blip>
          <a:stretch>
            <a:fillRect/>
          </a:stretch>
        </p:blipFill>
        <p:spPr>
          <a:xfrm>
            <a:off x="8033250" y="309663"/>
            <a:ext cx="958650" cy="843425"/>
          </a:xfrm>
          <a:prstGeom prst="rect">
            <a:avLst/>
          </a:prstGeom>
          <a:noFill/>
          <a:ln>
            <a:noFill/>
          </a:ln>
        </p:spPr>
      </p:pic>
      <p:pic>
        <p:nvPicPr>
          <p:cNvPr id="77" name="Google Shape;77;p15"/>
          <p:cNvPicPr preferRelativeResize="0"/>
          <p:nvPr/>
        </p:nvPicPr>
        <p:blipFill>
          <a:blip r:embed="rId3">
            <a:alphaModFix/>
          </a:blip>
          <a:stretch>
            <a:fillRect/>
          </a:stretch>
        </p:blipFill>
        <p:spPr>
          <a:xfrm>
            <a:off x="7258975" y="445025"/>
            <a:ext cx="774275" cy="774250"/>
          </a:xfrm>
          <a:prstGeom prst="rect">
            <a:avLst/>
          </a:prstGeom>
          <a:noFill/>
          <a:ln>
            <a:noFill/>
          </a:ln>
        </p:spPr>
      </p:pic>
      <p:pic>
        <p:nvPicPr>
          <p:cNvPr id="78" name="Google Shape;78;p15"/>
          <p:cNvPicPr preferRelativeResize="0"/>
          <p:nvPr/>
        </p:nvPicPr>
        <p:blipFill>
          <a:blip r:embed="rId5">
            <a:alphaModFix/>
          </a:blip>
          <a:stretch>
            <a:fillRect/>
          </a:stretch>
        </p:blipFill>
        <p:spPr>
          <a:xfrm>
            <a:off x="7037750" y="1290750"/>
            <a:ext cx="3128475" cy="234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Project Description</a:t>
            </a:r>
            <a:endParaRPr sz="3000">
              <a:latin typeface="Proxima Nova Extrabold"/>
              <a:ea typeface="Proxima Nova Extrabold"/>
              <a:cs typeface="Proxima Nova Extrabold"/>
              <a:sym typeface="Proxima Nova Extrabold"/>
            </a:endParaRPr>
          </a:p>
        </p:txBody>
      </p:sp>
      <p:sp>
        <p:nvSpPr>
          <p:cNvPr id="84" name="Google Shape;84;p16"/>
          <p:cNvSpPr txBox="1">
            <a:spLocks noGrp="1"/>
          </p:cNvSpPr>
          <p:nvPr>
            <p:ph type="body" idx="1"/>
          </p:nvPr>
        </p:nvSpPr>
        <p:spPr>
          <a:xfrm>
            <a:off x="311700" y="1152475"/>
            <a:ext cx="60348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A contact management system in C is a software application designed to efficiently store, organize, and manage contact information, including names, phone numbers, email addresses, and more. This system enables users to add, edit, delete, and search for contacts, providing a user-friendly interface for seamless contact management.</a:t>
            </a:r>
            <a:endParaRPr/>
          </a:p>
        </p:txBody>
      </p:sp>
      <p:pic>
        <p:nvPicPr>
          <p:cNvPr id="85" name="Google Shape;85;p16"/>
          <p:cNvPicPr preferRelativeResize="0"/>
          <p:nvPr/>
        </p:nvPicPr>
        <p:blipFill>
          <a:blip r:embed="rId3">
            <a:alphaModFix/>
          </a:blip>
          <a:stretch>
            <a:fillRect/>
          </a:stretch>
        </p:blipFill>
        <p:spPr>
          <a:xfrm>
            <a:off x="6498900" y="686200"/>
            <a:ext cx="2492700" cy="3017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Objectives</a:t>
            </a:r>
            <a:endParaRPr sz="3000">
              <a:latin typeface="Proxima Nova Extrabold"/>
              <a:ea typeface="Proxima Nova Extrabold"/>
              <a:cs typeface="Proxima Nova Extrabold"/>
              <a:sym typeface="Proxima Nova Extrabold"/>
            </a:endParaRPr>
          </a:p>
        </p:txBody>
      </p:sp>
      <p:sp>
        <p:nvSpPr>
          <p:cNvPr id="91" name="Google Shape;91;p17"/>
          <p:cNvSpPr txBox="1">
            <a:spLocks noGrp="1"/>
          </p:cNvSpPr>
          <p:nvPr>
            <p:ph type="body" idx="1"/>
          </p:nvPr>
        </p:nvSpPr>
        <p:spPr>
          <a:xfrm>
            <a:off x="311700" y="1152475"/>
            <a:ext cx="68091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solidFill>
                  <a:srgbClr val="000000"/>
                </a:solidFill>
              </a:rPr>
              <a:t>The primary objectives of a Contact Management System (CMS) are to simplify and optimize contact-related tasks and activities. Here are the key objectives of a CMS: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Efficient Contact Management</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Data Accuracy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Quick Access</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Improved Communication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Customization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User-Friendly Interface</a:t>
            </a:r>
            <a:endParaRPr b="1">
              <a:solidFill>
                <a:srgbClr val="000000"/>
              </a:solidFill>
            </a:endParaRPr>
          </a:p>
        </p:txBody>
      </p:sp>
      <p:pic>
        <p:nvPicPr>
          <p:cNvPr id="92" name="Google Shape;92;p17"/>
          <p:cNvPicPr preferRelativeResize="0"/>
          <p:nvPr/>
        </p:nvPicPr>
        <p:blipFill>
          <a:blip r:embed="rId3">
            <a:alphaModFix/>
          </a:blip>
          <a:stretch>
            <a:fillRect/>
          </a:stretch>
        </p:blipFill>
        <p:spPr>
          <a:xfrm>
            <a:off x="4499975" y="1908075"/>
            <a:ext cx="4553550" cy="28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96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Problem Statement</a:t>
            </a:r>
            <a:endParaRPr sz="3000">
              <a:latin typeface="Proxima Nova Extrabold"/>
              <a:ea typeface="Proxima Nova Extrabold"/>
              <a:cs typeface="Proxima Nova Extrabold"/>
              <a:sym typeface="Proxima Nova Extrabold"/>
            </a:endParaRPr>
          </a:p>
        </p:txBody>
      </p:sp>
      <p:sp>
        <p:nvSpPr>
          <p:cNvPr id="98" name="Google Shape;98;p18"/>
          <p:cNvSpPr txBox="1">
            <a:spLocks noGrp="1"/>
          </p:cNvSpPr>
          <p:nvPr>
            <p:ph type="body" idx="1"/>
          </p:nvPr>
        </p:nvSpPr>
        <p:spPr>
          <a:xfrm>
            <a:off x="311700" y="768850"/>
            <a:ext cx="6767400" cy="4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 are some of the problem statement for Contact Management System:</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Challenge:</a:t>
            </a:r>
            <a:r>
              <a:rPr lang="en">
                <a:solidFill>
                  <a:srgbClr val="000000"/>
                </a:solidFill>
              </a:rPr>
              <a:t> Managing a growing network of diverse contacts is increasingly challenging for individuals and organizations.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Overload:</a:t>
            </a:r>
            <a:r>
              <a:rPr lang="en">
                <a:solidFill>
                  <a:srgbClr val="000000"/>
                </a:solidFill>
              </a:rPr>
              <a:t> Contacts include clients, colleagues, suppliers, and personal connections, leading to data overload and potential errors.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Inefficiency:</a:t>
            </a:r>
            <a:r>
              <a:rPr lang="en">
                <a:solidFill>
                  <a:srgbClr val="000000"/>
                </a:solidFill>
              </a:rPr>
              <a:t> Traditional contact management methods, like paper-based systems or fragmented digital tools, are often inefficient.</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Accuracy:</a:t>
            </a:r>
            <a:r>
              <a:rPr lang="en">
                <a:solidFill>
                  <a:srgbClr val="000000"/>
                </a:solidFill>
              </a:rPr>
              <a:t> Ensuring data accuracy, security, and accessibility across various devices and platforms is essential.</a:t>
            </a:r>
            <a:endParaRPr>
              <a:solidFill>
                <a:srgbClr val="000000"/>
              </a:solidFill>
            </a:endParaRPr>
          </a:p>
          <a:p>
            <a:pPr marL="457200" lvl="0" indent="0" algn="l" rtl="0">
              <a:spcBef>
                <a:spcPts val="0"/>
              </a:spcBef>
              <a:spcAft>
                <a:spcPts val="0"/>
              </a:spcAft>
              <a:buNone/>
            </a:pPr>
            <a:endParaRPr>
              <a:solidFill>
                <a:srgbClr val="000000"/>
              </a:solidFill>
            </a:endParaRPr>
          </a:p>
        </p:txBody>
      </p:sp>
      <p:pic>
        <p:nvPicPr>
          <p:cNvPr id="99" name="Google Shape;99;p18"/>
          <p:cNvPicPr preferRelativeResize="0"/>
          <p:nvPr/>
        </p:nvPicPr>
        <p:blipFill>
          <a:blip r:embed="rId3">
            <a:alphaModFix/>
          </a:blip>
          <a:stretch>
            <a:fillRect/>
          </a:stretch>
        </p:blipFill>
        <p:spPr>
          <a:xfrm>
            <a:off x="7300625" y="64000"/>
            <a:ext cx="1760100" cy="1947014"/>
          </a:xfrm>
          <a:prstGeom prst="rect">
            <a:avLst/>
          </a:prstGeom>
          <a:noFill/>
          <a:ln>
            <a:noFill/>
          </a:ln>
        </p:spPr>
      </p:pic>
      <p:pic>
        <p:nvPicPr>
          <p:cNvPr id="100" name="Google Shape;100;p18"/>
          <p:cNvPicPr preferRelativeResize="0"/>
          <p:nvPr/>
        </p:nvPicPr>
        <p:blipFill>
          <a:blip r:embed="rId4">
            <a:alphaModFix/>
          </a:blip>
          <a:stretch>
            <a:fillRect/>
          </a:stretch>
        </p:blipFill>
        <p:spPr>
          <a:xfrm>
            <a:off x="7231500" y="2163414"/>
            <a:ext cx="1760100" cy="248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Advantages Of CMS</a:t>
            </a:r>
            <a:endParaRPr sz="3000">
              <a:latin typeface="Proxima Nova Extrabold"/>
              <a:ea typeface="Proxima Nova Extrabold"/>
              <a:cs typeface="Proxima Nova Extrabold"/>
              <a:sym typeface="Proxima Nova Extrabold"/>
            </a:endParaRPr>
          </a:p>
        </p:txBody>
      </p:sp>
      <p:sp>
        <p:nvSpPr>
          <p:cNvPr id="106" name="Google Shape;106;p19"/>
          <p:cNvSpPr txBox="1">
            <a:spLocks noGrp="1"/>
          </p:cNvSpPr>
          <p:nvPr>
            <p:ph type="body" idx="1"/>
          </p:nvPr>
        </p:nvSpPr>
        <p:spPr>
          <a:xfrm>
            <a:off x="311700" y="658250"/>
            <a:ext cx="7389600" cy="43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contact management system (CMS) offers several advantages for individuals and organizations: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Efficient Organization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Time-Saving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Improved Communication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Centralized Data</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0" lvl="0" indent="0" algn="l" rtl="0">
              <a:spcBef>
                <a:spcPts val="0"/>
              </a:spcBef>
              <a:spcAft>
                <a:spcPts val="0"/>
              </a:spcAft>
              <a:buNone/>
            </a:pPr>
            <a:endParaRPr>
              <a:solidFill>
                <a:schemeClr val="dk1"/>
              </a:solidFill>
            </a:endParaRPr>
          </a:p>
        </p:txBody>
      </p:sp>
      <p:pic>
        <p:nvPicPr>
          <p:cNvPr id="107" name="Google Shape;107;p19"/>
          <p:cNvPicPr preferRelativeResize="0"/>
          <p:nvPr/>
        </p:nvPicPr>
        <p:blipFill>
          <a:blip r:embed="rId3">
            <a:alphaModFix/>
          </a:blip>
          <a:stretch>
            <a:fillRect/>
          </a:stretch>
        </p:blipFill>
        <p:spPr>
          <a:xfrm>
            <a:off x="5005108" y="1223683"/>
            <a:ext cx="3429125" cy="342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Working Principle</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working principle of a Contact Management System (CMS) involves a series of steps and processes. Here's an overview of the working principle of CMS: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Input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Storage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Editing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Accessibility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Interface (UI)</a:t>
            </a:r>
            <a:endParaRPr b="1">
              <a:solidFill>
                <a:schemeClr val="dk1"/>
              </a:solidFill>
            </a:endParaRPr>
          </a:p>
        </p:txBody>
      </p:sp>
      <p:pic>
        <p:nvPicPr>
          <p:cNvPr id="122" name="Google Shape;122;p21"/>
          <p:cNvPicPr preferRelativeResize="0"/>
          <p:nvPr/>
        </p:nvPicPr>
        <p:blipFill>
          <a:blip r:embed="rId3">
            <a:alphaModFix/>
          </a:blip>
          <a:stretch>
            <a:fillRect/>
          </a:stretch>
        </p:blipFill>
        <p:spPr>
          <a:xfrm>
            <a:off x="4106500" y="1921900"/>
            <a:ext cx="5037501" cy="3097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81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Algorithm</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14925" y="506175"/>
            <a:ext cx="8827800" cy="4637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dirty="0">
                <a:solidFill>
                  <a:srgbClr val="000000"/>
                </a:solidFill>
              </a:rPr>
              <a:t>Step 1: Start.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2: </a:t>
            </a:r>
            <a:r>
              <a:rPr lang="en-US" sz="1200" dirty="0">
                <a:solidFill>
                  <a:srgbClr val="000000"/>
                </a:solidFill>
              </a:rPr>
              <a:t>: Login</a:t>
            </a:r>
          </a:p>
          <a:p>
            <a:pPr marL="457200" lvl="0" indent="-304800" algn="just" rtl="0">
              <a:lnSpc>
                <a:spcPct val="150000"/>
              </a:lnSpc>
              <a:spcBef>
                <a:spcPts val="0"/>
              </a:spcBef>
              <a:spcAft>
                <a:spcPts val="0"/>
              </a:spcAft>
              <a:buClr>
                <a:srgbClr val="000000"/>
              </a:buClr>
              <a:buSzPts val="1200"/>
              <a:buChar char="●"/>
            </a:pPr>
            <a:r>
              <a:rPr lang="en-US" sz="1200" dirty="0">
                <a:solidFill>
                  <a:srgbClr val="000000"/>
                </a:solidFill>
              </a:rPr>
              <a:t>Enter username and password</a:t>
            </a:r>
          </a:p>
          <a:p>
            <a:pPr marL="0" lvl="0" indent="0" algn="just" rtl="0">
              <a:lnSpc>
                <a:spcPct val="150000"/>
              </a:lnSpc>
              <a:spcBef>
                <a:spcPts val="0"/>
              </a:spcBef>
              <a:spcAft>
                <a:spcPts val="0"/>
              </a:spcAft>
              <a:buNone/>
            </a:pPr>
            <a:r>
              <a:rPr lang="en" sz="1200" dirty="0">
                <a:solidFill>
                  <a:srgbClr val="000000"/>
                </a:solidFill>
              </a:rPr>
              <a:t>Step 3: </a:t>
            </a:r>
            <a:r>
              <a:rPr lang="en-US" sz="1200" dirty="0">
                <a:solidFill>
                  <a:srgbClr val="000000"/>
                </a:solidFill>
              </a:rPr>
              <a:t>Shows Main menu.</a:t>
            </a:r>
          </a:p>
          <a:p>
            <a:pPr marL="0" lvl="0" indent="0" algn="just" rtl="0">
              <a:lnSpc>
                <a:spcPct val="150000"/>
              </a:lnSpc>
              <a:spcBef>
                <a:spcPts val="0"/>
              </a:spcBef>
              <a:spcAft>
                <a:spcPts val="0"/>
              </a:spcAft>
              <a:buNone/>
            </a:pPr>
            <a:r>
              <a:rPr lang="en" sz="1200" dirty="0">
                <a:solidFill>
                  <a:srgbClr val="000000"/>
                </a:solidFill>
              </a:rPr>
              <a:t>Step 4: For condition of menu program further shows option as: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Add contacts </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Show available contacts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Search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Edit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Delete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Exit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5: The program provides functions to run on the basis of options chosen by the user.</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6: If the user chooses option 6, the user is asked for confirmation.</a:t>
            </a:r>
            <a:endParaRPr sz="1200" dirty="0">
              <a:solidFill>
                <a:srgbClr val="000000"/>
              </a:solidFill>
            </a:endParaRPr>
          </a:p>
          <a:p>
            <a:pPr marL="0" lvl="0" indent="457200" algn="just" rtl="0">
              <a:lnSpc>
                <a:spcPct val="150000"/>
              </a:lnSpc>
              <a:spcBef>
                <a:spcPts val="0"/>
              </a:spcBef>
              <a:spcAft>
                <a:spcPts val="0"/>
              </a:spcAft>
              <a:buNone/>
            </a:pPr>
            <a:r>
              <a:rPr lang="en" sz="1200" dirty="0">
                <a:solidFill>
                  <a:srgbClr val="000000"/>
                </a:solidFill>
              </a:rPr>
              <a:t>Then if chosen to exit go to step 7.</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	Else go to step 3.</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7: Stop.</a:t>
            </a:r>
            <a:endParaRPr sz="1200" dirty="0">
              <a:solidFill>
                <a:srgbClr val="000000"/>
              </a:solidFill>
            </a:endParaRPr>
          </a:p>
          <a:p>
            <a:pPr marL="0" lvl="0" indent="0" algn="l" rtl="0">
              <a:spcBef>
                <a:spcPts val="0"/>
              </a:spcBef>
              <a:spcAft>
                <a:spcPts val="0"/>
              </a:spcAft>
              <a:buNone/>
            </a:pPr>
            <a:endParaRPr sz="1200"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770</Words>
  <Application>Microsoft Office PowerPoint</Application>
  <PresentationFormat>On-screen Show (16:9)</PresentationFormat>
  <Paragraphs>96</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Proxima Nova</vt:lpstr>
      <vt:lpstr>Arial</vt:lpstr>
      <vt:lpstr>Calibri</vt:lpstr>
      <vt:lpstr>Proxima Nova Extrabold</vt:lpstr>
      <vt:lpstr>Times New Roman</vt:lpstr>
      <vt:lpstr>Wingdings</vt:lpstr>
      <vt:lpstr>Spearmint</vt:lpstr>
      <vt:lpstr>CONTACT MANAGEMENT SYSTEM</vt:lpstr>
      <vt:lpstr>Table of Contents</vt:lpstr>
      <vt:lpstr>Introduction</vt:lpstr>
      <vt:lpstr>Project Description</vt:lpstr>
      <vt:lpstr>Objectives</vt:lpstr>
      <vt:lpstr>Problem Statement</vt:lpstr>
      <vt:lpstr>Advantages Of CMS</vt:lpstr>
      <vt:lpstr>Working Principle  </vt:lpstr>
      <vt:lpstr>Algorithm  </vt:lpstr>
      <vt:lpstr>Flowchart</vt:lpstr>
      <vt:lpstr>System Methodology </vt:lpstr>
      <vt:lpstr>System Methodology </vt:lpstr>
      <vt:lpstr>Future Scope</vt:lpstr>
      <vt:lpstr>PowerPoint Presentation</vt:lpstr>
      <vt:lpstr>PowerPoint Presentation</vt:lpstr>
      <vt:lpstr>PowerPoint Presentation</vt:lpstr>
      <vt:lpstr>Conclusion</vt:lpstr>
      <vt:lpstr>    REFERENCES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cp:lastModifiedBy>Priyanshu Kushawaha</cp:lastModifiedBy>
  <cp:revision>4</cp:revision>
  <dcterms:modified xsi:type="dcterms:W3CDTF">2023-09-16T16:47:03Z</dcterms:modified>
</cp:coreProperties>
</file>