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91" r:id="rId2"/>
    <p:sldId id="290" r:id="rId3"/>
    <p:sldId id="257" r:id="rId4"/>
    <p:sldId id="279" r:id="rId5"/>
    <p:sldId id="281" r:id="rId6"/>
    <p:sldId id="263" r:id="rId7"/>
    <p:sldId id="282" r:id="rId8"/>
    <p:sldId id="258" r:id="rId9"/>
    <p:sldId id="268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  <p:sldId id="278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shu Buwade" initials="PB" lastIdx="1" clrIdx="0">
    <p:extLst>
      <p:ext uri="{19B8F6BF-5375-455C-9EA6-DF929625EA0E}">
        <p15:presenceInfo xmlns:p15="http://schemas.microsoft.com/office/powerpoint/2012/main" userId="fbe17aaf0b536d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8D50-9525-4383-BCD2-5F845F3BACC6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37ED2-FB58-4A6F-811B-FCE9615F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1n_KjpMfVT0" TargetMode="External"/><Relationship Id="rId3" Type="http://schemas.openxmlformats.org/officeDocument/2006/relationships/hyperlink" Target="https://www.fypsolutions.com/robotics/line-following-algorithm-one-sensor/#google_vignette" TargetMode="External"/><Relationship Id="rId7" Type="http://schemas.openxmlformats.org/officeDocument/2006/relationships/hyperlink" Target="https://www.youtube.com/watch?v=t7k9D1jDEtk&amp;t=77s" TargetMode="External"/><Relationship Id="rId2" Type="http://schemas.openxmlformats.org/officeDocument/2006/relationships/hyperlink" Target="https://www.tinkercad.com/things/d4iIEqQIvXp-line-following-robot/editel?returnTo=https%3A%2F%2Fwww.tinkercad.com%2Fdashboard%2Fdesigns%2Fcircuits&amp;sharecode=Ufe4fDdqON7fOPgTBIstUXI85K-c9OVea4aNvvcuE9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arjset.com/wp-content/uploads/2023/06/IARJSET.2023.10670.pdf" TargetMode="External"/><Relationship Id="rId5" Type="http://schemas.openxmlformats.org/officeDocument/2006/relationships/hyperlink" Target="https://www.instructables.com/Arduino-Obstacle-Avoidance-Line-Follower-Robot-Pro/" TargetMode="External"/><Relationship Id="rId4" Type="http://schemas.openxmlformats.org/officeDocument/2006/relationships/hyperlink" Target="https://marobotic.com/2023/10/22/line-follower-obstacle-avoiding-robot-using-arduino-and-l298-motor-driver/" TargetMode="External"/><Relationship Id="rId9" Type="http://schemas.openxmlformats.org/officeDocument/2006/relationships/hyperlink" Target="https://projecthub.arduino.cc/lightthedreams/line-following-robot-34b1d3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webp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webp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6BDB-5904-2687-05ED-3EC4588E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0553"/>
            <a:ext cx="7766936" cy="943533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Maulana Azad National Institute of Technology, Bhopal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2E6DB-C5FF-A0C1-208C-D3DAFE12A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050" y="3920201"/>
            <a:ext cx="6949439" cy="52987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Line Following Robot with Obstacle Avoidance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6AB2-AAB9-1C91-6848-D25E80DD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587" b="-53"/>
          <a:stretch/>
        </p:blipFill>
        <p:spPr>
          <a:xfrm>
            <a:off x="4089749" y="1224086"/>
            <a:ext cx="2547197" cy="2696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37B4A-3B96-B4D1-5DED-6E7929046722}"/>
              </a:ext>
            </a:extLst>
          </p:cNvPr>
          <p:cNvSpPr txBox="1"/>
          <p:nvPr/>
        </p:nvSpPr>
        <p:spPr>
          <a:xfrm>
            <a:off x="6096000" y="4596756"/>
            <a:ext cx="41365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chemeClr val="tx1"/>
                </a:solidFill>
              </a:rPr>
              <a:t>Presented By - 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Jatin Sharma ( 24216061101 )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Priyanshu Buwade ( 24216061108 )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</a:rPr>
              <a:t>Prashik Burbure ( 24216061112 )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Branch : Automation &amp; Robotics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Subject : FAI-563 (SMES)</a:t>
            </a:r>
          </a:p>
          <a:p>
            <a:pPr algn="l"/>
            <a:endParaRPr lang="en-IN" sz="20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9A486-10B9-5E03-7685-96EC2E7D6FE2}"/>
              </a:ext>
            </a:extLst>
          </p:cNvPr>
          <p:cNvSpPr txBox="1"/>
          <p:nvPr/>
        </p:nvSpPr>
        <p:spPr>
          <a:xfrm>
            <a:off x="1793966" y="4596756"/>
            <a:ext cx="3457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chemeClr val="tx1"/>
                </a:solidFill>
              </a:rPr>
              <a:t>Guided By- </a:t>
            </a:r>
          </a:p>
          <a:p>
            <a:pPr algn="l">
              <a:buClrTx/>
            </a:pPr>
            <a:r>
              <a:rPr lang="sv-SE" sz="1800" dirty="0">
                <a:solidFill>
                  <a:schemeClr val="tx1"/>
                </a:solidFill>
              </a:rPr>
              <a:t>Dr. Vijay Bhaskar Semwal</a:t>
            </a: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Assistant Professor(CSE), </a:t>
            </a:r>
          </a:p>
          <a:p>
            <a:pPr algn="l">
              <a:buClrTx/>
            </a:pPr>
            <a:r>
              <a:rPr lang="sv-SE" sz="1800" dirty="0">
                <a:solidFill>
                  <a:schemeClr val="tx1"/>
                </a:solidFill>
              </a:rPr>
              <a:t>MANIT Bhopal</a:t>
            </a:r>
            <a:endParaRPr lang="en-IN" sz="20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87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143F-8D2B-7A65-900F-5C321CF3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03E3295-1EDB-321C-0742-E4A7E7B296AF}"/>
              </a:ext>
            </a:extLst>
          </p:cNvPr>
          <p:cNvGrpSpPr/>
          <p:nvPr/>
        </p:nvGrpSpPr>
        <p:grpSpPr>
          <a:xfrm flipH="1">
            <a:off x="8252464" y="1396200"/>
            <a:ext cx="3447500" cy="5850175"/>
            <a:chOff x="327107" y="1396200"/>
            <a:chExt cx="3447500" cy="5850175"/>
          </a:xfrm>
        </p:grpSpPr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557809B2-0BD1-35C0-F105-FE3B3B0C2BE4}"/>
                </a:ext>
              </a:extLst>
            </p:cNvPr>
            <p:cNvSpPr/>
            <p:nvPr/>
          </p:nvSpPr>
          <p:spPr>
            <a:xfrm>
              <a:off x="327107" y="1396200"/>
              <a:ext cx="3437668" cy="5850175"/>
            </a:xfrm>
            <a:prstGeom prst="arc">
              <a:avLst>
                <a:gd name="adj1" fmla="val 16709977"/>
                <a:gd name="adj2" fmla="val 0"/>
              </a:avLst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775792-4730-E0F1-B2A2-4702EC17D0B9}"/>
                </a:ext>
              </a:extLst>
            </p:cNvPr>
            <p:cNvCxnSpPr>
              <a:cxnSpLocks/>
            </p:cNvCxnSpPr>
            <p:nvPr/>
          </p:nvCxnSpPr>
          <p:spPr>
            <a:xfrm>
              <a:off x="3765488" y="4241849"/>
              <a:ext cx="9119" cy="132292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935F60-4418-2E6D-1AFA-E5280C46E9A4}"/>
              </a:ext>
            </a:extLst>
          </p:cNvPr>
          <p:cNvGrpSpPr/>
          <p:nvPr/>
        </p:nvGrpSpPr>
        <p:grpSpPr>
          <a:xfrm>
            <a:off x="327107" y="1396200"/>
            <a:ext cx="3447500" cy="5850175"/>
            <a:chOff x="327107" y="1396200"/>
            <a:chExt cx="3447500" cy="585017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5AA2E50-FA7D-8983-0725-9B171D71FA35}"/>
                </a:ext>
              </a:extLst>
            </p:cNvPr>
            <p:cNvSpPr/>
            <p:nvPr/>
          </p:nvSpPr>
          <p:spPr>
            <a:xfrm>
              <a:off x="327107" y="1396200"/>
              <a:ext cx="3437668" cy="5850175"/>
            </a:xfrm>
            <a:prstGeom prst="arc">
              <a:avLst>
                <a:gd name="adj1" fmla="val 16709977"/>
                <a:gd name="adj2" fmla="val 0"/>
              </a:avLst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84CB694-CEDF-2EEE-B66B-27C3F08DFF04}"/>
                </a:ext>
              </a:extLst>
            </p:cNvPr>
            <p:cNvCxnSpPr>
              <a:cxnSpLocks/>
            </p:cNvCxnSpPr>
            <p:nvPr/>
          </p:nvCxnSpPr>
          <p:spPr>
            <a:xfrm>
              <a:off x="3765488" y="4241849"/>
              <a:ext cx="9119" cy="132292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9EE6507-BCB8-E13A-D565-D0861358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Line Following Works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28DC49-1A67-19F8-F897-69AD7D45BE6D}"/>
              </a:ext>
            </a:extLst>
          </p:cNvPr>
          <p:cNvGrpSpPr/>
          <p:nvPr/>
        </p:nvGrpSpPr>
        <p:grpSpPr>
          <a:xfrm>
            <a:off x="7333696" y="3929345"/>
            <a:ext cx="1879513" cy="1994714"/>
            <a:chOff x="7333696" y="3929345"/>
            <a:chExt cx="1879513" cy="19947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F07EE7-B5FA-0ABE-9B16-9DB21C5EA220}"/>
                </a:ext>
              </a:extLst>
            </p:cNvPr>
            <p:cNvGrpSpPr/>
            <p:nvPr/>
          </p:nvGrpSpPr>
          <p:grpSpPr>
            <a:xfrm>
              <a:off x="8898426" y="4242082"/>
              <a:ext cx="309404" cy="447673"/>
              <a:chOff x="8200103" y="3259088"/>
              <a:chExt cx="309404" cy="44767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1CA0024-A8BE-D5DA-6F56-8BE93CF82DF2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F65AFCB-F69F-FCD6-2875-A372C61E2994}"/>
                  </a:ext>
                </a:extLst>
              </p:cNvPr>
              <p:cNvCxnSpPr>
                <a:endCxn id="11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61A0FA-8220-516B-4D29-0BED8659E156}"/>
                </a:ext>
              </a:extLst>
            </p:cNvPr>
            <p:cNvGrpSpPr/>
            <p:nvPr/>
          </p:nvGrpSpPr>
          <p:grpSpPr>
            <a:xfrm>
              <a:off x="8903805" y="5476386"/>
              <a:ext cx="309404" cy="447673"/>
              <a:chOff x="8200103" y="3259088"/>
              <a:chExt cx="309404" cy="44767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77D0917-3B2A-1799-D941-115695F3014E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A90571A-3827-1556-A686-AAD4F8A4E759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EBB36F-E384-6AB3-756D-53584AF1C9DC}"/>
                </a:ext>
              </a:extLst>
            </p:cNvPr>
            <p:cNvGrpSpPr/>
            <p:nvPr/>
          </p:nvGrpSpPr>
          <p:grpSpPr>
            <a:xfrm rot="10800000">
              <a:off x="7333696" y="4242082"/>
              <a:ext cx="309404" cy="447673"/>
              <a:chOff x="8200103" y="3259088"/>
              <a:chExt cx="309404" cy="44767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D12C0FA-C851-37BC-54E5-68BE80A165DA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6CA1FB9-338A-0637-C100-4CA112316CFE}"/>
                  </a:ext>
                </a:extLst>
              </p:cNvPr>
              <p:cNvCxnSpPr>
                <a:endCxn id="19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5C7136-9AA0-DC85-256B-11A838C7B836}"/>
                </a:ext>
              </a:extLst>
            </p:cNvPr>
            <p:cNvGrpSpPr/>
            <p:nvPr/>
          </p:nvGrpSpPr>
          <p:grpSpPr>
            <a:xfrm rot="10800000">
              <a:off x="7335558" y="5476386"/>
              <a:ext cx="309404" cy="447673"/>
              <a:chOff x="8200103" y="3259088"/>
              <a:chExt cx="309404" cy="44767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484A4C6-ED70-CC19-246F-4A8F320FB310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88081E-54FB-E01E-1914-2B24FF6977DE}"/>
                  </a:ext>
                </a:extLst>
              </p:cNvPr>
              <p:cNvCxnSpPr>
                <a:endCxn id="22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FBC9B9-1264-0C4A-CAC1-DBA0213005B9}"/>
                </a:ext>
              </a:extLst>
            </p:cNvPr>
            <p:cNvSpPr/>
            <p:nvPr/>
          </p:nvSpPr>
          <p:spPr>
            <a:xfrm>
              <a:off x="7635292" y="4242082"/>
              <a:ext cx="1278184" cy="16819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B0C386-8277-3998-B44D-081840726CEE}"/>
                </a:ext>
              </a:extLst>
            </p:cNvPr>
            <p:cNvGrpSpPr/>
            <p:nvPr/>
          </p:nvGrpSpPr>
          <p:grpSpPr>
            <a:xfrm>
              <a:off x="7730176" y="3929345"/>
              <a:ext cx="202443" cy="482649"/>
              <a:chOff x="4349900" y="5088193"/>
              <a:chExt cx="202443" cy="482649"/>
            </a:xfrm>
          </p:grpSpPr>
          <p:sp>
            <p:nvSpPr>
              <p:cNvPr id="24" name="Flowchart: Delay 23">
                <a:extLst>
                  <a:ext uri="{FF2B5EF4-FFF2-40B4-BE49-F238E27FC236}">
                    <a16:creationId xmlns:a16="http://schemas.microsoft.com/office/drawing/2014/main" id="{2ED9008C-5632-C7B1-E221-13566E5E847D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D642C1-910E-4EB8-E261-65DAF76E511B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86A62B-8F00-EEC3-8E8D-0D1243057547}"/>
                </a:ext>
              </a:extLst>
            </p:cNvPr>
            <p:cNvGrpSpPr/>
            <p:nvPr/>
          </p:nvGrpSpPr>
          <p:grpSpPr>
            <a:xfrm>
              <a:off x="8582953" y="3929345"/>
              <a:ext cx="202443" cy="482649"/>
              <a:chOff x="4349900" y="5088193"/>
              <a:chExt cx="202443" cy="482649"/>
            </a:xfrm>
          </p:grpSpPr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17576584-9031-77B7-4244-3746A480EBDA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4C0B20-3563-1AE1-E618-F3381A5C5874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B512D63-8E50-BDDD-68E1-45BA01E9F20D}"/>
              </a:ext>
            </a:extLst>
          </p:cNvPr>
          <p:cNvSpPr txBox="1"/>
          <p:nvPr/>
        </p:nvSpPr>
        <p:spPr>
          <a:xfrm>
            <a:off x="6961235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Following Right Curve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A9A5A3-5361-FD45-8404-D6395BAB6F25}"/>
              </a:ext>
            </a:extLst>
          </p:cNvPr>
          <p:cNvGrpSpPr/>
          <p:nvPr/>
        </p:nvGrpSpPr>
        <p:grpSpPr>
          <a:xfrm>
            <a:off x="2814968" y="3929112"/>
            <a:ext cx="1879513" cy="1994714"/>
            <a:chOff x="7333696" y="3929345"/>
            <a:chExt cx="1879513" cy="19947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EF187B1-AB70-A2CF-B13B-274325690724}"/>
                </a:ext>
              </a:extLst>
            </p:cNvPr>
            <p:cNvGrpSpPr/>
            <p:nvPr/>
          </p:nvGrpSpPr>
          <p:grpSpPr>
            <a:xfrm>
              <a:off x="8898426" y="4242082"/>
              <a:ext cx="309404" cy="447673"/>
              <a:chOff x="8200103" y="3259088"/>
              <a:chExt cx="309404" cy="447673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AEA1328-AE47-374E-DEA9-0E7FFE13CA2F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C2D6398-A3DF-1A2D-B133-4B0B08665BEA}"/>
                  </a:ext>
                </a:extLst>
              </p:cNvPr>
              <p:cNvCxnSpPr>
                <a:endCxn id="47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459773-A797-2589-993F-827BDC917C54}"/>
                </a:ext>
              </a:extLst>
            </p:cNvPr>
            <p:cNvGrpSpPr/>
            <p:nvPr/>
          </p:nvGrpSpPr>
          <p:grpSpPr>
            <a:xfrm>
              <a:off x="8903805" y="5476386"/>
              <a:ext cx="309404" cy="447673"/>
              <a:chOff x="8200103" y="3259088"/>
              <a:chExt cx="309404" cy="44767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C5B593-DF98-00A4-E693-88560F806895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6281448-D175-E4C2-C672-5E87C0D604D5}"/>
                  </a:ext>
                </a:extLst>
              </p:cNvPr>
              <p:cNvCxnSpPr>
                <a:endCxn id="45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5D78DA3-D405-2E7B-D5B3-C50CB0C9868F}"/>
                </a:ext>
              </a:extLst>
            </p:cNvPr>
            <p:cNvGrpSpPr/>
            <p:nvPr/>
          </p:nvGrpSpPr>
          <p:grpSpPr>
            <a:xfrm rot="10800000">
              <a:off x="7333696" y="4242082"/>
              <a:ext cx="309404" cy="447673"/>
              <a:chOff x="8200103" y="3259088"/>
              <a:chExt cx="309404" cy="447673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52FFB5B-DA7F-C6C7-E5E8-D3104C17CD4D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E436763-6C58-D5AE-75FE-3F35FD8CBF18}"/>
                  </a:ext>
                </a:extLst>
              </p:cNvPr>
              <p:cNvCxnSpPr>
                <a:endCxn id="43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0A580C-C874-61E1-CA49-540041D3CE32}"/>
                </a:ext>
              </a:extLst>
            </p:cNvPr>
            <p:cNvGrpSpPr/>
            <p:nvPr/>
          </p:nvGrpSpPr>
          <p:grpSpPr>
            <a:xfrm rot="10800000">
              <a:off x="7335558" y="5476386"/>
              <a:ext cx="309404" cy="447673"/>
              <a:chOff x="8200103" y="3259088"/>
              <a:chExt cx="309404" cy="447673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330F32E6-198F-4508-01E8-63FC9F27A7B7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5E12012-D485-9225-C2E8-9A4090FF11C3}"/>
                  </a:ext>
                </a:extLst>
              </p:cNvPr>
              <p:cNvCxnSpPr>
                <a:endCxn id="41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29682B-2963-6A13-4645-E374494CBA14}"/>
                </a:ext>
              </a:extLst>
            </p:cNvPr>
            <p:cNvSpPr/>
            <p:nvPr/>
          </p:nvSpPr>
          <p:spPr>
            <a:xfrm>
              <a:off x="7635292" y="4242082"/>
              <a:ext cx="1278184" cy="16819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BB6C2A-F3E7-716E-D984-A0597352FF02}"/>
                </a:ext>
              </a:extLst>
            </p:cNvPr>
            <p:cNvGrpSpPr/>
            <p:nvPr/>
          </p:nvGrpSpPr>
          <p:grpSpPr>
            <a:xfrm>
              <a:off x="7730176" y="3929345"/>
              <a:ext cx="202443" cy="482649"/>
              <a:chOff x="4349900" y="5088193"/>
              <a:chExt cx="202443" cy="482649"/>
            </a:xfrm>
          </p:grpSpPr>
          <p:sp>
            <p:nvSpPr>
              <p:cNvPr id="39" name="Flowchart: Delay 38">
                <a:extLst>
                  <a:ext uri="{FF2B5EF4-FFF2-40B4-BE49-F238E27FC236}">
                    <a16:creationId xmlns:a16="http://schemas.microsoft.com/office/drawing/2014/main" id="{24287B7E-51F8-3DCD-4227-798458D28C1A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66A8985-4BAC-453E-9D54-1E67A0F82315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01E522-28A4-904D-242B-F3D61AA60CAC}"/>
                </a:ext>
              </a:extLst>
            </p:cNvPr>
            <p:cNvGrpSpPr/>
            <p:nvPr/>
          </p:nvGrpSpPr>
          <p:grpSpPr>
            <a:xfrm>
              <a:off x="8582953" y="3929345"/>
              <a:ext cx="202443" cy="482649"/>
              <a:chOff x="4349900" y="5088193"/>
              <a:chExt cx="202443" cy="482649"/>
            </a:xfrm>
          </p:grpSpPr>
          <p:sp>
            <p:nvSpPr>
              <p:cNvPr id="37" name="Flowchart: Delay 36">
                <a:extLst>
                  <a:ext uri="{FF2B5EF4-FFF2-40B4-BE49-F238E27FC236}">
                    <a16:creationId xmlns:a16="http://schemas.microsoft.com/office/drawing/2014/main" id="{0CA60058-F084-9626-666B-D0679DBE2A4D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FD445E5-3A50-9321-C25E-50796E56DFF2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B205F0C-B71E-A188-4B09-2AA6E0BD0DFB}"/>
              </a:ext>
            </a:extLst>
          </p:cNvPr>
          <p:cNvSpPr txBox="1"/>
          <p:nvPr/>
        </p:nvSpPr>
        <p:spPr>
          <a:xfrm>
            <a:off x="2413015" y="6147662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Following Left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E358F-AEEA-2D27-68D9-64969DAC11EE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7887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34E0E-2C1F-005B-1CE7-680FD0E92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FACE1C3-DB8D-0429-D617-7EA1F8564415}"/>
              </a:ext>
            </a:extLst>
          </p:cNvPr>
          <p:cNvGrpSpPr/>
          <p:nvPr/>
        </p:nvGrpSpPr>
        <p:grpSpPr>
          <a:xfrm flipH="1">
            <a:off x="8252464" y="1396200"/>
            <a:ext cx="3447500" cy="5850175"/>
            <a:chOff x="327107" y="1396200"/>
            <a:chExt cx="3447500" cy="5850175"/>
          </a:xfrm>
        </p:grpSpPr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0E2438C0-2E60-9C72-058A-2B2A16DCFDB9}"/>
                </a:ext>
              </a:extLst>
            </p:cNvPr>
            <p:cNvSpPr/>
            <p:nvPr/>
          </p:nvSpPr>
          <p:spPr>
            <a:xfrm>
              <a:off x="327107" y="1396200"/>
              <a:ext cx="3437668" cy="5850175"/>
            </a:xfrm>
            <a:prstGeom prst="arc">
              <a:avLst>
                <a:gd name="adj1" fmla="val 16709977"/>
                <a:gd name="adj2" fmla="val 0"/>
              </a:avLst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8EE074-2A51-FC4B-5E52-CCE9557B23ED}"/>
                </a:ext>
              </a:extLst>
            </p:cNvPr>
            <p:cNvCxnSpPr>
              <a:cxnSpLocks/>
            </p:cNvCxnSpPr>
            <p:nvPr/>
          </p:nvCxnSpPr>
          <p:spPr>
            <a:xfrm>
              <a:off x="3765488" y="4241849"/>
              <a:ext cx="9119" cy="132292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948406-3435-AE2A-5817-299E2EDA8FCC}"/>
              </a:ext>
            </a:extLst>
          </p:cNvPr>
          <p:cNvGrpSpPr/>
          <p:nvPr/>
        </p:nvGrpSpPr>
        <p:grpSpPr>
          <a:xfrm>
            <a:off x="327107" y="1396200"/>
            <a:ext cx="3447500" cy="5850175"/>
            <a:chOff x="327107" y="1396200"/>
            <a:chExt cx="3447500" cy="585017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B510CF6D-CC7B-8FCC-F168-381E9AAA73B5}"/>
                </a:ext>
              </a:extLst>
            </p:cNvPr>
            <p:cNvSpPr/>
            <p:nvPr/>
          </p:nvSpPr>
          <p:spPr>
            <a:xfrm>
              <a:off x="327107" y="1396200"/>
              <a:ext cx="3437668" cy="5850175"/>
            </a:xfrm>
            <a:prstGeom prst="arc">
              <a:avLst>
                <a:gd name="adj1" fmla="val 16709977"/>
                <a:gd name="adj2" fmla="val 0"/>
              </a:avLst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9B3948-4999-5BE9-1140-82CBE8A75B57}"/>
                </a:ext>
              </a:extLst>
            </p:cNvPr>
            <p:cNvCxnSpPr>
              <a:cxnSpLocks/>
            </p:cNvCxnSpPr>
            <p:nvPr/>
          </p:nvCxnSpPr>
          <p:spPr>
            <a:xfrm>
              <a:off x="3765488" y="4241849"/>
              <a:ext cx="9119" cy="132292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333C6D1-FD39-5E08-8697-947F9E59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Line Following Works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82FBB0-9B59-4483-3C72-61BC524DE934}"/>
              </a:ext>
            </a:extLst>
          </p:cNvPr>
          <p:cNvGrpSpPr/>
          <p:nvPr/>
        </p:nvGrpSpPr>
        <p:grpSpPr>
          <a:xfrm rot="1771197">
            <a:off x="7693557" y="1541537"/>
            <a:ext cx="1879513" cy="1994714"/>
            <a:chOff x="7333696" y="3929345"/>
            <a:chExt cx="1879513" cy="19947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4B9E17-1ED2-5881-F862-F30B37373B55}"/>
                </a:ext>
              </a:extLst>
            </p:cNvPr>
            <p:cNvGrpSpPr/>
            <p:nvPr/>
          </p:nvGrpSpPr>
          <p:grpSpPr>
            <a:xfrm>
              <a:off x="8898426" y="4242082"/>
              <a:ext cx="309404" cy="447673"/>
              <a:chOff x="8200103" y="3259088"/>
              <a:chExt cx="309404" cy="44767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8849DCC-4892-5478-2F6D-12F8E28C4F13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7EFB771-E2A9-922E-CEAD-45F256A45B3D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C7F7BF-C45C-4B54-3B3C-1E09B6F07C04}"/>
                </a:ext>
              </a:extLst>
            </p:cNvPr>
            <p:cNvGrpSpPr/>
            <p:nvPr/>
          </p:nvGrpSpPr>
          <p:grpSpPr>
            <a:xfrm>
              <a:off x="8903805" y="5476386"/>
              <a:ext cx="309404" cy="447673"/>
              <a:chOff x="8200103" y="3259088"/>
              <a:chExt cx="309404" cy="44767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F3ECDBE-9B49-45AF-FEB2-0BF5887D3C1A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60F089-754D-C507-39D1-672224367343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461A38-4D28-CE07-DFE1-12189CD3D1D3}"/>
                </a:ext>
              </a:extLst>
            </p:cNvPr>
            <p:cNvGrpSpPr/>
            <p:nvPr/>
          </p:nvGrpSpPr>
          <p:grpSpPr>
            <a:xfrm rot="10800000">
              <a:off x="7333696" y="4242082"/>
              <a:ext cx="309404" cy="447673"/>
              <a:chOff x="8200103" y="3259088"/>
              <a:chExt cx="309404" cy="44767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662C8DA-F3A1-FCFA-01DA-00A54C4A6BF3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7142B92-5C00-29CF-B96B-84C9DA9B0AA0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8812D0-A5DD-D28C-5C3C-828816C88188}"/>
                </a:ext>
              </a:extLst>
            </p:cNvPr>
            <p:cNvGrpSpPr/>
            <p:nvPr/>
          </p:nvGrpSpPr>
          <p:grpSpPr>
            <a:xfrm rot="10800000">
              <a:off x="7335558" y="5476386"/>
              <a:ext cx="309404" cy="447673"/>
              <a:chOff x="8200103" y="3259088"/>
              <a:chExt cx="309404" cy="44767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274EE93-6999-B1C2-4BB8-8A4645DA2EE4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44EFD54-C3F5-D41A-B968-08BC839F22E0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7D4459-933C-9E31-82A9-C74060702835}"/>
                </a:ext>
              </a:extLst>
            </p:cNvPr>
            <p:cNvSpPr/>
            <p:nvPr/>
          </p:nvSpPr>
          <p:spPr>
            <a:xfrm>
              <a:off x="7635292" y="4242082"/>
              <a:ext cx="1278184" cy="16819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927961-DBD4-1175-0023-A92939198623}"/>
                </a:ext>
              </a:extLst>
            </p:cNvPr>
            <p:cNvGrpSpPr/>
            <p:nvPr/>
          </p:nvGrpSpPr>
          <p:grpSpPr>
            <a:xfrm>
              <a:off x="7730176" y="3929345"/>
              <a:ext cx="202443" cy="482649"/>
              <a:chOff x="4349900" y="5088193"/>
              <a:chExt cx="202443" cy="482649"/>
            </a:xfrm>
          </p:grpSpPr>
          <p:sp>
            <p:nvSpPr>
              <p:cNvPr id="24" name="Flowchart: Delay 23">
                <a:extLst>
                  <a:ext uri="{FF2B5EF4-FFF2-40B4-BE49-F238E27FC236}">
                    <a16:creationId xmlns:a16="http://schemas.microsoft.com/office/drawing/2014/main" id="{9A040542-0EC4-8B3D-B35A-99A5FD78E357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4CF00D8-04B9-3973-FBCF-797CE5C94099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05A72CC-66F2-C901-0B14-A35E21797A51}"/>
                </a:ext>
              </a:extLst>
            </p:cNvPr>
            <p:cNvGrpSpPr/>
            <p:nvPr/>
          </p:nvGrpSpPr>
          <p:grpSpPr>
            <a:xfrm>
              <a:off x="8582953" y="3929345"/>
              <a:ext cx="202443" cy="482649"/>
              <a:chOff x="4349900" y="5088193"/>
              <a:chExt cx="202443" cy="482649"/>
            </a:xfrm>
          </p:grpSpPr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244CE5B5-AFE3-8D0A-D8BE-499AD1FA2C6D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ED595A-1173-C66C-E828-D509394ECE4C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F17E195-633B-D26C-FD25-76B833254FA3}"/>
              </a:ext>
            </a:extLst>
          </p:cNvPr>
          <p:cNvSpPr txBox="1"/>
          <p:nvPr/>
        </p:nvSpPr>
        <p:spPr>
          <a:xfrm>
            <a:off x="6961235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Following Right Curve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7251BF-935C-EDF2-7503-0853E01A3F2E}"/>
              </a:ext>
            </a:extLst>
          </p:cNvPr>
          <p:cNvGrpSpPr/>
          <p:nvPr/>
        </p:nvGrpSpPr>
        <p:grpSpPr>
          <a:xfrm rot="19896611">
            <a:off x="2385034" y="1545348"/>
            <a:ext cx="1879513" cy="1994714"/>
            <a:chOff x="7333696" y="3929345"/>
            <a:chExt cx="1879513" cy="19947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C68215-BAE4-63DE-F39C-B962C0225FE1}"/>
                </a:ext>
              </a:extLst>
            </p:cNvPr>
            <p:cNvGrpSpPr/>
            <p:nvPr/>
          </p:nvGrpSpPr>
          <p:grpSpPr>
            <a:xfrm>
              <a:off x="8898426" y="4242082"/>
              <a:ext cx="309404" cy="447673"/>
              <a:chOff x="8200103" y="3259088"/>
              <a:chExt cx="309404" cy="447673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F445D31-7FC6-BC87-96ED-397916E02F0F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4AA04D-F3CE-9E43-1A24-899B29795FB3}"/>
                  </a:ext>
                </a:extLst>
              </p:cNvPr>
              <p:cNvCxnSpPr>
                <a:endCxn id="47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0EE04D-6E21-6F15-E15F-29E30E6ECD6F}"/>
                </a:ext>
              </a:extLst>
            </p:cNvPr>
            <p:cNvGrpSpPr/>
            <p:nvPr/>
          </p:nvGrpSpPr>
          <p:grpSpPr>
            <a:xfrm>
              <a:off x="8903805" y="5476386"/>
              <a:ext cx="309404" cy="447673"/>
              <a:chOff x="8200103" y="3259088"/>
              <a:chExt cx="309404" cy="44767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0B1EA9FE-F65D-4C59-7989-E6225D5DC0EE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57107C7-9FAF-A779-87E4-4DA77105EF0E}"/>
                  </a:ext>
                </a:extLst>
              </p:cNvPr>
              <p:cNvCxnSpPr>
                <a:endCxn id="45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D3475E-EAA8-2BC7-C225-1729FB5C6806}"/>
                </a:ext>
              </a:extLst>
            </p:cNvPr>
            <p:cNvGrpSpPr/>
            <p:nvPr/>
          </p:nvGrpSpPr>
          <p:grpSpPr>
            <a:xfrm rot="10800000">
              <a:off x="7333696" y="4242082"/>
              <a:ext cx="309404" cy="447673"/>
              <a:chOff x="8200103" y="3259088"/>
              <a:chExt cx="309404" cy="447673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6D305F3-A820-3CDB-C6D7-BAA53EC0693F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E85B8B-165D-6C38-515F-1842EFE7D8B2}"/>
                  </a:ext>
                </a:extLst>
              </p:cNvPr>
              <p:cNvCxnSpPr>
                <a:endCxn id="43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468A9B-4D63-021E-3634-5F4255E5A5E2}"/>
                </a:ext>
              </a:extLst>
            </p:cNvPr>
            <p:cNvGrpSpPr/>
            <p:nvPr/>
          </p:nvGrpSpPr>
          <p:grpSpPr>
            <a:xfrm rot="10800000">
              <a:off x="7335558" y="5476386"/>
              <a:ext cx="309404" cy="447673"/>
              <a:chOff x="8200103" y="3259088"/>
              <a:chExt cx="309404" cy="447673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3E5EAD06-C098-3669-E7C7-C261039632B0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7CEA033-FB67-FE84-A265-BFC9E2B41887}"/>
                  </a:ext>
                </a:extLst>
              </p:cNvPr>
              <p:cNvCxnSpPr>
                <a:endCxn id="41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35A8D7F-3160-4636-3F43-575F722914A8}"/>
                </a:ext>
              </a:extLst>
            </p:cNvPr>
            <p:cNvSpPr/>
            <p:nvPr/>
          </p:nvSpPr>
          <p:spPr>
            <a:xfrm>
              <a:off x="7635292" y="4242082"/>
              <a:ext cx="1278184" cy="16819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9205A7-E183-D72E-DA90-9005BA264A6A}"/>
                </a:ext>
              </a:extLst>
            </p:cNvPr>
            <p:cNvGrpSpPr/>
            <p:nvPr/>
          </p:nvGrpSpPr>
          <p:grpSpPr>
            <a:xfrm>
              <a:off x="7730176" y="3929345"/>
              <a:ext cx="202443" cy="482649"/>
              <a:chOff x="4349900" y="5088193"/>
              <a:chExt cx="202443" cy="482649"/>
            </a:xfrm>
          </p:grpSpPr>
          <p:sp>
            <p:nvSpPr>
              <p:cNvPr id="39" name="Flowchart: Delay 38">
                <a:extLst>
                  <a:ext uri="{FF2B5EF4-FFF2-40B4-BE49-F238E27FC236}">
                    <a16:creationId xmlns:a16="http://schemas.microsoft.com/office/drawing/2014/main" id="{EDF20631-179B-34FC-4573-857EF9DDE574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F2CCE6A-45D5-C058-81F4-CE33C0CB15EB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746BE01-8B88-2B6C-C2E7-98ED17558112}"/>
                </a:ext>
              </a:extLst>
            </p:cNvPr>
            <p:cNvGrpSpPr/>
            <p:nvPr/>
          </p:nvGrpSpPr>
          <p:grpSpPr>
            <a:xfrm>
              <a:off x="8582953" y="3929345"/>
              <a:ext cx="202443" cy="482649"/>
              <a:chOff x="4349900" y="5088193"/>
              <a:chExt cx="202443" cy="482649"/>
            </a:xfrm>
          </p:grpSpPr>
          <p:sp>
            <p:nvSpPr>
              <p:cNvPr id="37" name="Flowchart: Delay 36">
                <a:extLst>
                  <a:ext uri="{FF2B5EF4-FFF2-40B4-BE49-F238E27FC236}">
                    <a16:creationId xmlns:a16="http://schemas.microsoft.com/office/drawing/2014/main" id="{9730AF39-8B00-F7F2-29B4-C1F5F50BD326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88D3BA8-3121-52FD-89AE-F5326A00B24A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77344B0-3316-CAFB-9D30-FA1A3656D797}"/>
              </a:ext>
            </a:extLst>
          </p:cNvPr>
          <p:cNvSpPr txBox="1"/>
          <p:nvPr/>
        </p:nvSpPr>
        <p:spPr>
          <a:xfrm>
            <a:off x="2413015" y="6147662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Following Left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491C2-1E11-A7D9-B312-B1A63DA50FBE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7398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5DDB-09F9-DC89-C358-56B56185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DC53EB-8600-7CFD-D18F-E67BF3AE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Obstacle Avoidance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218CE0-4F15-7541-A716-8E41D4A8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17180" cy="3880773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Basic Principle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Utilize </a:t>
            </a:r>
            <a:r>
              <a:rPr lang="en-IN" sz="2000" dirty="0">
                <a:solidFill>
                  <a:prstClr val="black"/>
                </a:solidFill>
                <a:latin typeface="Trebuchet MS" panose="020B0603020202020204"/>
              </a:rPr>
              <a:t>ultrasonic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sensor to detect the obstacle.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000" dirty="0">
              <a:solidFill>
                <a:prstClr val="black"/>
              </a:solidFill>
              <a:latin typeface="Trebuchet MS" panose="020B0603020202020204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Trebuchet MS" panose="020B0603020202020204"/>
              </a:rPr>
              <a:t>Scan left and right using servo motor to detect obstacle on sides.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Avoid obstacle by going from side with no other obstacle.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C9E8EF-50FF-0D8E-D58D-A6DF91F758D4}"/>
              </a:ext>
            </a:extLst>
          </p:cNvPr>
          <p:cNvSpPr txBox="1"/>
          <p:nvPr/>
        </p:nvSpPr>
        <p:spPr>
          <a:xfrm>
            <a:off x="7039893" y="6147895"/>
            <a:ext cx="27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Detecting Obstacle and scanning sides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1F42F3-26A2-A32A-AF90-C30EE9CF5147}"/>
              </a:ext>
            </a:extLst>
          </p:cNvPr>
          <p:cNvSpPr/>
          <p:nvPr/>
        </p:nvSpPr>
        <p:spPr>
          <a:xfrm>
            <a:off x="8038412" y="2658624"/>
            <a:ext cx="439401" cy="3736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234E47-96A6-1D9E-2255-6A6A9F50A509}"/>
              </a:ext>
            </a:extLst>
          </p:cNvPr>
          <p:cNvGrpSpPr/>
          <p:nvPr/>
        </p:nvGrpSpPr>
        <p:grpSpPr>
          <a:xfrm>
            <a:off x="8898426" y="4242082"/>
            <a:ext cx="309404" cy="447673"/>
            <a:chOff x="8200103" y="3259088"/>
            <a:chExt cx="309404" cy="4476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1270DA-406F-7CC3-7B00-74985BA96F43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D827D8-E34A-900C-4901-3E497C1AFC31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258D4C-8C8B-B394-F046-466D5664AC7E}"/>
              </a:ext>
            </a:extLst>
          </p:cNvPr>
          <p:cNvGrpSpPr/>
          <p:nvPr/>
        </p:nvGrpSpPr>
        <p:grpSpPr>
          <a:xfrm>
            <a:off x="8903805" y="5476386"/>
            <a:ext cx="309404" cy="447673"/>
            <a:chOff x="8200103" y="3259088"/>
            <a:chExt cx="309404" cy="44767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414E0D2-6751-5E76-8F3F-5E0A5319ECFE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67BF463-E3F5-996F-369A-A9967D52CC1E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E45963-34B7-19CC-9C0E-EF758148C247}"/>
              </a:ext>
            </a:extLst>
          </p:cNvPr>
          <p:cNvGrpSpPr/>
          <p:nvPr/>
        </p:nvGrpSpPr>
        <p:grpSpPr>
          <a:xfrm rot="10800000">
            <a:off x="7333696" y="4242082"/>
            <a:ext cx="309404" cy="447673"/>
            <a:chOff x="8200103" y="3259088"/>
            <a:chExt cx="309404" cy="44767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B60A80-C076-CE6D-8266-EC9725DECD66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437E16-5E22-F589-9E92-F8C53AA2129A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0AEDE-7B7F-1030-D64B-A6E893E3D3C7}"/>
              </a:ext>
            </a:extLst>
          </p:cNvPr>
          <p:cNvGrpSpPr/>
          <p:nvPr/>
        </p:nvGrpSpPr>
        <p:grpSpPr>
          <a:xfrm rot="10800000">
            <a:off x="7335558" y="5476386"/>
            <a:ext cx="309404" cy="447673"/>
            <a:chOff x="8200103" y="3259088"/>
            <a:chExt cx="309404" cy="44767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1E87972-FFE8-83FD-A173-EBA8CF7700F5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B13A08-76C9-0596-7DB4-8E8EE7E261B0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1FC129F-C610-BACA-2F8E-070EE8CF52EE}"/>
              </a:ext>
            </a:extLst>
          </p:cNvPr>
          <p:cNvSpPr/>
          <p:nvPr/>
        </p:nvSpPr>
        <p:spPr>
          <a:xfrm>
            <a:off x="7635292" y="4242082"/>
            <a:ext cx="1278184" cy="16819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4DB59D-A885-E3F8-F555-EF45B9E9FD53}"/>
              </a:ext>
            </a:extLst>
          </p:cNvPr>
          <p:cNvGrpSpPr/>
          <p:nvPr/>
        </p:nvGrpSpPr>
        <p:grpSpPr>
          <a:xfrm>
            <a:off x="6988227" y="2551471"/>
            <a:ext cx="2499902" cy="1657352"/>
            <a:chOff x="6988227" y="2551471"/>
            <a:chExt cx="2499902" cy="165735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90D3-81CE-5D6D-5E7F-F70947CA7AC0}"/>
                </a:ext>
              </a:extLst>
            </p:cNvPr>
            <p:cNvGrpSpPr/>
            <p:nvPr/>
          </p:nvGrpSpPr>
          <p:grpSpPr>
            <a:xfrm>
              <a:off x="7874928" y="4071171"/>
              <a:ext cx="766371" cy="137652"/>
              <a:chOff x="4995332" y="2743200"/>
              <a:chExt cx="766371" cy="13765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B841D8-9327-863A-34C1-031F601E4DEB}"/>
                  </a:ext>
                </a:extLst>
              </p:cNvPr>
              <p:cNvSpPr/>
              <p:nvPr/>
            </p:nvSpPr>
            <p:spPr>
              <a:xfrm>
                <a:off x="5094514" y="2743200"/>
                <a:ext cx="234566" cy="13765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DFFB83-DB17-BA48-5DD2-07EACE6DCABB}"/>
                  </a:ext>
                </a:extLst>
              </p:cNvPr>
              <p:cNvSpPr/>
              <p:nvPr/>
            </p:nvSpPr>
            <p:spPr>
              <a:xfrm>
                <a:off x="5434733" y="2743200"/>
                <a:ext cx="234566" cy="13765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E05FC0D-38D1-E288-6822-F259D0B61D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5332" y="2880852"/>
                <a:ext cx="766371" cy="0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9E781D-1D92-2D1B-5EFE-83D1E7FF3B8C}"/>
                </a:ext>
              </a:extLst>
            </p:cNvPr>
            <p:cNvGrpSpPr/>
            <p:nvPr/>
          </p:nvGrpSpPr>
          <p:grpSpPr>
            <a:xfrm>
              <a:off x="6988227" y="2551471"/>
              <a:ext cx="2499902" cy="1371600"/>
              <a:chOff x="6988227" y="2551471"/>
              <a:chExt cx="2499902" cy="13716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CBE1D2A-5EFE-0880-F6BF-3E7695557BED}"/>
                  </a:ext>
                </a:extLst>
              </p:cNvPr>
              <p:cNvCxnSpPr/>
              <p:nvPr/>
            </p:nvCxnSpPr>
            <p:spPr>
              <a:xfrm flipV="1">
                <a:off x="8631467" y="2556387"/>
                <a:ext cx="856662" cy="13666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BE58B0D-2B6F-6E98-5A44-B35F8841E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8227" y="2551471"/>
                <a:ext cx="856662" cy="13666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68DF28-B927-7F1C-3F55-DAF6FBCBF19A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8490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2A3FF-F650-071C-68B1-724B69BD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CE2632-18E0-BA39-D878-F1F9A69B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Obstacle Avoidance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B70E07-373D-1A9A-610C-EDD60C69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17180" cy="3880773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Basic Principle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Utilize </a:t>
            </a:r>
            <a:r>
              <a:rPr lang="en-IN" sz="2000" dirty="0">
                <a:solidFill>
                  <a:prstClr val="black"/>
                </a:solidFill>
                <a:latin typeface="Trebuchet MS" panose="020B0603020202020204"/>
              </a:rPr>
              <a:t>ultrasonic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sensor to detect the obstacle.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000" dirty="0">
              <a:solidFill>
                <a:prstClr val="black"/>
              </a:solidFill>
              <a:latin typeface="Trebuchet MS" panose="020B0603020202020204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Trebuchet MS" panose="020B0603020202020204"/>
              </a:rPr>
              <a:t>Scan left and right using servo motor to detect obstacle on sides.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Avoid obstacle by going from side with no other obstacle.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604565-41D2-CCB2-E86C-21A20339F0FA}"/>
              </a:ext>
            </a:extLst>
          </p:cNvPr>
          <p:cNvSpPr txBox="1"/>
          <p:nvPr/>
        </p:nvSpPr>
        <p:spPr>
          <a:xfrm>
            <a:off x="7039893" y="6147895"/>
            <a:ext cx="27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Detecting Obstacle and scanning sides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D6569B-9447-AA05-8B06-67C850BC1875}"/>
              </a:ext>
            </a:extLst>
          </p:cNvPr>
          <p:cNvSpPr/>
          <p:nvPr/>
        </p:nvSpPr>
        <p:spPr>
          <a:xfrm>
            <a:off x="8038412" y="2658624"/>
            <a:ext cx="439401" cy="3736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4FC603-8CB0-A45F-40A8-353FE135DEEE}"/>
              </a:ext>
            </a:extLst>
          </p:cNvPr>
          <p:cNvGrpSpPr/>
          <p:nvPr/>
        </p:nvGrpSpPr>
        <p:grpSpPr>
          <a:xfrm>
            <a:off x="8898426" y="4242082"/>
            <a:ext cx="309404" cy="447673"/>
            <a:chOff x="8200103" y="3259088"/>
            <a:chExt cx="309404" cy="4476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FB596B-B10A-7308-8517-8120D4CE8821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F278B7-8720-0F56-A651-C9E68D411100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6461E8-DD02-F88B-C4A8-6AB970FDF4CD}"/>
              </a:ext>
            </a:extLst>
          </p:cNvPr>
          <p:cNvGrpSpPr/>
          <p:nvPr/>
        </p:nvGrpSpPr>
        <p:grpSpPr>
          <a:xfrm>
            <a:off x="8903805" y="5476386"/>
            <a:ext cx="309404" cy="447673"/>
            <a:chOff x="8200103" y="3259088"/>
            <a:chExt cx="309404" cy="44767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81BD82D-49C8-24DA-9128-E8BE254796ED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CAB899-81FC-7B75-2070-D8AD0FFEF60C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3F93C-CAF3-F3E3-CFC0-2A80FB250C0A}"/>
              </a:ext>
            </a:extLst>
          </p:cNvPr>
          <p:cNvGrpSpPr/>
          <p:nvPr/>
        </p:nvGrpSpPr>
        <p:grpSpPr>
          <a:xfrm rot="10800000">
            <a:off x="7333696" y="4242082"/>
            <a:ext cx="309404" cy="447673"/>
            <a:chOff x="8200103" y="3259088"/>
            <a:chExt cx="309404" cy="44767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2FF9F9-5552-50CE-B781-D17BABD3761B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60ACF3-56E3-9E04-0BBF-C137E7063879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D653F-5208-8D02-DB40-E50AAE94C4E0}"/>
              </a:ext>
            </a:extLst>
          </p:cNvPr>
          <p:cNvGrpSpPr/>
          <p:nvPr/>
        </p:nvGrpSpPr>
        <p:grpSpPr>
          <a:xfrm rot="10800000">
            <a:off x="7335558" y="5476386"/>
            <a:ext cx="309404" cy="447673"/>
            <a:chOff x="8200103" y="3259088"/>
            <a:chExt cx="309404" cy="44767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44DF72-0732-CE86-2518-3E02157B16CF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BC681B-23BB-F659-BB5D-F8630473BECE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71CEABB-C180-6058-F303-DEF7BCE18F66}"/>
              </a:ext>
            </a:extLst>
          </p:cNvPr>
          <p:cNvSpPr/>
          <p:nvPr/>
        </p:nvSpPr>
        <p:spPr>
          <a:xfrm>
            <a:off x="7635292" y="4242082"/>
            <a:ext cx="1278184" cy="16819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38020F-071D-21F5-7642-110253174DE1}"/>
              </a:ext>
            </a:extLst>
          </p:cNvPr>
          <p:cNvGrpSpPr/>
          <p:nvPr/>
        </p:nvGrpSpPr>
        <p:grpSpPr>
          <a:xfrm rot="18572008">
            <a:off x="6336769" y="2874716"/>
            <a:ext cx="2499902" cy="1657352"/>
            <a:chOff x="6988227" y="2551471"/>
            <a:chExt cx="2499902" cy="165735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813880-0D74-7863-F54B-ED9111D9C434}"/>
                </a:ext>
              </a:extLst>
            </p:cNvPr>
            <p:cNvGrpSpPr/>
            <p:nvPr/>
          </p:nvGrpSpPr>
          <p:grpSpPr>
            <a:xfrm>
              <a:off x="7874928" y="4071171"/>
              <a:ext cx="766371" cy="137652"/>
              <a:chOff x="4995332" y="2743200"/>
              <a:chExt cx="766371" cy="13765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9A129F-E8A0-683B-B5F1-14757AC4E291}"/>
                  </a:ext>
                </a:extLst>
              </p:cNvPr>
              <p:cNvSpPr/>
              <p:nvPr/>
            </p:nvSpPr>
            <p:spPr>
              <a:xfrm>
                <a:off x="5094514" y="2743200"/>
                <a:ext cx="234566" cy="13765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481124-B42E-B591-FB3B-52BDA453C2D4}"/>
                  </a:ext>
                </a:extLst>
              </p:cNvPr>
              <p:cNvSpPr/>
              <p:nvPr/>
            </p:nvSpPr>
            <p:spPr>
              <a:xfrm>
                <a:off x="5434733" y="2743200"/>
                <a:ext cx="234566" cy="13765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A75F7E3-F868-2F68-5692-01DEF3E62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5332" y="2880852"/>
                <a:ext cx="766371" cy="0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DD529C-B754-5E26-D318-44F55F7DBB9E}"/>
                </a:ext>
              </a:extLst>
            </p:cNvPr>
            <p:cNvGrpSpPr/>
            <p:nvPr/>
          </p:nvGrpSpPr>
          <p:grpSpPr>
            <a:xfrm>
              <a:off x="6988227" y="2551471"/>
              <a:ext cx="2499902" cy="1371600"/>
              <a:chOff x="6988227" y="2551471"/>
              <a:chExt cx="2499902" cy="13716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55B9B6E-1BA9-E03E-3526-12743D7B99BD}"/>
                  </a:ext>
                </a:extLst>
              </p:cNvPr>
              <p:cNvCxnSpPr/>
              <p:nvPr/>
            </p:nvCxnSpPr>
            <p:spPr>
              <a:xfrm flipV="1">
                <a:off x="8631467" y="2556387"/>
                <a:ext cx="856662" cy="13666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B53160-F077-6C80-136F-EE110A602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8227" y="2551471"/>
                <a:ext cx="856662" cy="13666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5469F6-D0A8-00FC-AA43-5E3090C6B54A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874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213A-8299-2705-EE76-0ED8E5251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D3F165-5460-02EB-EE29-7F91CB9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Obstacle Avoidance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9BF96-3810-0017-7400-EE9C1301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17180" cy="3880773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Basic Principle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Utilize </a:t>
            </a:r>
            <a:r>
              <a:rPr lang="en-IN" sz="2000" dirty="0">
                <a:solidFill>
                  <a:prstClr val="black"/>
                </a:solidFill>
                <a:latin typeface="Trebuchet MS" panose="020B0603020202020204"/>
              </a:rPr>
              <a:t>ultrasonic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sensor to detect the obstacle.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000" dirty="0">
              <a:solidFill>
                <a:prstClr val="black"/>
              </a:solidFill>
              <a:latin typeface="Trebuchet MS" panose="020B0603020202020204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Trebuchet MS" panose="020B0603020202020204"/>
              </a:rPr>
              <a:t>Scan left and right using servo motor to detect obstacle on sides.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Avoid obstacle by going from side with no other obstacle.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C4AE38-6208-6A30-64C6-359DB5856754}"/>
              </a:ext>
            </a:extLst>
          </p:cNvPr>
          <p:cNvSpPr txBox="1"/>
          <p:nvPr/>
        </p:nvSpPr>
        <p:spPr>
          <a:xfrm>
            <a:off x="7039893" y="6147895"/>
            <a:ext cx="27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Detecting Obstacle and scanning sides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CB3040-F19F-4026-A7CC-D1242D3A2764}"/>
              </a:ext>
            </a:extLst>
          </p:cNvPr>
          <p:cNvSpPr/>
          <p:nvPr/>
        </p:nvSpPr>
        <p:spPr>
          <a:xfrm>
            <a:off x="8038412" y="2658624"/>
            <a:ext cx="439401" cy="3736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C0CDD4-6502-EA92-9E01-05190748045D}"/>
              </a:ext>
            </a:extLst>
          </p:cNvPr>
          <p:cNvGrpSpPr/>
          <p:nvPr/>
        </p:nvGrpSpPr>
        <p:grpSpPr>
          <a:xfrm>
            <a:off x="8898426" y="4242082"/>
            <a:ext cx="309404" cy="447673"/>
            <a:chOff x="8200103" y="3259088"/>
            <a:chExt cx="309404" cy="4476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C5E445-A052-606C-5C1C-656C01DF4F67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DFA84E-3BE1-03B6-1FB8-C350A8DA5C9D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CBC571-01C4-168E-0197-D4C2B1084573}"/>
              </a:ext>
            </a:extLst>
          </p:cNvPr>
          <p:cNvGrpSpPr/>
          <p:nvPr/>
        </p:nvGrpSpPr>
        <p:grpSpPr>
          <a:xfrm>
            <a:off x="8903805" y="5476386"/>
            <a:ext cx="309404" cy="447673"/>
            <a:chOff x="8200103" y="3259088"/>
            <a:chExt cx="309404" cy="44767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7A7EC8-242F-E2EB-9B4F-B648A8195C34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D95998-78E1-AD7B-9F5B-B9671E5AA9D9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3AE4C9-6DBB-A134-0DF7-DF4E773118CD}"/>
              </a:ext>
            </a:extLst>
          </p:cNvPr>
          <p:cNvGrpSpPr/>
          <p:nvPr/>
        </p:nvGrpSpPr>
        <p:grpSpPr>
          <a:xfrm rot="10800000">
            <a:off x="7333696" y="4242082"/>
            <a:ext cx="309404" cy="447673"/>
            <a:chOff x="8200103" y="3259088"/>
            <a:chExt cx="309404" cy="44767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4901EE0-CEB6-4AE8-357F-3CD9544DDEC7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8502C7-3BD4-134B-B907-8999760CCB20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EBD461-EA08-962A-D9B4-5E93E5B22F2C}"/>
              </a:ext>
            </a:extLst>
          </p:cNvPr>
          <p:cNvGrpSpPr/>
          <p:nvPr/>
        </p:nvGrpSpPr>
        <p:grpSpPr>
          <a:xfrm rot="10800000">
            <a:off x="7335558" y="5476386"/>
            <a:ext cx="309404" cy="447673"/>
            <a:chOff x="8200103" y="3259088"/>
            <a:chExt cx="309404" cy="44767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8AEB0E6-F249-D134-64B9-3944712EE7C6}"/>
                </a:ext>
              </a:extLst>
            </p:cNvPr>
            <p:cNvSpPr/>
            <p:nvPr/>
          </p:nvSpPr>
          <p:spPr>
            <a:xfrm>
              <a:off x="8312862" y="3259088"/>
              <a:ext cx="196645" cy="44767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255715-A0AB-4040-2288-3F51821B5E70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8200103" y="3482924"/>
              <a:ext cx="112759" cy="1"/>
            </a:xfrm>
            <a:prstGeom prst="line">
              <a:avLst/>
            </a:prstGeom>
            <a:ln w="1111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D3EABF-C216-7D80-8831-BB811B0AB289}"/>
              </a:ext>
            </a:extLst>
          </p:cNvPr>
          <p:cNvSpPr/>
          <p:nvPr/>
        </p:nvSpPr>
        <p:spPr>
          <a:xfrm>
            <a:off x="7635292" y="4242082"/>
            <a:ext cx="1278184" cy="16819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337E8D-0B8B-6928-1E5B-07040E346AAE}"/>
              </a:ext>
            </a:extLst>
          </p:cNvPr>
          <p:cNvGrpSpPr/>
          <p:nvPr/>
        </p:nvGrpSpPr>
        <p:grpSpPr>
          <a:xfrm rot="3166849">
            <a:off x="7669249" y="2891483"/>
            <a:ext cx="2499902" cy="1657352"/>
            <a:chOff x="6988227" y="2551471"/>
            <a:chExt cx="2499902" cy="165735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6264F1-C538-9B39-C19E-A72E20871901}"/>
                </a:ext>
              </a:extLst>
            </p:cNvPr>
            <p:cNvGrpSpPr/>
            <p:nvPr/>
          </p:nvGrpSpPr>
          <p:grpSpPr>
            <a:xfrm>
              <a:off x="7874928" y="4071171"/>
              <a:ext cx="766371" cy="137652"/>
              <a:chOff x="4995332" y="2743200"/>
              <a:chExt cx="766371" cy="13765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64B45AC-14FD-EDC4-6C6B-4E5779DFFC9C}"/>
                  </a:ext>
                </a:extLst>
              </p:cNvPr>
              <p:cNvSpPr/>
              <p:nvPr/>
            </p:nvSpPr>
            <p:spPr>
              <a:xfrm>
                <a:off x="5094514" y="2743200"/>
                <a:ext cx="234566" cy="13765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38D16-F428-B66E-509F-81BE8717A704}"/>
                  </a:ext>
                </a:extLst>
              </p:cNvPr>
              <p:cNvSpPr/>
              <p:nvPr/>
            </p:nvSpPr>
            <p:spPr>
              <a:xfrm>
                <a:off x="5434733" y="2743200"/>
                <a:ext cx="234566" cy="13765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DB7715F-991E-B775-92E9-7A546F445A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5332" y="2880852"/>
                <a:ext cx="766371" cy="0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22A3091-6F6E-BC7F-3D57-E048AB8D459C}"/>
                </a:ext>
              </a:extLst>
            </p:cNvPr>
            <p:cNvGrpSpPr/>
            <p:nvPr/>
          </p:nvGrpSpPr>
          <p:grpSpPr>
            <a:xfrm>
              <a:off x="6988227" y="2551471"/>
              <a:ext cx="2499902" cy="1371600"/>
              <a:chOff x="6988227" y="2551471"/>
              <a:chExt cx="2499902" cy="13716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1CA19ED-EC6A-BCFB-17E9-2B80E79403C1}"/>
                  </a:ext>
                </a:extLst>
              </p:cNvPr>
              <p:cNvCxnSpPr/>
              <p:nvPr/>
            </p:nvCxnSpPr>
            <p:spPr>
              <a:xfrm flipV="1">
                <a:off x="8631467" y="2556387"/>
                <a:ext cx="856662" cy="13666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4682E79-B32C-0FE0-C6AA-62684EC35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8227" y="2551471"/>
                <a:ext cx="856662" cy="13666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506554-0131-0444-6CE7-47A66A9EB2A7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0879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4D1BA-72FA-F084-A348-065391B29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6FA3C7-9F86-196B-D084-A3F0F1E5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Obstacle Avoidance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4F1A5-43AE-6E5F-73B3-E8FE3B13E2A1}"/>
              </a:ext>
            </a:extLst>
          </p:cNvPr>
          <p:cNvSpPr txBox="1"/>
          <p:nvPr/>
        </p:nvSpPr>
        <p:spPr>
          <a:xfrm>
            <a:off x="4149202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Avoiding Obstacle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1AC022-85A4-74E6-A4DF-17884BD6AC0A}"/>
              </a:ext>
            </a:extLst>
          </p:cNvPr>
          <p:cNvSpPr/>
          <p:nvPr/>
        </p:nvSpPr>
        <p:spPr>
          <a:xfrm>
            <a:off x="3808419" y="4170635"/>
            <a:ext cx="439401" cy="3736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2F4752-F595-4D72-F7A3-00DBA7CDB1D7}"/>
              </a:ext>
            </a:extLst>
          </p:cNvPr>
          <p:cNvGrpSpPr/>
          <p:nvPr/>
        </p:nvGrpSpPr>
        <p:grpSpPr>
          <a:xfrm rot="5400000">
            <a:off x="1113677" y="2647821"/>
            <a:ext cx="2499902" cy="3372588"/>
            <a:chOff x="6988227" y="2551471"/>
            <a:chExt cx="2499902" cy="337258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E8C5629-3468-5CA2-7EA7-325DAF35ED4E}"/>
                </a:ext>
              </a:extLst>
            </p:cNvPr>
            <p:cNvGrpSpPr/>
            <p:nvPr/>
          </p:nvGrpSpPr>
          <p:grpSpPr>
            <a:xfrm>
              <a:off x="7333696" y="4071171"/>
              <a:ext cx="1879513" cy="1852888"/>
              <a:chOff x="7333696" y="4071171"/>
              <a:chExt cx="1879513" cy="185288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805FB02-9987-4C4C-0195-9C5F95E269D3}"/>
                  </a:ext>
                </a:extLst>
              </p:cNvPr>
              <p:cNvGrpSpPr/>
              <p:nvPr/>
            </p:nvGrpSpPr>
            <p:grpSpPr>
              <a:xfrm>
                <a:off x="889842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CDE35A2A-47CC-FFED-3A29-74D6A8BF030A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808FD3B-19A1-E508-B5D2-E5F28C62D135}"/>
                    </a:ext>
                  </a:extLst>
                </p:cNvPr>
                <p:cNvCxnSpPr>
                  <a:endCxn id="11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B8599C9-C01E-5F5B-4F28-A1153201DBAC}"/>
                  </a:ext>
                </a:extLst>
              </p:cNvPr>
              <p:cNvGrpSpPr/>
              <p:nvPr/>
            </p:nvGrpSpPr>
            <p:grpSpPr>
              <a:xfrm>
                <a:off x="8903805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93C02616-462B-E8B4-5500-9F3FA6CE2DFB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D695DF7-6968-B4DC-7A32-F5254FBEE842}"/>
                    </a:ext>
                  </a:extLst>
                </p:cNvPr>
                <p:cNvCxnSpPr>
                  <a:endCxn id="16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6ADB7F7-1107-8E55-6DB3-08A50DAD3113}"/>
                  </a:ext>
                </a:extLst>
              </p:cNvPr>
              <p:cNvGrpSpPr/>
              <p:nvPr/>
            </p:nvGrpSpPr>
            <p:grpSpPr>
              <a:xfrm rot="10800000">
                <a:off x="733369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4E229F2B-E516-7C33-B65F-99A145B97DEC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0229256-A4E7-44C2-6C5B-4F29B41147BD}"/>
                    </a:ext>
                  </a:extLst>
                </p:cNvPr>
                <p:cNvCxnSpPr>
                  <a:endCxn id="19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844632F-F219-AB03-38AD-0183249BCC73}"/>
                  </a:ext>
                </a:extLst>
              </p:cNvPr>
              <p:cNvGrpSpPr/>
              <p:nvPr/>
            </p:nvGrpSpPr>
            <p:grpSpPr>
              <a:xfrm rot="10800000">
                <a:off x="7335558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526E710A-2B4B-A927-9AAC-997631E628F4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029B82D-7706-9034-9B1D-5D1F961197F9}"/>
                    </a:ext>
                  </a:extLst>
                </p:cNvPr>
                <p:cNvCxnSpPr>
                  <a:endCxn id="22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CABDE3-9DE8-A91D-AFA6-386279F6B400}"/>
                  </a:ext>
                </a:extLst>
              </p:cNvPr>
              <p:cNvSpPr/>
              <p:nvPr/>
            </p:nvSpPr>
            <p:spPr>
              <a:xfrm>
                <a:off x="7635292" y="4242082"/>
                <a:ext cx="1278184" cy="16819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1DE50BD-F410-2C98-90FE-0AADE2746B92}"/>
                  </a:ext>
                </a:extLst>
              </p:cNvPr>
              <p:cNvGrpSpPr/>
              <p:nvPr/>
            </p:nvGrpSpPr>
            <p:grpSpPr>
              <a:xfrm>
                <a:off x="7874928" y="4071171"/>
                <a:ext cx="766371" cy="137652"/>
                <a:chOff x="4995332" y="2743200"/>
                <a:chExt cx="766371" cy="13765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CAC7BED-5152-34A2-786B-64B03DC85B93}"/>
                    </a:ext>
                  </a:extLst>
                </p:cNvPr>
                <p:cNvSpPr/>
                <p:nvPr/>
              </p:nvSpPr>
              <p:spPr>
                <a:xfrm>
                  <a:off x="5094514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DE1CE39-2CE1-AE44-D032-89522D0AD9AE}"/>
                    </a:ext>
                  </a:extLst>
                </p:cNvPr>
                <p:cNvSpPr/>
                <p:nvPr/>
              </p:nvSpPr>
              <p:spPr>
                <a:xfrm>
                  <a:off x="5434733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07DDC933-AD27-DBFF-A09B-EBEFF7CDD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5332" y="2880852"/>
                  <a:ext cx="766371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BB2A54-7775-8AB7-0B92-6356C956EED8}"/>
                </a:ext>
              </a:extLst>
            </p:cNvPr>
            <p:cNvCxnSpPr/>
            <p:nvPr/>
          </p:nvCxnSpPr>
          <p:spPr>
            <a:xfrm flipV="1">
              <a:off x="8631467" y="2556387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A09956-3C82-9973-38FB-08AF189F3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8227" y="2551471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D05321-61F2-2486-DA9B-83D4740648BF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9831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A7203-2143-B22E-804B-4E26ADA5C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F2515C-1799-17A0-4DE3-AF3BE811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Obstacle Avoidance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3D096E-652F-6C65-62DB-48DAA1FB38AD}"/>
              </a:ext>
            </a:extLst>
          </p:cNvPr>
          <p:cNvSpPr txBox="1"/>
          <p:nvPr/>
        </p:nvSpPr>
        <p:spPr>
          <a:xfrm>
            <a:off x="4149202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Avoiding Obstacle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8CEE5D-1DD0-1A0E-3FF8-BC68DCB02868}"/>
              </a:ext>
            </a:extLst>
          </p:cNvPr>
          <p:cNvSpPr/>
          <p:nvPr/>
        </p:nvSpPr>
        <p:spPr>
          <a:xfrm>
            <a:off x="3808419" y="4170635"/>
            <a:ext cx="439401" cy="3736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E48764-447B-992C-6AAB-51F765CA2E76}"/>
              </a:ext>
            </a:extLst>
          </p:cNvPr>
          <p:cNvGrpSpPr/>
          <p:nvPr/>
        </p:nvGrpSpPr>
        <p:grpSpPr>
          <a:xfrm rot="2711957">
            <a:off x="2136231" y="998460"/>
            <a:ext cx="2499902" cy="3372588"/>
            <a:chOff x="6988227" y="2551471"/>
            <a:chExt cx="2499902" cy="337258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183F637-692F-4261-E256-1DCCE46DACF5}"/>
                </a:ext>
              </a:extLst>
            </p:cNvPr>
            <p:cNvGrpSpPr/>
            <p:nvPr/>
          </p:nvGrpSpPr>
          <p:grpSpPr>
            <a:xfrm>
              <a:off x="7333696" y="4071171"/>
              <a:ext cx="1879513" cy="1852888"/>
              <a:chOff x="7333696" y="4071171"/>
              <a:chExt cx="1879513" cy="185288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C0DD8DC-CC73-3372-F618-C8EBA1B989D8}"/>
                  </a:ext>
                </a:extLst>
              </p:cNvPr>
              <p:cNvGrpSpPr/>
              <p:nvPr/>
            </p:nvGrpSpPr>
            <p:grpSpPr>
              <a:xfrm>
                <a:off x="889842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8D254F80-0A88-11F9-3133-6677A667A8AF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BD633EE-9339-91AC-271B-9E3ECC2D8065}"/>
                    </a:ext>
                  </a:extLst>
                </p:cNvPr>
                <p:cNvCxnSpPr>
                  <a:endCxn id="11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544B12D-BB65-918C-34B3-69E135059F35}"/>
                  </a:ext>
                </a:extLst>
              </p:cNvPr>
              <p:cNvGrpSpPr/>
              <p:nvPr/>
            </p:nvGrpSpPr>
            <p:grpSpPr>
              <a:xfrm>
                <a:off x="8903805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1AD28D32-C103-C491-5878-A9A9990064FB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E5E4BC7-8F25-4A6F-FACF-6F8451ED7606}"/>
                    </a:ext>
                  </a:extLst>
                </p:cNvPr>
                <p:cNvCxnSpPr>
                  <a:endCxn id="16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D8FEED4-8519-7AE6-4F66-6DF5CA5D191E}"/>
                  </a:ext>
                </a:extLst>
              </p:cNvPr>
              <p:cNvGrpSpPr/>
              <p:nvPr/>
            </p:nvGrpSpPr>
            <p:grpSpPr>
              <a:xfrm rot="10800000">
                <a:off x="733369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20E4B581-2C43-1879-742A-690DC6B22119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129B02F-3468-0F2F-B66E-F5F8BCD556FC}"/>
                    </a:ext>
                  </a:extLst>
                </p:cNvPr>
                <p:cNvCxnSpPr>
                  <a:endCxn id="19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1F5910-6346-A78C-7F87-78484FB6DA71}"/>
                  </a:ext>
                </a:extLst>
              </p:cNvPr>
              <p:cNvGrpSpPr/>
              <p:nvPr/>
            </p:nvGrpSpPr>
            <p:grpSpPr>
              <a:xfrm rot="10800000">
                <a:off x="7335558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C7933926-8E58-3910-8F5B-A2974FC9FC04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D381573-5278-23E4-E0C9-65AB59318ECD}"/>
                    </a:ext>
                  </a:extLst>
                </p:cNvPr>
                <p:cNvCxnSpPr>
                  <a:endCxn id="22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CC5AEA-B40F-1302-B84A-EC29CCCC8FDE}"/>
                  </a:ext>
                </a:extLst>
              </p:cNvPr>
              <p:cNvSpPr/>
              <p:nvPr/>
            </p:nvSpPr>
            <p:spPr>
              <a:xfrm>
                <a:off x="7635292" y="4242082"/>
                <a:ext cx="1278184" cy="16819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EF0EC95-26CE-4CA7-3175-E12BF6587BAD}"/>
                  </a:ext>
                </a:extLst>
              </p:cNvPr>
              <p:cNvGrpSpPr/>
              <p:nvPr/>
            </p:nvGrpSpPr>
            <p:grpSpPr>
              <a:xfrm>
                <a:off x="7874928" y="4071171"/>
                <a:ext cx="766371" cy="137652"/>
                <a:chOff x="4995332" y="2743200"/>
                <a:chExt cx="766371" cy="13765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A0AC4CA-8A09-FC9D-524E-8AE37A054F74}"/>
                    </a:ext>
                  </a:extLst>
                </p:cNvPr>
                <p:cNvSpPr/>
                <p:nvPr/>
              </p:nvSpPr>
              <p:spPr>
                <a:xfrm>
                  <a:off x="5094514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CE6D55C-9830-3CA6-9985-D71FEC67C9A6}"/>
                    </a:ext>
                  </a:extLst>
                </p:cNvPr>
                <p:cNvSpPr/>
                <p:nvPr/>
              </p:nvSpPr>
              <p:spPr>
                <a:xfrm>
                  <a:off x="5434733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1D7B852-A500-2B3B-83D2-61281C6FE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5332" y="2880852"/>
                  <a:ext cx="766371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DD0983-1B47-A243-71A8-A6D7E88C6028}"/>
                </a:ext>
              </a:extLst>
            </p:cNvPr>
            <p:cNvCxnSpPr/>
            <p:nvPr/>
          </p:nvCxnSpPr>
          <p:spPr>
            <a:xfrm flipV="1">
              <a:off x="8631467" y="2556387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E951C0-10E9-9D1F-0033-8CF35AB2CF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8227" y="2551471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1F973C6-123E-51DF-180A-3021B1CB9D77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0222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9B621-5EDC-ADDD-5A0B-07764B7D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33997A-3DE8-C9F3-7358-DC721365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Obstacle Avoidance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06C482-90C9-4F70-3F2E-BC55D8D035E0}"/>
              </a:ext>
            </a:extLst>
          </p:cNvPr>
          <p:cNvSpPr txBox="1"/>
          <p:nvPr/>
        </p:nvSpPr>
        <p:spPr>
          <a:xfrm>
            <a:off x="4149202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Avoiding Obstacle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81A1D-7671-C118-FA63-68A1D3AF97FD}"/>
              </a:ext>
            </a:extLst>
          </p:cNvPr>
          <p:cNvSpPr/>
          <p:nvPr/>
        </p:nvSpPr>
        <p:spPr>
          <a:xfrm>
            <a:off x="3808419" y="4170635"/>
            <a:ext cx="439401" cy="3736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0E1732-F88A-F286-243A-BF86145FE24C}"/>
              </a:ext>
            </a:extLst>
          </p:cNvPr>
          <p:cNvGrpSpPr/>
          <p:nvPr/>
        </p:nvGrpSpPr>
        <p:grpSpPr>
          <a:xfrm rot="5400000">
            <a:off x="4260004" y="998460"/>
            <a:ext cx="2499902" cy="3372588"/>
            <a:chOff x="6988227" y="2551471"/>
            <a:chExt cx="2499902" cy="337258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3F4382-555B-FE57-21F0-B052F0B057AE}"/>
                </a:ext>
              </a:extLst>
            </p:cNvPr>
            <p:cNvGrpSpPr/>
            <p:nvPr/>
          </p:nvGrpSpPr>
          <p:grpSpPr>
            <a:xfrm>
              <a:off x="7333696" y="4071171"/>
              <a:ext cx="1879513" cy="1852888"/>
              <a:chOff x="7333696" y="4071171"/>
              <a:chExt cx="1879513" cy="185288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E97E2B5-EC4D-E85E-5056-ECCB196D799D}"/>
                  </a:ext>
                </a:extLst>
              </p:cNvPr>
              <p:cNvGrpSpPr/>
              <p:nvPr/>
            </p:nvGrpSpPr>
            <p:grpSpPr>
              <a:xfrm>
                <a:off x="889842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370D6F6-1C20-3AC3-90A9-5AA05189BC0A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5D4A06F-CC46-9E99-73C4-DB949D256CC1}"/>
                    </a:ext>
                  </a:extLst>
                </p:cNvPr>
                <p:cNvCxnSpPr>
                  <a:endCxn id="11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617488-F021-9213-029A-FE2589B51D36}"/>
                  </a:ext>
                </a:extLst>
              </p:cNvPr>
              <p:cNvGrpSpPr/>
              <p:nvPr/>
            </p:nvGrpSpPr>
            <p:grpSpPr>
              <a:xfrm>
                <a:off x="8903805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741250C0-8095-1A89-ECC2-613A54BA0C41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272468D-2A56-523D-4741-BC051FCA308B}"/>
                    </a:ext>
                  </a:extLst>
                </p:cNvPr>
                <p:cNvCxnSpPr>
                  <a:endCxn id="16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64FF72A-2118-D049-D9A3-DAF81B86E50C}"/>
                  </a:ext>
                </a:extLst>
              </p:cNvPr>
              <p:cNvGrpSpPr/>
              <p:nvPr/>
            </p:nvGrpSpPr>
            <p:grpSpPr>
              <a:xfrm rot="10800000">
                <a:off x="733369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D162F18B-9F7B-9FC7-FD25-EA9D15728D0A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5D3955B-E63F-9601-6D02-59064EC93830}"/>
                    </a:ext>
                  </a:extLst>
                </p:cNvPr>
                <p:cNvCxnSpPr>
                  <a:endCxn id="19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D4DA0FD-83BF-190F-BBB1-4FB32D9982C6}"/>
                  </a:ext>
                </a:extLst>
              </p:cNvPr>
              <p:cNvGrpSpPr/>
              <p:nvPr/>
            </p:nvGrpSpPr>
            <p:grpSpPr>
              <a:xfrm rot="10800000">
                <a:off x="7335558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0DEA7721-990C-2CA6-5A32-0385D574C3C4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4838572-BA0D-90AE-F83C-CD44AA83F120}"/>
                    </a:ext>
                  </a:extLst>
                </p:cNvPr>
                <p:cNvCxnSpPr>
                  <a:endCxn id="22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854E1E-263B-FC60-AEBD-2354A2CC70EA}"/>
                  </a:ext>
                </a:extLst>
              </p:cNvPr>
              <p:cNvSpPr/>
              <p:nvPr/>
            </p:nvSpPr>
            <p:spPr>
              <a:xfrm>
                <a:off x="7635292" y="4242082"/>
                <a:ext cx="1278184" cy="16819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210607-B5F0-63A1-F678-E5F69B1DD596}"/>
                  </a:ext>
                </a:extLst>
              </p:cNvPr>
              <p:cNvGrpSpPr/>
              <p:nvPr/>
            </p:nvGrpSpPr>
            <p:grpSpPr>
              <a:xfrm>
                <a:off x="7874928" y="4071171"/>
                <a:ext cx="766371" cy="137652"/>
                <a:chOff x="4995332" y="2743200"/>
                <a:chExt cx="766371" cy="13765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F132683-FD4C-1ECC-E35B-5448B8111381}"/>
                    </a:ext>
                  </a:extLst>
                </p:cNvPr>
                <p:cNvSpPr/>
                <p:nvPr/>
              </p:nvSpPr>
              <p:spPr>
                <a:xfrm>
                  <a:off x="5094514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9AA796D-078E-F4F1-6B13-980945E9BAC8}"/>
                    </a:ext>
                  </a:extLst>
                </p:cNvPr>
                <p:cNvSpPr/>
                <p:nvPr/>
              </p:nvSpPr>
              <p:spPr>
                <a:xfrm>
                  <a:off x="5434733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CC507363-3ACB-3DBE-B10E-E4EBBC303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5332" y="2880852"/>
                  <a:ext cx="766371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CC6744-26ED-61F9-2EA2-0A5E1B5A8FEE}"/>
                </a:ext>
              </a:extLst>
            </p:cNvPr>
            <p:cNvCxnSpPr/>
            <p:nvPr/>
          </p:nvCxnSpPr>
          <p:spPr>
            <a:xfrm flipV="1">
              <a:off x="8631467" y="2556387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F8405-1C11-0AB4-41E9-8F8965C34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8227" y="2551471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2C76235-D020-1D69-9624-F66954163019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60315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8F7DB-EA5E-BAD0-4CF5-27A67F096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68E21-8669-CDBC-D986-CF1B56CC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Obstacle Avoidance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6B757-E7F1-A45A-FB63-041283CB1C12}"/>
              </a:ext>
            </a:extLst>
          </p:cNvPr>
          <p:cNvSpPr txBox="1"/>
          <p:nvPr/>
        </p:nvSpPr>
        <p:spPr>
          <a:xfrm>
            <a:off x="4149202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Avoiding Obstacle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3DE59A-E70D-A8A8-77FE-F9604FBA23CC}"/>
              </a:ext>
            </a:extLst>
          </p:cNvPr>
          <p:cNvSpPr/>
          <p:nvPr/>
        </p:nvSpPr>
        <p:spPr>
          <a:xfrm>
            <a:off x="3808419" y="4170635"/>
            <a:ext cx="439401" cy="3736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E026A-7C91-11BA-6654-05A590CC1B4F}"/>
              </a:ext>
            </a:extLst>
          </p:cNvPr>
          <p:cNvGrpSpPr/>
          <p:nvPr/>
        </p:nvGrpSpPr>
        <p:grpSpPr>
          <a:xfrm rot="7959418">
            <a:off x="5154739" y="2584377"/>
            <a:ext cx="2499902" cy="3372588"/>
            <a:chOff x="6988227" y="2551471"/>
            <a:chExt cx="2499902" cy="337258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FD25C1-114A-3C79-B28A-1F508D86C678}"/>
                </a:ext>
              </a:extLst>
            </p:cNvPr>
            <p:cNvGrpSpPr/>
            <p:nvPr/>
          </p:nvGrpSpPr>
          <p:grpSpPr>
            <a:xfrm>
              <a:off x="7333696" y="4071171"/>
              <a:ext cx="1879513" cy="1852888"/>
              <a:chOff x="7333696" y="4071171"/>
              <a:chExt cx="1879513" cy="185288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96084F5-650B-B370-A1A9-E33AFB32F022}"/>
                  </a:ext>
                </a:extLst>
              </p:cNvPr>
              <p:cNvGrpSpPr/>
              <p:nvPr/>
            </p:nvGrpSpPr>
            <p:grpSpPr>
              <a:xfrm>
                <a:off x="889842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CCB2698-D37B-E812-9078-A484629D4634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C801D8A-0757-FCEF-E698-888AA9DE0760}"/>
                    </a:ext>
                  </a:extLst>
                </p:cNvPr>
                <p:cNvCxnSpPr>
                  <a:endCxn id="11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769C159-5694-FA0F-415E-47C6FEA35577}"/>
                  </a:ext>
                </a:extLst>
              </p:cNvPr>
              <p:cNvGrpSpPr/>
              <p:nvPr/>
            </p:nvGrpSpPr>
            <p:grpSpPr>
              <a:xfrm>
                <a:off x="8903805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AD28F1EB-4F85-B350-A694-8C0CD9279F85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F78C01B-7100-D397-829B-23B9E5CE820E}"/>
                    </a:ext>
                  </a:extLst>
                </p:cNvPr>
                <p:cNvCxnSpPr>
                  <a:endCxn id="16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9ACA5E3-2CA3-C9E7-1150-5810778E9A08}"/>
                  </a:ext>
                </a:extLst>
              </p:cNvPr>
              <p:cNvGrpSpPr/>
              <p:nvPr/>
            </p:nvGrpSpPr>
            <p:grpSpPr>
              <a:xfrm rot="10800000">
                <a:off x="733369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5870B617-58F0-F14E-C980-A0D1E105C49B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5DED93-7985-6B68-D456-C977BD03F3E5}"/>
                    </a:ext>
                  </a:extLst>
                </p:cNvPr>
                <p:cNvCxnSpPr>
                  <a:endCxn id="19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3007EA0-EBDA-6FB2-DD5A-9B92E99BDF5C}"/>
                  </a:ext>
                </a:extLst>
              </p:cNvPr>
              <p:cNvGrpSpPr/>
              <p:nvPr/>
            </p:nvGrpSpPr>
            <p:grpSpPr>
              <a:xfrm rot="10800000">
                <a:off x="7335558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6A6ABE5B-7727-EE7A-8B59-697825D3BE03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AEB9841-0963-879E-69B4-99EF3916A865}"/>
                    </a:ext>
                  </a:extLst>
                </p:cNvPr>
                <p:cNvCxnSpPr>
                  <a:endCxn id="22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3A7FBDF-6353-231D-B210-17F6A9B6F8C0}"/>
                  </a:ext>
                </a:extLst>
              </p:cNvPr>
              <p:cNvSpPr/>
              <p:nvPr/>
            </p:nvSpPr>
            <p:spPr>
              <a:xfrm>
                <a:off x="7635292" y="4242082"/>
                <a:ext cx="1278184" cy="16819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149A24E-E0E4-54B2-193F-5CD2BB86FF09}"/>
                  </a:ext>
                </a:extLst>
              </p:cNvPr>
              <p:cNvGrpSpPr/>
              <p:nvPr/>
            </p:nvGrpSpPr>
            <p:grpSpPr>
              <a:xfrm>
                <a:off x="7874928" y="4071171"/>
                <a:ext cx="766371" cy="137652"/>
                <a:chOff x="4995332" y="2743200"/>
                <a:chExt cx="766371" cy="13765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918B05E-DC4D-9B00-D20B-F4043961540D}"/>
                    </a:ext>
                  </a:extLst>
                </p:cNvPr>
                <p:cNvSpPr/>
                <p:nvPr/>
              </p:nvSpPr>
              <p:spPr>
                <a:xfrm>
                  <a:off x="5094514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35286A8-65E0-A5A7-50A2-9EE167EA3198}"/>
                    </a:ext>
                  </a:extLst>
                </p:cNvPr>
                <p:cNvSpPr/>
                <p:nvPr/>
              </p:nvSpPr>
              <p:spPr>
                <a:xfrm>
                  <a:off x="5434733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DAC95F5D-07C0-C77C-9F31-9C77724D3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5332" y="2880852"/>
                  <a:ext cx="766371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C3A149-E721-9205-4D22-81B3568D6732}"/>
                </a:ext>
              </a:extLst>
            </p:cNvPr>
            <p:cNvCxnSpPr/>
            <p:nvPr/>
          </p:nvCxnSpPr>
          <p:spPr>
            <a:xfrm flipV="1">
              <a:off x="8631467" y="2556387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793600-82D0-7221-8AB1-7A38D8C83B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8227" y="2551471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BF8D3E-1576-D432-A24C-5244285A506A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8193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8A02-2C46-C7D7-2403-A3C268E40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3C3B7E-CE42-9D17-2F0A-76C9A7DA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Obstacle Avoidance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26961-563B-87B0-C804-8800909E6441}"/>
              </a:ext>
            </a:extLst>
          </p:cNvPr>
          <p:cNvSpPr txBox="1"/>
          <p:nvPr/>
        </p:nvSpPr>
        <p:spPr>
          <a:xfrm>
            <a:off x="4149202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Avoiding Obstacle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4F1E29-6022-8019-E3A0-AF68FF184FC2}"/>
              </a:ext>
            </a:extLst>
          </p:cNvPr>
          <p:cNvSpPr/>
          <p:nvPr/>
        </p:nvSpPr>
        <p:spPr>
          <a:xfrm>
            <a:off x="3808419" y="4170635"/>
            <a:ext cx="439401" cy="3736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A24FE4-1D75-B185-BB85-309C3FD30FCA}"/>
              </a:ext>
            </a:extLst>
          </p:cNvPr>
          <p:cNvGrpSpPr/>
          <p:nvPr/>
        </p:nvGrpSpPr>
        <p:grpSpPr>
          <a:xfrm rot="5400000">
            <a:off x="6246121" y="2584377"/>
            <a:ext cx="2499902" cy="3372588"/>
            <a:chOff x="6988227" y="2551471"/>
            <a:chExt cx="2499902" cy="337258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57A501-E39E-2BA7-44C9-E1049AD94925}"/>
                </a:ext>
              </a:extLst>
            </p:cNvPr>
            <p:cNvGrpSpPr/>
            <p:nvPr/>
          </p:nvGrpSpPr>
          <p:grpSpPr>
            <a:xfrm>
              <a:off x="7333696" y="4071171"/>
              <a:ext cx="1879513" cy="1852888"/>
              <a:chOff x="7333696" y="4071171"/>
              <a:chExt cx="1879513" cy="185288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A096B56-C4BE-2524-DCB1-AA7AE7AEBC51}"/>
                  </a:ext>
                </a:extLst>
              </p:cNvPr>
              <p:cNvGrpSpPr/>
              <p:nvPr/>
            </p:nvGrpSpPr>
            <p:grpSpPr>
              <a:xfrm>
                <a:off x="889842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820296A-4E41-2DF5-B112-EE4E5E14824A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F1EDDCE-5F7F-88C2-9599-35382D175259}"/>
                    </a:ext>
                  </a:extLst>
                </p:cNvPr>
                <p:cNvCxnSpPr>
                  <a:endCxn id="11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7254BE6-EF0C-3CC2-8066-D0A1D617FCA7}"/>
                  </a:ext>
                </a:extLst>
              </p:cNvPr>
              <p:cNvGrpSpPr/>
              <p:nvPr/>
            </p:nvGrpSpPr>
            <p:grpSpPr>
              <a:xfrm>
                <a:off x="8903805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E491984D-9336-A142-E60D-02DB8B4A1D13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A17805-45C1-766A-1087-B38C5FC041ED}"/>
                    </a:ext>
                  </a:extLst>
                </p:cNvPr>
                <p:cNvCxnSpPr>
                  <a:endCxn id="16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587AE1C-752B-430D-EB5B-4334FD368BAB}"/>
                  </a:ext>
                </a:extLst>
              </p:cNvPr>
              <p:cNvGrpSpPr/>
              <p:nvPr/>
            </p:nvGrpSpPr>
            <p:grpSpPr>
              <a:xfrm rot="10800000">
                <a:off x="7333696" y="4242082"/>
                <a:ext cx="309404" cy="447673"/>
                <a:chOff x="8200103" y="3259088"/>
                <a:chExt cx="309404" cy="447673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398500E-E326-1725-CD01-1027AC4A5119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724AEEB-2467-96FB-4DA9-79E7B1AC2A2B}"/>
                    </a:ext>
                  </a:extLst>
                </p:cNvPr>
                <p:cNvCxnSpPr>
                  <a:endCxn id="19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478C4C9-B4FB-25F4-DD0C-914818827E69}"/>
                  </a:ext>
                </a:extLst>
              </p:cNvPr>
              <p:cNvGrpSpPr/>
              <p:nvPr/>
            </p:nvGrpSpPr>
            <p:grpSpPr>
              <a:xfrm rot="10800000">
                <a:off x="7335558" y="5476386"/>
                <a:ext cx="309404" cy="447673"/>
                <a:chOff x="8200103" y="3259088"/>
                <a:chExt cx="309404" cy="447673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AF1397B-126E-91F8-AC8B-2EDCB040D6F1}"/>
                    </a:ext>
                  </a:extLst>
                </p:cNvPr>
                <p:cNvSpPr/>
                <p:nvPr/>
              </p:nvSpPr>
              <p:spPr>
                <a:xfrm>
                  <a:off x="8312862" y="3259088"/>
                  <a:ext cx="196645" cy="447673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83FF4BB-3ADF-91FA-7665-B23F817E5278}"/>
                    </a:ext>
                  </a:extLst>
                </p:cNvPr>
                <p:cNvCxnSpPr>
                  <a:endCxn id="22" idx="1"/>
                </p:cNvCxnSpPr>
                <p:nvPr/>
              </p:nvCxnSpPr>
              <p:spPr>
                <a:xfrm>
                  <a:off x="8200103" y="3482924"/>
                  <a:ext cx="112759" cy="1"/>
                </a:xfrm>
                <a:prstGeom prst="line">
                  <a:avLst/>
                </a:prstGeom>
                <a:ln w="1111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388802-73B9-35F9-16E5-3BBCA9E97832}"/>
                  </a:ext>
                </a:extLst>
              </p:cNvPr>
              <p:cNvSpPr/>
              <p:nvPr/>
            </p:nvSpPr>
            <p:spPr>
              <a:xfrm>
                <a:off x="7635292" y="4242082"/>
                <a:ext cx="1278184" cy="168197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4C2968A-5BE8-A0CE-BE52-448BD3F280E4}"/>
                  </a:ext>
                </a:extLst>
              </p:cNvPr>
              <p:cNvGrpSpPr/>
              <p:nvPr/>
            </p:nvGrpSpPr>
            <p:grpSpPr>
              <a:xfrm>
                <a:off x="7874928" y="4071171"/>
                <a:ext cx="766371" cy="137652"/>
                <a:chOff x="4995332" y="2743200"/>
                <a:chExt cx="766371" cy="13765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08B01416-6EC5-BF10-8EA3-7DCAE045B001}"/>
                    </a:ext>
                  </a:extLst>
                </p:cNvPr>
                <p:cNvSpPr/>
                <p:nvPr/>
              </p:nvSpPr>
              <p:spPr>
                <a:xfrm>
                  <a:off x="5094514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7CFFC6-2DCA-951E-FD6E-50F812CBF3AF}"/>
                    </a:ext>
                  </a:extLst>
                </p:cNvPr>
                <p:cNvSpPr/>
                <p:nvPr/>
              </p:nvSpPr>
              <p:spPr>
                <a:xfrm>
                  <a:off x="5434733" y="2743200"/>
                  <a:ext cx="234566" cy="1376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5A3381B0-BF1F-B5B3-35A1-70861ECFE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5332" y="2880852"/>
                  <a:ext cx="766371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225107-0FBE-0397-3768-EECAF773F3CD}"/>
                </a:ext>
              </a:extLst>
            </p:cNvPr>
            <p:cNvCxnSpPr/>
            <p:nvPr/>
          </p:nvCxnSpPr>
          <p:spPr>
            <a:xfrm flipV="1">
              <a:off x="8631467" y="2556387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3198A9-8742-1206-ABF7-E2FDC55F87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8227" y="2551471"/>
              <a:ext cx="856662" cy="13666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6185C9-195E-7BA2-A70E-50148DF7A612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1446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7D26-E71D-DE40-E80C-054ED8DB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6C6A-F6DE-274D-563D-0C684D8D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189"/>
            <a:ext cx="8596668" cy="534620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Introduction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Objective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Hardware Components Used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Circuit Diagrams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How Line Following Works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How Obstacle Avoidance Works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Flowchart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Code Overview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Challenges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Applications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Conclusions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8D11F-6F77-6112-245A-AAFD9E08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40" y="1848735"/>
            <a:ext cx="5127365" cy="3437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C16B9-12FC-2DE3-270B-07F84E0A1C4D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000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A5B5-1F33-6CF6-5323-7A9D7622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Flowchart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CFFBED-2C6A-D484-F1C2-0CFAEED6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8911" y="1345882"/>
            <a:ext cx="8315091" cy="5268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AFCAAF-B770-BE51-E112-7E1ECD34AE46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9369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5DE4-1874-6B95-A584-BFE793C9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BC4C-C18A-E77B-06CF-34C46009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8404"/>
            <a:ext cx="8596668" cy="456243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1" dirty="0"/>
              <a:t>Code for Line Following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leftSensor == LOW &amp;&amp; rightSensor == LOW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Both sensors detect the line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leftSensor == HIGH &amp;&amp; rightSensor == LOW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turnRight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Left sensor off the line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leftSensor == LOW &amp;&amp; rightSensor == HIGH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turnLeft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Right sensor off the line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leftSensor == HIGH &amp;&amp; rightSensor == HIGH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releaseMotors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Both sensors off the line, stop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6B9C9-043A-D6F4-C7C2-08C8EFB55B8D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1845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083EB-F4D0-6148-5CAD-DE1A80721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1F23-E03E-68E5-3507-0F1B344C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A8C8-E0F0-44B6-4BC3-42DCE301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8403"/>
            <a:ext cx="8596668" cy="490206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1" dirty="0"/>
              <a:t>Code for Obstacle Avoidance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distanceLeft &gt; distanceRight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turnLeft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turnRight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turnRight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turnLeft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ADF9-5A13-C9BB-5DBE-8B3C82B4FB29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37357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5C9E-094F-6B27-D15C-FE971956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4D1F-0DA3-429D-FC89-95C50721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3449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b="1" dirty="0"/>
              <a:t>Coordination between Line Following &amp; Obstacle Avoidance: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Maintaining line detection during obstacle avoidance.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Real-time obstacle detection and response.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b="1" dirty="0"/>
              <a:t>Speed Control: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IN" sz="1800" dirty="0"/>
              <a:t>Maintaining speed while ensuring accurate line following.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IN" sz="1800" dirty="0"/>
              <a:t>Handling sharp turns, intersections, and obstacles.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b="1" dirty="0"/>
              <a:t>Surface Variability: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IN" sz="1800" dirty="0"/>
              <a:t>Different floor colours and textures can affect line detection.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898AB-0012-5A44-F3B9-E90409419FB8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5375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D633-FB2A-A095-999D-80BD959C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FCE5-E819-1E31-48F4-0B68C6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b="1" dirty="0"/>
              <a:t>Industrial Automation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Industrial automation for material handling.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IN" sz="1800" dirty="0"/>
              <a:t>Transporting materials along predefined paths in factories.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b="1" dirty="0"/>
              <a:t>In Hazardous environments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Navigation in dynamic environments.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Pathfinding in hazardous areas.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b="1" dirty="0"/>
              <a:t>Education &amp; Competitions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Robotics competitions and educational projects.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IN" sz="1800" dirty="0"/>
              <a:t>Participating in robotics contests to test design and coding skills.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BC0E3-A026-CEC2-602A-D8A7368C4945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5628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2FD-0D8B-CF2D-A208-C387700A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6479-C9D8-34D3-DA36-CB7A2E2F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dirty="0"/>
              <a:t>A line-following robot with obstacle avoidance demonstrates an advanced integration of sensor technology and control systems.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dirty="0"/>
              <a:t>Offers a practical solution for autonomous navigation in dynamic environments.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dirty="0"/>
              <a:t>Future scope includes AI integration for more complex decision-making.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sz="2000" dirty="0"/>
              <a:t>Coordination between multiple robots for complex tasks.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DFB13-99D6-8DFE-5F4E-0E149AF9394B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7322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ABBA-EB91-947C-2575-A2C22D91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75D7-5391-4B80-EF91-1ABBCA33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3275"/>
            <a:ext cx="9154643" cy="5050108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https://www.tinkercad.com/things/d4iIEqQIvXp-line-following-robot/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https://www.fypsolutions.com/robotics/line-following-algorithm-one-sensor/#google_vignette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https://marobotic.com/2023/10/22/line-follower-obstacle-avoiding-robot-using-arduino-and-l298-motor-driver/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https://www.instructables.com/Arduino-Obstacle-Avoidance-Line-Follower-Robot-Pro/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https://iarjset.com/wp-content/uploads/2023/06/IARJSET.2023.10670.pdf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https://www.youtube.com/watch?v=t7k9D1jDEtk&amp;t=77s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https://www.youtube.com/watch?v=1n_KjpMfVT0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IN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https://projecthub.arduino.cc/lightthedreams/line-following-robot-34b1d3</a:t>
            </a:r>
            <a:endParaRPr lang="en-IN" dirty="0"/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2F335-865A-A9FD-CCA0-65E8F8CB0C01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874351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652" y="2642494"/>
            <a:ext cx="39549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65680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6497D8-D88B-7490-83FA-0E3F3D04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Line Following &amp; Obstacle Avoiding Robots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52BAC-F111-9802-A46A-D6F712E2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What is a Line Following Robot?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1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robot designed to follow a pre-defined path, typically a black line on a white surface.</a:t>
            </a:r>
          </a:p>
          <a:p>
            <a:pPr marR="0" lvl="1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Uses Infrared sensors to detect and stay aligned with the path.</a:t>
            </a:r>
          </a:p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What is Obstacle Avoidance?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1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Enables the robot to detect and bypass obstacles in its path using Ultrasonic sensor.</a:t>
            </a:r>
          </a:p>
          <a:p>
            <a:pPr marR="0" lvl="1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Enhances the robot's capability to navigate dynamic environments.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51785-B1F0-C129-1982-B9A8FB064969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72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D565-563A-6CB9-FFF1-5A1BAEA8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B7F8-86EA-BF3E-D314-8AF61308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000" dirty="0"/>
              <a:t>Combine line-following capability with obstacle avoidance to create an efficient and adaptive navigation system.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000" dirty="0"/>
              <a:t>Implement real-time decision-making for handling obstacles while maintaining line-following accuracy.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19E3F-9A14-25BB-377F-13B377F3E34A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087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647C5C7-F4B6-C858-A87F-27BEFBA8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84010" y="5208697"/>
            <a:ext cx="2126290" cy="15479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8C3F1C-C350-6881-C777-3A577077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Hardware Components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54CCE-E0A7-7FF3-B0B4-0242DC39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385185"/>
            <a:ext cx="2589970" cy="350577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b="1" dirty="0"/>
              <a:t>Microcontroller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7E879-B229-6A47-26A7-1C5FC032F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735764"/>
            <a:ext cx="2589970" cy="744537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1800" dirty="0"/>
              <a:t>Arduino Uno is used as microcontroller.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82B92-1CC8-1778-12AF-657FE9F5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23" y="2368068"/>
            <a:ext cx="2126290" cy="159471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6AFDCA4-B79B-6195-50E1-6997B5F9269B}"/>
              </a:ext>
            </a:extLst>
          </p:cNvPr>
          <p:cNvSpPr txBox="1">
            <a:spLocks/>
          </p:cNvSpPr>
          <p:nvPr/>
        </p:nvSpPr>
        <p:spPr>
          <a:xfrm>
            <a:off x="3745534" y="1380825"/>
            <a:ext cx="2589970" cy="350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b="1" dirty="0"/>
              <a:t>Motors &amp; Drivers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9EC951D-FC11-2E8F-2BC0-C83724E18615}"/>
              </a:ext>
            </a:extLst>
          </p:cNvPr>
          <p:cNvSpPr txBox="1">
            <a:spLocks/>
          </p:cNvSpPr>
          <p:nvPr/>
        </p:nvSpPr>
        <p:spPr>
          <a:xfrm>
            <a:off x="3745532" y="1731404"/>
            <a:ext cx="3448601" cy="970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4 DC motors and L293D motors driver are used.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FC9953-CD10-0EBE-6E2B-BCBBBB68F2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20" t="15239" r="5277" b="17176"/>
          <a:stretch/>
        </p:blipFill>
        <p:spPr>
          <a:xfrm rot="5400000">
            <a:off x="5190497" y="2539611"/>
            <a:ext cx="1583728" cy="125329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A9EAD6-D7EB-DCFD-F9F1-F73ABB322420}"/>
              </a:ext>
            </a:extLst>
          </p:cNvPr>
          <p:cNvSpPr txBox="1">
            <a:spLocks/>
          </p:cNvSpPr>
          <p:nvPr/>
        </p:nvSpPr>
        <p:spPr>
          <a:xfrm>
            <a:off x="7246387" y="1380826"/>
            <a:ext cx="2589970" cy="350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b="1" dirty="0"/>
              <a:t>IR Sensors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A641B1A-AB8C-6315-815F-AF2729467268}"/>
              </a:ext>
            </a:extLst>
          </p:cNvPr>
          <p:cNvSpPr txBox="1">
            <a:spLocks/>
          </p:cNvSpPr>
          <p:nvPr/>
        </p:nvSpPr>
        <p:spPr>
          <a:xfrm>
            <a:off x="7246386" y="1731405"/>
            <a:ext cx="2589970" cy="74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To detect and follow the line.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109654-F914-A4FF-AD09-79C9D6BF51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45850" y="2363709"/>
            <a:ext cx="1594718" cy="1594718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18934C6-432C-A052-5873-4C807E386E57}"/>
              </a:ext>
            </a:extLst>
          </p:cNvPr>
          <p:cNvSpPr txBox="1">
            <a:spLocks/>
          </p:cNvSpPr>
          <p:nvPr/>
        </p:nvSpPr>
        <p:spPr>
          <a:xfrm>
            <a:off x="671388" y="4289514"/>
            <a:ext cx="2589970" cy="350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b="1" dirty="0"/>
              <a:t>Ultrasonic Sensor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4FDA8E0-3ADD-ADD4-686B-F5EBCF5B1C43}"/>
              </a:ext>
            </a:extLst>
          </p:cNvPr>
          <p:cNvSpPr txBox="1">
            <a:spLocks/>
          </p:cNvSpPr>
          <p:nvPr/>
        </p:nvSpPr>
        <p:spPr>
          <a:xfrm>
            <a:off x="671387" y="4640093"/>
            <a:ext cx="2589970" cy="74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To detect obstacle and avoid it.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3198C6-54BA-5277-18DF-BADC342EE8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05065" y="5223277"/>
            <a:ext cx="2126290" cy="1518778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E64D543-2A56-3FFA-DDE1-0B05DF1E7EAD}"/>
              </a:ext>
            </a:extLst>
          </p:cNvPr>
          <p:cNvSpPr txBox="1">
            <a:spLocks/>
          </p:cNvSpPr>
          <p:nvPr/>
        </p:nvSpPr>
        <p:spPr>
          <a:xfrm>
            <a:off x="3728110" y="4289515"/>
            <a:ext cx="2589970" cy="350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b="1" dirty="0"/>
              <a:t>Servo Motor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2ABFA409-C861-D034-8020-C218A478E820}"/>
              </a:ext>
            </a:extLst>
          </p:cNvPr>
          <p:cNvSpPr txBox="1">
            <a:spLocks/>
          </p:cNvSpPr>
          <p:nvPr/>
        </p:nvSpPr>
        <p:spPr>
          <a:xfrm>
            <a:off x="3728108" y="4640094"/>
            <a:ext cx="3518278" cy="74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To adjust ultrasonic sensor's position for scanning.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D5DF3E6-C0CA-CCFB-6A61-F6B48E39A968}"/>
              </a:ext>
            </a:extLst>
          </p:cNvPr>
          <p:cNvSpPr txBox="1">
            <a:spLocks/>
          </p:cNvSpPr>
          <p:nvPr/>
        </p:nvSpPr>
        <p:spPr>
          <a:xfrm>
            <a:off x="7194134" y="4289514"/>
            <a:ext cx="2589970" cy="350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b="1" dirty="0"/>
              <a:t>Power Supply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5E6777E-5584-7A3F-2E34-5D3FEC589FBE}"/>
              </a:ext>
            </a:extLst>
          </p:cNvPr>
          <p:cNvSpPr txBox="1">
            <a:spLocks/>
          </p:cNvSpPr>
          <p:nvPr/>
        </p:nvSpPr>
        <p:spPr>
          <a:xfrm>
            <a:off x="7194133" y="4640093"/>
            <a:ext cx="2589970" cy="74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To provide energy to the robot.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668B6D-4070-2683-D0AD-360957E91CB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93597" y="5185307"/>
            <a:ext cx="1594718" cy="15947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98F320-5857-7581-C7CE-05FCEC31C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2756" y="2572751"/>
            <a:ext cx="1253295" cy="1253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F2556-6495-E2F7-AC90-17C8CE59A6E7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100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5083C-CCDF-4606-0F11-72EEF52C3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69"/>
          <a:stretch/>
        </p:blipFill>
        <p:spPr>
          <a:xfrm>
            <a:off x="677335" y="967146"/>
            <a:ext cx="8640550" cy="52738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E0E5FB-2239-6B55-0063-CAAD9CE9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Robot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48040-F465-2909-4792-C3BDBF5E3B77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07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DCB19-902C-DBA7-23D4-E75DEB8B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906F-D502-3699-0A3A-0092BF62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Circuit Diagram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1CFB46-2A55-64E3-5025-B3D1C4DD766B}"/>
              </a:ext>
            </a:extLst>
          </p:cNvPr>
          <p:cNvGrpSpPr/>
          <p:nvPr/>
        </p:nvGrpSpPr>
        <p:grpSpPr>
          <a:xfrm>
            <a:off x="2122965" y="1270000"/>
            <a:ext cx="7212632" cy="5150974"/>
            <a:chOff x="2122965" y="1270000"/>
            <a:chExt cx="7212632" cy="5150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BF1570-DAB8-85FB-4933-2C1E0955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2" b="7572"/>
            <a:stretch/>
          </p:blipFill>
          <p:spPr>
            <a:xfrm>
              <a:off x="2122965" y="1270000"/>
              <a:ext cx="7212632" cy="5150974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BD1F524-B691-0925-E239-731390763616}"/>
                </a:ext>
              </a:extLst>
            </p:cNvPr>
            <p:cNvCxnSpPr/>
            <p:nvPr/>
          </p:nvCxnSpPr>
          <p:spPr>
            <a:xfrm flipH="1">
              <a:off x="2131668" y="6418216"/>
              <a:ext cx="7195215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2DA486-A810-65EF-0480-F3204733A4CD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139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B05EE1-21D0-0D11-D135-78C9B4CC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Line Following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F2FE38-E9E7-91B4-16D6-43EE6A52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17180" cy="3880773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Basic Principle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Utilize infrared sensors to detect the line.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Adjust movement based on sensor feedback to stay on course.</a:t>
            </a: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48115-F75F-6272-D7B8-64660200DB0A}"/>
              </a:ext>
            </a:extLst>
          </p:cNvPr>
          <p:cNvCxnSpPr>
            <a:cxnSpLocks/>
          </p:cNvCxnSpPr>
          <p:nvPr/>
        </p:nvCxnSpPr>
        <p:spPr>
          <a:xfrm>
            <a:off x="8259242" y="1534112"/>
            <a:ext cx="0" cy="37897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50ABDA-7571-6329-37FF-4854EE132E73}"/>
              </a:ext>
            </a:extLst>
          </p:cNvPr>
          <p:cNvGrpSpPr/>
          <p:nvPr/>
        </p:nvGrpSpPr>
        <p:grpSpPr>
          <a:xfrm>
            <a:off x="7333696" y="3929345"/>
            <a:ext cx="1879513" cy="1994714"/>
            <a:chOff x="7333696" y="3929345"/>
            <a:chExt cx="1879513" cy="19947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BA43C7-6E21-9C00-FCF5-76221B1A59DE}"/>
                </a:ext>
              </a:extLst>
            </p:cNvPr>
            <p:cNvGrpSpPr/>
            <p:nvPr/>
          </p:nvGrpSpPr>
          <p:grpSpPr>
            <a:xfrm>
              <a:off x="8898426" y="4242082"/>
              <a:ext cx="309404" cy="447673"/>
              <a:chOff x="8200103" y="3259088"/>
              <a:chExt cx="309404" cy="44767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C6066F-A6C9-DA29-7435-1493FF7EF24A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081542B-BB46-6714-4D2A-21C275077B97}"/>
                  </a:ext>
                </a:extLst>
              </p:cNvPr>
              <p:cNvCxnSpPr>
                <a:endCxn id="11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5E398D-E557-3BA9-2E7D-BC8E0F3672AD}"/>
                </a:ext>
              </a:extLst>
            </p:cNvPr>
            <p:cNvGrpSpPr/>
            <p:nvPr/>
          </p:nvGrpSpPr>
          <p:grpSpPr>
            <a:xfrm>
              <a:off x="8903805" y="5476386"/>
              <a:ext cx="309404" cy="447673"/>
              <a:chOff x="8200103" y="3259088"/>
              <a:chExt cx="309404" cy="44767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AA648EB-9DFF-EEED-F1AF-1118FF6BA7F6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62929B1-1E2B-529C-4650-E35A5BD82B23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778D70-9D40-0712-DBD6-5AD598EB3A94}"/>
                </a:ext>
              </a:extLst>
            </p:cNvPr>
            <p:cNvGrpSpPr/>
            <p:nvPr/>
          </p:nvGrpSpPr>
          <p:grpSpPr>
            <a:xfrm rot="10800000">
              <a:off x="7333696" y="4242082"/>
              <a:ext cx="309404" cy="447673"/>
              <a:chOff x="8200103" y="3259088"/>
              <a:chExt cx="309404" cy="44767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9457086-D348-F303-1358-1E8DA5656E7D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06EE92-588B-E855-E180-FCB6CCF9A597}"/>
                  </a:ext>
                </a:extLst>
              </p:cNvPr>
              <p:cNvCxnSpPr>
                <a:endCxn id="19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DF09828-B707-2BA6-9FB5-932583BCE5A5}"/>
                </a:ext>
              </a:extLst>
            </p:cNvPr>
            <p:cNvGrpSpPr/>
            <p:nvPr/>
          </p:nvGrpSpPr>
          <p:grpSpPr>
            <a:xfrm rot="10800000">
              <a:off x="7335558" y="5476386"/>
              <a:ext cx="309404" cy="447673"/>
              <a:chOff x="8200103" y="3259088"/>
              <a:chExt cx="309404" cy="44767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D1FF22E-95C6-4500-D75F-4E8DAC53E780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2D6D232-6C7D-2E49-43FB-AE23697EFB88}"/>
                  </a:ext>
                </a:extLst>
              </p:cNvPr>
              <p:cNvCxnSpPr>
                <a:endCxn id="22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3E5DEF-E109-2FA1-3BCD-EE643522E834}"/>
                </a:ext>
              </a:extLst>
            </p:cNvPr>
            <p:cNvSpPr/>
            <p:nvPr/>
          </p:nvSpPr>
          <p:spPr>
            <a:xfrm>
              <a:off x="7635292" y="4242082"/>
              <a:ext cx="1278184" cy="16819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A9A842-31C1-E815-9B21-CBEA043BD869}"/>
                </a:ext>
              </a:extLst>
            </p:cNvPr>
            <p:cNvGrpSpPr/>
            <p:nvPr/>
          </p:nvGrpSpPr>
          <p:grpSpPr>
            <a:xfrm>
              <a:off x="7730176" y="3929345"/>
              <a:ext cx="202443" cy="482649"/>
              <a:chOff x="4349900" y="5088193"/>
              <a:chExt cx="202443" cy="482649"/>
            </a:xfrm>
          </p:grpSpPr>
          <p:sp>
            <p:nvSpPr>
              <p:cNvPr id="24" name="Flowchart: Delay 23">
                <a:extLst>
                  <a:ext uri="{FF2B5EF4-FFF2-40B4-BE49-F238E27FC236}">
                    <a16:creationId xmlns:a16="http://schemas.microsoft.com/office/drawing/2014/main" id="{697EC5BF-8FF1-3C9B-B90B-008D09C17EFC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E70083-1814-EF3B-B017-1583BCCB9AF3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377BB-AA5A-350F-8306-737BC0FDF458}"/>
                </a:ext>
              </a:extLst>
            </p:cNvPr>
            <p:cNvGrpSpPr/>
            <p:nvPr/>
          </p:nvGrpSpPr>
          <p:grpSpPr>
            <a:xfrm>
              <a:off x="8582953" y="3929345"/>
              <a:ext cx="202443" cy="482649"/>
              <a:chOff x="4349900" y="5088193"/>
              <a:chExt cx="202443" cy="482649"/>
            </a:xfrm>
          </p:grpSpPr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B91DDB34-818F-FADC-9981-8C5CBED08E4E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983F8A-56DB-2556-5794-6E1B0617E9DA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0D10A3E-7206-E8D1-8777-57222EB09754}"/>
              </a:ext>
            </a:extLst>
          </p:cNvPr>
          <p:cNvSpPr txBox="1"/>
          <p:nvPr/>
        </p:nvSpPr>
        <p:spPr>
          <a:xfrm>
            <a:off x="6735094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Following a Straight 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B36D0-7014-30B4-03D1-73401C68B951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782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A8A0B-133C-83D3-1687-3773F200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29AE3F-7E4F-9B6D-63AB-A3B4722C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Line Following 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2D9B5-15C6-E738-BF1A-2C5C9A6D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17180" cy="3880773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Basic Principle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Utilize infrared sensors to detect the line.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Adjust movement based on sensor feedback to stay on course.</a:t>
            </a: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B04F21-013D-5B4C-8DC7-F483E863D446}"/>
              </a:ext>
            </a:extLst>
          </p:cNvPr>
          <p:cNvCxnSpPr>
            <a:cxnSpLocks/>
          </p:cNvCxnSpPr>
          <p:nvPr/>
        </p:nvCxnSpPr>
        <p:spPr>
          <a:xfrm>
            <a:off x="8259242" y="1534112"/>
            <a:ext cx="0" cy="37897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A72041-8EF4-B585-17B3-A781F809B9BB}"/>
              </a:ext>
            </a:extLst>
          </p:cNvPr>
          <p:cNvGrpSpPr/>
          <p:nvPr/>
        </p:nvGrpSpPr>
        <p:grpSpPr>
          <a:xfrm>
            <a:off x="7333696" y="1658093"/>
            <a:ext cx="1879513" cy="1994714"/>
            <a:chOff x="7333696" y="3929345"/>
            <a:chExt cx="1879513" cy="19947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D35C7D-287B-F591-EF38-D45A7DBC15FA}"/>
                </a:ext>
              </a:extLst>
            </p:cNvPr>
            <p:cNvGrpSpPr/>
            <p:nvPr/>
          </p:nvGrpSpPr>
          <p:grpSpPr>
            <a:xfrm>
              <a:off x="8898426" y="4242082"/>
              <a:ext cx="309404" cy="447673"/>
              <a:chOff x="8200103" y="3259088"/>
              <a:chExt cx="309404" cy="44767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212B3FB-F121-6086-0AD2-4C7DC7CC405E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8454A2B-8605-1CF2-B57C-1B454788EDE4}"/>
                  </a:ext>
                </a:extLst>
              </p:cNvPr>
              <p:cNvCxnSpPr>
                <a:endCxn id="11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AC1BA5-E2F6-9626-42FA-B5605F46F4B0}"/>
                </a:ext>
              </a:extLst>
            </p:cNvPr>
            <p:cNvGrpSpPr/>
            <p:nvPr/>
          </p:nvGrpSpPr>
          <p:grpSpPr>
            <a:xfrm>
              <a:off x="8903805" y="5476386"/>
              <a:ext cx="309404" cy="447673"/>
              <a:chOff x="8200103" y="3259088"/>
              <a:chExt cx="309404" cy="44767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676AE50-C3C6-EA19-34A8-20512A9DA6D5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3F48490-3AA4-E5E1-D553-7BCEBEABCB55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FC52030-FCEF-9DC0-19D3-BC75BE41258B}"/>
                </a:ext>
              </a:extLst>
            </p:cNvPr>
            <p:cNvGrpSpPr/>
            <p:nvPr/>
          </p:nvGrpSpPr>
          <p:grpSpPr>
            <a:xfrm rot="10800000">
              <a:off x="7333696" y="4242082"/>
              <a:ext cx="309404" cy="447673"/>
              <a:chOff x="8200103" y="3259088"/>
              <a:chExt cx="309404" cy="44767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367F034-E431-9866-6475-1D2D68CF964D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5B53A0F-D012-02DE-C3C4-812E058F763A}"/>
                  </a:ext>
                </a:extLst>
              </p:cNvPr>
              <p:cNvCxnSpPr>
                <a:endCxn id="19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FE22C42-24AE-0C84-0D88-61EDFCC494D2}"/>
                </a:ext>
              </a:extLst>
            </p:cNvPr>
            <p:cNvGrpSpPr/>
            <p:nvPr/>
          </p:nvGrpSpPr>
          <p:grpSpPr>
            <a:xfrm rot="10800000">
              <a:off x="7335558" y="5476386"/>
              <a:ext cx="309404" cy="447673"/>
              <a:chOff x="8200103" y="3259088"/>
              <a:chExt cx="309404" cy="44767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AB7A515-9E2B-9D2A-EC54-2FF6D4D1EDCD}"/>
                  </a:ext>
                </a:extLst>
              </p:cNvPr>
              <p:cNvSpPr/>
              <p:nvPr/>
            </p:nvSpPr>
            <p:spPr>
              <a:xfrm>
                <a:off x="8312862" y="3259088"/>
                <a:ext cx="196645" cy="44767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570AD5-38FB-D625-9FB3-C6B147FDE2E1}"/>
                  </a:ext>
                </a:extLst>
              </p:cNvPr>
              <p:cNvCxnSpPr>
                <a:endCxn id="22" idx="1"/>
              </p:cNvCxnSpPr>
              <p:nvPr/>
            </p:nvCxnSpPr>
            <p:spPr>
              <a:xfrm>
                <a:off x="8200103" y="3482924"/>
                <a:ext cx="112759" cy="1"/>
              </a:xfrm>
              <a:prstGeom prst="line">
                <a:avLst/>
              </a:prstGeom>
              <a:ln w="1111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35C565-8578-DE1B-A3DD-8D0F92BD959B}"/>
                </a:ext>
              </a:extLst>
            </p:cNvPr>
            <p:cNvSpPr/>
            <p:nvPr/>
          </p:nvSpPr>
          <p:spPr>
            <a:xfrm>
              <a:off x="7635292" y="4242082"/>
              <a:ext cx="1278184" cy="16819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F60D85-E8B0-4009-59E5-22423BDCAC2D}"/>
                </a:ext>
              </a:extLst>
            </p:cNvPr>
            <p:cNvGrpSpPr/>
            <p:nvPr/>
          </p:nvGrpSpPr>
          <p:grpSpPr>
            <a:xfrm>
              <a:off x="7730176" y="3929345"/>
              <a:ext cx="202443" cy="482649"/>
              <a:chOff x="4349900" y="5088193"/>
              <a:chExt cx="202443" cy="482649"/>
            </a:xfrm>
          </p:grpSpPr>
          <p:sp>
            <p:nvSpPr>
              <p:cNvPr id="24" name="Flowchart: Delay 23">
                <a:extLst>
                  <a:ext uri="{FF2B5EF4-FFF2-40B4-BE49-F238E27FC236}">
                    <a16:creationId xmlns:a16="http://schemas.microsoft.com/office/drawing/2014/main" id="{9EBD32CD-B228-10D0-F34E-4A72FCD5A522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A5A0D7-B86E-A59D-9716-7D382D7D8E68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C476A-ED77-FF25-84F6-48C9B770D9B9}"/>
                </a:ext>
              </a:extLst>
            </p:cNvPr>
            <p:cNvGrpSpPr/>
            <p:nvPr/>
          </p:nvGrpSpPr>
          <p:grpSpPr>
            <a:xfrm>
              <a:off x="8582953" y="3929345"/>
              <a:ext cx="202443" cy="482649"/>
              <a:chOff x="4349900" y="5088193"/>
              <a:chExt cx="202443" cy="482649"/>
            </a:xfrm>
          </p:grpSpPr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DFA98010-7A46-F0F2-F229-77C5CBFE9333}"/>
                  </a:ext>
                </a:extLst>
              </p:cNvPr>
              <p:cNvSpPr/>
              <p:nvPr/>
            </p:nvSpPr>
            <p:spPr>
              <a:xfrm rot="16200000">
                <a:off x="4391685" y="5089772"/>
                <a:ext cx="113072" cy="109913"/>
              </a:xfrm>
              <a:prstGeom prst="flowChartDelay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5DBE2A-0A39-A1BB-F137-DE5C5CEC00F9}"/>
                  </a:ext>
                </a:extLst>
              </p:cNvPr>
              <p:cNvSpPr/>
              <p:nvPr/>
            </p:nvSpPr>
            <p:spPr>
              <a:xfrm>
                <a:off x="4349900" y="5201265"/>
                <a:ext cx="202443" cy="369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5CFBE0B-10F2-7018-C8F9-467222FA1383}"/>
              </a:ext>
            </a:extLst>
          </p:cNvPr>
          <p:cNvSpPr txBox="1"/>
          <p:nvPr/>
        </p:nvSpPr>
        <p:spPr>
          <a:xfrm>
            <a:off x="6735094" y="6147895"/>
            <a:ext cx="30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Following a Straight 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37F7-84A0-1C69-BA72-C978B38B58DC}"/>
              </a:ext>
            </a:extLst>
          </p:cNvPr>
          <p:cNvSpPr txBox="1"/>
          <p:nvPr/>
        </p:nvSpPr>
        <p:spPr>
          <a:xfrm>
            <a:off x="11390811" y="6074084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8926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957</TotalTime>
  <Words>957</Words>
  <Application>Microsoft Office PowerPoint</Application>
  <PresentationFormat>Widescreen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Maulana Azad National Institute of Technology, Bhopal</vt:lpstr>
      <vt:lpstr>Contents</vt:lpstr>
      <vt:lpstr>Introduction to Line Following &amp; Obstacle Avoiding Robots </vt:lpstr>
      <vt:lpstr>Objective</vt:lpstr>
      <vt:lpstr>Hardware Components Used</vt:lpstr>
      <vt:lpstr>Robot Circuit</vt:lpstr>
      <vt:lpstr>Circuit Diagram</vt:lpstr>
      <vt:lpstr>How Line Following Works</vt:lpstr>
      <vt:lpstr>How Line Following Works</vt:lpstr>
      <vt:lpstr>How Line Following Works</vt:lpstr>
      <vt:lpstr>How Line Following Works</vt:lpstr>
      <vt:lpstr>How Obstacle Avoidance Works</vt:lpstr>
      <vt:lpstr>How Obstacle Avoidance Works</vt:lpstr>
      <vt:lpstr>How Obstacle Avoidance Works</vt:lpstr>
      <vt:lpstr>How Obstacle Avoidance Works</vt:lpstr>
      <vt:lpstr>How Obstacle Avoidance Works</vt:lpstr>
      <vt:lpstr>How Obstacle Avoidance Works</vt:lpstr>
      <vt:lpstr>How Obstacle Avoidance Works</vt:lpstr>
      <vt:lpstr>How Obstacle Avoidance Works</vt:lpstr>
      <vt:lpstr>Flowchart</vt:lpstr>
      <vt:lpstr>Code Overview</vt:lpstr>
      <vt:lpstr>Code Overview</vt:lpstr>
      <vt:lpstr>Challenges</vt:lpstr>
      <vt:lpstr>Applications</vt:lpstr>
      <vt:lpstr>Conclusions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Robots</dc:title>
  <dc:creator>Prashik  Prakash Burbure</dc:creator>
  <cp:lastModifiedBy>Priyanshu Buwade</cp:lastModifiedBy>
  <cp:revision>8</cp:revision>
  <dcterms:created xsi:type="dcterms:W3CDTF">2024-10-07T03:31:39Z</dcterms:created>
  <dcterms:modified xsi:type="dcterms:W3CDTF">2024-12-12T16:17:22Z</dcterms:modified>
</cp:coreProperties>
</file>