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Arial Bold" panose="020B0704020202020204" pitchFamily="34" charset="0"/>
      <p:regular r:id="rId12"/>
      <p:bold r:id="rId13"/>
    </p:embeddedFont>
    <p:embeddedFont>
      <p:font typeface="Arimo" panose="020B0604020202020204" charset="0"/>
      <p:regular r:id="rId14"/>
    </p:embeddedFont>
    <p:embeddedFont>
      <p:font typeface="Arimo Bold" panose="020B0604020202020204" charset="0"/>
      <p:regular r:id="rId15"/>
    </p:embeddedFont>
    <p:embeddedFont>
      <p:font typeface="Inter Bold" panose="020B0604020202020204" charset="0"/>
      <p:regular r:id="rId16"/>
    </p:embeddedFont>
    <p:embeddedFont>
      <p:font typeface="Kawit"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09" y="2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hyperlink" Target="https://novadesk.vercel.app/" TargetMode="External"/><Relationship Id="rId3" Type="http://schemas.openxmlformats.org/officeDocument/2006/relationships/image" Target="../media/image1.png"/><Relationship Id="rId7" Type="http://schemas.openxmlformats.org/officeDocument/2006/relationships/hyperlink" Target="https://github.com/sahib-singh13/novadesk-prototype" TargetMode="External"/><Relationship Id="rId2" Type="http://schemas.openxmlformats.org/officeDocument/2006/relationships/slideLayout" Target="../slideLayouts/slideLayout7.xml"/><Relationship Id="rId1" Type="http://schemas.openxmlformats.org/officeDocument/2006/relationships/video" Target="https://www.youtube.com/embed/g0GnYcS0kco?feature=oembed" TargetMode="External"/><Relationship Id="rId6" Type="http://schemas.openxmlformats.org/officeDocument/2006/relationships/hyperlink" Target="https://youtu.be/g0GnYcS0kco?si=W45W_t3XxDSwLF71" TargetMode="External"/><Relationship Id="rId5" Type="http://schemas.openxmlformats.org/officeDocument/2006/relationships/image" Target="../media/image68.jpe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2.sv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1.png"/><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2.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1.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5.png"/><Relationship Id="rId16"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19" Type="http://schemas.openxmlformats.org/officeDocument/2006/relationships/image" Target="../media/image2.sv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7.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2.png"/><Relationship Id="rId7" Type="http://schemas.openxmlformats.org/officeDocument/2006/relationships/image" Target="../media/image1.png"/><Relationship Id="rId12" Type="http://schemas.openxmlformats.org/officeDocument/2006/relationships/image" Target="../media/image57.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6.png"/><Relationship Id="rId5" Type="http://schemas.openxmlformats.org/officeDocument/2006/relationships/image" Target="../media/image49.png"/><Relationship Id="rId10" Type="http://schemas.openxmlformats.org/officeDocument/2006/relationships/image" Target="../media/image55.png"/><Relationship Id="rId4" Type="http://schemas.openxmlformats.org/officeDocument/2006/relationships/image" Target="../media/image53.png"/><Relationship Id="rId9"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9.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2.svg"/><Relationship Id="rId7" Type="http://schemas.openxmlformats.org/officeDocument/2006/relationships/image" Target="../media/image6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 Id="rId9" Type="http://schemas.openxmlformats.org/officeDocument/2006/relationships/image" Target="../media/image6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7595169" y="9485304"/>
            <a:ext cx="454819" cy="466725"/>
          </a:xfrm>
          <a:custGeom>
            <a:avLst/>
            <a:gdLst/>
            <a:ahLst/>
            <a:cxnLst/>
            <a:rect l="l" t="t" r="r" b="b"/>
            <a:pathLst>
              <a:path w="454819" h="466725">
                <a:moveTo>
                  <a:pt x="0" y="0"/>
                </a:moveTo>
                <a:lnTo>
                  <a:pt x="454819" y="0"/>
                </a:lnTo>
                <a:lnTo>
                  <a:pt x="454819" y="466725"/>
                </a:lnTo>
                <a:lnTo>
                  <a:pt x="0" y="466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82210" y="1576393"/>
            <a:ext cx="5753567" cy="4179429"/>
            <a:chOff x="0" y="0"/>
            <a:chExt cx="9022414" cy="6553942"/>
          </a:xfrm>
        </p:grpSpPr>
        <p:sp>
          <p:nvSpPr>
            <p:cNvPr id="4" name="Freeform 4"/>
            <p:cNvSpPr/>
            <p:nvPr/>
          </p:nvSpPr>
          <p:spPr>
            <a:xfrm>
              <a:off x="0" y="0"/>
              <a:ext cx="9022461" cy="6553962"/>
            </a:xfrm>
            <a:custGeom>
              <a:avLst/>
              <a:gdLst/>
              <a:ahLst/>
              <a:cxnLst/>
              <a:rect l="l" t="t" r="r" b="b"/>
              <a:pathLst>
                <a:path w="9022461" h="6553962">
                  <a:moveTo>
                    <a:pt x="8981567" y="0"/>
                  </a:moveTo>
                  <a:lnTo>
                    <a:pt x="9022461" y="0"/>
                  </a:lnTo>
                  <a:lnTo>
                    <a:pt x="9022461" y="6553962"/>
                  </a:lnTo>
                  <a:lnTo>
                    <a:pt x="0" y="6553962"/>
                  </a:lnTo>
                  <a:lnTo>
                    <a:pt x="0" y="1583690"/>
                  </a:lnTo>
                  <a:close/>
                </a:path>
              </a:pathLst>
            </a:custGeom>
            <a:solidFill>
              <a:srgbClr val="FFE600"/>
            </a:solidFill>
          </p:spPr>
        </p:sp>
      </p:grpSp>
      <p:grpSp>
        <p:nvGrpSpPr>
          <p:cNvPr id="5" name="Group 5"/>
          <p:cNvGrpSpPr/>
          <p:nvPr/>
        </p:nvGrpSpPr>
        <p:grpSpPr>
          <a:xfrm>
            <a:off x="6468871" y="1576393"/>
            <a:ext cx="10790429" cy="5867077"/>
            <a:chOff x="0" y="0"/>
            <a:chExt cx="2841924" cy="1545238"/>
          </a:xfrm>
        </p:grpSpPr>
        <p:sp>
          <p:nvSpPr>
            <p:cNvPr id="6" name="Freeform 6"/>
            <p:cNvSpPr/>
            <p:nvPr/>
          </p:nvSpPr>
          <p:spPr>
            <a:xfrm>
              <a:off x="0" y="0"/>
              <a:ext cx="2841924" cy="1545238"/>
            </a:xfrm>
            <a:custGeom>
              <a:avLst/>
              <a:gdLst/>
              <a:ahLst/>
              <a:cxnLst/>
              <a:rect l="l" t="t" r="r" b="b"/>
              <a:pathLst>
                <a:path w="2841924" h="1545238">
                  <a:moveTo>
                    <a:pt x="0" y="0"/>
                  </a:moveTo>
                  <a:lnTo>
                    <a:pt x="2841924" y="0"/>
                  </a:lnTo>
                  <a:lnTo>
                    <a:pt x="2841924" y="1545238"/>
                  </a:lnTo>
                  <a:lnTo>
                    <a:pt x="0" y="1545238"/>
                  </a:lnTo>
                  <a:close/>
                </a:path>
              </a:pathLst>
            </a:custGeom>
            <a:solidFill>
              <a:srgbClr val="2E2E38"/>
            </a:solidFill>
          </p:spPr>
        </p:sp>
        <p:sp>
          <p:nvSpPr>
            <p:cNvPr id="7" name="TextBox 7"/>
            <p:cNvSpPr txBox="1"/>
            <p:nvPr/>
          </p:nvSpPr>
          <p:spPr>
            <a:xfrm>
              <a:off x="0" y="-47625"/>
              <a:ext cx="2841924" cy="1592863"/>
            </a:xfrm>
            <a:prstGeom prst="rect">
              <a:avLst/>
            </a:prstGeom>
          </p:spPr>
          <p:txBody>
            <a:bodyPr lIns="50800" tIns="50800" rIns="50800" bIns="50800" rtlCol="0" anchor="ctr"/>
            <a:lstStyle/>
            <a:p>
              <a:pPr algn="ctr">
                <a:lnSpc>
                  <a:spcPts val="2879"/>
                </a:lnSpc>
              </a:pPr>
              <a:endParaRPr/>
            </a:p>
          </p:txBody>
        </p:sp>
      </p:grpSp>
      <p:sp>
        <p:nvSpPr>
          <p:cNvPr id="8" name="Freeform 8"/>
          <p:cNvSpPr/>
          <p:nvPr/>
        </p:nvSpPr>
        <p:spPr>
          <a:xfrm>
            <a:off x="6468871" y="2226068"/>
            <a:ext cx="10790429" cy="4349633"/>
          </a:xfrm>
          <a:custGeom>
            <a:avLst/>
            <a:gdLst/>
            <a:ahLst/>
            <a:cxnLst/>
            <a:rect l="l" t="t" r="r" b="b"/>
            <a:pathLst>
              <a:path w="10790429" h="4349633">
                <a:moveTo>
                  <a:pt x="0" y="0"/>
                </a:moveTo>
                <a:lnTo>
                  <a:pt x="10790429" y="0"/>
                </a:lnTo>
                <a:lnTo>
                  <a:pt x="10790429" y="4349633"/>
                </a:lnTo>
                <a:lnTo>
                  <a:pt x="0" y="4349633"/>
                </a:lnTo>
                <a:lnTo>
                  <a:pt x="0" y="0"/>
                </a:lnTo>
                <a:close/>
              </a:path>
            </a:pathLst>
          </a:custGeom>
          <a:blipFill>
            <a:blip r:embed="rId4"/>
            <a:stretch>
              <a:fillRect t="-8815" b="-39186"/>
            </a:stretch>
          </a:blipFill>
        </p:spPr>
      </p:sp>
      <p:sp>
        <p:nvSpPr>
          <p:cNvPr id="9" name="TextBox 9"/>
          <p:cNvSpPr txBox="1"/>
          <p:nvPr/>
        </p:nvSpPr>
        <p:spPr>
          <a:xfrm>
            <a:off x="487271" y="2902756"/>
            <a:ext cx="6342444" cy="1498128"/>
          </a:xfrm>
          <a:prstGeom prst="rect">
            <a:avLst/>
          </a:prstGeom>
        </p:spPr>
        <p:txBody>
          <a:bodyPr lIns="0" tIns="0" rIns="0" bIns="0" rtlCol="0" anchor="t">
            <a:spAutoFit/>
          </a:bodyPr>
          <a:lstStyle/>
          <a:p>
            <a:pPr algn="l">
              <a:lnSpc>
                <a:spcPts val="5400"/>
              </a:lnSpc>
            </a:pPr>
            <a:r>
              <a:rPr lang="en-US" sz="4500">
                <a:solidFill>
                  <a:srgbClr val="2E2E38"/>
                </a:solidFill>
                <a:latin typeface="Arimo"/>
                <a:ea typeface="Arimo"/>
                <a:cs typeface="Arimo"/>
                <a:sym typeface="Arimo"/>
              </a:rPr>
              <a:t>EY Techathon 5.0</a:t>
            </a:r>
          </a:p>
          <a:p>
            <a:pPr algn="l">
              <a:lnSpc>
                <a:spcPts val="5400"/>
              </a:lnSpc>
            </a:pPr>
            <a:r>
              <a:rPr lang="en-US" sz="4500">
                <a:solidFill>
                  <a:srgbClr val="2E2E38"/>
                </a:solidFill>
                <a:latin typeface="Arimo"/>
                <a:ea typeface="Arimo"/>
                <a:cs typeface="Arimo"/>
                <a:sym typeface="Arimo"/>
              </a:rPr>
              <a:t>Detailed Submission</a:t>
            </a:r>
          </a:p>
        </p:txBody>
      </p:sp>
      <p:sp>
        <p:nvSpPr>
          <p:cNvPr id="10" name="TextBox 10"/>
          <p:cNvSpPr txBox="1"/>
          <p:nvPr/>
        </p:nvSpPr>
        <p:spPr>
          <a:xfrm>
            <a:off x="487271" y="4500407"/>
            <a:ext cx="6493398" cy="371475"/>
          </a:xfrm>
          <a:prstGeom prst="rect">
            <a:avLst/>
          </a:prstGeom>
        </p:spPr>
        <p:txBody>
          <a:bodyPr lIns="0" tIns="0" rIns="0" bIns="0" rtlCol="0" anchor="t">
            <a:spAutoFit/>
          </a:bodyPr>
          <a:lstStyle/>
          <a:p>
            <a:pPr algn="l">
              <a:lnSpc>
                <a:spcPts val="2879"/>
              </a:lnSpc>
            </a:pPr>
            <a:r>
              <a:rPr lang="en-US" sz="2400">
                <a:solidFill>
                  <a:srgbClr val="2E2E38"/>
                </a:solidFill>
                <a:latin typeface="Arimo"/>
                <a:ea typeface="Arimo"/>
                <a:cs typeface="Arimo"/>
                <a:sym typeface="Arimo"/>
              </a:rPr>
              <a:t>Date of submission: 12th January’ 2025</a:t>
            </a:r>
          </a:p>
        </p:txBody>
      </p:sp>
      <p:sp>
        <p:nvSpPr>
          <p:cNvPr id="11" name="TextBox 11"/>
          <p:cNvSpPr txBox="1"/>
          <p:nvPr/>
        </p:nvSpPr>
        <p:spPr>
          <a:xfrm>
            <a:off x="9043571" y="4929188"/>
            <a:ext cx="200858" cy="409575"/>
          </a:xfrm>
          <a:prstGeom prst="rect">
            <a:avLst/>
          </a:prstGeom>
        </p:spPr>
        <p:txBody>
          <a:bodyPr lIns="0" tIns="0" rIns="0" bIns="0" rtlCol="0" anchor="t">
            <a:spAutoFit/>
          </a:bodyPr>
          <a:lstStyle/>
          <a:p>
            <a:pPr algn="ctr">
              <a:lnSpc>
                <a:spcPts val="3105"/>
              </a:lnSpc>
              <a:spcBef>
                <a:spcPct val="0"/>
              </a:spcBef>
            </a:pPr>
            <a:r>
              <a:rPr lang="en-US" sz="2588" b="1">
                <a:solidFill>
                  <a:srgbClr val="FFFFFF"/>
                </a:solidFill>
                <a:latin typeface="Arimo Bold"/>
                <a:ea typeface="Arimo Bold"/>
                <a:cs typeface="Arimo Bold"/>
                <a:sym typeface="Arimo Bold"/>
              </a:rPr>
              <a:t>T</a:t>
            </a:r>
          </a:p>
        </p:txBody>
      </p:sp>
      <p:sp>
        <p:nvSpPr>
          <p:cNvPr id="12" name="AutoShape 12"/>
          <p:cNvSpPr/>
          <p:nvPr/>
        </p:nvSpPr>
        <p:spPr>
          <a:xfrm>
            <a:off x="0" y="10176565"/>
            <a:ext cx="18288000" cy="42862"/>
          </a:xfrm>
          <a:prstGeom prst="line">
            <a:avLst/>
          </a:prstGeom>
          <a:ln w="219075" cap="flat">
            <a:solidFill>
              <a:srgbClr val="FFE600"/>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7472117" y="9559135"/>
            <a:ext cx="454819" cy="466725"/>
          </a:xfrm>
          <a:custGeom>
            <a:avLst/>
            <a:gdLst/>
            <a:ahLst/>
            <a:cxnLst/>
            <a:rect l="l" t="t" r="r" b="b"/>
            <a:pathLst>
              <a:path w="454819" h="466725">
                <a:moveTo>
                  <a:pt x="0" y="0"/>
                </a:moveTo>
                <a:lnTo>
                  <a:pt x="454819" y="0"/>
                </a:lnTo>
                <a:lnTo>
                  <a:pt x="454819" y="466725"/>
                </a:lnTo>
                <a:lnTo>
                  <a:pt x="0" y="4667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AutoShape 3"/>
          <p:cNvSpPr/>
          <p:nvPr/>
        </p:nvSpPr>
        <p:spPr>
          <a:xfrm>
            <a:off x="760676" y="422193"/>
            <a:ext cx="16498575" cy="28575"/>
          </a:xfrm>
          <a:prstGeom prst="line">
            <a:avLst/>
          </a:prstGeom>
          <a:ln w="57150" cap="rnd">
            <a:solidFill>
              <a:srgbClr val="FFE600"/>
            </a:solidFill>
            <a:prstDash val="solid"/>
            <a:headEnd type="none" w="sm" len="sm"/>
            <a:tailEnd type="none" w="sm" len="sm"/>
          </a:ln>
        </p:spPr>
      </p:sp>
      <p:sp>
        <p:nvSpPr>
          <p:cNvPr id="4" name="AutoShape 4"/>
          <p:cNvSpPr/>
          <p:nvPr/>
        </p:nvSpPr>
        <p:spPr>
          <a:xfrm>
            <a:off x="0" y="10176565"/>
            <a:ext cx="18288000" cy="42862"/>
          </a:xfrm>
          <a:prstGeom prst="line">
            <a:avLst/>
          </a:prstGeom>
          <a:ln w="219075" cap="flat">
            <a:solidFill>
              <a:srgbClr val="FFE600"/>
            </a:solidFill>
            <a:prstDash val="solid"/>
            <a:headEnd type="none" w="sm" len="sm"/>
            <a:tailEnd type="none" w="sm" len="sm"/>
          </a:ln>
        </p:spPr>
      </p:sp>
      <p:sp>
        <p:nvSpPr>
          <p:cNvPr id="5" name="TextBox 5"/>
          <p:cNvSpPr txBox="1"/>
          <p:nvPr/>
        </p:nvSpPr>
        <p:spPr>
          <a:xfrm>
            <a:off x="2023527" y="543431"/>
            <a:ext cx="13972872" cy="503682"/>
          </a:xfrm>
          <a:prstGeom prst="rect">
            <a:avLst/>
          </a:prstGeom>
        </p:spPr>
        <p:txBody>
          <a:bodyPr lIns="0" tIns="0" rIns="0" bIns="0" rtlCol="0" anchor="t">
            <a:spAutoFit/>
          </a:bodyPr>
          <a:lstStyle/>
          <a:p>
            <a:pPr algn="ctr">
              <a:lnSpc>
                <a:spcPts val="3773"/>
              </a:lnSpc>
            </a:pPr>
            <a:r>
              <a:rPr lang="en-US" sz="3699" b="1">
                <a:solidFill>
                  <a:srgbClr val="FFFFFF"/>
                </a:solidFill>
                <a:latin typeface="Inter Bold"/>
                <a:ea typeface="Inter Bold"/>
                <a:cs typeface="Inter Bold"/>
                <a:sym typeface="Inter Bold"/>
              </a:rPr>
              <a:t>NovaDesk prototype video demonstration -&gt;</a:t>
            </a:r>
          </a:p>
        </p:txBody>
      </p:sp>
      <p:sp>
        <p:nvSpPr>
          <p:cNvPr id="6" name="TextBox 6"/>
          <p:cNvSpPr txBox="1"/>
          <p:nvPr/>
        </p:nvSpPr>
        <p:spPr>
          <a:xfrm>
            <a:off x="-914400" y="6866755"/>
            <a:ext cx="7616765" cy="446913"/>
          </a:xfrm>
          <a:prstGeom prst="rect">
            <a:avLst/>
          </a:prstGeom>
        </p:spPr>
        <p:txBody>
          <a:bodyPr lIns="0" tIns="0" rIns="0" bIns="0" rtlCol="0" anchor="t">
            <a:spAutoFit/>
          </a:bodyPr>
          <a:lstStyle/>
          <a:p>
            <a:pPr algn="ctr">
              <a:lnSpc>
                <a:spcPts val="3366"/>
              </a:lnSpc>
            </a:pPr>
            <a:r>
              <a:rPr lang="en-US" sz="3300" b="1" dirty="0">
                <a:solidFill>
                  <a:srgbClr val="FFFFFF"/>
                </a:solidFill>
                <a:latin typeface="Inter Bold"/>
                <a:ea typeface="Inter Bold"/>
                <a:cs typeface="Inter Bold"/>
                <a:sym typeface="Inter Bold"/>
              </a:rPr>
              <a:t>GitHub code repository -&gt;</a:t>
            </a:r>
          </a:p>
        </p:txBody>
      </p:sp>
      <p:sp>
        <p:nvSpPr>
          <p:cNvPr id="7" name="TextBox 7"/>
          <p:cNvSpPr txBox="1"/>
          <p:nvPr/>
        </p:nvSpPr>
        <p:spPr>
          <a:xfrm>
            <a:off x="-1249681" y="8203519"/>
            <a:ext cx="7616765" cy="446913"/>
          </a:xfrm>
          <a:prstGeom prst="rect">
            <a:avLst/>
          </a:prstGeom>
        </p:spPr>
        <p:txBody>
          <a:bodyPr lIns="0" tIns="0" rIns="0" bIns="0" rtlCol="0" anchor="t">
            <a:spAutoFit/>
          </a:bodyPr>
          <a:lstStyle/>
          <a:p>
            <a:pPr marL="0" lvl="0" indent="0" algn="ctr">
              <a:lnSpc>
                <a:spcPts val="3366"/>
              </a:lnSpc>
              <a:spcBef>
                <a:spcPct val="0"/>
              </a:spcBef>
            </a:pPr>
            <a:r>
              <a:rPr lang="en-US" sz="3300" b="1" u="none" strike="noStrike" dirty="0">
                <a:solidFill>
                  <a:srgbClr val="FFFFFF"/>
                </a:solidFill>
                <a:latin typeface="Inter Bold"/>
                <a:ea typeface="Inter Bold"/>
                <a:cs typeface="Inter Bold"/>
                <a:sym typeface="Inter Bold"/>
              </a:rPr>
              <a:t>Try our website here-&gt;</a:t>
            </a:r>
          </a:p>
        </p:txBody>
      </p:sp>
      <p:sp>
        <p:nvSpPr>
          <p:cNvPr id="8" name="TextBox 8"/>
          <p:cNvSpPr txBox="1"/>
          <p:nvPr/>
        </p:nvSpPr>
        <p:spPr>
          <a:xfrm>
            <a:off x="1573569" y="9490365"/>
            <a:ext cx="13972872" cy="586359"/>
          </a:xfrm>
          <a:prstGeom prst="rect">
            <a:avLst/>
          </a:prstGeom>
        </p:spPr>
        <p:txBody>
          <a:bodyPr lIns="0" tIns="0" rIns="0" bIns="0" rtlCol="0" anchor="t">
            <a:spAutoFit/>
          </a:bodyPr>
          <a:lstStyle/>
          <a:p>
            <a:pPr algn="ctr">
              <a:lnSpc>
                <a:spcPts val="4487"/>
              </a:lnSpc>
            </a:pPr>
            <a:r>
              <a:rPr lang="en-US" sz="4399" b="1">
                <a:solidFill>
                  <a:srgbClr val="FFFFFF"/>
                </a:solidFill>
                <a:latin typeface="Inter Bold"/>
                <a:ea typeface="Inter Bold"/>
                <a:cs typeface="Inter Bold"/>
                <a:sym typeface="Inter Bold"/>
              </a:rPr>
              <a:t>Thank You</a:t>
            </a:r>
          </a:p>
        </p:txBody>
      </p:sp>
      <p:pic>
        <p:nvPicPr>
          <p:cNvPr id="9" name="Online Media 8" title="&quot;NovaDesk&quot; Prototype Demonstration">
            <a:hlinkClick r:id="" action="ppaction://media"/>
            <a:extLst>
              <a:ext uri="{FF2B5EF4-FFF2-40B4-BE49-F238E27FC236}">
                <a16:creationId xmlns:a16="http://schemas.microsoft.com/office/drawing/2014/main" id="{54127988-F7EB-C6E2-E23D-329ADC9D0F68}"/>
              </a:ext>
            </a:extLst>
          </p:cNvPr>
          <p:cNvPicPr>
            <a:picLocks noRot="1" noChangeAspect="1"/>
          </p:cNvPicPr>
          <p:nvPr>
            <a:videoFile r:link="rId1"/>
          </p:nvPr>
        </p:nvPicPr>
        <p:blipFill>
          <a:blip r:embed="rId5"/>
          <a:stretch>
            <a:fillRect/>
          </a:stretch>
        </p:blipFill>
        <p:spPr>
          <a:xfrm>
            <a:off x="4724400" y="979379"/>
            <a:ext cx="8120502" cy="4584700"/>
          </a:xfrm>
          <a:prstGeom prst="rect">
            <a:avLst/>
          </a:prstGeom>
        </p:spPr>
      </p:pic>
      <p:sp>
        <p:nvSpPr>
          <p:cNvPr id="10" name="AutoShape 3">
            <a:extLst>
              <a:ext uri="{FF2B5EF4-FFF2-40B4-BE49-F238E27FC236}">
                <a16:creationId xmlns:a16="http://schemas.microsoft.com/office/drawing/2014/main" id="{101BF755-4C39-8700-49A4-C928DAA5BFD3}"/>
              </a:ext>
            </a:extLst>
          </p:cNvPr>
          <p:cNvSpPr/>
          <p:nvPr/>
        </p:nvSpPr>
        <p:spPr>
          <a:xfrm>
            <a:off x="829207" y="9255679"/>
            <a:ext cx="16498575" cy="28575"/>
          </a:xfrm>
          <a:prstGeom prst="line">
            <a:avLst/>
          </a:prstGeom>
          <a:ln w="57150" cap="rnd">
            <a:solidFill>
              <a:srgbClr val="FFE600"/>
            </a:solidFill>
            <a:prstDash val="solid"/>
            <a:headEnd type="none" w="sm" len="sm"/>
            <a:tailEnd type="none" w="sm" len="sm"/>
          </a:ln>
        </p:spPr>
      </p:sp>
      <p:sp>
        <p:nvSpPr>
          <p:cNvPr id="12" name="TextBox 11">
            <a:extLst>
              <a:ext uri="{FF2B5EF4-FFF2-40B4-BE49-F238E27FC236}">
                <a16:creationId xmlns:a16="http://schemas.microsoft.com/office/drawing/2014/main" id="{BFEEAC37-FC13-F01B-1396-4E2908A1C851}"/>
              </a:ext>
            </a:extLst>
          </p:cNvPr>
          <p:cNvSpPr txBox="1"/>
          <p:nvPr/>
        </p:nvSpPr>
        <p:spPr>
          <a:xfrm>
            <a:off x="4090574" y="5660508"/>
            <a:ext cx="11897526" cy="646331"/>
          </a:xfrm>
          <a:prstGeom prst="rect">
            <a:avLst/>
          </a:prstGeom>
          <a:noFill/>
        </p:spPr>
        <p:txBody>
          <a:bodyPr wrap="square">
            <a:spAutoFit/>
          </a:bodyPr>
          <a:lstStyle/>
          <a:p>
            <a:r>
              <a:rPr lang="en-IN" sz="3600" b="1" dirty="0">
                <a:solidFill>
                  <a:srgbClr val="FFFF00"/>
                </a:solidFill>
                <a:highlight>
                  <a:srgbClr val="000080"/>
                </a:highlight>
                <a:hlinkClick r:id="rId6">
                  <a:extLst>
                    <a:ext uri="{A12FA001-AC4F-418D-AE19-62706E023703}">
                      <ahyp:hlinkClr xmlns:ahyp="http://schemas.microsoft.com/office/drawing/2018/hyperlinkcolor" val="tx"/>
                    </a:ext>
                  </a:extLst>
                </a:hlinkClick>
              </a:rPr>
              <a:t>https://youtu.be/g0GnYcS0kco?si=W45W_t3XxDSwLF71</a:t>
            </a:r>
            <a:endParaRPr lang="en-IN" sz="3600" b="1" dirty="0">
              <a:solidFill>
                <a:srgbClr val="FFFF00"/>
              </a:solidFill>
              <a:highlight>
                <a:srgbClr val="000080"/>
              </a:highlight>
            </a:endParaRPr>
          </a:p>
        </p:txBody>
      </p:sp>
      <p:sp>
        <p:nvSpPr>
          <p:cNvPr id="13" name="TextBox 6">
            <a:extLst>
              <a:ext uri="{FF2B5EF4-FFF2-40B4-BE49-F238E27FC236}">
                <a16:creationId xmlns:a16="http://schemas.microsoft.com/office/drawing/2014/main" id="{3C81309A-B1AF-D3D5-1998-96B74F711EA3}"/>
              </a:ext>
            </a:extLst>
          </p:cNvPr>
          <p:cNvSpPr txBox="1"/>
          <p:nvPr/>
        </p:nvSpPr>
        <p:spPr>
          <a:xfrm>
            <a:off x="-1676400" y="5884483"/>
            <a:ext cx="7616765" cy="436017"/>
          </a:xfrm>
          <a:prstGeom prst="rect">
            <a:avLst/>
          </a:prstGeom>
        </p:spPr>
        <p:txBody>
          <a:bodyPr lIns="0" tIns="0" rIns="0" bIns="0" rtlCol="0" anchor="t">
            <a:spAutoFit/>
          </a:bodyPr>
          <a:lstStyle/>
          <a:p>
            <a:pPr algn="ctr">
              <a:lnSpc>
                <a:spcPts val="3366"/>
              </a:lnSpc>
            </a:pPr>
            <a:r>
              <a:rPr lang="en-US" sz="3600" b="1" dirty="0" err="1">
                <a:solidFill>
                  <a:srgbClr val="FFFFFF"/>
                </a:solidFill>
                <a:latin typeface="Inter Bold"/>
                <a:ea typeface="Inter Bold"/>
                <a:cs typeface="Inter Bold"/>
                <a:sym typeface="Inter Bold"/>
              </a:rPr>
              <a:t>Youtube</a:t>
            </a:r>
            <a:r>
              <a:rPr lang="en-US" sz="3600" b="1" dirty="0">
                <a:solidFill>
                  <a:srgbClr val="FFFFFF"/>
                </a:solidFill>
                <a:latin typeface="Inter Bold"/>
                <a:ea typeface="Inter Bold"/>
                <a:cs typeface="Inter Bold"/>
                <a:sym typeface="Inter Bold"/>
              </a:rPr>
              <a:t> link</a:t>
            </a:r>
            <a:r>
              <a:rPr lang="en-US" sz="2800" b="1" dirty="0">
                <a:solidFill>
                  <a:srgbClr val="FFFFFF"/>
                </a:solidFill>
                <a:latin typeface="Inter Bold"/>
                <a:ea typeface="Inter Bold"/>
                <a:cs typeface="Inter Bold"/>
                <a:sym typeface="Inter Bold"/>
              </a:rPr>
              <a:t>-</a:t>
            </a:r>
          </a:p>
        </p:txBody>
      </p:sp>
      <p:sp>
        <p:nvSpPr>
          <p:cNvPr id="14" name="AutoShape 3">
            <a:extLst>
              <a:ext uri="{FF2B5EF4-FFF2-40B4-BE49-F238E27FC236}">
                <a16:creationId xmlns:a16="http://schemas.microsoft.com/office/drawing/2014/main" id="{649F5A01-9937-6843-4452-BFCB9BAD9716}"/>
              </a:ext>
            </a:extLst>
          </p:cNvPr>
          <p:cNvSpPr/>
          <p:nvPr/>
        </p:nvSpPr>
        <p:spPr>
          <a:xfrm>
            <a:off x="760676" y="6602507"/>
            <a:ext cx="16498575" cy="28575"/>
          </a:xfrm>
          <a:prstGeom prst="line">
            <a:avLst/>
          </a:prstGeom>
          <a:ln w="57150" cap="rnd">
            <a:solidFill>
              <a:srgbClr val="FFE600"/>
            </a:solidFill>
            <a:prstDash val="solid"/>
            <a:headEnd type="none" w="sm" len="sm"/>
            <a:tailEnd type="none" w="sm" len="sm"/>
          </a:ln>
        </p:spPr>
      </p:sp>
      <p:sp>
        <p:nvSpPr>
          <p:cNvPr id="18" name="TextBox 17">
            <a:extLst>
              <a:ext uri="{FF2B5EF4-FFF2-40B4-BE49-F238E27FC236}">
                <a16:creationId xmlns:a16="http://schemas.microsoft.com/office/drawing/2014/main" id="{B8425107-BE98-A66E-C84F-F2BB672BBF48}"/>
              </a:ext>
            </a:extLst>
          </p:cNvPr>
          <p:cNvSpPr txBox="1"/>
          <p:nvPr/>
        </p:nvSpPr>
        <p:spPr>
          <a:xfrm>
            <a:off x="5771520" y="6814428"/>
            <a:ext cx="11897526" cy="646331"/>
          </a:xfrm>
          <a:prstGeom prst="rect">
            <a:avLst/>
          </a:prstGeom>
          <a:noFill/>
        </p:spPr>
        <p:txBody>
          <a:bodyPr wrap="square">
            <a:spAutoFit/>
          </a:bodyPr>
          <a:lstStyle/>
          <a:p>
            <a:r>
              <a:rPr lang="en-IN" sz="3600" b="1" dirty="0">
                <a:solidFill>
                  <a:srgbClr val="FFFF00"/>
                </a:solidFill>
                <a:highlight>
                  <a:srgbClr val="000080"/>
                </a:highlight>
                <a:hlinkClick r:id="rId7">
                  <a:extLst>
                    <a:ext uri="{A12FA001-AC4F-418D-AE19-62706E023703}">
                      <ahyp:hlinkClr xmlns:ahyp="http://schemas.microsoft.com/office/drawing/2018/hyperlinkcolor" val="tx"/>
                    </a:ext>
                  </a:extLst>
                </a:hlinkClick>
              </a:rPr>
              <a:t>https://github.com/sahib-singh13/novadesk-prototype</a:t>
            </a:r>
            <a:endParaRPr lang="en-IN" sz="3600" b="1" dirty="0">
              <a:solidFill>
                <a:srgbClr val="FFFF00"/>
              </a:solidFill>
              <a:highlight>
                <a:srgbClr val="000080"/>
              </a:highlight>
            </a:endParaRPr>
          </a:p>
        </p:txBody>
      </p:sp>
      <p:sp>
        <p:nvSpPr>
          <p:cNvPr id="21" name="TextBox 20">
            <a:extLst>
              <a:ext uri="{FF2B5EF4-FFF2-40B4-BE49-F238E27FC236}">
                <a16:creationId xmlns:a16="http://schemas.microsoft.com/office/drawing/2014/main" id="{328916B9-338A-2631-88C6-2B8DE2F6956A}"/>
              </a:ext>
            </a:extLst>
          </p:cNvPr>
          <p:cNvSpPr txBox="1"/>
          <p:nvPr/>
        </p:nvSpPr>
        <p:spPr>
          <a:xfrm>
            <a:off x="5771520" y="7956719"/>
            <a:ext cx="11897526" cy="646331"/>
          </a:xfrm>
          <a:prstGeom prst="rect">
            <a:avLst/>
          </a:prstGeom>
          <a:noFill/>
        </p:spPr>
        <p:txBody>
          <a:bodyPr wrap="square">
            <a:spAutoFit/>
          </a:bodyPr>
          <a:lstStyle/>
          <a:p>
            <a:r>
              <a:rPr lang="en-IN" sz="3600" b="1" dirty="0">
                <a:solidFill>
                  <a:srgbClr val="FFFF00"/>
                </a:solidFill>
                <a:highlight>
                  <a:srgbClr val="000080"/>
                </a:highlight>
                <a:hlinkClick r:id="rId8">
                  <a:extLst>
                    <a:ext uri="{A12FA001-AC4F-418D-AE19-62706E023703}">
                      <ahyp:hlinkClr xmlns:ahyp="http://schemas.microsoft.com/office/drawing/2018/hyperlinkcolor" val="tx"/>
                    </a:ext>
                  </a:extLst>
                </a:hlinkClick>
              </a:rPr>
              <a:t>https://novadesk.vercel.app/</a:t>
            </a:r>
            <a:endParaRPr lang="en-IN" sz="3600" b="1" dirty="0">
              <a:solidFill>
                <a:srgbClr val="FFFF00"/>
              </a:solidFill>
              <a:highlight>
                <a:srgbClr val="00008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894713" y="1057275"/>
            <a:ext cx="16498575" cy="28575"/>
          </a:xfrm>
          <a:prstGeom prst="line">
            <a:avLst/>
          </a:prstGeom>
          <a:ln w="57150" cap="rnd">
            <a:solidFill>
              <a:srgbClr val="FFE600"/>
            </a:solidFill>
            <a:prstDash val="solid"/>
            <a:headEnd type="none" w="sm" len="sm"/>
            <a:tailEnd type="none" w="sm" len="sm"/>
          </a:ln>
        </p:spPr>
      </p:sp>
      <p:grpSp>
        <p:nvGrpSpPr>
          <p:cNvPr id="3" name="Group 3"/>
          <p:cNvGrpSpPr/>
          <p:nvPr/>
        </p:nvGrpSpPr>
        <p:grpSpPr>
          <a:xfrm>
            <a:off x="1028700" y="2361958"/>
            <a:ext cx="16364587" cy="7129705"/>
            <a:chOff x="0" y="0"/>
            <a:chExt cx="4310015" cy="1877782"/>
          </a:xfrm>
        </p:grpSpPr>
        <p:sp>
          <p:nvSpPr>
            <p:cNvPr id="4" name="Freeform 4"/>
            <p:cNvSpPr/>
            <p:nvPr/>
          </p:nvSpPr>
          <p:spPr>
            <a:xfrm>
              <a:off x="0" y="0"/>
              <a:ext cx="4310015" cy="1877782"/>
            </a:xfrm>
            <a:custGeom>
              <a:avLst/>
              <a:gdLst/>
              <a:ahLst/>
              <a:cxnLst/>
              <a:rect l="l" t="t" r="r" b="b"/>
              <a:pathLst>
                <a:path w="4310015" h="1877782">
                  <a:moveTo>
                    <a:pt x="0" y="0"/>
                  </a:moveTo>
                  <a:lnTo>
                    <a:pt x="4310015" y="0"/>
                  </a:lnTo>
                  <a:lnTo>
                    <a:pt x="4310015" y="1877782"/>
                  </a:lnTo>
                  <a:lnTo>
                    <a:pt x="0" y="1877782"/>
                  </a:lnTo>
                  <a:close/>
                </a:path>
              </a:pathLst>
            </a:custGeom>
            <a:solidFill>
              <a:srgbClr val="2E2E38"/>
            </a:solidFill>
          </p:spPr>
        </p:sp>
        <p:sp>
          <p:nvSpPr>
            <p:cNvPr id="5" name="TextBox 5"/>
            <p:cNvSpPr txBox="1"/>
            <p:nvPr/>
          </p:nvSpPr>
          <p:spPr>
            <a:xfrm>
              <a:off x="0" y="-19050"/>
              <a:ext cx="4310015" cy="1896832"/>
            </a:xfrm>
            <a:prstGeom prst="rect">
              <a:avLst/>
            </a:prstGeom>
          </p:spPr>
          <p:txBody>
            <a:bodyPr lIns="50800" tIns="50800" rIns="50800" bIns="50800" rtlCol="0" anchor="ctr"/>
            <a:lstStyle/>
            <a:p>
              <a:pPr algn="ctr">
                <a:lnSpc>
                  <a:spcPts val="2225"/>
                </a:lnSpc>
              </a:pPr>
              <a:endParaRPr/>
            </a:p>
          </p:txBody>
        </p:sp>
      </p:grpSp>
      <p:graphicFrame>
        <p:nvGraphicFramePr>
          <p:cNvPr id="6" name="Table 6"/>
          <p:cNvGraphicFramePr>
            <a:graphicFrameLocks noGrp="1"/>
          </p:cNvGraphicFramePr>
          <p:nvPr/>
        </p:nvGraphicFramePr>
        <p:xfrm>
          <a:off x="1674337" y="5448025"/>
          <a:ext cx="2629166" cy="3810683"/>
        </p:xfrm>
        <a:graphic>
          <a:graphicData uri="http://schemas.openxmlformats.org/drawingml/2006/table">
            <a:tbl>
              <a:tblPr/>
              <a:tblGrid>
                <a:gridCol w="2629166">
                  <a:extLst>
                    <a:ext uri="{9D8B030D-6E8A-4147-A177-3AD203B41FA5}">
                      <a16:colId xmlns:a16="http://schemas.microsoft.com/office/drawing/2014/main" val="20000"/>
                    </a:ext>
                  </a:extLst>
                </a:gridCol>
              </a:tblGrid>
              <a:tr h="992245">
                <a:tc>
                  <a:txBody>
                    <a:bodyPr/>
                    <a:lstStyle/>
                    <a:p>
                      <a:pPr algn="l">
                        <a:lnSpc>
                          <a:spcPts val="2520"/>
                        </a:lnSpc>
                        <a:defRPr/>
                      </a:pPr>
                      <a:r>
                        <a:rPr lang="en-US" sz="2100">
                          <a:solidFill>
                            <a:srgbClr val="FFFFFF"/>
                          </a:solidFill>
                          <a:latin typeface="Arial"/>
                          <a:ea typeface="Arial"/>
                          <a:cs typeface="Arial"/>
                          <a:sym typeface="Arial"/>
                        </a:rPr>
                        <a:t>SAHIB SALUJA</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0"/>
                  </a:ext>
                </a:extLst>
              </a:tr>
              <a:tr h="680691">
                <a:tc>
                  <a:txBody>
                    <a:bodyPr/>
                    <a:lstStyle/>
                    <a:p>
                      <a:pPr algn="l">
                        <a:lnSpc>
                          <a:spcPts val="2520"/>
                        </a:lnSpc>
                        <a:defRPr/>
                      </a:pPr>
                      <a:r>
                        <a:rPr lang="en-US" sz="2100">
                          <a:solidFill>
                            <a:srgbClr val="FFFFFF"/>
                          </a:solidFill>
                          <a:latin typeface="Arial"/>
                          <a:ea typeface="Arial"/>
                          <a:cs typeface="Arial"/>
                          <a:sym typeface="Arial"/>
                        </a:rPr>
                        <a:t>LNMIIT,JAIPUR</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1"/>
                  </a:ext>
                </a:extLst>
              </a:tr>
              <a:tr h="655897">
                <a:tc>
                  <a:txBody>
                    <a:bodyPr/>
                    <a:lstStyle/>
                    <a:p>
                      <a:pPr algn="l">
                        <a:lnSpc>
                          <a:spcPts val="2520"/>
                        </a:lnSpc>
                        <a:defRPr/>
                      </a:pPr>
                      <a:r>
                        <a:rPr lang="en-US" sz="2100">
                          <a:solidFill>
                            <a:srgbClr val="FFFFFF"/>
                          </a:solidFill>
                          <a:latin typeface="Arial"/>
                          <a:ea typeface="Arial"/>
                          <a:cs typeface="Arial"/>
                          <a:sym typeface="Arial"/>
                        </a:rPr>
                        <a:t>8209516480</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2"/>
                  </a:ext>
                </a:extLst>
              </a:tr>
              <a:tr h="1481850">
                <a:tc>
                  <a:txBody>
                    <a:bodyPr/>
                    <a:lstStyle/>
                    <a:p>
                      <a:pPr algn="l">
                        <a:lnSpc>
                          <a:spcPts val="2520"/>
                        </a:lnSpc>
                        <a:defRPr/>
                      </a:pPr>
                      <a:r>
                        <a:rPr lang="en-US" sz="2100">
                          <a:solidFill>
                            <a:srgbClr val="FFFFFF"/>
                          </a:solidFill>
                          <a:latin typeface="Arial"/>
                          <a:ea typeface="Arial"/>
                          <a:cs typeface="Arial"/>
                          <a:sym typeface="Arial"/>
                        </a:rPr>
                        <a:t>FULL STACK DEVELOPER </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7"/>
          <p:cNvGraphicFramePr>
            <a:graphicFrameLocks noGrp="1"/>
          </p:cNvGraphicFramePr>
          <p:nvPr/>
        </p:nvGraphicFramePr>
        <p:xfrm>
          <a:off x="4639306" y="5448025"/>
          <a:ext cx="2781300" cy="3810276"/>
        </p:xfrm>
        <a:graphic>
          <a:graphicData uri="http://schemas.openxmlformats.org/drawingml/2006/table">
            <a:tbl>
              <a:tblPr/>
              <a:tblGrid>
                <a:gridCol w="2781300">
                  <a:extLst>
                    <a:ext uri="{9D8B030D-6E8A-4147-A177-3AD203B41FA5}">
                      <a16:colId xmlns:a16="http://schemas.microsoft.com/office/drawing/2014/main" val="20000"/>
                    </a:ext>
                  </a:extLst>
                </a:gridCol>
              </a:tblGrid>
              <a:tr h="974202">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PRIYANSHU GUPTA</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0"/>
                  </a:ext>
                </a:extLst>
              </a:tr>
              <a:tr h="673013">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LNMIIT,JAIPUR</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1"/>
                  </a:ext>
                </a:extLst>
              </a:tr>
              <a:tr h="655898">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6378434732 </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2"/>
                  </a:ext>
                </a:extLst>
              </a:tr>
              <a:tr h="1507163">
                <a:tc>
                  <a:txBody>
                    <a:bodyPr/>
                    <a:lstStyle/>
                    <a:p>
                      <a:pPr marL="0" lvl="0" indent="0" algn="l">
                        <a:lnSpc>
                          <a:spcPts val="2520"/>
                        </a:lnSpc>
                        <a:spcBef>
                          <a:spcPct val="0"/>
                        </a:spcBef>
                        <a:defRPr/>
                      </a:pPr>
                      <a:endParaRPr lang="en-US" sz="1100"/>
                    </a:p>
                    <a:p>
                      <a:pPr marL="0" lvl="0" indent="0" algn="l">
                        <a:lnSpc>
                          <a:spcPts val="2520"/>
                        </a:lnSpc>
                        <a:spcBef>
                          <a:spcPct val="0"/>
                        </a:spcBef>
                      </a:pPr>
                      <a:r>
                        <a:rPr lang="en-US" sz="2100" u="none" strike="noStrike">
                          <a:solidFill>
                            <a:srgbClr val="FFFFFF"/>
                          </a:solidFill>
                          <a:latin typeface="Arial"/>
                          <a:ea typeface="Arial"/>
                          <a:cs typeface="Arial"/>
                          <a:sym typeface="Arial"/>
                        </a:rPr>
                        <a:t>DEEP LEARNING DEVELOPER </a:t>
                      </a:r>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8" name="Table 8"/>
          <p:cNvGraphicFramePr>
            <a:graphicFrameLocks noGrp="1"/>
          </p:cNvGraphicFramePr>
          <p:nvPr/>
        </p:nvGraphicFramePr>
        <p:xfrm>
          <a:off x="8027030" y="5444442"/>
          <a:ext cx="2781300" cy="3813858"/>
        </p:xfrm>
        <a:graphic>
          <a:graphicData uri="http://schemas.openxmlformats.org/drawingml/2006/table">
            <a:tbl>
              <a:tblPr/>
              <a:tblGrid>
                <a:gridCol w="2781300">
                  <a:extLst>
                    <a:ext uri="{9D8B030D-6E8A-4147-A177-3AD203B41FA5}">
                      <a16:colId xmlns:a16="http://schemas.microsoft.com/office/drawing/2014/main" val="20000"/>
                    </a:ext>
                  </a:extLst>
                </a:gridCol>
              </a:tblGrid>
              <a:tr h="873428">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SAMYAK JAIN</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0"/>
                  </a:ext>
                </a:extLst>
              </a:tr>
              <a:tr h="672997">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LNMIIT,JAIPUR</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1"/>
                  </a:ext>
                </a:extLst>
              </a:tr>
              <a:tr h="873428">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 9772935611 </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2"/>
                  </a:ext>
                </a:extLst>
              </a:tr>
              <a:tr h="1394005">
                <a:tc>
                  <a:txBody>
                    <a:bodyPr/>
                    <a:lstStyle/>
                    <a:p>
                      <a:pPr marL="0" lvl="0" indent="0" algn="l">
                        <a:lnSpc>
                          <a:spcPts val="2520"/>
                        </a:lnSpc>
                        <a:spcBef>
                          <a:spcPct val="0"/>
                        </a:spcBef>
                        <a:defRPr/>
                      </a:pPr>
                      <a:r>
                        <a:rPr lang="en-US" sz="2100">
                          <a:solidFill>
                            <a:srgbClr val="FFFFFF"/>
                          </a:solidFill>
                          <a:latin typeface="Arial"/>
                          <a:ea typeface="Arial"/>
                          <a:cs typeface="Arial"/>
                          <a:sym typeface="Arial"/>
                        </a:rPr>
                        <a:t>MACHINE LEARNING DEVELOPER </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9" name="Table 9"/>
          <p:cNvGraphicFramePr>
            <a:graphicFrameLocks noGrp="1"/>
          </p:cNvGraphicFramePr>
          <p:nvPr/>
        </p:nvGraphicFramePr>
        <p:xfrm>
          <a:off x="11133465" y="5448025"/>
          <a:ext cx="2781300" cy="3810274"/>
        </p:xfrm>
        <a:graphic>
          <a:graphicData uri="http://schemas.openxmlformats.org/drawingml/2006/table">
            <a:tbl>
              <a:tblPr/>
              <a:tblGrid>
                <a:gridCol w="2781300">
                  <a:extLst>
                    <a:ext uri="{9D8B030D-6E8A-4147-A177-3AD203B41FA5}">
                      <a16:colId xmlns:a16="http://schemas.microsoft.com/office/drawing/2014/main" val="20000"/>
                    </a:ext>
                  </a:extLst>
                </a:gridCol>
              </a:tblGrid>
              <a:tr h="873438">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GOVIND BANSAL</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0"/>
                  </a:ext>
                </a:extLst>
              </a:tr>
              <a:tr h="673005">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LNMIIT,JAIPUR</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1"/>
                  </a:ext>
                </a:extLst>
              </a:tr>
              <a:tr h="873438">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9660663738</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2"/>
                  </a:ext>
                </a:extLst>
              </a:tr>
              <a:tr h="1390393">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BACKEND DEVELOPER</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0" name="Table 10"/>
          <p:cNvGraphicFramePr>
            <a:graphicFrameLocks noGrp="1"/>
          </p:cNvGraphicFramePr>
          <p:nvPr/>
        </p:nvGraphicFramePr>
        <p:xfrm>
          <a:off x="14239900" y="5429193"/>
          <a:ext cx="2781300" cy="3829109"/>
        </p:xfrm>
        <a:graphic>
          <a:graphicData uri="http://schemas.openxmlformats.org/drawingml/2006/table">
            <a:tbl>
              <a:tblPr/>
              <a:tblGrid>
                <a:gridCol w="2781300">
                  <a:extLst>
                    <a:ext uri="{9D8B030D-6E8A-4147-A177-3AD203B41FA5}">
                      <a16:colId xmlns:a16="http://schemas.microsoft.com/office/drawing/2014/main" val="20000"/>
                    </a:ext>
                  </a:extLst>
                </a:gridCol>
              </a:tblGrid>
              <a:tr h="874919">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DIVYAM TALWAR</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0"/>
                  </a:ext>
                </a:extLst>
              </a:tr>
              <a:tr h="674146">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LNMIIT,JAIPUR</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1"/>
                  </a:ext>
                </a:extLst>
              </a:tr>
              <a:tr h="874919">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7051340907</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2"/>
                  </a:ext>
                </a:extLst>
              </a:tr>
              <a:tr h="1405125">
                <a:tc>
                  <a:txBody>
                    <a:bodyPr/>
                    <a:lstStyle/>
                    <a:p>
                      <a:pPr marL="0" lvl="0" indent="0" algn="l">
                        <a:lnSpc>
                          <a:spcPts val="2520"/>
                        </a:lnSpc>
                        <a:spcBef>
                          <a:spcPct val="0"/>
                        </a:spcBef>
                        <a:defRPr/>
                      </a:pPr>
                      <a:r>
                        <a:rPr lang="en-US" sz="2100" u="none" strike="noStrike">
                          <a:solidFill>
                            <a:srgbClr val="FFFFFF"/>
                          </a:solidFill>
                          <a:latin typeface="Arial"/>
                          <a:ea typeface="Arial"/>
                          <a:cs typeface="Arial"/>
                          <a:sym typeface="Arial"/>
                        </a:rPr>
                        <a:t>FRONTEND DEVELOPER</a:t>
                      </a:r>
                      <a:endParaRPr lang="en-US" sz="1100"/>
                    </a:p>
                  </a:txBody>
                  <a:tcPr marL="108000" marR="108000" marT="108000" marB="108000" anchor="ctr">
                    <a:lnL w="47625" cap="flat" cmpd="sng" algn="ctr">
                      <a:solidFill>
                        <a:srgbClr val="FFEC40"/>
                      </a:solidFill>
                      <a:prstDash val="solid"/>
                      <a:round/>
                      <a:headEnd type="none" w="med" len="med"/>
                      <a:tailEnd type="none" w="med" len="med"/>
                    </a:lnL>
                    <a:lnR w="47625" cap="flat" cmpd="sng" algn="ctr">
                      <a:solidFill>
                        <a:srgbClr val="FFEC40"/>
                      </a:solidFill>
                      <a:prstDash val="solid"/>
                      <a:round/>
                      <a:headEnd type="none" w="med" len="med"/>
                      <a:tailEnd type="none" w="med" len="med"/>
                    </a:lnR>
                    <a:lnT w="47625" cap="flat" cmpd="sng" algn="ctr">
                      <a:solidFill>
                        <a:srgbClr val="FFEC40"/>
                      </a:solidFill>
                      <a:prstDash val="solid"/>
                      <a:round/>
                      <a:headEnd type="none" w="med" len="med"/>
                      <a:tailEnd type="none" w="med" len="med"/>
                    </a:lnT>
                    <a:lnB w="47625" cap="flat" cmpd="sng" algn="ctr">
                      <a:solidFill>
                        <a:srgbClr val="FFEC4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1" name="Group 11"/>
          <p:cNvGrpSpPr/>
          <p:nvPr/>
        </p:nvGrpSpPr>
        <p:grpSpPr>
          <a:xfrm>
            <a:off x="1895446" y="2749792"/>
            <a:ext cx="2032440" cy="2580350"/>
            <a:chOff x="0" y="0"/>
            <a:chExt cx="383175" cy="486472"/>
          </a:xfrm>
        </p:grpSpPr>
        <p:sp>
          <p:nvSpPr>
            <p:cNvPr id="12" name="Freeform 12"/>
            <p:cNvSpPr/>
            <p:nvPr/>
          </p:nvSpPr>
          <p:spPr>
            <a:xfrm>
              <a:off x="0" y="0"/>
              <a:ext cx="383175" cy="486472"/>
            </a:xfrm>
            <a:custGeom>
              <a:avLst/>
              <a:gdLst/>
              <a:ahLst/>
              <a:cxnLst/>
              <a:rect l="l" t="t" r="r" b="b"/>
              <a:pathLst>
                <a:path w="383175" h="486472">
                  <a:moveTo>
                    <a:pt x="0" y="0"/>
                  </a:moveTo>
                  <a:lnTo>
                    <a:pt x="383175" y="0"/>
                  </a:lnTo>
                  <a:lnTo>
                    <a:pt x="383175" y="486472"/>
                  </a:lnTo>
                  <a:lnTo>
                    <a:pt x="0" y="486472"/>
                  </a:lnTo>
                  <a:close/>
                </a:path>
              </a:pathLst>
            </a:custGeom>
            <a:blipFill>
              <a:blip r:embed="rId2"/>
              <a:stretch>
                <a:fillRect l="-1789" t="-4558" b="-10183"/>
              </a:stretch>
            </a:blipFill>
            <a:ln w="57150" cap="sq">
              <a:solidFill>
                <a:srgbClr val="FFE600"/>
              </a:solidFill>
              <a:prstDash val="solid"/>
              <a:miter/>
            </a:ln>
          </p:spPr>
        </p:sp>
      </p:grpSp>
      <p:grpSp>
        <p:nvGrpSpPr>
          <p:cNvPr id="13" name="Group 13"/>
          <p:cNvGrpSpPr/>
          <p:nvPr/>
        </p:nvGrpSpPr>
        <p:grpSpPr>
          <a:xfrm>
            <a:off x="11519750" y="2728299"/>
            <a:ext cx="2032440" cy="2580350"/>
            <a:chOff x="0" y="0"/>
            <a:chExt cx="383175" cy="486472"/>
          </a:xfrm>
        </p:grpSpPr>
        <p:sp>
          <p:nvSpPr>
            <p:cNvPr id="14" name="Freeform 14"/>
            <p:cNvSpPr/>
            <p:nvPr/>
          </p:nvSpPr>
          <p:spPr>
            <a:xfrm>
              <a:off x="0" y="0"/>
              <a:ext cx="383175" cy="486472"/>
            </a:xfrm>
            <a:custGeom>
              <a:avLst/>
              <a:gdLst/>
              <a:ahLst/>
              <a:cxnLst/>
              <a:rect l="l" t="t" r="r" b="b"/>
              <a:pathLst>
                <a:path w="383175" h="486472">
                  <a:moveTo>
                    <a:pt x="0" y="0"/>
                  </a:moveTo>
                  <a:lnTo>
                    <a:pt x="383175" y="0"/>
                  </a:lnTo>
                  <a:lnTo>
                    <a:pt x="383175" y="486472"/>
                  </a:lnTo>
                  <a:lnTo>
                    <a:pt x="0" y="486472"/>
                  </a:lnTo>
                  <a:close/>
                </a:path>
              </a:pathLst>
            </a:custGeom>
            <a:blipFill>
              <a:blip r:embed="rId3"/>
              <a:stretch>
                <a:fillRect l="-141695" t="-29442" r="-160031" b="-32940"/>
              </a:stretch>
            </a:blipFill>
            <a:ln w="57150" cap="sq">
              <a:solidFill>
                <a:srgbClr val="FFE600"/>
              </a:solidFill>
              <a:prstDash val="solid"/>
              <a:miter/>
            </a:ln>
          </p:spPr>
        </p:sp>
      </p:grpSp>
      <p:sp>
        <p:nvSpPr>
          <p:cNvPr id="15" name="TextBox 15"/>
          <p:cNvSpPr txBox="1"/>
          <p:nvPr/>
        </p:nvSpPr>
        <p:spPr>
          <a:xfrm>
            <a:off x="6029956" y="355976"/>
            <a:ext cx="17382648" cy="572262"/>
          </a:xfrm>
          <a:prstGeom prst="rect">
            <a:avLst/>
          </a:prstGeom>
        </p:spPr>
        <p:txBody>
          <a:bodyPr lIns="0" tIns="0" rIns="0" bIns="0" rtlCol="0" anchor="t">
            <a:spAutoFit/>
          </a:bodyPr>
          <a:lstStyle/>
          <a:p>
            <a:pPr algn="l">
              <a:lnSpc>
                <a:spcPts val="4283"/>
              </a:lnSpc>
            </a:pPr>
            <a:r>
              <a:rPr lang="en-US" sz="4199" b="1">
                <a:solidFill>
                  <a:srgbClr val="FFFFFF"/>
                </a:solidFill>
                <a:latin typeface="Inter Bold"/>
                <a:ea typeface="Inter Bold"/>
                <a:cs typeface="Inter Bold"/>
                <a:sym typeface="Inter Bold"/>
              </a:rPr>
              <a:t>TEAM INTRODUCTION</a:t>
            </a:r>
          </a:p>
        </p:txBody>
      </p:sp>
      <p:sp>
        <p:nvSpPr>
          <p:cNvPr id="16" name="TextBox 16"/>
          <p:cNvSpPr txBox="1"/>
          <p:nvPr/>
        </p:nvSpPr>
        <p:spPr>
          <a:xfrm>
            <a:off x="1674337" y="1333010"/>
            <a:ext cx="8967468" cy="466725"/>
          </a:xfrm>
          <a:prstGeom prst="rect">
            <a:avLst/>
          </a:prstGeom>
        </p:spPr>
        <p:txBody>
          <a:bodyPr lIns="0" tIns="0" rIns="0" bIns="0" rtlCol="0" anchor="t">
            <a:spAutoFit/>
          </a:bodyPr>
          <a:lstStyle/>
          <a:p>
            <a:pPr algn="l">
              <a:lnSpc>
                <a:spcPts val="3240"/>
              </a:lnSpc>
            </a:pPr>
            <a:r>
              <a:rPr lang="en-US" sz="2700">
                <a:solidFill>
                  <a:srgbClr val="FFE600"/>
                </a:solidFill>
                <a:latin typeface="Arial"/>
                <a:ea typeface="Arial"/>
                <a:cs typeface="Arial"/>
                <a:sym typeface="Arial"/>
              </a:rPr>
              <a:t>Team Name: </a:t>
            </a:r>
            <a:r>
              <a:rPr lang="en-US" sz="2700">
                <a:solidFill>
                  <a:srgbClr val="FFFFFF"/>
                </a:solidFill>
                <a:latin typeface="Arial"/>
                <a:ea typeface="Arial"/>
                <a:cs typeface="Arial"/>
                <a:sym typeface="Arial"/>
              </a:rPr>
              <a:t>LNM Coders</a:t>
            </a:r>
          </a:p>
        </p:txBody>
      </p:sp>
      <p:sp>
        <p:nvSpPr>
          <p:cNvPr id="17" name="TextBox 17"/>
          <p:cNvSpPr txBox="1"/>
          <p:nvPr/>
        </p:nvSpPr>
        <p:spPr>
          <a:xfrm>
            <a:off x="1674337" y="1847360"/>
            <a:ext cx="12564381" cy="466725"/>
          </a:xfrm>
          <a:prstGeom prst="rect">
            <a:avLst/>
          </a:prstGeom>
        </p:spPr>
        <p:txBody>
          <a:bodyPr lIns="0" tIns="0" rIns="0" bIns="0" rtlCol="0" anchor="t">
            <a:spAutoFit/>
          </a:bodyPr>
          <a:lstStyle/>
          <a:p>
            <a:pPr algn="l">
              <a:lnSpc>
                <a:spcPts val="3240"/>
              </a:lnSpc>
            </a:pPr>
            <a:r>
              <a:rPr lang="en-US" sz="2700">
                <a:solidFill>
                  <a:srgbClr val="FFE600"/>
                </a:solidFill>
                <a:latin typeface="Arial"/>
                <a:ea typeface="Arial"/>
                <a:cs typeface="Arial"/>
                <a:sym typeface="Arial"/>
              </a:rPr>
              <a:t>Problem Statement :</a:t>
            </a:r>
            <a:r>
              <a:rPr lang="en-US" sz="2700">
                <a:solidFill>
                  <a:srgbClr val="FFFFFF"/>
                </a:solidFill>
                <a:latin typeface="Arial"/>
                <a:ea typeface="Arial"/>
                <a:cs typeface="Arial"/>
                <a:sym typeface="Arial"/>
              </a:rPr>
              <a:t> AI for workflow and efficiency enhancement in Indian BPOs</a:t>
            </a:r>
          </a:p>
        </p:txBody>
      </p:sp>
      <p:sp>
        <p:nvSpPr>
          <p:cNvPr id="18" name="Freeform 18"/>
          <p:cNvSpPr/>
          <p:nvPr/>
        </p:nvSpPr>
        <p:spPr>
          <a:xfrm>
            <a:off x="17595169" y="9258300"/>
            <a:ext cx="454819" cy="466725"/>
          </a:xfrm>
          <a:custGeom>
            <a:avLst/>
            <a:gdLst/>
            <a:ahLst/>
            <a:cxnLst/>
            <a:rect l="l" t="t" r="r" b="b"/>
            <a:pathLst>
              <a:path w="454819" h="466725">
                <a:moveTo>
                  <a:pt x="0" y="0"/>
                </a:moveTo>
                <a:lnTo>
                  <a:pt x="454819" y="0"/>
                </a:lnTo>
                <a:lnTo>
                  <a:pt x="454819" y="466725"/>
                </a:lnTo>
                <a:lnTo>
                  <a:pt x="0" y="4667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9" name="Group 19"/>
          <p:cNvGrpSpPr/>
          <p:nvPr/>
        </p:nvGrpSpPr>
        <p:grpSpPr>
          <a:xfrm>
            <a:off x="5013736" y="2766483"/>
            <a:ext cx="2032440" cy="2542165"/>
            <a:chOff x="0" y="0"/>
            <a:chExt cx="383175" cy="479273"/>
          </a:xfrm>
        </p:grpSpPr>
        <p:sp>
          <p:nvSpPr>
            <p:cNvPr id="20" name="Freeform 20"/>
            <p:cNvSpPr/>
            <p:nvPr/>
          </p:nvSpPr>
          <p:spPr>
            <a:xfrm>
              <a:off x="0" y="0"/>
              <a:ext cx="383175" cy="479273"/>
            </a:xfrm>
            <a:custGeom>
              <a:avLst/>
              <a:gdLst/>
              <a:ahLst/>
              <a:cxnLst/>
              <a:rect l="l" t="t" r="r" b="b"/>
              <a:pathLst>
                <a:path w="383175" h="479273">
                  <a:moveTo>
                    <a:pt x="0" y="0"/>
                  </a:moveTo>
                  <a:lnTo>
                    <a:pt x="383175" y="0"/>
                  </a:lnTo>
                  <a:lnTo>
                    <a:pt x="383175" y="479273"/>
                  </a:lnTo>
                  <a:lnTo>
                    <a:pt x="0" y="479273"/>
                  </a:lnTo>
                  <a:close/>
                </a:path>
              </a:pathLst>
            </a:custGeom>
            <a:blipFill>
              <a:blip r:embed="rId2"/>
              <a:stretch>
                <a:fillRect l="-1789" t="-5378" b="-11087"/>
              </a:stretch>
            </a:blipFill>
            <a:ln w="57150" cap="sq">
              <a:solidFill>
                <a:srgbClr val="FFE600"/>
              </a:solidFill>
              <a:prstDash val="solid"/>
              <a:miter/>
            </a:ln>
          </p:spPr>
        </p:sp>
      </p:grpSp>
      <p:grpSp>
        <p:nvGrpSpPr>
          <p:cNvPr id="21" name="Group 21"/>
          <p:cNvGrpSpPr/>
          <p:nvPr/>
        </p:nvGrpSpPr>
        <p:grpSpPr>
          <a:xfrm>
            <a:off x="5013736" y="2749792"/>
            <a:ext cx="2003551" cy="2558856"/>
            <a:chOff x="0" y="0"/>
            <a:chExt cx="428162" cy="546832"/>
          </a:xfrm>
        </p:grpSpPr>
        <p:sp>
          <p:nvSpPr>
            <p:cNvPr id="22" name="Freeform 22"/>
            <p:cNvSpPr/>
            <p:nvPr/>
          </p:nvSpPr>
          <p:spPr>
            <a:xfrm>
              <a:off x="0" y="0"/>
              <a:ext cx="428162" cy="546832"/>
            </a:xfrm>
            <a:custGeom>
              <a:avLst/>
              <a:gdLst/>
              <a:ahLst/>
              <a:cxnLst/>
              <a:rect l="l" t="t" r="r" b="b"/>
              <a:pathLst>
                <a:path w="428162" h="546832">
                  <a:moveTo>
                    <a:pt x="0" y="0"/>
                  </a:moveTo>
                  <a:lnTo>
                    <a:pt x="428162" y="0"/>
                  </a:lnTo>
                  <a:lnTo>
                    <a:pt x="428162" y="546832"/>
                  </a:lnTo>
                  <a:lnTo>
                    <a:pt x="0" y="546832"/>
                  </a:lnTo>
                  <a:close/>
                </a:path>
              </a:pathLst>
            </a:custGeom>
            <a:blipFill>
              <a:blip r:embed="rId6"/>
              <a:stretch>
                <a:fillRect t="-8007" b="-8007"/>
              </a:stretch>
            </a:blipFill>
            <a:ln w="57150" cap="sq">
              <a:solidFill>
                <a:srgbClr val="FFE600"/>
              </a:solidFill>
              <a:prstDash val="solid"/>
              <a:miter/>
            </a:ln>
          </p:spPr>
        </p:sp>
      </p:grpSp>
      <p:grpSp>
        <p:nvGrpSpPr>
          <p:cNvPr id="23" name="Group 23"/>
          <p:cNvGrpSpPr/>
          <p:nvPr/>
        </p:nvGrpSpPr>
        <p:grpSpPr>
          <a:xfrm>
            <a:off x="8401460" y="2749792"/>
            <a:ext cx="2032440" cy="2580350"/>
            <a:chOff x="0" y="0"/>
            <a:chExt cx="383175" cy="486472"/>
          </a:xfrm>
        </p:grpSpPr>
        <p:sp>
          <p:nvSpPr>
            <p:cNvPr id="24" name="Freeform 24"/>
            <p:cNvSpPr/>
            <p:nvPr/>
          </p:nvSpPr>
          <p:spPr>
            <a:xfrm>
              <a:off x="0" y="0"/>
              <a:ext cx="383175" cy="486472"/>
            </a:xfrm>
            <a:custGeom>
              <a:avLst/>
              <a:gdLst/>
              <a:ahLst/>
              <a:cxnLst/>
              <a:rect l="l" t="t" r="r" b="b"/>
              <a:pathLst>
                <a:path w="383175" h="486472">
                  <a:moveTo>
                    <a:pt x="0" y="0"/>
                  </a:moveTo>
                  <a:lnTo>
                    <a:pt x="383175" y="0"/>
                  </a:lnTo>
                  <a:lnTo>
                    <a:pt x="383175" y="486472"/>
                  </a:lnTo>
                  <a:lnTo>
                    <a:pt x="0" y="486472"/>
                  </a:lnTo>
                  <a:close/>
                </a:path>
              </a:pathLst>
            </a:custGeom>
            <a:blipFill>
              <a:blip r:embed="rId2"/>
              <a:stretch>
                <a:fillRect l="-1789" t="-4558" b="-10183"/>
              </a:stretch>
            </a:blipFill>
            <a:ln w="57150" cap="sq">
              <a:solidFill>
                <a:srgbClr val="FFE600"/>
              </a:solidFill>
              <a:prstDash val="solid"/>
              <a:miter/>
            </a:ln>
          </p:spPr>
        </p:sp>
      </p:grpSp>
      <p:grpSp>
        <p:nvGrpSpPr>
          <p:cNvPr id="25" name="Group 25"/>
          <p:cNvGrpSpPr/>
          <p:nvPr/>
        </p:nvGrpSpPr>
        <p:grpSpPr>
          <a:xfrm>
            <a:off x="8429255" y="2771285"/>
            <a:ext cx="2004644" cy="2542165"/>
            <a:chOff x="0" y="0"/>
            <a:chExt cx="428396" cy="543265"/>
          </a:xfrm>
        </p:grpSpPr>
        <p:sp>
          <p:nvSpPr>
            <p:cNvPr id="26" name="Freeform 26"/>
            <p:cNvSpPr/>
            <p:nvPr/>
          </p:nvSpPr>
          <p:spPr>
            <a:xfrm>
              <a:off x="0" y="0"/>
              <a:ext cx="428396" cy="543265"/>
            </a:xfrm>
            <a:custGeom>
              <a:avLst/>
              <a:gdLst/>
              <a:ahLst/>
              <a:cxnLst/>
              <a:rect l="l" t="t" r="r" b="b"/>
              <a:pathLst>
                <a:path w="428396" h="543265">
                  <a:moveTo>
                    <a:pt x="0" y="0"/>
                  </a:moveTo>
                  <a:lnTo>
                    <a:pt x="428396" y="0"/>
                  </a:lnTo>
                  <a:lnTo>
                    <a:pt x="428396" y="543265"/>
                  </a:lnTo>
                  <a:lnTo>
                    <a:pt x="0" y="543265"/>
                  </a:lnTo>
                  <a:close/>
                </a:path>
              </a:pathLst>
            </a:custGeom>
            <a:blipFill>
              <a:blip r:embed="rId7"/>
              <a:stretch>
                <a:fillRect l="-4117" r="-4117"/>
              </a:stretch>
            </a:blipFill>
            <a:ln w="57150" cap="sq">
              <a:solidFill>
                <a:srgbClr val="FFE600"/>
              </a:solidFill>
              <a:prstDash val="solid"/>
              <a:miter/>
            </a:ln>
          </p:spPr>
        </p:sp>
      </p:grpSp>
      <p:grpSp>
        <p:nvGrpSpPr>
          <p:cNvPr id="27" name="Group 27"/>
          <p:cNvGrpSpPr/>
          <p:nvPr/>
        </p:nvGrpSpPr>
        <p:grpSpPr>
          <a:xfrm>
            <a:off x="14614330" y="2728299"/>
            <a:ext cx="2032440" cy="2580350"/>
            <a:chOff x="0" y="0"/>
            <a:chExt cx="383175" cy="486472"/>
          </a:xfrm>
        </p:grpSpPr>
        <p:sp>
          <p:nvSpPr>
            <p:cNvPr id="28" name="Freeform 28"/>
            <p:cNvSpPr/>
            <p:nvPr/>
          </p:nvSpPr>
          <p:spPr>
            <a:xfrm>
              <a:off x="0" y="0"/>
              <a:ext cx="383175" cy="486472"/>
            </a:xfrm>
            <a:custGeom>
              <a:avLst/>
              <a:gdLst/>
              <a:ahLst/>
              <a:cxnLst/>
              <a:rect l="l" t="t" r="r" b="b"/>
              <a:pathLst>
                <a:path w="383175" h="486472">
                  <a:moveTo>
                    <a:pt x="0" y="0"/>
                  </a:moveTo>
                  <a:lnTo>
                    <a:pt x="383175" y="0"/>
                  </a:lnTo>
                  <a:lnTo>
                    <a:pt x="383175" y="486472"/>
                  </a:lnTo>
                  <a:lnTo>
                    <a:pt x="0" y="486472"/>
                  </a:lnTo>
                  <a:close/>
                </a:path>
              </a:pathLst>
            </a:custGeom>
            <a:blipFill>
              <a:blip r:embed="rId2"/>
              <a:stretch>
                <a:fillRect l="-1789" t="-4558" b="-10183"/>
              </a:stretch>
            </a:blipFill>
            <a:ln w="57150" cap="sq">
              <a:solidFill>
                <a:srgbClr val="FFE600"/>
              </a:solidFill>
              <a:prstDash val="solid"/>
              <a:miter/>
            </a:ln>
          </p:spPr>
        </p:sp>
      </p:grpSp>
      <p:grpSp>
        <p:nvGrpSpPr>
          <p:cNvPr id="29" name="Group 29"/>
          <p:cNvGrpSpPr/>
          <p:nvPr/>
        </p:nvGrpSpPr>
        <p:grpSpPr>
          <a:xfrm>
            <a:off x="14614330" y="2749792"/>
            <a:ext cx="2032440" cy="2524270"/>
            <a:chOff x="0" y="0"/>
            <a:chExt cx="434336" cy="539440"/>
          </a:xfrm>
        </p:grpSpPr>
        <p:sp>
          <p:nvSpPr>
            <p:cNvPr id="30" name="Freeform 30"/>
            <p:cNvSpPr/>
            <p:nvPr/>
          </p:nvSpPr>
          <p:spPr>
            <a:xfrm>
              <a:off x="0" y="0"/>
              <a:ext cx="434336" cy="539440"/>
            </a:xfrm>
            <a:custGeom>
              <a:avLst/>
              <a:gdLst/>
              <a:ahLst/>
              <a:cxnLst/>
              <a:rect l="l" t="t" r="r" b="b"/>
              <a:pathLst>
                <a:path w="434336" h="539440">
                  <a:moveTo>
                    <a:pt x="0" y="0"/>
                  </a:moveTo>
                  <a:lnTo>
                    <a:pt x="434336" y="0"/>
                  </a:lnTo>
                  <a:lnTo>
                    <a:pt x="434336" y="539440"/>
                  </a:lnTo>
                  <a:lnTo>
                    <a:pt x="0" y="539440"/>
                  </a:lnTo>
                  <a:close/>
                </a:path>
              </a:pathLst>
            </a:custGeom>
            <a:blipFill>
              <a:blip r:embed="rId8"/>
              <a:stretch>
                <a:fillRect t="-2335" b="-2335"/>
              </a:stretch>
            </a:blipFill>
            <a:ln w="57150" cap="sq">
              <a:solidFill>
                <a:srgbClr val="FFE600"/>
              </a:solidFill>
              <a:prstDash val="solid"/>
              <a:miter/>
            </a:ln>
          </p:spPr>
        </p:sp>
      </p:grpSp>
      <p:sp>
        <p:nvSpPr>
          <p:cNvPr id="31" name="AutoShape 31"/>
          <p:cNvSpPr/>
          <p:nvPr/>
        </p:nvSpPr>
        <p:spPr>
          <a:xfrm>
            <a:off x="0" y="10176565"/>
            <a:ext cx="18288000" cy="42862"/>
          </a:xfrm>
          <a:prstGeom prst="line">
            <a:avLst/>
          </a:prstGeom>
          <a:ln w="219075" cap="flat">
            <a:solidFill>
              <a:srgbClr val="FFE60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7833180" y="9534525"/>
            <a:ext cx="454819" cy="466725"/>
          </a:xfrm>
          <a:custGeom>
            <a:avLst/>
            <a:gdLst/>
            <a:ahLst/>
            <a:cxnLst/>
            <a:rect l="l" t="t" r="r" b="b"/>
            <a:pathLst>
              <a:path w="454819" h="466725">
                <a:moveTo>
                  <a:pt x="0" y="0"/>
                </a:moveTo>
                <a:lnTo>
                  <a:pt x="454820" y="0"/>
                </a:lnTo>
                <a:lnTo>
                  <a:pt x="454820" y="466725"/>
                </a:lnTo>
                <a:lnTo>
                  <a:pt x="0" y="466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13885" y="255979"/>
            <a:ext cx="748111" cy="772721"/>
            <a:chOff x="0" y="0"/>
            <a:chExt cx="197033" cy="203515"/>
          </a:xfrm>
        </p:grpSpPr>
        <p:sp>
          <p:nvSpPr>
            <p:cNvPr id="4" name="Freeform 4"/>
            <p:cNvSpPr/>
            <p:nvPr/>
          </p:nvSpPr>
          <p:spPr>
            <a:xfrm>
              <a:off x="0" y="0"/>
              <a:ext cx="197033" cy="203515"/>
            </a:xfrm>
            <a:custGeom>
              <a:avLst/>
              <a:gdLst/>
              <a:ahLst/>
              <a:cxnLst/>
              <a:rect l="l" t="t" r="r" b="b"/>
              <a:pathLst>
                <a:path w="197033" h="203515">
                  <a:moveTo>
                    <a:pt x="0" y="0"/>
                  </a:moveTo>
                  <a:lnTo>
                    <a:pt x="197033" y="0"/>
                  </a:lnTo>
                  <a:lnTo>
                    <a:pt x="197033" y="203515"/>
                  </a:lnTo>
                  <a:lnTo>
                    <a:pt x="0" y="203515"/>
                  </a:lnTo>
                  <a:close/>
                </a:path>
              </a:pathLst>
            </a:custGeom>
            <a:solidFill>
              <a:srgbClr val="FFE600"/>
            </a:solidFill>
          </p:spPr>
        </p:sp>
        <p:sp>
          <p:nvSpPr>
            <p:cNvPr id="5" name="TextBox 5"/>
            <p:cNvSpPr txBox="1"/>
            <p:nvPr/>
          </p:nvSpPr>
          <p:spPr>
            <a:xfrm>
              <a:off x="0" y="-9525"/>
              <a:ext cx="197033" cy="213040"/>
            </a:xfrm>
            <a:prstGeom prst="rect">
              <a:avLst/>
            </a:prstGeom>
          </p:spPr>
          <p:txBody>
            <a:bodyPr lIns="50800" tIns="50800" rIns="50800" bIns="50800" rtlCol="0" anchor="ctr"/>
            <a:lstStyle/>
            <a:p>
              <a:pPr algn="ctr">
                <a:lnSpc>
                  <a:spcPts val="2985"/>
                </a:lnSpc>
              </a:pPr>
              <a:endParaRPr/>
            </a:p>
          </p:txBody>
        </p:sp>
      </p:grpSp>
      <p:grpSp>
        <p:nvGrpSpPr>
          <p:cNvPr id="6" name="Group 6"/>
          <p:cNvGrpSpPr/>
          <p:nvPr/>
        </p:nvGrpSpPr>
        <p:grpSpPr>
          <a:xfrm>
            <a:off x="833086" y="425707"/>
            <a:ext cx="723500" cy="772721"/>
            <a:chOff x="0" y="0"/>
            <a:chExt cx="190551" cy="203515"/>
          </a:xfrm>
        </p:grpSpPr>
        <p:sp>
          <p:nvSpPr>
            <p:cNvPr id="7" name="Freeform 7"/>
            <p:cNvSpPr/>
            <p:nvPr/>
          </p:nvSpPr>
          <p:spPr>
            <a:xfrm>
              <a:off x="0" y="0"/>
              <a:ext cx="190551" cy="203515"/>
            </a:xfrm>
            <a:custGeom>
              <a:avLst/>
              <a:gdLst/>
              <a:ahLst/>
              <a:cxnLst/>
              <a:rect l="l" t="t" r="r" b="b"/>
              <a:pathLst>
                <a:path w="190551" h="203515">
                  <a:moveTo>
                    <a:pt x="0" y="0"/>
                  </a:moveTo>
                  <a:lnTo>
                    <a:pt x="190551" y="0"/>
                  </a:lnTo>
                  <a:lnTo>
                    <a:pt x="190551" y="203515"/>
                  </a:lnTo>
                  <a:lnTo>
                    <a:pt x="0" y="203515"/>
                  </a:lnTo>
                  <a:close/>
                </a:path>
              </a:pathLst>
            </a:custGeom>
            <a:solidFill>
              <a:srgbClr val="98979C">
                <a:alpha val="18824"/>
              </a:srgbClr>
            </a:solidFill>
            <a:ln w="952500" cap="sq">
              <a:solidFill>
                <a:srgbClr val="000000">
                  <a:alpha val="18824"/>
                </a:srgbClr>
              </a:solidFill>
              <a:prstDash val="solid"/>
              <a:miter/>
            </a:ln>
          </p:spPr>
        </p:sp>
        <p:sp>
          <p:nvSpPr>
            <p:cNvPr id="8" name="TextBox 8"/>
            <p:cNvSpPr txBox="1"/>
            <p:nvPr/>
          </p:nvSpPr>
          <p:spPr>
            <a:xfrm>
              <a:off x="0" y="-9525"/>
              <a:ext cx="190551" cy="213040"/>
            </a:xfrm>
            <a:prstGeom prst="rect">
              <a:avLst/>
            </a:prstGeom>
          </p:spPr>
          <p:txBody>
            <a:bodyPr lIns="50800" tIns="50800" rIns="50800" bIns="50800" rtlCol="0" anchor="ctr"/>
            <a:lstStyle/>
            <a:p>
              <a:pPr algn="ctr">
                <a:lnSpc>
                  <a:spcPts val="2985"/>
                </a:lnSpc>
              </a:pPr>
              <a:endParaRPr/>
            </a:p>
          </p:txBody>
        </p:sp>
      </p:grpSp>
      <p:sp>
        <p:nvSpPr>
          <p:cNvPr id="9" name="TextBox 9"/>
          <p:cNvSpPr txBox="1"/>
          <p:nvPr/>
        </p:nvSpPr>
        <p:spPr>
          <a:xfrm>
            <a:off x="1815353" y="389546"/>
            <a:ext cx="8989239" cy="572262"/>
          </a:xfrm>
          <a:prstGeom prst="rect">
            <a:avLst/>
          </a:prstGeom>
        </p:spPr>
        <p:txBody>
          <a:bodyPr lIns="0" tIns="0" rIns="0" bIns="0" rtlCol="0" anchor="t">
            <a:spAutoFit/>
          </a:bodyPr>
          <a:lstStyle/>
          <a:p>
            <a:pPr marL="0" lvl="0" indent="0" algn="l">
              <a:lnSpc>
                <a:spcPts val="4283"/>
              </a:lnSpc>
              <a:spcBef>
                <a:spcPct val="0"/>
              </a:spcBef>
            </a:pPr>
            <a:r>
              <a:rPr lang="en-US" sz="4199" b="1" u="none" strike="noStrike">
                <a:solidFill>
                  <a:srgbClr val="FFFFFF"/>
                </a:solidFill>
                <a:latin typeface="Inter Bold"/>
                <a:ea typeface="Inter Bold"/>
                <a:cs typeface="Inter Bold"/>
                <a:sym typeface="Inter Bold"/>
              </a:rPr>
              <a:t>Executive Summary</a:t>
            </a:r>
          </a:p>
        </p:txBody>
      </p:sp>
      <p:grpSp>
        <p:nvGrpSpPr>
          <p:cNvPr id="10" name="Group 10"/>
          <p:cNvGrpSpPr/>
          <p:nvPr/>
        </p:nvGrpSpPr>
        <p:grpSpPr>
          <a:xfrm>
            <a:off x="192339" y="1347435"/>
            <a:ext cx="5882604" cy="8544850"/>
            <a:chOff x="0" y="0"/>
            <a:chExt cx="1549328" cy="2250495"/>
          </a:xfrm>
        </p:grpSpPr>
        <p:sp>
          <p:nvSpPr>
            <p:cNvPr id="11" name="Freeform 11"/>
            <p:cNvSpPr/>
            <p:nvPr/>
          </p:nvSpPr>
          <p:spPr>
            <a:xfrm>
              <a:off x="0" y="0"/>
              <a:ext cx="1549328" cy="2250495"/>
            </a:xfrm>
            <a:custGeom>
              <a:avLst/>
              <a:gdLst/>
              <a:ahLst/>
              <a:cxnLst/>
              <a:rect l="l" t="t" r="r" b="b"/>
              <a:pathLst>
                <a:path w="1549328" h="2250495">
                  <a:moveTo>
                    <a:pt x="0" y="0"/>
                  </a:moveTo>
                  <a:lnTo>
                    <a:pt x="1549328" y="0"/>
                  </a:lnTo>
                  <a:lnTo>
                    <a:pt x="1549328" y="2250495"/>
                  </a:lnTo>
                  <a:lnTo>
                    <a:pt x="0" y="2250495"/>
                  </a:lnTo>
                  <a:close/>
                </a:path>
              </a:pathLst>
            </a:custGeom>
            <a:solidFill>
              <a:srgbClr val="2E2E38"/>
            </a:solidFill>
          </p:spPr>
        </p:sp>
        <p:sp>
          <p:nvSpPr>
            <p:cNvPr id="12" name="TextBox 12"/>
            <p:cNvSpPr txBox="1"/>
            <p:nvPr/>
          </p:nvSpPr>
          <p:spPr>
            <a:xfrm>
              <a:off x="0" y="-19050"/>
              <a:ext cx="1549328" cy="2269545"/>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13" name="Freeform 13"/>
          <p:cNvSpPr/>
          <p:nvPr/>
        </p:nvSpPr>
        <p:spPr>
          <a:xfrm>
            <a:off x="521810" y="1509468"/>
            <a:ext cx="737584" cy="737584"/>
          </a:xfrm>
          <a:custGeom>
            <a:avLst/>
            <a:gdLst/>
            <a:ahLst/>
            <a:cxnLst/>
            <a:rect l="l" t="t" r="r" b="b"/>
            <a:pathLst>
              <a:path w="737584" h="737584">
                <a:moveTo>
                  <a:pt x="0" y="0"/>
                </a:moveTo>
                <a:lnTo>
                  <a:pt x="737584" y="0"/>
                </a:lnTo>
                <a:lnTo>
                  <a:pt x="737584" y="737584"/>
                </a:lnTo>
                <a:lnTo>
                  <a:pt x="0" y="737584"/>
                </a:lnTo>
                <a:lnTo>
                  <a:pt x="0" y="0"/>
                </a:lnTo>
                <a:close/>
              </a:path>
            </a:pathLst>
          </a:custGeom>
          <a:blipFill>
            <a:blip r:embed="rId4"/>
            <a:stretch>
              <a:fillRect/>
            </a:stretch>
          </a:blipFill>
        </p:spPr>
      </p:sp>
      <p:grpSp>
        <p:nvGrpSpPr>
          <p:cNvPr id="14" name="Group 14"/>
          <p:cNvGrpSpPr/>
          <p:nvPr/>
        </p:nvGrpSpPr>
        <p:grpSpPr>
          <a:xfrm>
            <a:off x="6294019" y="1347435"/>
            <a:ext cx="5004572" cy="4212729"/>
            <a:chOff x="0" y="0"/>
            <a:chExt cx="1318077" cy="1109525"/>
          </a:xfrm>
        </p:grpSpPr>
        <p:sp>
          <p:nvSpPr>
            <p:cNvPr id="15" name="Freeform 15"/>
            <p:cNvSpPr/>
            <p:nvPr/>
          </p:nvSpPr>
          <p:spPr>
            <a:xfrm>
              <a:off x="0" y="0"/>
              <a:ext cx="1318077" cy="1109525"/>
            </a:xfrm>
            <a:custGeom>
              <a:avLst/>
              <a:gdLst/>
              <a:ahLst/>
              <a:cxnLst/>
              <a:rect l="l" t="t" r="r" b="b"/>
              <a:pathLst>
                <a:path w="1318077" h="1109525">
                  <a:moveTo>
                    <a:pt x="0" y="0"/>
                  </a:moveTo>
                  <a:lnTo>
                    <a:pt x="1318077" y="0"/>
                  </a:lnTo>
                  <a:lnTo>
                    <a:pt x="1318077" y="1109525"/>
                  </a:lnTo>
                  <a:lnTo>
                    <a:pt x="0" y="1109525"/>
                  </a:lnTo>
                  <a:close/>
                </a:path>
              </a:pathLst>
            </a:custGeom>
            <a:solidFill>
              <a:srgbClr val="2E2E38"/>
            </a:solidFill>
          </p:spPr>
        </p:sp>
        <p:sp>
          <p:nvSpPr>
            <p:cNvPr id="16" name="TextBox 16"/>
            <p:cNvSpPr txBox="1"/>
            <p:nvPr/>
          </p:nvSpPr>
          <p:spPr>
            <a:xfrm>
              <a:off x="0" y="-19050"/>
              <a:ext cx="1318077" cy="1128575"/>
            </a:xfrm>
            <a:prstGeom prst="rect">
              <a:avLst/>
            </a:prstGeom>
          </p:spPr>
          <p:txBody>
            <a:bodyPr lIns="50800" tIns="50800" rIns="50800" bIns="50800" rtlCol="0" anchor="ctr"/>
            <a:lstStyle/>
            <a:p>
              <a:pPr algn="ctr">
                <a:lnSpc>
                  <a:spcPts val="2225"/>
                </a:lnSpc>
              </a:pPr>
              <a:endParaRPr/>
            </a:p>
          </p:txBody>
        </p:sp>
      </p:grpSp>
      <p:grpSp>
        <p:nvGrpSpPr>
          <p:cNvPr id="17" name="Group 17"/>
          <p:cNvGrpSpPr/>
          <p:nvPr/>
        </p:nvGrpSpPr>
        <p:grpSpPr>
          <a:xfrm>
            <a:off x="6294019" y="5679556"/>
            <a:ext cx="5004572" cy="4212729"/>
            <a:chOff x="0" y="0"/>
            <a:chExt cx="1318077" cy="1109525"/>
          </a:xfrm>
        </p:grpSpPr>
        <p:sp>
          <p:nvSpPr>
            <p:cNvPr id="18" name="Freeform 18"/>
            <p:cNvSpPr/>
            <p:nvPr/>
          </p:nvSpPr>
          <p:spPr>
            <a:xfrm>
              <a:off x="0" y="0"/>
              <a:ext cx="1318077" cy="1109525"/>
            </a:xfrm>
            <a:custGeom>
              <a:avLst/>
              <a:gdLst/>
              <a:ahLst/>
              <a:cxnLst/>
              <a:rect l="l" t="t" r="r" b="b"/>
              <a:pathLst>
                <a:path w="1318077" h="1109525">
                  <a:moveTo>
                    <a:pt x="0" y="0"/>
                  </a:moveTo>
                  <a:lnTo>
                    <a:pt x="1318077" y="0"/>
                  </a:lnTo>
                  <a:lnTo>
                    <a:pt x="1318077" y="1109525"/>
                  </a:lnTo>
                  <a:lnTo>
                    <a:pt x="0" y="1109525"/>
                  </a:lnTo>
                  <a:close/>
                </a:path>
              </a:pathLst>
            </a:custGeom>
            <a:solidFill>
              <a:srgbClr val="2E2E38"/>
            </a:solidFill>
          </p:spPr>
        </p:sp>
        <p:sp>
          <p:nvSpPr>
            <p:cNvPr id="19" name="TextBox 19"/>
            <p:cNvSpPr txBox="1"/>
            <p:nvPr/>
          </p:nvSpPr>
          <p:spPr>
            <a:xfrm>
              <a:off x="0" y="28575"/>
              <a:ext cx="1318077" cy="1080950"/>
            </a:xfrm>
            <a:prstGeom prst="rect">
              <a:avLst/>
            </a:prstGeom>
          </p:spPr>
          <p:txBody>
            <a:bodyPr lIns="50800" tIns="50800" rIns="50800" bIns="50800" rtlCol="0" anchor="ctr"/>
            <a:lstStyle/>
            <a:p>
              <a:pPr algn="ctr">
                <a:lnSpc>
                  <a:spcPts val="2225"/>
                </a:lnSpc>
              </a:pPr>
              <a:r>
                <a:rPr lang="en-US" sz="2181">
                  <a:solidFill>
                    <a:srgbClr val="FFFFFF"/>
                  </a:solidFill>
                  <a:latin typeface="Kawit"/>
                  <a:ea typeface="Kawit"/>
                  <a:cs typeface="Kawit"/>
                  <a:sym typeface="Kawit"/>
                </a:rPr>
                <a:t>  </a:t>
              </a:r>
            </a:p>
            <a:p>
              <a:pPr algn="ctr">
                <a:lnSpc>
                  <a:spcPts val="2225"/>
                </a:lnSpc>
              </a:pPr>
              <a:endParaRPr lang="en-US" sz="2181">
                <a:solidFill>
                  <a:srgbClr val="FFFFFF"/>
                </a:solidFill>
                <a:latin typeface="Kawit"/>
                <a:ea typeface="Kawit"/>
                <a:cs typeface="Kawit"/>
                <a:sym typeface="Kawit"/>
              </a:endParaRPr>
            </a:p>
            <a:p>
              <a:pPr algn="ctr">
                <a:lnSpc>
                  <a:spcPts val="2225"/>
                </a:lnSpc>
              </a:pPr>
              <a:endParaRPr lang="en-US" sz="2181">
                <a:solidFill>
                  <a:srgbClr val="FFFFFF"/>
                </a:solidFill>
                <a:latin typeface="Kawit"/>
                <a:ea typeface="Kawit"/>
                <a:cs typeface="Kawit"/>
                <a:sym typeface="Kawit"/>
              </a:endParaRPr>
            </a:p>
          </p:txBody>
        </p:sp>
      </p:grpSp>
      <p:grpSp>
        <p:nvGrpSpPr>
          <p:cNvPr id="20" name="Group 20"/>
          <p:cNvGrpSpPr/>
          <p:nvPr/>
        </p:nvGrpSpPr>
        <p:grpSpPr>
          <a:xfrm>
            <a:off x="11517666" y="1347435"/>
            <a:ext cx="6045342" cy="8544850"/>
            <a:chOff x="0" y="0"/>
            <a:chExt cx="1592189" cy="2250495"/>
          </a:xfrm>
        </p:grpSpPr>
        <p:sp>
          <p:nvSpPr>
            <p:cNvPr id="21" name="Freeform 21"/>
            <p:cNvSpPr/>
            <p:nvPr/>
          </p:nvSpPr>
          <p:spPr>
            <a:xfrm>
              <a:off x="0" y="0"/>
              <a:ext cx="1592189" cy="2250495"/>
            </a:xfrm>
            <a:custGeom>
              <a:avLst/>
              <a:gdLst/>
              <a:ahLst/>
              <a:cxnLst/>
              <a:rect l="l" t="t" r="r" b="b"/>
              <a:pathLst>
                <a:path w="1592189" h="2250495">
                  <a:moveTo>
                    <a:pt x="0" y="0"/>
                  </a:moveTo>
                  <a:lnTo>
                    <a:pt x="1592189" y="0"/>
                  </a:lnTo>
                  <a:lnTo>
                    <a:pt x="1592189" y="2250495"/>
                  </a:lnTo>
                  <a:lnTo>
                    <a:pt x="0" y="2250495"/>
                  </a:lnTo>
                  <a:close/>
                </a:path>
              </a:pathLst>
            </a:custGeom>
            <a:solidFill>
              <a:srgbClr val="2E2E38"/>
            </a:solidFill>
          </p:spPr>
        </p:sp>
        <p:sp>
          <p:nvSpPr>
            <p:cNvPr id="22" name="TextBox 22"/>
            <p:cNvSpPr txBox="1"/>
            <p:nvPr/>
          </p:nvSpPr>
          <p:spPr>
            <a:xfrm>
              <a:off x="0" y="-9525"/>
              <a:ext cx="1592189" cy="2260020"/>
            </a:xfrm>
            <a:prstGeom prst="rect">
              <a:avLst/>
            </a:prstGeom>
          </p:spPr>
          <p:txBody>
            <a:bodyPr lIns="50800" tIns="50800" rIns="50800" bIns="50800" rtlCol="0" anchor="ctr"/>
            <a:lstStyle/>
            <a:p>
              <a:pPr algn="ctr">
                <a:lnSpc>
                  <a:spcPts val="2985"/>
                </a:lnSpc>
              </a:pPr>
              <a:endParaRPr/>
            </a:p>
            <a:p>
              <a:pPr algn="ctr">
                <a:lnSpc>
                  <a:spcPts val="2985"/>
                </a:lnSpc>
              </a:pPr>
              <a:endParaRPr/>
            </a:p>
          </p:txBody>
        </p:sp>
      </p:grpSp>
      <p:sp>
        <p:nvSpPr>
          <p:cNvPr id="23" name="Freeform 23"/>
          <p:cNvSpPr/>
          <p:nvPr/>
        </p:nvSpPr>
        <p:spPr>
          <a:xfrm>
            <a:off x="12127033" y="1590041"/>
            <a:ext cx="786825" cy="786825"/>
          </a:xfrm>
          <a:custGeom>
            <a:avLst/>
            <a:gdLst/>
            <a:ahLst/>
            <a:cxnLst/>
            <a:rect l="l" t="t" r="r" b="b"/>
            <a:pathLst>
              <a:path w="786825" h="786825">
                <a:moveTo>
                  <a:pt x="0" y="0"/>
                </a:moveTo>
                <a:lnTo>
                  <a:pt x="786825" y="0"/>
                </a:lnTo>
                <a:lnTo>
                  <a:pt x="786825" y="786825"/>
                </a:lnTo>
                <a:lnTo>
                  <a:pt x="0" y="786825"/>
                </a:lnTo>
                <a:lnTo>
                  <a:pt x="0" y="0"/>
                </a:lnTo>
                <a:close/>
              </a:path>
            </a:pathLst>
          </a:custGeom>
          <a:blipFill>
            <a:blip r:embed="rId5"/>
            <a:stretch>
              <a:fillRect/>
            </a:stretch>
          </a:blipFill>
        </p:spPr>
      </p:sp>
      <p:sp>
        <p:nvSpPr>
          <p:cNvPr id="24" name="Freeform 24"/>
          <p:cNvSpPr/>
          <p:nvPr/>
        </p:nvSpPr>
        <p:spPr>
          <a:xfrm>
            <a:off x="6360694" y="1379654"/>
            <a:ext cx="750034" cy="750034"/>
          </a:xfrm>
          <a:custGeom>
            <a:avLst/>
            <a:gdLst/>
            <a:ahLst/>
            <a:cxnLst/>
            <a:rect l="l" t="t" r="r" b="b"/>
            <a:pathLst>
              <a:path w="750034" h="750034">
                <a:moveTo>
                  <a:pt x="0" y="0"/>
                </a:moveTo>
                <a:lnTo>
                  <a:pt x="750034" y="0"/>
                </a:lnTo>
                <a:lnTo>
                  <a:pt x="750034" y="750034"/>
                </a:lnTo>
                <a:lnTo>
                  <a:pt x="0" y="750034"/>
                </a:lnTo>
                <a:lnTo>
                  <a:pt x="0" y="0"/>
                </a:lnTo>
                <a:close/>
              </a:path>
            </a:pathLst>
          </a:custGeom>
          <a:blipFill>
            <a:blip r:embed="rId6"/>
            <a:stretch>
              <a:fillRect/>
            </a:stretch>
          </a:blipFill>
        </p:spPr>
      </p:sp>
      <p:sp>
        <p:nvSpPr>
          <p:cNvPr id="25" name="TextBox 25"/>
          <p:cNvSpPr txBox="1"/>
          <p:nvPr/>
        </p:nvSpPr>
        <p:spPr>
          <a:xfrm>
            <a:off x="7392880" y="5917858"/>
            <a:ext cx="3223352" cy="502857"/>
          </a:xfrm>
          <a:prstGeom prst="rect">
            <a:avLst/>
          </a:prstGeom>
        </p:spPr>
        <p:txBody>
          <a:bodyPr lIns="0" tIns="0" rIns="0" bIns="0" rtlCol="0" anchor="t">
            <a:spAutoFit/>
          </a:bodyPr>
          <a:lstStyle/>
          <a:p>
            <a:pPr algn="ctr">
              <a:lnSpc>
                <a:spcPts val="3384"/>
              </a:lnSpc>
              <a:spcBef>
                <a:spcPct val="0"/>
              </a:spcBef>
            </a:pPr>
            <a:r>
              <a:rPr lang="en-US" sz="3318">
                <a:solidFill>
                  <a:srgbClr val="FFFFFF"/>
                </a:solidFill>
                <a:latin typeface="Arial"/>
                <a:ea typeface="Arial"/>
                <a:cs typeface="Arial"/>
                <a:sym typeface="Arial"/>
              </a:rPr>
              <a:t>Vision  </a:t>
            </a:r>
          </a:p>
        </p:txBody>
      </p:sp>
      <p:sp>
        <p:nvSpPr>
          <p:cNvPr id="26" name="Freeform 26"/>
          <p:cNvSpPr/>
          <p:nvPr/>
        </p:nvSpPr>
        <p:spPr>
          <a:xfrm>
            <a:off x="7310346" y="5658848"/>
            <a:ext cx="878554" cy="878554"/>
          </a:xfrm>
          <a:custGeom>
            <a:avLst/>
            <a:gdLst/>
            <a:ahLst/>
            <a:cxnLst/>
            <a:rect l="l" t="t" r="r" b="b"/>
            <a:pathLst>
              <a:path w="878554" h="878554">
                <a:moveTo>
                  <a:pt x="0" y="0"/>
                </a:moveTo>
                <a:lnTo>
                  <a:pt x="878554" y="0"/>
                </a:lnTo>
                <a:lnTo>
                  <a:pt x="878554" y="878554"/>
                </a:lnTo>
                <a:lnTo>
                  <a:pt x="0" y="878554"/>
                </a:lnTo>
                <a:lnTo>
                  <a:pt x="0" y="0"/>
                </a:lnTo>
                <a:close/>
              </a:path>
            </a:pathLst>
          </a:custGeom>
          <a:blipFill>
            <a:blip r:embed="rId7"/>
            <a:stretch>
              <a:fillRect/>
            </a:stretch>
          </a:blipFill>
        </p:spPr>
      </p:sp>
      <p:grpSp>
        <p:nvGrpSpPr>
          <p:cNvPr id="27" name="Group 27"/>
          <p:cNvGrpSpPr/>
          <p:nvPr/>
        </p:nvGrpSpPr>
        <p:grpSpPr>
          <a:xfrm>
            <a:off x="339986" y="2713777"/>
            <a:ext cx="1475169" cy="1417497"/>
            <a:chOff x="0" y="0"/>
            <a:chExt cx="671422" cy="645173"/>
          </a:xfrm>
        </p:grpSpPr>
        <p:sp>
          <p:nvSpPr>
            <p:cNvPr id="28" name="Freeform 28"/>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8"/>
              <a:stretch>
                <a:fillRect t="-2034" b="-2034"/>
              </a:stretch>
            </a:blipFill>
            <a:ln w="28575" cap="sq">
              <a:solidFill>
                <a:srgbClr val="FFE600"/>
              </a:solidFill>
              <a:prstDash val="solid"/>
              <a:miter/>
            </a:ln>
          </p:spPr>
        </p:sp>
      </p:grpSp>
      <p:grpSp>
        <p:nvGrpSpPr>
          <p:cNvPr id="29" name="Group 29"/>
          <p:cNvGrpSpPr/>
          <p:nvPr/>
        </p:nvGrpSpPr>
        <p:grpSpPr>
          <a:xfrm>
            <a:off x="289578" y="5034600"/>
            <a:ext cx="1515920" cy="1404118"/>
            <a:chOff x="0" y="0"/>
            <a:chExt cx="660077" cy="611395"/>
          </a:xfrm>
        </p:grpSpPr>
        <p:sp>
          <p:nvSpPr>
            <p:cNvPr id="30" name="Freeform 30"/>
            <p:cNvSpPr/>
            <p:nvPr/>
          </p:nvSpPr>
          <p:spPr>
            <a:xfrm>
              <a:off x="0" y="0"/>
              <a:ext cx="660077" cy="611395"/>
            </a:xfrm>
            <a:custGeom>
              <a:avLst/>
              <a:gdLst/>
              <a:ahLst/>
              <a:cxnLst/>
              <a:rect l="l" t="t" r="r" b="b"/>
              <a:pathLst>
                <a:path w="660077" h="611395">
                  <a:moveTo>
                    <a:pt x="330038" y="0"/>
                  </a:moveTo>
                  <a:cubicBezTo>
                    <a:pt x="147763" y="0"/>
                    <a:pt x="0" y="136865"/>
                    <a:pt x="0" y="305697"/>
                  </a:cubicBezTo>
                  <a:cubicBezTo>
                    <a:pt x="0" y="474529"/>
                    <a:pt x="147763" y="611395"/>
                    <a:pt x="330038" y="611395"/>
                  </a:cubicBezTo>
                  <a:cubicBezTo>
                    <a:pt x="512314" y="611395"/>
                    <a:pt x="660077" y="474529"/>
                    <a:pt x="660077" y="305697"/>
                  </a:cubicBezTo>
                  <a:cubicBezTo>
                    <a:pt x="660077" y="136865"/>
                    <a:pt x="512314" y="0"/>
                    <a:pt x="330038" y="0"/>
                  </a:cubicBezTo>
                  <a:close/>
                </a:path>
              </a:pathLst>
            </a:custGeom>
            <a:blipFill>
              <a:blip r:embed="rId9"/>
              <a:stretch>
                <a:fillRect t="-3981" b="-3981"/>
              </a:stretch>
            </a:blipFill>
            <a:ln w="28575" cap="sq">
              <a:solidFill>
                <a:srgbClr val="FFE600"/>
              </a:solidFill>
              <a:prstDash val="solid"/>
              <a:miter/>
            </a:ln>
          </p:spPr>
        </p:sp>
      </p:grpSp>
      <p:grpSp>
        <p:nvGrpSpPr>
          <p:cNvPr id="31" name="Group 31"/>
          <p:cNvGrpSpPr/>
          <p:nvPr/>
        </p:nvGrpSpPr>
        <p:grpSpPr>
          <a:xfrm>
            <a:off x="304814" y="7524656"/>
            <a:ext cx="1545512" cy="1417497"/>
            <a:chOff x="0" y="0"/>
            <a:chExt cx="703439" cy="645173"/>
          </a:xfrm>
        </p:grpSpPr>
        <p:sp>
          <p:nvSpPr>
            <p:cNvPr id="32" name="Freeform 32"/>
            <p:cNvSpPr/>
            <p:nvPr/>
          </p:nvSpPr>
          <p:spPr>
            <a:xfrm>
              <a:off x="0" y="0"/>
              <a:ext cx="703439" cy="645173"/>
            </a:xfrm>
            <a:custGeom>
              <a:avLst/>
              <a:gdLst/>
              <a:ahLst/>
              <a:cxnLst/>
              <a:rect l="l" t="t" r="r" b="b"/>
              <a:pathLst>
                <a:path w="703439" h="645173">
                  <a:moveTo>
                    <a:pt x="351719" y="0"/>
                  </a:moveTo>
                  <a:cubicBezTo>
                    <a:pt x="157470" y="0"/>
                    <a:pt x="0" y="144427"/>
                    <a:pt x="0" y="322586"/>
                  </a:cubicBezTo>
                  <a:cubicBezTo>
                    <a:pt x="0" y="500746"/>
                    <a:pt x="157470" y="645173"/>
                    <a:pt x="351719" y="645173"/>
                  </a:cubicBezTo>
                  <a:cubicBezTo>
                    <a:pt x="545969" y="645173"/>
                    <a:pt x="703439" y="500746"/>
                    <a:pt x="703439" y="322586"/>
                  </a:cubicBezTo>
                  <a:cubicBezTo>
                    <a:pt x="703439" y="144427"/>
                    <a:pt x="545969" y="0"/>
                    <a:pt x="351719" y="0"/>
                  </a:cubicBezTo>
                  <a:close/>
                </a:path>
              </a:pathLst>
            </a:custGeom>
            <a:blipFill>
              <a:blip r:embed="rId10"/>
              <a:stretch>
                <a:fillRect t="-4515" b="-4515"/>
              </a:stretch>
            </a:blipFill>
            <a:ln w="38100" cap="sq">
              <a:solidFill>
                <a:srgbClr val="FFE600"/>
              </a:solidFill>
              <a:prstDash val="solid"/>
              <a:miter/>
            </a:ln>
          </p:spPr>
        </p:sp>
      </p:grpSp>
      <p:pic>
        <p:nvPicPr>
          <p:cNvPr id="33" name="Picture 33"/>
          <p:cNvPicPr>
            <a:picLocks noChangeAspect="1"/>
          </p:cNvPicPr>
          <p:nvPr/>
        </p:nvPicPr>
        <p:blipFill>
          <a:blip r:embed="rId11"/>
          <a:stretch>
            <a:fillRect/>
          </a:stretch>
        </p:blipFill>
        <p:spPr>
          <a:xfrm>
            <a:off x="6285299" y="2296164"/>
            <a:ext cx="2835058" cy="2917183"/>
          </a:xfrm>
          <a:prstGeom prst="rect">
            <a:avLst/>
          </a:prstGeom>
        </p:spPr>
      </p:pic>
      <p:grpSp>
        <p:nvGrpSpPr>
          <p:cNvPr id="34" name="Group 34"/>
          <p:cNvGrpSpPr/>
          <p:nvPr/>
        </p:nvGrpSpPr>
        <p:grpSpPr>
          <a:xfrm>
            <a:off x="6360694" y="6636087"/>
            <a:ext cx="1009893" cy="1016436"/>
            <a:chOff x="0" y="0"/>
            <a:chExt cx="784451" cy="789533"/>
          </a:xfrm>
        </p:grpSpPr>
        <p:sp>
          <p:nvSpPr>
            <p:cNvPr id="35" name="Freeform 35"/>
            <p:cNvSpPr/>
            <p:nvPr/>
          </p:nvSpPr>
          <p:spPr>
            <a:xfrm>
              <a:off x="0" y="0"/>
              <a:ext cx="784451" cy="789533"/>
            </a:xfrm>
            <a:custGeom>
              <a:avLst/>
              <a:gdLst/>
              <a:ahLst/>
              <a:cxnLst/>
              <a:rect l="l" t="t" r="r" b="b"/>
              <a:pathLst>
                <a:path w="784451" h="789533">
                  <a:moveTo>
                    <a:pt x="392225" y="0"/>
                  </a:moveTo>
                  <a:cubicBezTo>
                    <a:pt x="175605" y="0"/>
                    <a:pt x="0" y="176743"/>
                    <a:pt x="0" y="394767"/>
                  </a:cubicBezTo>
                  <a:cubicBezTo>
                    <a:pt x="0" y="612790"/>
                    <a:pt x="175605" y="789533"/>
                    <a:pt x="392225" y="789533"/>
                  </a:cubicBezTo>
                  <a:cubicBezTo>
                    <a:pt x="608846" y="789533"/>
                    <a:pt x="784451" y="612790"/>
                    <a:pt x="784451" y="394767"/>
                  </a:cubicBezTo>
                  <a:cubicBezTo>
                    <a:pt x="784451" y="176743"/>
                    <a:pt x="608846" y="0"/>
                    <a:pt x="392225" y="0"/>
                  </a:cubicBezTo>
                  <a:close/>
                </a:path>
              </a:pathLst>
            </a:custGeom>
            <a:blipFill>
              <a:blip r:embed="rId12"/>
              <a:stretch>
                <a:fillRect l="-323" r="-323"/>
              </a:stretch>
            </a:blipFill>
            <a:ln w="9525" cap="sq">
              <a:solidFill>
                <a:srgbClr val="98979C"/>
              </a:solidFill>
              <a:prstDash val="solid"/>
              <a:miter/>
            </a:ln>
          </p:spPr>
        </p:sp>
      </p:grpSp>
      <p:sp>
        <p:nvSpPr>
          <p:cNvPr id="36" name="Freeform 36"/>
          <p:cNvSpPr/>
          <p:nvPr/>
        </p:nvSpPr>
        <p:spPr>
          <a:xfrm>
            <a:off x="7452181" y="6909349"/>
            <a:ext cx="518179" cy="463374"/>
          </a:xfrm>
          <a:custGeom>
            <a:avLst/>
            <a:gdLst/>
            <a:ahLst/>
            <a:cxnLst/>
            <a:rect l="l" t="t" r="r" b="b"/>
            <a:pathLst>
              <a:path w="518179" h="463374">
                <a:moveTo>
                  <a:pt x="0" y="0"/>
                </a:moveTo>
                <a:lnTo>
                  <a:pt x="518178" y="0"/>
                </a:lnTo>
                <a:lnTo>
                  <a:pt x="518178" y="463374"/>
                </a:lnTo>
                <a:lnTo>
                  <a:pt x="0" y="463374"/>
                </a:lnTo>
                <a:lnTo>
                  <a:pt x="0" y="0"/>
                </a:lnTo>
                <a:close/>
              </a:path>
            </a:pathLst>
          </a:custGeom>
          <a:blipFill>
            <a:blip r:embed="rId13"/>
            <a:stretch>
              <a:fillRect t="-11827"/>
            </a:stretch>
          </a:blipFill>
        </p:spPr>
      </p:sp>
      <p:sp>
        <p:nvSpPr>
          <p:cNvPr id="37" name="TextBox 37"/>
          <p:cNvSpPr txBox="1"/>
          <p:nvPr/>
        </p:nvSpPr>
        <p:spPr>
          <a:xfrm>
            <a:off x="7989402" y="6750452"/>
            <a:ext cx="1154598" cy="933101"/>
          </a:xfrm>
          <a:prstGeom prst="rect">
            <a:avLst/>
          </a:prstGeom>
        </p:spPr>
        <p:txBody>
          <a:bodyPr lIns="0" tIns="0" rIns="0" bIns="0" rtlCol="0" anchor="t">
            <a:spAutoFit/>
          </a:bodyPr>
          <a:lstStyle/>
          <a:p>
            <a:pPr algn="l">
              <a:lnSpc>
                <a:spcPts val="3384"/>
              </a:lnSpc>
              <a:spcBef>
                <a:spcPct val="0"/>
              </a:spcBef>
            </a:pPr>
            <a:r>
              <a:rPr lang="en-US" sz="3318" b="1">
                <a:solidFill>
                  <a:srgbClr val="FFFFFF"/>
                </a:solidFill>
                <a:latin typeface="Arial Bold"/>
                <a:ea typeface="Arial Bold"/>
                <a:cs typeface="Arial Bold"/>
                <a:sym typeface="Arial Bold"/>
              </a:rPr>
              <a:t>NovaDesk  </a:t>
            </a:r>
          </a:p>
        </p:txBody>
      </p:sp>
      <p:sp>
        <p:nvSpPr>
          <p:cNvPr id="38" name="Freeform 38"/>
          <p:cNvSpPr/>
          <p:nvPr/>
        </p:nvSpPr>
        <p:spPr>
          <a:xfrm>
            <a:off x="9090281" y="6883022"/>
            <a:ext cx="667961" cy="667961"/>
          </a:xfrm>
          <a:custGeom>
            <a:avLst/>
            <a:gdLst/>
            <a:ahLst/>
            <a:cxnLst/>
            <a:rect l="l" t="t" r="r" b="b"/>
            <a:pathLst>
              <a:path w="667961" h="667961">
                <a:moveTo>
                  <a:pt x="0" y="0"/>
                </a:moveTo>
                <a:lnTo>
                  <a:pt x="667962" y="0"/>
                </a:lnTo>
                <a:lnTo>
                  <a:pt x="667962" y="667961"/>
                </a:lnTo>
                <a:lnTo>
                  <a:pt x="0" y="667961"/>
                </a:lnTo>
                <a:lnTo>
                  <a:pt x="0" y="0"/>
                </a:lnTo>
                <a:close/>
              </a:path>
            </a:pathLst>
          </a:custGeom>
          <a:blipFill>
            <a:blip r:embed="rId14"/>
            <a:stretch>
              <a:fillRect/>
            </a:stretch>
          </a:blipFill>
        </p:spPr>
      </p:sp>
      <p:grpSp>
        <p:nvGrpSpPr>
          <p:cNvPr id="39" name="Group 39"/>
          <p:cNvGrpSpPr/>
          <p:nvPr/>
        </p:nvGrpSpPr>
        <p:grpSpPr>
          <a:xfrm>
            <a:off x="10042279" y="6632818"/>
            <a:ext cx="1009893" cy="1016436"/>
            <a:chOff x="0" y="0"/>
            <a:chExt cx="784451" cy="789533"/>
          </a:xfrm>
        </p:grpSpPr>
        <p:sp>
          <p:nvSpPr>
            <p:cNvPr id="40" name="Freeform 40"/>
            <p:cNvSpPr/>
            <p:nvPr/>
          </p:nvSpPr>
          <p:spPr>
            <a:xfrm>
              <a:off x="0" y="0"/>
              <a:ext cx="784451" cy="789533"/>
            </a:xfrm>
            <a:custGeom>
              <a:avLst/>
              <a:gdLst/>
              <a:ahLst/>
              <a:cxnLst/>
              <a:rect l="l" t="t" r="r" b="b"/>
              <a:pathLst>
                <a:path w="784451" h="789533">
                  <a:moveTo>
                    <a:pt x="392225" y="0"/>
                  </a:moveTo>
                  <a:cubicBezTo>
                    <a:pt x="175605" y="0"/>
                    <a:pt x="0" y="176743"/>
                    <a:pt x="0" y="394767"/>
                  </a:cubicBezTo>
                  <a:cubicBezTo>
                    <a:pt x="0" y="612790"/>
                    <a:pt x="175605" y="789533"/>
                    <a:pt x="392225" y="789533"/>
                  </a:cubicBezTo>
                  <a:cubicBezTo>
                    <a:pt x="608846" y="789533"/>
                    <a:pt x="784451" y="612790"/>
                    <a:pt x="784451" y="394767"/>
                  </a:cubicBezTo>
                  <a:cubicBezTo>
                    <a:pt x="784451" y="176743"/>
                    <a:pt x="608846" y="0"/>
                    <a:pt x="392225" y="0"/>
                  </a:cubicBezTo>
                  <a:close/>
                </a:path>
              </a:pathLst>
            </a:custGeom>
            <a:blipFill>
              <a:blip r:embed="rId12"/>
              <a:stretch>
                <a:fillRect l="-323" r="-323"/>
              </a:stretch>
            </a:blipFill>
            <a:ln w="9525" cap="sq">
              <a:solidFill>
                <a:srgbClr val="98979C"/>
              </a:solidFill>
              <a:prstDash val="solid"/>
              <a:miter/>
            </a:ln>
          </p:spPr>
        </p:sp>
      </p:grpSp>
      <p:sp>
        <p:nvSpPr>
          <p:cNvPr id="41" name="TextBox 41"/>
          <p:cNvSpPr txBox="1"/>
          <p:nvPr/>
        </p:nvSpPr>
        <p:spPr>
          <a:xfrm>
            <a:off x="6344736" y="7709672"/>
            <a:ext cx="1048144" cy="293139"/>
          </a:xfrm>
          <a:prstGeom prst="rect">
            <a:avLst/>
          </a:prstGeom>
        </p:spPr>
        <p:txBody>
          <a:bodyPr lIns="0" tIns="0" rIns="0" bIns="0" rtlCol="0" anchor="t">
            <a:spAutoFit/>
          </a:bodyPr>
          <a:lstStyle/>
          <a:p>
            <a:pPr algn="ctr">
              <a:lnSpc>
                <a:spcPts val="2035"/>
              </a:lnSpc>
            </a:pPr>
            <a:r>
              <a:rPr lang="en-US" sz="1681">
                <a:solidFill>
                  <a:srgbClr val="FFFFFF"/>
                </a:solidFill>
                <a:latin typeface="Arial"/>
                <a:ea typeface="Arial"/>
                <a:cs typeface="Arial"/>
                <a:sym typeface="Arial"/>
              </a:rPr>
              <a:t>Operator</a:t>
            </a:r>
          </a:p>
        </p:txBody>
      </p:sp>
      <p:sp>
        <p:nvSpPr>
          <p:cNvPr id="42" name="TextBox 42"/>
          <p:cNvSpPr txBox="1"/>
          <p:nvPr/>
        </p:nvSpPr>
        <p:spPr>
          <a:xfrm>
            <a:off x="9642851" y="7709672"/>
            <a:ext cx="1655740" cy="293139"/>
          </a:xfrm>
          <a:prstGeom prst="rect">
            <a:avLst/>
          </a:prstGeom>
        </p:spPr>
        <p:txBody>
          <a:bodyPr lIns="0" tIns="0" rIns="0" bIns="0" rtlCol="0" anchor="t">
            <a:spAutoFit/>
          </a:bodyPr>
          <a:lstStyle/>
          <a:p>
            <a:pPr algn="ctr">
              <a:lnSpc>
                <a:spcPts val="2035"/>
              </a:lnSpc>
            </a:pPr>
            <a:r>
              <a:rPr lang="en-US" sz="1681">
                <a:solidFill>
                  <a:srgbClr val="FFFFFF"/>
                </a:solidFill>
                <a:latin typeface="Arial"/>
                <a:ea typeface="Arial"/>
                <a:cs typeface="Arial"/>
                <a:sym typeface="Arial"/>
              </a:rPr>
              <a:t>Smart Operator</a:t>
            </a:r>
          </a:p>
        </p:txBody>
      </p:sp>
      <p:sp>
        <p:nvSpPr>
          <p:cNvPr id="43" name="TextBox 43"/>
          <p:cNvSpPr txBox="1"/>
          <p:nvPr/>
        </p:nvSpPr>
        <p:spPr>
          <a:xfrm>
            <a:off x="6435269" y="8526686"/>
            <a:ext cx="4823750" cy="1293111"/>
          </a:xfrm>
          <a:prstGeom prst="rect">
            <a:avLst/>
          </a:prstGeom>
        </p:spPr>
        <p:txBody>
          <a:bodyPr lIns="0" tIns="0" rIns="0" bIns="0" rtlCol="0" anchor="t">
            <a:spAutoFit/>
          </a:bodyPr>
          <a:lstStyle/>
          <a:p>
            <a:pPr algn="l">
              <a:lnSpc>
                <a:spcPts val="2022"/>
              </a:lnSpc>
              <a:spcBef>
                <a:spcPct val="0"/>
              </a:spcBef>
            </a:pPr>
            <a:r>
              <a:rPr lang="en-US" sz="1983" b="1">
                <a:solidFill>
                  <a:srgbClr val="FFFFFF"/>
                </a:solidFill>
                <a:latin typeface="Arial Bold"/>
                <a:ea typeface="Arial Bold"/>
                <a:cs typeface="Arial Bold"/>
                <a:sym typeface="Arial Bold"/>
              </a:rPr>
              <a:t>NovaDesk</a:t>
            </a:r>
            <a:r>
              <a:rPr lang="en-US" sz="1983">
                <a:solidFill>
                  <a:srgbClr val="FFFFFF"/>
                </a:solidFill>
                <a:latin typeface="Arial"/>
                <a:ea typeface="Arial"/>
                <a:cs typeface="Arial"/>
                <a:sym typeface="Arial"/>
              </a:rPr>
              <a:t>, our AI-powered software, automates BPO tasks like call scheduling, record-keeping, and customer support, with tools for sentiment analysis and AI chatbot for rapid issue resolution.</a:t>
            </a:r>
          </a:p>
        </p:txBody>
      </p:sp>
      <p:grpSp>
        <p:nvGrpSpPr>
          <p:cNvPr id="44" name="Group 44"/>
          <p:cNvGrpSpPr/>
          <p:nvPr/>
        </p:nvGrpSpPr>
        <p:grpSpPr>
          <a:xfrm>
            <a:off x="11743897" y="2749445"/>
            <a:ext cx="1484082" cy="1493697"/>
            <a:chOff x="0" y="0"/>
            <a:chExt cx="784451" cy="789533"/>
          </a:xfrm>
        </p:grpSpPr>
        <p:sp>
          <p:nvSpPr>
            <p:cNvPr id="45" name="Freeform 45"/>
            <p:cNvSpPr/>
            <p:nvPr/>
          </p:nvSpPr>
          <p:spPr>
            <a:xfrm>
              <a:off x="0" y="0"/>
              <a:ext cx="784451" cy="789533"/>
            </a:xfrm>
            <a:custGeom>
              <a:avLst/>
              <a:gdLst/>
              <a:ahLst/>
              <a:cxnLst/>
              <a:rect l="l" t="t" r="r" b="b"/>
              <a:pathLst>
                <a:path w="784451" h="789533">
                  <a:moveTo>
                    <a:pt x="392225" y="0"/>
                  </a:moveTo>
                  <a:cubicBezTo>
                    <a:pt x="175605" y="0"/>
                    <a:pt x="0" y="176743"/>
                    <a:pt x="0" y="394767"/>
                  </a:cubicBezTo>
                  <a:cubicBezTo>
                    <a:pt x="0" y="612790"/>
                    <a:pt x="175605" y="789533"/>
                    <a:pt x="392225" y="789533"/>
                  </a:cubicBezTo>
                  <a:cubicBezTo>
                    <a:pt x="608846" y="789533"/>
                    <a:pt x="784451" y="612790"/>
                    <a:pt x="784451" y="394767"/>
                  </a:cubicBezTo>
                  <a:cubicBezTo>
                    <a:pt x="784451" y="176743"/>
                    <a:pt x="608846" y="0"/>
                    <a:pt x="392225" y="0"/>
                  </a:cubicBezTo>
                  <a:close/>
                </a:path>
              </a:pathLst>
            </a:custGeom>
            <a:blipFill>
              <a:blip r:embed="rId15"/>
              <a:stretch>
                <a:fillRect l="-323" r="-323"/>
              </a:stretch>
            </a:blipFill>
            <a:ln w="38100" cap="sq">
              <a:solidFill>
                <a:srgbClr val="FFE600"/>
              </a:solidFill>
              <a:prstDash val="solid"/>
              <a:miter/>
            </a:ln>
          </p:spPr>
        </p:sp>
      </p:grpSp>
      <p:grpSp>
        <p:nvGrpSpPr>
          <p:cNvPr id="46" name="Group 46"/>
          <p:cNvGrpSpPr/>
          <p:nvPr/>
        </p:nvGrpSpPr>
        <p:grpSpPr>
          <a:xfrm>
            <a:off x="11778404" y="4719391"/>
            <a:ext cx="1415067" cy="1490174"/>
            <a:chOff x="0" y="0"/>
            <a:chExt cx="612655" cy="645173"/>
          </a:xfrm>
        </p:grpSpPr>
        <p:sp>
          <p:nvSpPr>
            <p:cNvPr id="47" name="Freeform 47"/>
            <p:cNvSpPr/>
            <p:nvPr/>
          </p:nvSpPr>
          <p:spPr>
            <a:xfrm>
              <a:off x="0" y="0"/>
              <a:ext cx="612655" cy="645173"/>
            </a:xfrm>
            <a:custGeom>
              <a:avLst/>
              <a:gdLst/>
              <a:ahLst/>
              <a:cxnLst/>
              <a:rect l="l" t="t" r="r" b="b"/>
              <a:pathLst>
                <a:path w="612655" h="645173">
                  <a:moveTo>
                    <a:pt x="306327" y="0"/>
                  </a:moveTo>
                  <a:cubicBezTo>
                    <a:pt x="137147" y="0"/>
                    <a:pt x="0" y="144427"/>
                    <a:pt x="0" y="322586"/>
                  </a:cubicBezTo>
                  <a:cubicBezTo>
                    <a:pt x="0" y="500746"/>
                    <a:pt x="137147" y="645173"/>
                    <a:pt x="306327" y="645173"/>
                  </a:cubicBezTo>
                  <a:cubicBezTo>
                    <a:pt x="475507" y="645173"/>
                    <a:pt x="612655" y="500746"/>
                    <a:pt x="612655" y="322586"/>
                  </a:cubicBezTo>
                  <a:cubicBezTo>
                    <a:pt x="612655" y="144427"/>
                    <a:pt x="475507" y="0"/>
                    <a:pt x="306327" y="0"/>
                  </a:cubicBezTo>
                  <a:close/>
                </a:path>
              </a:pathLst>
            </a:custGeom>
            <a:blipFill>
              <a:blip r:embed="rId16"/>
              <a:stretch>
                <a:fillRect l="-2653" r="-2653"/>
              </a:stretch>
            </a:blipFill>
            <a:ln w="38100" cap="sq">
              <a:solidFill>
                <a:srgbClr val="FFE600"/>
              </a:solidFill>
              <a:prstDash val="solid"/>
              <a:miter/>
            </a:ln>
          </p:spPr>
        </p:sp>
      </p:grpSp>
      <p:grpSp>
        <p:nvGrpSpPr>
          <p:cNvPr id="48" name="Group 48"/>
          <p:cNvGrpSpPr/>
          <p:nvPr/>
        </p:nvGrpSpPr>
        <p:grpSpPr>
          <a:xfrm>
            <a:off x="11847419" y="6636087"/>
            <a:ext cx="1380560" cy="1417497"/>
            <a:chOff x="0" y="0"/>
            <a:chExt cx="628361" cy="645173"/>
          </a:xfrm>
        </p:grpSpPr>
        <p:sp>
          <p:nvSpPr>
            <p:cNvPr id="49" name="Freeform 49"/>
            <p:cNvSpPr/>
            <p:nvPr/>
          </p:nvSpPr>
          <p:spPr>
            <a:xfrm>
              <a:off x="0" y="0"/>
              <a:ext cx="628361" cy="645173"/>
            </a:xfrm>
            <a:custGeom>
              <a:avLst/>
              <a:gdLst/>
              <a:ahLst/>
              <a:cxnLst/>
              <a:rect l="l" t="t" r="r" b="b"/>
              <a:pathLst>
                <a:path w="628361" h="645173">
                  <a:moveTo>
                    <a:pt x="314180" y="0"/>
                  </a:moveTo>
                  <a:cubicBezTo>
                    <a:pt x="140663" y="0"/>
                    <a:pt x="0" y="144427"/>
                    <a:pt x="0" y="322586"/>
                  </a:cubicBezTo>
                  <a:cubicBezTo>
                    <a:pt x="0" y="500746"/>
                    <a:pt x="140663" y="645173"/>
                    <a:pt x="314180" y="645173"/>
                  </a:cubicBezTo>
                  <a:cubicBezTo>
                    <a:pt x="487698" y="645173"/>
                    <a:pt x="628361" y="500746"/>
                    <a:pt x="628361" y="322586"/>
                  </a:cubicBezTo>
                  <a:cubicBezTo>
                    <a:pt x="628361" y="144427"/>
                    <a:pt x="487698" y="0"/>
                    <a:pt x="314180" y="0"/>
                  </a:cubicBezTo>
                  <a:close/>
                </a:path>
              </a:pathLst>
            </a:custGeom>
            <a:blipFill>
              <a:blip r:embed="rId17"/>
              <a:stretch>
                <a:fillRect l="-1337" r="-1337"/>
              </a:stretch>
            </a:blipFill>
            <a:ln w="28575" cap="sq">
              <a:solidFill>
                <a:srgbClr val="FFE600"/>
              </a:solidFill>
              <a:prstDash val="solid"/>
              <a:miter/>
            </a:ln>
          </p:spPr>
        </p:sp>
      </p:grpSp>
      <p:grpSp>
        <p:nvGrpSpPr>
          <p:cNvPr id="50" name="Group 50"/>
          <p:cNvGrpSpPr/>
          <p:nvPr/>
        </p:nvGrpSpPr>
        <p:grpSpPr>
          <a:xfrm>
            <a:off x="11847419" y="8350391"/>
            <a:ext cx="1380560" cy="1417497"/>
            <a:chOff x="0" y="0"/>
            <a:chExt cx="628361" cy="645173"/>
          </a:xfrm>
        </p:grpSpPr>
        <p:sp>
          <p:nvSpPr>
            <p:cNvPr id="51" name="Freeform 51"/>
            <p:cNvSpPr/>
            <p:nvPr/>
          </p:nvSpPr>
          <p:spPr>
            <a:xfrm>
              <a:off x="0" y="0"/>
              <a:ext cx="628361" cy="645173"/>
            </a:xfrm>
            <a:custGeom>
              <a:avLst/>
              <a:gdLst/>
              <a:ahLst/>
              <a:cxnLst/>
              <a:rect l="l" t="t" r="r" b="b"/>
              <a:pathLst>
                <a:path w="628361" h="645173">
                  <a:moveTo>
                    <a:pt x="314180" y="0"/>
                  </a:moveTo>
                  <a:cubicBezTo>
                    <a:pt x="140663" y="0"/>
                    <a:pt x="0" y="144427"/>
                    <a:pt x="0" y="322586"/>
                  </a:cubicBezTo>
                  <a:cubicBezTo>
                    <a:pt x="0" y="500746"/>
                    <a:pt x="140663" y="645173"/>
                    <a:pt x="314180" y="645173"/>
                  </a:cubicBezTo>
                  <a:cubicBezTo>
                    <a:pt x="487698" y="645173"/>
                    <a:pt x="628361" y="500746"/>
                    <a:pt x="628361" y="322586"/>
                  </a:cubicBezTo>
                  <a:cubicBezTo>
                    <a:pt x="628361" y="144427"/>
                    <a:pt x="487698" y="0"/>
                    <a:pt x="314180" y="0"/>
                  </a:cubicBezTo>
                  <a:close/>
                </a:path>
              </a:pathLst>
            </a:custGeom>
            <a:blipFill>
              <a:blip r:embed="rId18"/>
              <a:stretch>
                <a:fillRect l="-7361" r="-7361"/>
              </a:stretch>
            </a:blipFill>
            <a:ln w="28575" cap="sq">
              <a:solidFill>
                <a:srgbClr val="FFE600"/>
              </a:solidFill>
              <a:prstDash val="solid"/>
              <a:miter/>
            </a:ln>
          </p:spPr>
        </p:sp>
      </p:grpSp>
      <p:sp>
        <p:nvSpPr>
          <p:cNvPr id="52" name="TextBox 52"/>
          <p:cNvSpPr txBox="1"/>
          <p:nvPr/>
        </p:nvSpPr>
        <p:spPr>
          <a:xfrm>
            <a:off x="13139590" y="2833666"/>
            <a:ext cx="4411630" cy="390038"/>
          </a:xfrm>
          <a:prstGeom prst="rect">
            <a:avLst/>
          </a:prstGeom>
        </p:spPr>
        <p:txBody>
          <a:bodyPr lIns="0" tIns="0" rIns="0" bIns="0" rtlCol="0" anchor="t">
            <a:spAutoFit/>
          </a:bodyPr>
          <a:lstStyle/>
          <a:p>
            <a:pPr algn="ctr">
              <a:lnSpc>
                <a:spcPts val="2528"/>
              </a:lnSpc>
              <a:spcBef>
                <a:spcPct val="0"/>
              </a:spcBef>
            </a:pPr>
            <a:r>
              <a:rPr lang="en-US" sz="2478">
                <a:solidFill>
                  <a:srgbClr val="FFE600"/>
                </a:solidFill>
                <a:latin typeface="Arial"/>
                <a:ea typeface="Arial"/>
                <a:cs typeface="Arial"/>
                <a:sym typeface="Arial"/>
              </a:rPr>
              <a:t>AI Chatbot for Call Efficiency</a:t>
            </a:r>
          </a:p>
        </p:txBody>
      </p:sp>
      <p:sp>
        <p:nvSpPr>
          <p:cNvPr id="53" name="TextBox 53"/>
          <p:cNvSpPr txBox="1"/>
          <p:nvPr/>
        </p:nvSpPr>
        <p:spPr>
          <a:xfrm>
            <a:off x="12847670" y="4830056"/>
            <a:ext cx="4411630" cy="390038"/>
          </a:xfrm>
          <a:prstGeom prst="rect">
            <a:avLst/>
          </a:prstGeom>
        </p:spPr>
        <p:txBody>
          <a:bodyPr lIns="0" tIns="0" rIns="0" bIns="0" rtlCol="0" anchor="t">
            <a:spAutoFit/>
          </a:bodyPr>
          <a:lstStyle/>
          <a:p>
            <a:pPr algn="ctr">
              <a:lnSpc>
                <a:spcPts val="2528"/>
              </a:lnSpc>
              <a:spcBef>
                <a:spcPct val="0"/>
              </a:spcBef>
            </a:pPr>
            <a:r>
              <a:rPr lang="en-US" sz="2478">
                <a:solidFill>
                  <a:srgbClr val="FFE600"/>
                </a:solidFill>
                <a:latin typeface="Arial"/>
                <a:ea typeface="Arial"/>
                <a:cs typeface="Arial"/>
                <a:sym typeface="Arial"/>
              </a:rPr>
              <a:t>Scheduling &amp; Data Entry</a:t>
            </a:r>
          </a:p>
        </p:txBody>
      </p:sp>
      <p:sp>
        <p:nvSpPr>
          <p:cNvPr id="54" name="TextBox 54"/>
          <p:cNvSpPr txBox="1"/>
          <p:nvPr/>
        </p:nvSpPr>
        <p:spPr>
          <a:xfrm>
            <a:off x="12520446" y="6617037"/>
            <a:ext cx="4411630" cy="390038"/>
          </a:xfrm>
          <a:prstGeom prst="rect">
            <a:avLst/>
          </a:prstGeom>
        </p:spPr>
        <p:txBody>
          <a:bodyPr lIns="0" tIns="0" rIns="0" bIns="0" rtlCol="0" anchor="t">
            <a:spAutoFit/>
          </a:bodyPr>
          <a:lstStyle/>
          <a:p>
            <a:pPr algn="ctr">
              <a:lnSpc>
                <a:spcPts val="2528"/>
              </a:lnSpc>
              <a:spcBef>
                <a:spcPct val="0"/>
              </a:spcBef>
            </a:pPr>
            <a:r>
              <a:rPr lang="en-US" sz="2478">
                <a:solidFill>
                  <a:srgbClr val="FFE600"/>
                </a:solidFill>
                <a:latin typeface="Arial"/>
                <a:ea typeface="Arial"/>
                <a:cs typeface="Arial"/>
                <a:sym typeface="Arial"/>
              </a:rPr>
              <a:t>Sentiments Analysis</a:t>
            </a:r>
          </a:p>
        </p:txBody>
      </p:sp>
      <p:sp>
        <p:nvSpPr>
          <p:cNvPr id="55" name="TextBox 55"/>
          <p:cNvSpPr txBox="1"/>
          <p:nvPr/>
        </p:nvSpPr>
        <p:spPr>
          <a:xfrm>
            <a:off x="12949436" y="8401603"/>
            <a:ext cx="4411630" cy="390038"/>
          </a:xfrm>
          <a:prstGeom prst="rect">
            <a:avLst/>
          </a:prstGeom>
        </p:spPr>
        <p:txBody>
          <a:bodyPr lIns="0" tIns="0" rIns="0" bIns="0" rtlCol="0" anchor="t">
            <a:spAutoFit/>
          </a:bodyPr>
          <a:lstStyle/>
          <a:p>
            <a:pPr algn="ctr">
              <a:lnSpc>
                <a:spcPts val="2528"/>
              </a:lnSpc>
              <a:spcBef>
                <a:spcPct val="0"/>
              </a:spcBef>
            </a:pPr>
            <a:r>
              <a:rPr lang="en-US" sz="2478">
                <a:solidFill>
                  <a:srgbClr val="FFE600"/>
                </a:solidFill>
                <a:latin typeface="Arial"/>
                <a:ea typeface="Arial"/>
                <a:cs typeface="Arial"/>
                <a:sym typeface="Arial"/>
              </a:rPr>
              <a:t>Curated Latest Knowledge</a:t>
            </a:r>
          </a:p>
        </p:txBody>
      </p:sp>
      <p:sp>
        <p:nvSpPr>
          <p:cNvPr id="56" name="TextBox 56"/>
          <p:cNvSpPr txBox="1"/>
          <p:nvPr/>
        </p:nvSpPr>
        <p:spPr>
          <a:xfrm>
            <a:off x="13329745" y="8772591"/>
            <a:ext cx="4323241" cy="1450054"/>
          </a:xfrm>
          <a:prstGeom prst="rect">
            <a:avLst/>
          </a:prstGeom>
        </p:spPr>
        <p:txBody>
          <a:bodyPr lIns="0" tIns="0" rIns="0" bIns="0" rtlCol="0" anchor="t">
            <a:spAutoFit/>
          </a:bodyPr>
          <a:lstStyle/>
          <a:p>
            <a:pPr algn="l">
              <a:lnSpc>
                <a:spcPts val="2225"/>
              </a:lnSpc>
            </a:pPr>
            <a:r>
              <a:rPr lang="en-US" sz="2181">
                <a:solidFill>
                  <a:srgbClr val="FFFFFF"/>
                </a:solidFill>
                <a:latin typeface="Arial"/>
                <a:ea typeface="Arial"/>
                <a:cs typeface="Arial"/>
                <a:sym typeface="Arial"/>
              </a:rPr>
              <a:t>AI Chatbot and Menus for Accessing Latest Knowledge by Call Center Agents</a:t>
            </a:r>
          </a:p>
          <a:p>
            <a:pPr algn="l">
              <a:lnSpc>
                <a:spcPts val="2225"/>
              </a:lnSpc>
            </a:pPr>
            <a:endParaRPr lang="en-US" sz="2181">
              <a:solidFill>
                <a:srgbClr val="FFFFFF"/>
              </a:solidFill>
              <a:latin typeface="Arial"/>
              <a:ea typeface="Arial"/>
              <a:cs typeface="Arial"/>
              <a:sym typeface="Arial"/>
            </a:endParaRPr>
          </a:p>
          <a:p>
            <a:pPr algn="l">
              <a:lnSpc>
                <a:spcPts val="2225"/>
              </a:lnSpc>
              <a:spcBef>
                <a:spcPct val="0"/>
              </a:spcBef>
            </a:pPr>
            <a:endParaRPr lang="en-US" sz="2181">
              <a:solidFill>
                <a:srgbClr val="FFFFFF"/>
              </a:solidFill>
              <a:latin typeface="Arial"/>
              <a:ea typeface="Arial"/>
              <a:cs typeface="Arial"/>
              <a:sym typeface="Arial"/>
            </a:endParaRPr>
          </a:p>
        </p:txBody>
      </p:sp>
      <p:sp>
        <p:nvSpPr>
          <p:cNvPr id="57" name="TextBox 57"/>
          <p:cNvSpPr txBox="1"/>
          <p:nvPr/>
        </p:nvSpPr>
        <p:spPr>
          <a:xfrm>
            <a:off x="13329745" y="7066329"/>
            <a:ext cx="4031321" cy="897604"/>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AI based voice recognition system to analyze customer sentiments</a:t>
            </a:r>
          </a:p>
        </p:txBody>
      </p:sp>
      <p:sp>
        <p:nvSpPr>
          <p:cNvPr id="58" name="TextBox 58"/>
          <p:cNvSpPr txBox="1"/>
          <p:nvPr/>
        </p:nvSpPr>
        <p:spPr>
          <a:xfrm>
            <a:off x="13329745" y="5271682"/>
            <a:ext cx="4031321" cy="897604"/>
          </a:xfrm>
          <a:prstGeom prst="rect">
            <a:avLst/>
          </a:prstGeom>
        </p:spPr>
        <p:txBody>
          <a:bodyPr lIns="0" tIns="0" rIns="0" bIns="0" rtlCol="0" anchor="t">
            <a:spAutoFit/>
          </a:bodyPr>
          <a:lstStyle/>
          <a:p>
            <a:pPr algn="l">
              <a:lnSpc>
                <a:spcPts val="2225"/>
              </a:lnSpc>
            </a:pPr>
            <a:r>
              <a:rPr lang="en-US" sz="2181">
                <a:solidFill>
                  <a:srgbClr val="FFFFFF"/>
                </a:solidFill>
                <a:latin typeface="Arial"/>
                <a:ea typeface="Arial"/>
                <a:cs typeface="Arial"/>
                <a:sym typeface="Arial"/>
              </a:rPr>
              <a:t>Automated AI-based scheduling of follow-up calls and data entry.</a:t>
            </a:r>
          </a:p>
          <a:p>
            <a:pPr algn="l">
              <a:lnSpc>
                <a:spcPts val="2225"/>
              </a:lnSpc>
              <a:spcBef>
                <a:spcPct val="0"/>
              </a:spcBef>
            </a:pPr>
            <a:endParaRPr lang="en-US" sz="2181">
              <a:solidFill>
                <a:srgbClr val="FFFFFF"/>
              </a:solidFill>
              <a:latin typeface="Arial"/>
              <a:ea typeface="Arial"/>
              <a:cs typeface="Arial"/>
              <a:sym typeface="Arial"/>
            </a:endParaRPr>
          </a:p>
        </p:txBody>
      </p:sp>
      <p:sp>
        <p:nvSpPr>
          <p:cNvPr id="59" name="TextBox 59"/>
          <p:cNvSpPr txBox="1"/>
          <p:nvPr/>
        </p:nvSpPr>
        <p:spPr>
          <a:xfrm>
            <a:off x="13329745" y="3303802"/>
            <a:ext cx="4031321" cy="1173829"/>
          </a:xfrm>
          <a:prstGeom prst="rect">
            <a:avLst/>
          </a:prstGeom>
        </p:spPr>
        <p:txBody>
          <a:bodyPr lIns="0" tIns="0" rIns="0" bIns="0" rtlCol="0" anchor="t">
            <a:spAutoFit/>
          </a:bodyPr>
          <a:lstStyle/>
          <a:p>
            <a:pPr algn="l">
              <a:lnSpc>
                <a:spcPts val="2225"/>
              </a:lnSpc>
            </a:pPr>
            <a:r>
              <a:rPr lang="en-US" sz="2181">
                <a:solidFill>
                  <a:srgbClr val="FFFFFF"/>
                </a:solidFill>
                <a:latin typeface="Arial"/>
                <a:ea typeface="Arial"/>
                <a:cs typeface="Arial"/>
                <a:sym typeface="Arial"/>
              </a:rPr>
              <a:t>An AI chatbot refining user queries to reduce unnecessary calls.</a:t>
            </a:r>
          </a:p>
          <a:p>
            <a:pPr algn="l">
              <a:lnSpc>
                <a:spcPts val="2225"/>
              </a:lnSpc>
              <a:spcBef>
                <a:spcPct val="0"/>
              </a:spcBef>
            </a:pPr>
            <a:endParaRPr lang="en-US" sz="2181">
              <a:solidFill>
                <a:srgbClr val="FFFFFF"/>
              </a:solidFill>
              <a:latin typeface="Arial"/>
              <a:ea typeface="Arial"/>
              <a:cs typeface="Arial"/>
              <a:sym typeface="Arial"/>
            </a:endParaRPr>
          </a:p>
        </p:txBody>
      </p:sp>
      <p:sp>
        <p:nvSpPr>
          <p:cNvPr id="60" name="TextBox 60"/>
          <p:cNvSpPr txBox="1"/>
          <p:nvPr/>
        </p:nvSpPr>
        <p:spPr>
          <a:xfrm>
            <a:off x="13139590" y="1710330"/>
            <a:ext cx="3609499" cy="536722"/>
          </a:xfrm>
          <a:prstGeom prst="rect">
            <a:avLst/>
          </a:prstGeom>
        </p:spPr>
        <p:txBody>
          <a:bodyPr lIns="0" tIns="0" rIns="0" bIns="0" rtlCol="0" anchor="t">
            <a:spAutoFit/>
          </a:bodyPr>
          <a:lstStyle/>
          <a:p>
            <a:pPr algn="ctr">
              <a:lnSpc>
                <a:spcPts val="3548"/>
              </a:lnSpc>
              <a:spcBef>
                <a:spcPct val="0"/>
              </a:spcBef>
            </a:pPr>
            <a:r>
              <a:rPr lang="en-US" sz="3478">
                <a:solidFill>
                  <a:srgbClr val="FFFFFF"/>
                </a:solidFill>
                <a:latin typeface="Arial"/>
                <a:ea typeface="Arial"/>
                <a:cs typeface="Arial"/>
                <a:sym typeface="Arial"/>
              </a:rPr>
              <a:t>Proposed Solution</a:t>
            </a:r>
          </a:p>
        </p:txBody>
      </p:sp>
      <p:sp>
        <p:nvSpPr>
          <p:cNvPr id="61" name="TextBox 61"/>
          <p:cNvSpPr txBox="1"/>
          <p:nvPr/>
        </p:nvSpPr>
        <p:spPr>
          <a:xfrm>
            <a:off x="9004556" y="4767725"/>
            <a:ext cx="2214889" cy="550314"/>
          </a:xfrm>
          <a:prstGeom prst="rect">
            <a:avLst/>
          </a:prstGeom>
        </p:spPr>
        <p:txBody>
          <a:bodyPr lIns="0" tIns="0" rIns="0" bIns="0" rtlCol="0" anchor="t">
            <a:spAutoFit/>
          </a:bodyPr>
          <a:lstStyle/>
          <a:p>
            <a:pPr algn="ctr">
              <a:lnSpc>
                <a:spcPts val="2035"/>
              </a:lnSpc>
            </a:pPr>
            <a:r>
              <a:rPr lang="en-US" sz="1681">
                <a:solidFill>
                  <a:srgbClr val="FFFFFF"/>
                </a:solidFill>
                <a:latin typeface="Arial"/>
                <a:ea typeface="Arial"/>
                <a:cs typeface="Arial"/>
                <a:sym typeface="Arial"/>
              </a:rPr>
              <a:t>People are employed in the BPO sector</a:t>
            </a:r>
          </a:p>
        </p:txBody>
      </p:sp>
      <p:sp>
        <p:nvSpPr>
          <p:cNvPr id="62" name="TextBox 62"/>
          <p:cNvSpPr txBox="1"/>
          <p:nvPr/>
        </p:nvSpPr>
        <p:spPr>
          <a:xfrm>
            <a:off x="9004556" y="3311091"/>
            <a:ext cx="2075445" cy="548176"/>
          </a:xfrm>
          <a:prstGeom prst="rect">
            <a:avLst/>
          </a:prstGeom>
        </p:spPr>
        <p:txBody>
          <a:bodyPr lIns="0" tIns="0" rIns="0" bIns="0" rtlCol="0" anchor="t">
            <a:spAutoFit/>
          </a:bodyPr>
          <a:lstStyle/>
          <a:p>
            <a:pPr algn="l">
              <a:lnSpc>
                <a:spcPts val="2052"/>
              </a:lnSpc>
            </a:pPr>
            <a:r>
              <a:rPr lang="en-US" sz="1682">
                <a:solidFill>
                  <a:srgbClr val="FFFFFF"/>
                </a:solidFill>
                <a:latin typeface="Arial"/>
                <a:ea typeface="Arial"/>
                <a:cs typeface="Arial"/>
                <a:sym typeface="Arial"/>
              </a:rPr>
              <a:t>Expected Revenue of BPO industry in 2024</a:t>
            </a:r>
          </a:p>
        </p:txBody>
      </p:sp>
      <p:sp>
        <p:nvSpPr>
          <p:cNvPr id="63" name="TextBox 63"/>
          <p:cNvSpPr txBox="1"/>
          <p:nvPr/>
        </p:nvSpPr>
        <p:spPr>
          <a:xfrm>
            <a:off x="1497258" y="5086188"/>
            <a:ext cx="4411630" cy="390038"/>
          </a:xfrm>
          <a:prstGeom prst="rect">
            <a:avLst/>
          </a:prstGeom>
        </p:spPr>
        <p:txBody>
          <a:bodyPr lIns="0" tIns="0" rIns="0" bIns="0" rtlCol="0" anchor="t">
            <a:spAutoFit/>
          </a:bodyPr>
          <a:lstStyle/>
          <a:p>
            <a:pPr algn="ctr">
              <a:lnSpc>
                <a:spcPts val="2528"/>
              </a:lnSpc>
              <a:spcBef>
                <a:spcPct val="0"/>
              </a:spcBef>
            </a:pPr>
            <a:r>
              <a:rPr lang="en-US" sz="2478">
                <a:solidFill>
                  <a:srgbClr val="FFE600"/>
                </a:solidFill>
                <a:latin typeface="Arial"/>
                <a:ea typeface="Arial"/>
                <a:cs typeface="Arial"/>
                <a:sym typeface="Arial"/>
              </a:rPr>
              <a:t> Scheduling &amp; Data Entry</a:t>
            </a:r>
          </a:p>
        </p:txBody>
      </p:sp>
      <p:sp>
        <p:nvSpPr>
          <p:cNvPr id="64" name="TextBox 64"/>
          <p:cNvSpPr txBox="1"/>
          <p:nvPr/>
        </p:nvSpPr>
        <p:spPr>
          <a:xfrm>
            <a:off x="1361996" y="7402116"/>
            <a:ext cx="4411630" cy="390038"/>
          </a:xfrm>
          <a:prstGeom prst="rect">
            <a:avLst/>
          </a:prstGeom>
        </p:spPr>
        <p:txBody>
          <a:bodyPr lIns="0" tIns="0" rIns="0" bIns="0" rtlCol="0" anchor="t">
            <a:spAutoFit/>
          </a:bodyPr>
          <a:lstStyle/>
          <a:p>
            <a:pPr algn="ctr">
              <a:lnSpc>
                <a:spcPts val="2528"/>
              </a:lnSpc>
              <a:spcBef>
                <a:spcPct val="0"/>
              </a:spcBef>
            </a:pPr>
            <a:r>
              <a:rPr lang="en-US" sz="2478">
                <a:solidFill>
                  <a:srgbClr val="FFE600"/>
                </a:solidFill>
                <a:latin typeface="Arial"/>
                <a:ea typeface="Arial"/>
                <a:cs typeface="Arial"/>
                <a:sym typeface="Arial"/>
              </a:rPr>
              <a:t>Feedback Challenges</a:t>
            </a:r>
          </a:p>
        </p:txBody>
      </p:sp>
      <p:sp>
        <p:nvSpPr>
          <p:cNvPr id="65" name="TextBox 65"/>
          <p:cNvSpPr txBox="1"/>
          <p:nvPr/>
        </p:nvSpPr>
        <p:spPr>
          <a:xfrm>
            <a:off x="457252" y="2644828"/>
            <a:ext cx="5451637" cy="704363"/>
          </a:xfrm>
          <a:prstGeom prst="rect">
            <a:avLst/>
          </a:prstGeom>
        </p:spPr>
        <p:txBody>
          <a:bodyPr lIns="0" tIns="0" rIns="0" bIns="0" rtlCol="0" anchor="t">
            <a:spAutoFit/>
          </a:bodyPr>
          <a:lstStyle/>
          <a:p>
            <a:pPr algn="ctr">
              <a:lnSpc>
                <a:spcPts val="2528"/>
              </a:lnSpc>
              <a:spcBef>
                <a:spcPct val="0"/>
              </a:spcBef>
            </a:pPr>
            <a:r>
              <a:rPr lang="en-US" sz="2478">
                <a:solidFill>
                  <a:srgbClr val="FFE600"/>
                </a:solidFill>
                <a:latin typeface="Arial"/>
                <a:ea typeface="Arial"/>
                <a:cs typeface="Arial"/>
                <a:sym typeface="Arial"/>
              </a:rPr>
              <a:t>   High Call Volume</a:t>
            </a:r>
          </a:p>
          <a:p>
            <a:pPr algn="ctr">
              <a:lnSpc>
                <a:spcPts val="2528"/>
              </a:lnSpc>
              <a:spcBef>
                <a:spcPct val="0"/>
              </a:spcBef>
            </a:pPr>
            <a:endParaRPr lang="en-US" sz="2478">
              <a:solidFill>
                <a:srgbClr val="FFE600"/>
              </a:solidFill>
              <a:latin typeface="Arial"/>
              <a:ea typeface="Arial"/>
              <a:cs typeface="Arial"/>
              <a:sym typeface="Arial"/>
            </a:endParaRPr>
          </a:p>
        </p:txBody>
      </p:sp>
      <p:sp>
        <p:nvSpPr>
          <p:cNvPr id="66" name="TextBox 66"/>
          <p:cNvSpPr txBox="1"/>
          <p:nvPr/>
        </p:nvSpPr>
        <p:spPr>
          <a:xfrm>
            <a:off x="2034098" y="3072520"/>
            <a:ext cx="4031321" cy="897604"/>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Excessive call volume makes timely and personalized customer support challenging.</a:t>
            </a:r>
          </a:p>
        </p:txBody>
      </p:sp>
      <p:sp>
        <p:nvSpPr>
          <p:cNvPr id="67" name="TextBox 67"/>
          <p:cNvSpPr txBox="1"/>
          <p:nvPr/>
        </p:nvSpPr>
        <p:spPr>
          <a:xfrm>
            <a:off x="2034098" y="5541114"/>
            <a:ext cx="4031321" cy="897604"/>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Manual handling of repetitive tasks causes inefficiency and delays in resolution.</a:t>
            </a:r>
          </a:p>
        </p:txBody>
      </p:sp>
      <p:sp>
        <p:nvSpPr>
          <p:cNvPr id="68" name="TextBox 68"/>
          <p:cNvSpPr txBox="1"/>
          <p:nvPr/>
        </p:nvSpPr>
        <p:spPr>
          <a:xfrm>
            <a:off x="2034098" y="7885310"/>
            <a:ext cx="4132998" cy="1173829"/>
          </a:xfrm>
          <a:prstGeom prst="rect">
            <a:avLst/>
          </a:prstGeom>
        </p:spPr>
        <p:txBody>
          <a:bodyPr lIns="0" tIns="0" rIns="0" bIns="0" rtlCol="0" anchor="t">
            <a:spAutoFit/>
          </a:bodyPr>
          <a:lstStyle/>
          <a:p>
            <a:pPr algn="l">
              <a:lnSpc>
                <a:spcPts val="2225"/>
              </a:lnSpc>
            </a:pPr>
            <a:r>
              <a:rPr lang="en-US" sz="2181">
                <a:solidFill>
                  <a:srgbClr val="FFFFFF"/>
                </a:solidFill>
                <a:latin typeface="Arial"/>
                <a:ea typeface="Arial"/>
                <a:cs typeface="Arial"/>
                <a:sym typeface="Arial"/>
              </a:rPr>
              <a:t>Challenges in understanding customer sentiment hinder service improvements.</a:t>
            </a:r>
          </a:p>
          <a:p>
            <a:pPr algn="l">
              <a:lnSpc>
                <a:spcPts val="2225"/>
              </a:lnSpc>
              <a:spcBef>
                <a:spcPct val="0"/>
              </a:spcBef>
            </a:pPr>
            <a:endParaRPr lang="en-US" sz="2181">
              <a:solidFill>
                <a:srgbClr val="FFFFFF"/>
              </a:solidFill>
              <a:latin typeface="Arial"/>
              <a:ea typeface="Arial"/>
              <a:cs typeface="Arial"/>
              <a:sym typeface="Arial"/>
            </a:endParaRPr>
          </a:p>
        </p:txBody>
      </p:sp>
      <p:sp>
        <p:nvSpPr>
          <p:cNvPr id="69" name="TextBox 69"/>
          <p:cNvSpPr txBox="1"/>
          <p:nvPr/>
        </p:nvSpPr>
        <p:spPr>
          <a:xfrm>
            <a:off x="1547830" y="1710330"/>
            <a:ext cx="4517549" cy="536722"/>
          </a:xfrm>
          <a:prstGeom prst="rect">
            <a:avLst/>
          </a:prstGeom>
        </p:spPr>
        <p:txBody>
          <a:bodyPr lIns="0" tIns="0" rIns="0" bIns="0" rtlCol="0" anchor="t">
            <a:spAutoFit/>
          </a:bodyPr>
          <a:lstStyle/>
          <a:p>
            <a:pPr algn="ctr">
              <a:lnSpc>
                <a:spcPts val="3548"/>
              </a:lnSpc>
              <a:spcBef>
                <a:spcPct val="0"/>
              </a:spcBef>
            </a:pPr>
            <a:r>
              <a:rPr lang="en-US" sz="3478">
                <a:solidFill>
                  <a:srgbClr val="FFFFFF"/>
                </a:solidFill>
                <a:latin typeface="Arial"/>
                <a:ea typeface="Arial"/>
                <a:cs typeface="Arial"/>
                <a:sym typeface="Arial"/>
              </a:rPr>
              <a:t>Customer Pain Points  </a:t>
            </a:r>
          </a:p>
        </p:txBody>
      </p:sp>
      <p:sp>
        <p:nvSpPr>
          <p:cNvPr id="70" name="TextBox 70"/>
          <p:cNvSpPr txBox="1"/>
          <p:nvPr/>
        </p:nvSpPr>
        <p:spPr>
          <a:xfrm>
            <a:off x="7221944" y="1626832"/>
            <a:ext cx="3997501" cy="502857"/>
          </a:xfrm>
          <a:prstGeom prst="rect">
            <a:avLst/>
          </a:prstGeom>
        </p:spPr>
        <p:txBody>
          <a:bodyPr lIns="0" tIns="0" rIns="0" bIns="0" rtlCol="0" anchor="t">
            <a:spAutoFit/>
          </a:bodyPr>
          <a:lstStyle/>
          <a:p>
            <a:pPr algn="ctr">
              <a:lnSpc>
                <a:spcPts val="3384"/>
              </a:lnSpc>
              <a:spcBef>
                <a:spcPct val="0"/>
              </a:spcBef>
            </a:pPr>
            <a:r>
              <a:rPr lang="en-US" sz="3318">
                <a:solidFill>
                  <a:srgbClr val="FFFFFF"/>
                </a:solidFill>
                <a:latin typeface="Arial"/>
                <a:ea typeface="Arial"/>
                <a:cs typeface="Arial"/>
                <a:sym typeface="Arial"/>
              </a:rPr>
              <a:t>Growth and Revenue  </a:t>
            </a:r>
          </a:p>
        </p:txBody>
      </p:sp>
      <p:sp>
        <p:nvSpPr>
          <p:cNvPr id="71" name="TextBox 71"/>
          <p:cNvSpPr txBox="1"/>
          <p:nvPr/>
        </p:nvSpPr>
        <p:spPr>
          <a:xfrm>
            <a:off x="9324934" y="4233616"/>
            <a:ext cx="929724" cy="413690"/>
          </a:xfrm>
          <a:prstGeom prst="rect">
            <a:avLst/>
          </a:prstGeom>
        </p:spPr>
        <p:txBody>
          <a:bodyPr lIns="0" tIns="0" rIns="0" bIns="0" rtlCol="0" anchor="t">
            <a:spAutoFit/>
          </a:bodyPr>
          <a:lstStyle/>
          <a:p>
            <a:pPr algn="ctr">
              <a:lnSpc>
                <a:spcPts val="2733"/>
              </a:lnSpc>
              <a:spcBef>
                <a:spcPct val="0"/>
              </a:spcBef>
            </a:pPr>
            <a:r>
              <a:rPr lang="en-US" sz="2680" b="1">
                <a:solidFill>
                  <a:srgbClr val="FFFFFF"/>
                </a:solidFill>
                <a:latin typeface="Arial Bold"/>
                <a:ea typeface="Arial Bold"/>
                <a:cs typeface="Arial Bold"/>
                <a:sym typeface="Arial Bold"/>
              </a:rPr>
              <a:t>4Mn+</a:t>
            </a:r>
          </a:p>
        </p:txBody>
      </p:sp>
      <p:sp>
        <p:nvSpPr>
          <p:cNvPr id="72" name="TextBox 72"/>
          <p:cNvSpPr txBox="1"/>
          <p:nvPr/>
        </p:nvSpPr>
        <p:spPr>
          <a:xfrm>
            <a:off x="7110728" y="2865633"/>
            <a:ext cx="6082744" cy="380587"/>
          </a:xfrm>
          <a:prstGeom prst="rect">
            <a:avLst/>
          </a:prstGeom>
        </p:spPr>
        <p:txBody>
          <a:bodyPr lIns="0" tIns="0" rIns="0" bIns="0" rtlCol="0" anchor="t">
            <a:spAutoFit/>
          </a:bodyPr>
          <a:lstStyle/>
          <a:p>
            <a:pPr algn="ctr">
              <a:lnSpc>
                <a:spcPts val="2531"/>
              </a:lnSpc>
              <a:spcBef>
                <a:spcPct val="0"/>
              </a:spcBef>
            </a:pPr>
            <a:r>
              <a:rPr lang="en-US" sz="2481">
                <a:solidFill>
                  <a:srgbClr val="FFFFFF"/>
                </a:solidFill>
                <a:latin typeface="Arial"/>
                <a:ea typeface="Arial"/>
                <a:cs typeface="Arial"/>
                <a:sym typeface="Arial"/>
              </a:rPr>
              <a:t>$ 7.19 Bn.</a:t>
            </a:r>
          </a:p>
        </p:txBody>
      </p:sp>
      <p:sp>
        <p:nvSpPr>
          <p:cNvPr id="73" name="AutoShape 73"/>
          <p:cNvSpPr/>
          <p:nvPr/>
        </p:nvSpPr>
        <p:spPr>
          <a:xfrm>
            <a:off x="755269" y="1214085"/>
            <a:ext cx="16498575" cy="28575"/>
          </a:xfrm>
          <a:prstGeom prst="line">
            <a:avLst/>
          </a:prstGeom>
          <a:ln w="57150" cap="rnd">
            <a:solidFill>
              <a:srgbClr val="FFE600"/>
            </a:solidFill>
            <a:prstDash val="solid"/>
            <a:headEnd type="none" w="sm" len="sm"/>
            <a:tailEnd type="none" w="sm" len="sm"/>
          </a:ln>
        </p:spPr>
      </p:sp>
      <p:sp>
        <p:nvSpPr>
          <p:cNvPr id="74" name="AutoShape 74"/>
          <p:cNvSpPr/>
          <p:nvPr/>
        </p:nvSpPr>
        <p:spPr>
          <a:xfrm>
            <a:off x="0" y="10176565"/>
            <a:ext cx="18288000" cy="42862"/>
          </a:xfrm>
          <a:prstGeom prst="line">
            <a:avLst/>
          </a:prstGeom>
          <a:ln w="219075" cap="flat">
            <a:solidFill>
              <a:srgbClr val="FFE600"/>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flipV="1">
            <a:off x="894688" y="1708165"/>
            <a:ext cx="16498624" cy="0"/>
          </a:xfrm>
          <a:prstGeom prst="line">
            <a:avLst/>
          </a:prstGeom>
          <a:ln w="57150" cap="rnd">
            <a:solidFill>
              <a:srgbClr val="FFE600"/>
            </a:solidFill>
            <a:prstDash val="solid"/>
            <a:headEnd type="none" w="sm" len="sm"/>
            <a:tailEnd type="none" w="sm" len="sm"/>
          </a:ln>
        </p:spPr>
      </p:sp>
      <p:grpSp>
        <p:nvGrpSpPr>
          <p:cNvPr id="3" name="Group 3"/>
          <p:cNvGrpSpPr/>
          <p:nvPr/>
        </p:nvGrpSpPr>
        <p:grpSpPr>
          <a:xfrm>
            <a:off x="231351" y="1946290"/>
            <a:ext cx="5527437" cy="7994346"/>
            <a:chOff x="0" y="0"/>
            <a:chExt cx="1455786" cy="2105507"/>
          </a:xfrm>
        </p:grpSpPr>
        <p:sp>
          <p:nvSpPr>
            <p:cNvPr id="4" name="Freeform 4"/>
            <p:cNvSpPr/>
            <p:nvPr/>
          </p:nvSpPr>
          <p:spPr>
            <a:xfrm>
              <a:off x="0" y="0"/>
              <a:ext cx="1455786" cy="2105507"/>
            </a:xfrm>
            <a:custGeom>
              <a:avLst/>
              <a:gdLst/>
              <a:ahLst/>
              <a:cxnLst/>
              <a:rect l="l" t="t" r="r" b="b"/>
              <a:pathLst>
                <a:path w="1455786" h="2105507">
                  <a:moveTo>
                    <a:pt x="0" y="0"/>
                  </a:moveTo>
                  <a:lnTo>
                    <a:pt x="1455786" y="0"/>
                  </a:lnTo>
                  <a:lnTo>
                    <a:pt x="1455786" y="2105507"/>
                  </a:lnTo>
                  <a:lnTo>
                    <a:pt x="0" y="2105507"/>
                  </a:lnTo>
                  <a:close/>
                </a:path>
              </a:pathLst>
            </a:custGeom>
            <a:solidFill>
              <a:srgbClr val="2E2E38"/>
            </a:solidFill>
          </p:spPr>
        </p:sp>
        <p:sp>
          <p:nvSpPr>
            <p:cNvPr id="5" name="TextBox 5"/>
            <p:cNvSpPr txBox="1"/>
            <p:nvPr/>
          </p:nvSpPr>
          <p:spPr>
            <a:xfrm>
              <a:off x="0" y="-19050"/>
              <a:ext cx="1455786" cy="2124557"/>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6" name="Freeform 6"/>
          <p:cNvSpPr/>
          <p:nvPr/>
        </p:nvSpPr>
        <p:spPr>
          <a:xfrm>
            <a:off x="393101" y="1946290"/>
            <a:ext cx="1003174" cy="1003174"/>
          </a:xfrm>
          <a:custGeom>
            <a:avLst/>
            <a:gdLst/>
            <a:ahLst/>
            <a:cxnLst/>
            <a:rect l="l" t="t" r="r" b="b"/>
            <a:pathLst>
              <a:path w="1003174" h="1003174">
                <a:moveTo>
                  <a:pt x="0" y="0"/>
                </a:moveTo>
                <a:lnTo>
                  <a:pt x="1003174" y="0"/>
                </a:lnTo>
                <a:lnTo>
                  <a:pt x="1003174" y="1003174"/>
                </a:lnTo>
                <a:lnTo>
                  <a:pt x="0" y="1003174"/>
                </a:lnTo>
                <a:lnTo>
                  <a:pt x="0" y="0"/>
                </a:lnTo>
                <a:close/>
              </a:path>
            </a:pathLst>
          </a:custGeom>
          <a:blipFill>
            <a:blip r:embed="rId2"/>
            <a:stretch>
              <a:fillRect/>
            </a:stretch>
          </a:blipFill>
        </p:spPr>
      </p:sp>
      <p:grpSp>
        <p:nvGrpSpPr>
          <p:cNvPr id="7" name="Group 7"/>
          <p:cNvGrpSpPr/>
          <p:nvPr/>
        </p:nvGrpSpPr>
        <p:grpSpPr>
          <a:xfrm>
            <a:off x="6239800" y="1946290"/>
            <a:ext cx="5673713" cy="7994346"/>
            <a:chOff x="0" y="0"/>
            <a:chExt cx="1494311" cy="2105507"/>
          </a:xfrm>
        </p:grpSpPr>
        <p:sp>
          <p:nvSpPr>
            <p:cNvPr id="8" name="Freeform 8"/>
            <p:cNvSpPr/>
            <p:nvPr/>
          </p:nvSpPr>
          <p:spPr>
            <a:xfrm>
              <a:off x="0" y="0"/>
              <a:ext cx="1494311" cy="2105507"/>
            </a:xfrm>
            <a:custGeom>
              <a:avLst/>
              <a:gdLst/>
              <a:ahLst/>
              <a:cxnLst/>
              <a:rect l="l" t="t" r="r" b="b"/>
              <a:pathLst>
                <a:path w="1494311" h="2105507">
                  <a:moveTo>
                    <a:pt x="0" y="0"/>
                  </a:moveTo>
                  <a:lnTo>
                    <a:pt x="1494311" y="0"/>
                  </a:lnTo>
                  <a:lnTo>
                    <a:pt x="1494311" y="2105507"/>
                  </a:lnTo>
                  <a:lnTo>
                    <a:pt x="0" y="2105507"/>
                  </a:lnTo>
                  <a:close/>
                </a:path>
              </a:pathLst>
            </a:custGeom>
            <a:solidFill>
              <a:srgbClr val="2E2E38"/>
            </a:solidFill>
          </p:spPr>
        </p:sp>
        <p:sp>
          <p:nvSpPr>
            <p:cNvPr id="9" name="TextBox 9"/>
            <p:cNvSpPr txBox="1"/>
            <p:nvPr/>
          </p:nvSpPr>
          <p:spPr>
            <a:xfrm>
              <a:off x="0" y="-19050"/>
              <a:ext cx="1494311" cy="2124557"/>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10" name="Freeform 10"/>
          <p:cNvSpPr/>
          <p:nvPr/>
        </p:nvSpPr>
        <p:spPr>
          <a:xfrm>
            <a:off x="6483128" y="2052121"/>
            <a:ext cx="897344" cy="897344"/>
          </a:xfrm>
          <a:custGeom>
            <a:avLst/>
            <a:gdLst/>
            <a:ahLst/>
            <a:cxnLst/>
            <a:rect l="l" t="t" r="r" b="b"/>
            <a:pathLst>
              <a:path w="897344" h="897344">
                <a:moveTo>
                  <a:pt x="0" y="0"/>
                </a:moveTo>
                <a:lnTo>
                  <a:pt x="897344" y="0"/>
                </a:lnTo>
                <a:lnTo>
                  <a:pt x="897344" y="897343"/>
                </a:lnTo>
                <a:lnTo>
                  <a:pt x="0" y="897343"/>
                </a:lnTo>
                <a:lnTo>
                  <a:pt x="0" y="0"/>
                </a:lnTo>
                <a:close/>
              </a:path>
            </a:pathLst>
          </a:custGeom>
          <a:blipFill>
            <a:blip r:embed="rId3"/>
            <a:stretch>
              <a:fillRect/>
            </a:stretch>
          </a:blipFill>
        </p:spPr>
      </p:sp>
      <p:grpSp>
        <p:nvGrpSpPr>
          <p:cNvPr id="11" name="Group 11"/>
          <p:cNvGrpSpPr/>
          <p:nvPr/>
        </p:nvGrpSpPr>
        <p:grpSpPr>
          <a:xfrm>
            <a:off x="6483128" y="3384565"/>
            <a:ext cx="1569610" cy="1508246"/>
            <a:chOff x="0" y="0"/>
            <a:chExt cx="671422" cy="645173"/>
          </a:xfrm>
        </p:grpSpPr>
        <p:sp>
          <p:nvSpPr>
            <p:cNvPr id="12" name="Freeform 12"/>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4"/>
              <a:stretch>
                <a:fillRect l="-116" r="-8239" b="-12764"/>
              </a:stretch>
            </a:blipFill>
            <a:ln w="28575" cap="sq">
              <a:solidFill>
                <a:srgbClr val="FFE600"/>
              </a:solidFill>
              <a:prstDash val="solid"/>
              <a:miter/>
            </a:ln>
          </p:spPr>
        </p:sp>
      </p:grpSp>
      <p:grpSp>
        <p:nvGrpSpPr>
          <p:cNvPr id="13" name="Group 13"/>
          <p:cNvGrpSpPr/>
          <p:nvPr/>
        </p:nvGrpSpPr>
        <p:grpSpPr>
          <a:xfrm>
            <a:off x="6483128" y="7933374"/>
            <a:ext cx="1569610" cy="1508246"/>
            <a:chOff x="0" y="0"/>
            <a:chExt cx="671422" cy="645173"/>
          </a:xfrm>
        </p:grpSpPr>
        <p:sp>
          <p:nvSpPr>
            <p:cNvPr id="14" name="Freeform 14"/>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5"/>
              <a:stretch>
                <a:fillRect t="-2034" b="-2034"/>
              </a:stretch>
            </a:blipFill>
            <a:ln w="28575" cap="sq">
              <a:solidFill>
                <a:srgbClr val="FFE600"/>
              </a:solidFill>
              <a:prstDash val="solid"/>
              <a:miter/>
            </a:ln>
          </p:spPr>
        </p:sp>
      </p:grpSp>
      <p:sp>
        <p:nvSpPr>
          <p:cNvPr id="15" name="AutoShape 15"/>
          <p:cNvSpPr/>
          <p:nvPr/>
        </p:nvSpPr>
        <p:spPr>
          <a:xfrm>
            <a:off x="7013048" y="5808255"/>
            <a:ext cx="3755534" cy="0"/>
          </a:xfrm>
          <a:prstGeom prst="line">
            <a:avLst/>
          </a:prstGeom>
          <a:ln w="57150" cap="rnd">
            <a:solidFill>
              <a:srgbClr val="FFE600"/>
            </a:solidFill>
            <a:prstDash val="solid"/>
            <a:headEnd type="none" w="sm" len="sm"/>
            <a:tailEnd type="none" w="sm" len="sm"/>
          </a:ln>
        </p:spPr>
      </p:sp>
      <p:sp>
        <p:nvSpPr>
          <p:cNvPr id="16" name="Freeform 16"/>
          <p:cNvSpPr/>
          <p:nvPr/>
        </p:nvSpPr>
        <p:spPr>
          <a:xfrm>
            <a:off x="6483128" y="6398805"/>
            <a:ext cx="1059839" cy="961634"/>
          </a:xfrm>
          <a:custGeom>
            <a:avLst/>
            <a:gdLst/>
            <a:ahLst/>
            <a:cxnLst/>
            <a:rect l="l" t="t" r="r" b="b"/>
            <a:pathLst>
              <a:path w="1059839" h="961634">
                <a:moveTo>
                  <a:pt x="0" y="0"/>
                </a:moveTo>
                <a:lnTo>
                  <a:pt x="1059839" y="0"/>
                </a:lnTo>
                <a:lnTo>
                  <a:pt x="1059839" y="961634"/>
                </a:lnTo>
                <a:lnTo>
                  <a:pt x="0" y="961634"/>
                </a:lnTo>
                <a:lnTo>
                  <a:pt x="0" y="0"/>
                </a:lnTo>
                <a:close/>
              </a:path>
            </a:pathLst>
          </a:custGeom>
          <a:blipFill>
            <a:blip r:embed="rId6"/>
            <a:stretch>
              <a:fillRect t="-5106" b="-5106"/>
            </a:stretch>
          </a:blipFill>
        </p:spPr>
      </p:sp>
      <p:grpSp>
        <p:nvGrpSpPr>
          <p:cNvPr id="17" name="Group 17"/>
          <p:cNvGrpSpPr/>
          <p:nvPr/>
        </p:nvGrpSpPr>
        <p:grpSpPr>
          <a:xfrm>
            <a:off x="12294870" y="1946290"/>
            <a:ext cx="5673713" cy="7926742"/>
            <a:chOff x="0" y="0"/>
            <a:chExt cx="1494311" cy="2087702"/>
          </a:xfrm>
        </p:grpSpPr>
        <p:sp>
          <p:nvSpPr>
            <p:cNvPr id="18" name="Freeform 18"/>
            <p:cNvSpPr/>
            <p:nvPr/>
          </p:nvSpPr>
          <p:spPr>
            <a:xfrm>
              <a:off x="0" y="0"/>
              <a:ext cx="1494311" cy="2087702"/>
            </a:xfrm>
            <a:custGeom>
              <a:avLst/>
              <a:gdLst/>
              <a:ahLst/>
              <a:cxnLst/>
              <a:rect l="l" t="t" r="r" b="b"/>
              <a:pathLst>
                <a:path w="1494311" h="2087702">
                  <a:moveTo>
                    <a:pt x="0" y="0"/>
                  </a:moveTo>
                  <a:lnTo>
                    <a:pt x="1494311" y="0"/>
                  </a:lnTo>
                  <a:lnTo>
                    <a:pt x="1494311" y="2087702"/>
                  </a:lnTo>
                  <a:lnTo>
                    <a:pt x="0" y="2087702"/>
                  </a:lnTo>
                  <a:close/>
                </a:path>
              </a:pathLst>
            </a:custGeom>
            <a:solidFill>
              <a:srgbClr val="2E2E38"/>
            </a:solidFill>
          </p:spPr>
        </p:sp>
        <p:sp>
          <p:nvSpPr>
            <p:cNvPr id="19" name="TextBox 19"/>
            <p:cNvSpPr txBox="1"/>
            <p:nvPr/>
          </p:nvSpPr>
          <p:spPr>
            <a:xfrm>
              <a:off x="0" y="-19050"/>
              <a:ext cx="1494311" cy="2106752"/>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20" name="Freeform 20"/>
          <p:cNvSpPr/>
          <p:nvPr/>
        </p:nvSpPr>
        <p:spPr>
          <a:xfrm>
            <a:off x="12637413" y="2052121"/>
            <a:ext cx="1046992" cy="1046992"/>
          </a:xfrm>
          <a:custGeom>
            <a:avLst/>
            <a:gdLst/>
            <a:ahLst/>
            <a:cxnLst/>
            <a:rect l="l" t="t" r="r" b="b"/>
            <a:pathLst>
              <a:path w="1046992" h="1046992">
                <a:moveTo>
                  <a:pt x="0" y="0"/>
                </a:moveTo>
                <a:lnTo>
                  <a:pt x="1046993" y="0"/>
                </a:lnTo>
                <a:lnTo>
                  <a:pt x="1046993" y="1046992"/>
                </a:lnTo>
                <a:lnTo>
                  <a:pt x="0" y="1046992"/>
                </a:lnTo>
                <a:lnTo>
                  <a:pt x="0" y="0"/>
                </a:lnTo>
                <a:close/>
              </a:path>
            </a:pathLst>
          </a:custGeom>
          <a:blipFill>
            <a:blip r:embed="rId7"/>
            <a:stretch>
              <a:fillRect/>
            </a:stretch>
          </a:blipFill>
        </p:spPr>
      </p:sp>
      <p:grpSp>
        <p:nvGrpSpPr>
          <p:cNvPr id="21" name="Group 21"/>
          <p:cNvGrpSpPr/>
          <p:nvPr/>
        </p:nvGrpSpPr>
        <p:grpSpPr>
          <a:xfrm>
            <a:off x="12404474" y="3384565"/>
            <a:ext cx="1569610" cy="1508246"/>
            <a:chOff x="0" y="0"/>
            <a:chExt cx="671422" cy="645173"/>
          </a:xfrm>
        </p:grpSpPr>
        <p:sp>
          <p:nvSpPr>
            <p:cNvPr id="22" name="Freeform 22"/>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8"/>
              <a:stretch>
                <a:fillRect t="-2034" b="-2034"/>
              </a:stretch>
            </a:blipFill>
            <a:ln w="28575" cap="sq">
              <a:solidFill>
                <a:srgbClr val="FFE600"/>
              </a:solidFill>
              <a:prstDash val="solid"/>
              <a:miter/>
            </a:ln>
          </p:spPr>
        </p:sp>
      </p:grpSp>
      <p:sp>
        <p:nvSpPr>
          <p:cNvPr id="23" name="TextBox 23"/>
          <p:cNvSpPr txBox="1"/>
          <p:nvPr/>
        </p:nvSpPr>
        <p:spPr>
          <a:xfrm>
            <a:off x="14126485" y="3260400"/>
            <a:ext cx="3712285" cy="2484501"/>
          </a:xfrm>
          <a:prstGeom prst="rect">
            <a:avLst/>
          </a:prstGeom>
        </p:spPr>
        <p:txBody>
          <a:bodyPr lIns="0" tIns="0" rIns="0" bIns="0" rtlCol="0" anchor="t">
            <a:spAutoFit/>
          </a:bodyPr>
          <a:lstStyle/>
          <a:p>
            <a:pPr algn="l">
              <a:lnSpc>
                <a:spcPts val="2457"/>
              </a:lnSpc>
            </a:pPr>
            <a:r>
              <a:rPr lang="en-US" sz="2100" spc="33">
                <a:solidFill>
                  <a:srgbClr val="FFFFFF"/>
                </a:solidFill>
                <a:latin typeface="Arial"/>
                <a:ea typeface="Arial"/>
                <a:cs typeface="Arial"/>
                <a:sym typeface="Arial"/>
              </a:rPr>
              <a:t>The User department would be the </a:t>
            </a:r>
            <a:r>
              <a:rPr lang="en-US" sz="2100" u="sng" spc="33">
                <a:solidFill>
                  <a:srgbClr val="FFFFFF"/>
                </a:solidFill>
                <a:latin typeface="Arial"/>
                <a:ea typeface="Arial"/>
                <a:cs typeface="Arial"/>
                <a:sym typeface="Arial"/>
              </a:rPr>
              <a:t>Operations Departmen</a:t>
            </a:r>
            <a:r>
              <a:rPr lang="en-US" sz="2100" spc="33">
                <a:solidFill>
                  <a:srgbClr val="FFFFFF"/>
                </a:solidFill>
                <a:latin typeface="Arial"/>
                <a:ea typeface="Arial"/>
                <a:cs typeface="Arial"/>
                <a:sym typeface="Arial"/>
              </a:rPr>
              <a:t>t in the BPO companies as it sees the day to day functioning of call center agents. </a:t>
            </a:r>
          </a:p>
          <a:p>
            <a:pPr algn="l">
              <a:lnSpc>
                <a:spcPts val="2457"/>
              </a:lnSpc>
            </a:pPr>
            <a:endParaRPr lang="en-US" sz="2100" spc="33">
              <a:solidFill>
                <a:srgbClr val="FFFFFF"/>
              </a:solidFill>
              <a:latin typeface="Arial"/>
              <a:ea typeface="Arial"/>
              <a:cs typeface="Arial"/>
              <a:sym typeface="Arial"/>
            </a:endParaRPr>
          </a:p>
          <a:p>
            <a:pPr algn="l">
              <a:lnSpc>
                <a:spcPts val="2457"/>
              </a:lnSpc>
            </a:pPr>
            <a:endParaRPr lang="en-US" sz="2100" spc="33">
              <a:solidFill>
                <a:srgbClr val="FFFFFF"/>
              </a:solidFill>
              <a:latin typeface="Arial"/>
              <a:ea typeface="Arial"/>
              <a:cs typeface="Arial"/>
              <a:sym typeface="Arial"/>
            </a:endParaRPr>
          </a:p>
        </p:txBody>
      </p:sp>
      <p:sp>
        <p:nvSpPr>
          <p:cNvPr id="24" name="AutoShape 24"/>
          <p:cNvSpPr/>
          <p:nvPr/>
        </p:nvSpPr>
        <p:spPr>
          <a:xfrm>
            <a:off x="13253960" y="5744901"/>
            <a:ext cx="3755534" cy="0"/>
          </a:xfrm>
          <a:prstGeom prst="line">
            <a:avLst/>
          </a:prstGeom>
          <a:ln w="57150" cap="rnd">
            <a:solidFill>
              <a:srgbClr val="FFE600"/>
            </a:solidFill>
            <a:prstDash val="solid"/>
            <a:headEnd type="none" w="sm" len="sm"/>
            <a:tailEnd type="none" w="sm" len="sm"/>
          </a:ln>
        </p:spPr>
      </p:sp>
      <p:sp>
        <p:nvSpPr>
          <p:cNvPr id="25" name="Freeform 25"/>
          <p:cNvSpPr/>
          <p:nvPr/>
        </p:nvSpPr>
        <p:spPr>
          <a:xfrm>
            <a:off x="12666197" y="6059226"/>
            <a:ext cx="1046165" cy="1046165"/>
          </a:xfrm>
          <a:custGeom>
            <a:avLst/>
            <a:gdLst/>
            <a:ahLst/>
            <a:cxnLst/>
            <a:rect l="l" t="t" r="r" b="b"/>
            <a:pathLst>
              <a:path w="1046165" h="1046165">
                <a:moveTo>
                  <a:pt x="0" y="0"/>
                </a:moveTo>
                <a:lnTo>
                  <a:pt x="1046165" y="0"/>
                </a:lnTo>
                <a:lnTo>
                  <a:pt x="1046165" y="1046164"/>
                </a:lnTo>
                <a:lnTo>
                  <a:pt x="0" y="1046164"/>
                </a:lnTo>
                <a:lnTo>
                  <a:pt x="0" y="0"/>
                </a:lnTo>
                <a:close/>
              </a:path>
            </a:pathLst>
          </a:custGeom>
          <a:blipFill>
            <a:blip r:embed="rId9"/>
            <a:stretch>
              <a:fillRect/>
            </a:stretch>
          </a:blipFill>
        </p:spPr>
      </p:sp>
      <p:grpSp>
        <p:nvGrpSpPr>
          <p:cNvPr id="26" name="Group 26"/>
          <p:cNvGrpSpPr/>
          <p:nvPr/>
        </p:nvGrpSpPr>
        <p:grpSpPr>
          <a:xfrm>
            <a:off x="12376104" y="7750054"/>
            <a:ext cx="1569610" cy="1508246"/>
            <a:chOff x="0" y="0"/>
            <a:chExt cx="671422" cy="645173"/>
          </a:xfrm>
        </p:grpSpPr>
        <p:sp>
          <p:nvSpPr>
            <p:cNvPr id="27" name="Freeform 27"/>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10"/>
              <a:stretch>
                <a:fillRect t="-2034" b="-2034"/>
              </a:stretch>
            </a:blipFill>
            <a:ln w="28575" cap="sq">
              <a:solidFill>
                <a:srgbClr val="FFE600"/>
              </a:solidFill>
              <a:prstDash val="solid"/>
              <a:miter/>
            </a:ln>
          </p:spPr>
        </p:sp>
      </p:grpSp>
      <p:sp>
        <p:nvSpPr>
          <p:cNvPr id="28" name="TextBox 28"/>
          <p:cNvSpPr txBox="1"/>
          <p:nvPr/>
        </p:nvSpPr>
        <p:spPr>
          <a:xfrm>
            <a:off x="1985614" y="354854"/>
            <a:ext cx="12959942" cy="1115187"/>
          </a:xfrm>
          <a:prstGeom prst="rect">
            <a:avLst/>
          </a:prstGeom>
        </p:spPr>
        <p:txBody>
          <a:bodyPr lIns="0" tIns="0" rIns="0" bIns="0" rtlCol="0" anchor="t">
            <a:spAutoFit/>
          </a:bodyPr>
          <a:lstStyle/>
          <a:p>
            <a:pPr marL="0" lvl="0" indent="0" algn="ctr">
              <a:lnSpc>
                <a:spcPts val="4283"/>
              </a:lnSpc>
              <a:spcBef>
                <a:spcPct val="0"/>
              </a:spcBef>
            </a:pPr>
            <a:r>
              <a:rPr lang="en-US" sz="4199" b="1">
                <a:solidFill>
                  <a:srgbClr val="FFFFFF"/>
                </a:solidFill>
                <a:latin typeface="Inter Bold"/>
                <a:ea typeface="Inter Bold"/>
                <a:cs typeface="Inter Bold"/>
                <a:sym typeface="Inter Bold"/>
              </a:rPr>
              <a:t>BPO/BPM - AI for workflow and efficiency enhancement in Indian BPOs</a:t>
            </a:r>
          </a:p>
        </p:txBody>
      </p:sp>
      <p:sp>
        <p:nvSpPr>
          <p:cNvPr id="29" name="TextBox 29"/>
          <p:cNvSpPr txBox="1"/>
          <p:nvPr/>
        </p:nvSpPr>
        <p:spPr>
          <a:xfrm>
            <a:off x="1396275" y="2285868"/>
            <a:ext cx="3977402" cy="536722"/>
          </a:xfrm>
          <a:prstGeom prst="rect">
            <a:avLst/>
          </a:prstGeom>
        </p:spPr>
        <p:txBody>
          <a:bodyPr lIns="0" tIns="0" rIns="0" bIns="0" rtlCol="0" anchor="t">
            <a:spAutoFit/>
          </a:bodyPr>
          <a:lstStyle/>
          <a:p>
            <a:pPr marL="0" lvl="0" indent="0" algn="ctr">
              <a:lnSpc>
                <a:spcPts val="3548"/>
              </a:lnSpc>
              <a:spcBef>
                <a:spcPct val="0"/>
              </a:spcBef>
            </a:pPr>
            <a:r>
              <a:rPr lang="en-US" sz="3478" u="none" strike="noStrike">
                <a:solidFill>
                  <a:srgbClr val="FFFFFF"/>
                </a:solidFill>
                <a:latin typeface="Arial"/>
                <a:ea typeface="Arial"/>
                <a:cs typeface="Arial"/>
                <a:sym typeface="Arial"/>
              </a:rPr>
              <a:t>Our Understanding  </a:t>
            </a:r>
          </a:p>
        </p:txBody>
      </p:sp>
      <p:sp>
        <p:nvSpPr>
          <p:cNvPr id="30" name="TextBox 30"/>
          <p:cNvSpPr txBox="1"/>
          <p:nvPr/>
        </p:nvSpPr>
        <p:spPr>
          <a:xfrm>
            <a:off x="12276" y="3051488"/>
            <a:ext cx="5527437" cy="8799888"/>
          </a:xfrm>
          <a:prstGeom prst="rect">
            <a:avLst/>
          </a:prstGeom>
        </p:spPr>
        <p:txBody>
          <a:bodyPr lIns="0" tIns="0" rIns="0" bIns="0" rtlCol="0" anchor="t">
            <a:spAutoFit/>
          </a:bodyPr>
          <a:lstStyle/>
          <a:p>
            <a:pPr marL="471077" lvl="1" indent="-235539" algn="l">
              <a:lnSpc>
                <a:spcPts val="2552"/>
              </a:lnSpc>
              <a:buFont typeface="Arial"/>
              <a:buChar char="•"/>
            </a:pPr>
            <a:r>
              <a:rPr lang="en-US" sz="2181" spc="34">
                <a:solidFill>
                  <a:srgbClr val="FFFFFF"/>
                </a:solidFill>
                <a:latin typeface="Arial"/>
                <a:ea typeface="Arial"/>
                <a:cs typeface="Arial"/>
                <a:sym typeface="Arial"/>
              </a:rPr>
              <a:t>The Problem statement requires us to build a platform through which The workflow of BPO’s can be made more efficient. </a:t>
            </a:r>
          </a:p>
          <a:p>
            <a:pPr algn="l">
              <a:lnSpc>
                <a:spcPts val="2552"/>
              </a:lnSpc>
            </a:pPr>
            <a:r>
              <a:rPr lang="en-US" sz="2181" spc="34">
                <a:solidFill>
                  <a:srgbClr val="FFFFFF"/>
                </a:solidFill>
                <a:latin typeface="Arial"/>
                <a:ea typeface="Arial"/>
                <a:cs typeface="Arial"/>
                <a:sym typeface="Arial"/>
              </a:rPr>
              <a:t>         </a:t>
            </a:r>
          </a:p>
          <a:p>
            <a:pPr marL="471077" lvl="1" indent="-235539" algn="l">
              <a:lnSpc>
                <a:spcPts val="2552"/>
              </a:lnSpc>
              <a:buFont typeface="Arial"/>
              <a:buChar char="•"/>
            </a:pPr>
            <a:r>
              <a:rPr lang="en-US" sz="2181" spc="34">
                <a:solidFill>
                  <a:srgbClr val="FFFFFF"/>
                </a:solidFill>
                <a:latin typeface="Arial"/>
                <a:ea typeface="Arial"/>
                <a:cs typeface="Arial"/>
                <a:sym typeface="Arial"/>
              </a:rPr>
              <a:t>It requires us to build modules to a software where agents can view their scheduled tasks and calls. </a:t>
            </a:r>
          </a:p>
          <a:p>
            <a:pPr algn="l">
              <a:lnSpc>
                <a:spcPts val="2552"/>
              </a:lnSpc>
            </a:pPr>
            <a:endParaRPr lang="en-US" sz="2181" spc="34">
              <a:solidFill>
                <a:srgbClr val="FFFFFF"/>
              </a:solidFill>
              <a:latin typeface="Arial"/>
              <a:ea typeface="Arial"/>
              <a:cs typeface="Arial"/>
              <a:sym typeface="Arial"/>
            </a:endParaRPr>
          </a:p>
          <a:p>
            <a:pPr marL="471077" lvl="1" indent="-235539" algn="l">
              <a:lnSpc>
                <a:spcPts val="2552"/>
              </a:lnSpc>
              <a:buFont typeface="Arial"/>
              <a:buChar char="•"/>
            </a:pPr>
            <a:r>
              <a:rPr lang="en-US" sz="2181" spc="34">
                <a:solidFill>
                  <a:srgbClr val="FFFFFF"/>
                </a:solidFill>
                <a:latin typeface="Arial"/>
                <a:ea typeface="Arial"/>
                <a:cs typeface="Arial"/>
                <a:sym typeface="Arial"/>
              </a:rPr>
              <a:t>An automated data entry section where the client’s data can be stored</a:t>
            </a:r>
          </a:p>
          <a:p>
            <a:pPr algn="l">
              <a:lnSpc>
                <a:spcPts val="2552"/>
              </a:lnSpc>
            </a:pPr>
            <a:endParaRPr lang="en-US" sz="2181" spc="34">
              <a:solidFill>
                <a:srgbClr val="FFFFFF"/>
              </a:solidFill>
              <a:latin typeface="Arial"/>
              <a:ea typeface="Arial"/>
              <a:cs typeface="Arial"/>
              <a:sym typeface="Arial"/>
            </a:endParaRPr>
          </a:p>
          <a:p>
            <a:pPr marL="471077" lvl="1" indent="-235539" algn="l">
              <a:lnSpc>
                <a:spcPts val="2552"/>
              </a:lnSpc>
              <a:buFont typeface="Arial"/>
              <a:buChar char="•"/>
            </a:pPr>
            <a:r>
              <a:rPr lang="en-US" sz="2181" spc="34">
                <a:solidFill>
                  <a:srgbClr val="FFFFFF"/>
                </a:solidFill>
                <a:latin typeface="Arial"/>
                <a:ea typeface="Arial"/>
                <a:cs typeface="Arial"/>
                <a:sym typeface="Arial"/>
              </a:rPr>
              <a:t>An AI chatbot trained on the company’s rules and regulations which allows agents to find quick answers to client queries.</a:t>
            </a:r>
          </a:p>
          <a:p>
            <a:pPr algn="l">
              <a:lnSpc>
                <a:spcPts val="2552"/>
              </a:lnSpc>
            </a:pPr>
            <a:endParaRPr lang="en-US" sz="2181" spc="34">
              <a:solidFill>
                <a:srgbClr val="FFFFFF"/>
              </a:solidFill>
              <a:latin typeface="Arial"/>
              <a:ea typeface="Arial"/>
              <a:cs typeface="Arial"/>
              <a:sym typeface="Arial"/>
            </a:endParaRPr>
          </a:p>
          <a:p>
            <a:pPr marL="471077" lvl="1" indent="-235539" algn="l">
              <a:lnSpc>
                <a:spcPts val="2552"/>
              </a:lnSpc>
              <a:buFont typeface="Arial"/>
              <a:buChar char="•"/>
            </a:pPr>
            <a:r>
              <a:rPr lang="en-US" sz="2181" spc="34">
                <a:solidFill>
                  <a:srgbClr val="FFFFFF"/>
                </a:solidFill>
                <a:latin typeface="Arial"/>
                <a:ea typeface="Arial"/>
                <a:cs typeface="Arial"/>
                <a:sym typeface="Arial"/>
              </a:rPr>
              <a:t>Also an automated chatbot for clients as well so normal queries could be resolved with it and incoming volume of calls and chats are reduced</a:t>
            </a: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p:txBody>
      </p:sp>
      <p:sp>
        <p:nvSpPr>
          <p:cNvPr id="31" name="TextBox 31"/>
          <p:cNvSpPr txBox="1"/>
          <p:nvPr/>
        </p:nvSpPr>
        <p:spPr>
          <a:xfrm>
            <a:off x="8052738" y="2287529"/>
            <a:ext cx="2970729" cy="536722"/>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Target Industry</a:t>
            </a:r>
          </a:p>
        </p:txBody>
      </p:sp>
      <p:sp>
        <p:nvSpPr>
          <p:cNvPr id="32" name="TextBox 32"/>
          <p:cNvSpPr txBox="1"/>
          <p:nvPr/>
        </p:nvSpPr>
        <p:spPr>
          <a:xfrm>
            <a:off x="8202877" y="3346465"/>
            <a:ext cx="3563328" cy="2398435"/>
          </a:xfrm>
          <a:prstGeom prst="rect">
            <a:avLst/>
          </a:prstGeom>
        </p:spPr>
        <p:txBody>
          <a:bodyPr lIns="0" tIns="0" rIns="0" bIns="0" rtlCol="0" anchor="t">
            <a:spAutoFit/>
          </a:bodyPr>
          <a:lstStyle/>
          <a:p>
            <a:pPr algn="l">
              <a:lnSpc>
                <a:spcPts val="2455"/>
              </a:lnSpc>
            </a:pPr>
            <a:r>
              <a:rPr lang="en-US" sz="2098" u="sng" spc="33">
                <a:solidFill>
                  <a:srgbClr val="FFFFFF"/>
                </a:solidFill>
                <a:latin typeface="Arial"/>
                <a:ea typeface="Arial"/>
                <a:cs typeface="Arial"/>
                <a:sym typeface="Arial"/>
              </a:rPr>
              <a:t>Business Process Outsourcing (BPO)</a:t>
            </a:r>
            <a:r>
              <a:rPr lang="en-US" sz="2098" spc="33">
                <a:solidFill>
                  <a:srgbClr val="FFFFFF"/>
                </a:solidFill>
                <a:latin typeface="Arial"/>
                <a:ea typeface="Arial"/>
                <a:cs typeface="Arial"/>
                <a:sym typeface="Arial"/>
              </a:rPr>
              <a:t> companies specifically those offering customer interaction services for their clients</a:t>
            </a:r>
          </a:p>
          <a:p>
            <a:pPr algn="l">
              <a:lnSpc>
                <a:spcPts val="2249"/>
              </a:lnSpc>
            </a:pPr>
            <a:endParaRPr lang="en-US" sz="2098" spc="33">
              <a:solidFill>
                <a:srgbClr val="FFFFFF"/>
              </a:solidFill>
              <a:latin typeface="Arial"/>
              <a:ea typeface="Arial"/>
              <a:cs typeface="Arial"/>
              <a:sym typeface="Arial"/>
            </a:endParaRPr>
          </a:p>
          <a:p>
            <a:pPr algn="l">
              <a:lnSpc>
                <a:spcPts val="2249"/>
              </a:lnSpc>
            </a:pPr>
            <a:endParaRPr lang="en-US" sz="2098" spc="33">
              <a:solidFill>
                <a:srgbClr val="FFFFFF"/>
              </a:solidFill>
              <a:latin typeface="Arial"/>
              <a:ea typeface="Arial"/>
              <a:cs typeface="Arial"/>
              <a:sym typeface="Arial"/>
            </a:endParaRPr>
          </a:p>
          <a:p>
            <a:pPr algn="l">
              <a:lnSpc>
                <a:spcPts val="2249"/>
              </a:lnSpc>
            </a:pPr>
            <a:endParaRPr lang="en-US" sz="2098" spc="33">
              <a:solidFill>
                <a:srgbClr val="FFFFFF"/>
              </a:solidFill>
              <a:latin typeface="Arial"/>
              <a:ea typeface="Arial"/>
              <a:cs typeface="Arial"/>
              <a:sym typeface="Arial"/>
            </a:endParaRPr>
          </a:p>
        </p:txBody>
      </p:sp>
      <p:sp>
        <p:nvSpPr>
          <p:cNvPr id="33" name="TextBox 33"/>
          <p:cNvSpPr txBox="1"/>
          <p:nvPr/>
        </p:nvSpPr>
        <p:spPr>
          <a:xfrm>
            <a:off x="8052738" y="6606499"/>
            <a:ext cx="2676049" cy="536722"/>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Industry Type</a:t>
            </a:r>
          </a:p>
        </p:txBody>
      </p:sp>
      <p:sp>
        <p:nvSpPr>
          <p:cNvPr id="34" name="TextBox 34"/>
          <p:cNvSpPr txBox="1"/>
          <p:nvPr/>
        </p:nvSpPr>
        <p:spPr>
          <a:xfrm>
            <a:off x="8202877" y="7887632"/>
            <a:ext cx="3563328" cy="2703235"/>
          </a:xfrm>
          <a:prstGeom prst="rect">
            <a:avLst/>
          </a:prstGeom>
        </p:spPr>
        <p:txBody>
          <a:bodyPr lIns="0" tIns="0" rIns="0" bIns="0" rtlCol="0" anchor="t">
            <a:spAutoFit/>
          </a:bodyPr>
          <a:lstStyle/>
          <a:p>
            <a:pPr algn="l">
              <a:lnSpc>
                <a:spcPts val="2455"/>
              </a:lnSpc>
            </a:pPr>
            <a:r>
              <a:rPr lang="en-US" sz="2098" spc="33">
                <a:solidFill>
                  <a:srgbClr val="FFFFFF"/>
                </a:solidFill>
                <a:latin typeface="Arial"/>
                <a:ea typeface="Arial"/>
                <a:cs typeface="Arial"/>
                <a:sym typeface="Arial"/>
              </a:rPr>
              <a:t>The Industry type is </a:t>
            </a:r>
            <a:r>
              <a:rPr lang="en-US" sz="2098" u="sng" spc="33">
                <a:solidFill>
                  <a:srgbClr val="FFFFFF"/>
                </a:solidFill>
                <a:latin typeface="Arial"/>
                <a:ea typeface="Arial"/>
                <a:cs typeface="Arial"/>
                <a:sym typeface="Arial"/>
              </a:rPr>
              <a:t>Business to Business (B2B)</a:t>
            </a:r>
            <a:r>
              <a:rPr lang="en-US" sz="2098" spc="33">
                <a:solidFill>
                  <a:srgbClr val="FFFFFF"/>
                </a:solidFill>
                <a:latin typeface="Arial"/>
                <a:ea typeface="Arial"/>
                <a:cs typeface="Arial"/>
                <a:sym typeface="Arial"/>
              </a:rPr>
              <a:t> as well would sell software</a:t>
            </a:r>
          </a:p>
          <a:p>
            <a:pPr algn="l">
              <a:lnSpc>
                <a:spcPts val="2455"/>
              </a:lnSpc>
            </a:pPr>
            <a:r>
              <a:rPr lang="en-US" sz="2098" spc="33">
                <a:solidFill>
                  <a:srgbClr val="FFFFFF"/>
                </a:solidFill>
                <a:latin typeface="Arial"/>
                <a:ea typeface="Arial"/>
                <a:cs typeface="Arial"/>
                <a:sym typeface="Arial"/>
              </a:rPr>
              <a:t>directly to those business that provide services for other companies.</a:t>
            </a:r>
          </a:p>
          <a:p>
            <a:pPr algn="l">
              <a:lnSpc>
                <a:spcPts val="2249"/>
              </a:lnSpc>
            </a:pPr>
            <a:endParaRPr lang="en-US" sz="2098" spc="33">
              <a:solidFill>
                <a:srgbClr val="FFFFFF"/>
              </a:solidFill>
              <a:latin typeface="Arial"/>
              <a:ea typeface="Arial"/>
              <a:cs typeface="Arial"/>
              <a:sym typeface="Arial"/>
            </a:endParaRPr>
          </a:p>
          <a:p>
            <a:pPr algn="l">
              <a:lnSpc>
                <a:spcPts val="2249"/>
              </a:lnSpc>
            </a:pPr>
            <a:endParaRPr lang="en-US" sz="2098" spc="33">
              <a:solidFill>
                <a:srgbClr val="FFFFFF"/>
              </a:solidFill>
              <a:latin typeface="Arial"/>
              <a:ea typeface="Arial"/>
              <a:cs typeface="Arial"/>
              <a:sym typeface="Arial"/>
            </a:endParaRPr>
          </a:p>
          <a:p>
            <a:pPr algn="l">
              <a:lnSpc>
                <a:spcPts val="2249"/>
              </a:lnSpc>
            </a:pPr>
            <a:endParaRPr lang="en-US" sz="2098" spc="33">
              <a:solidFill>
                <a:srgbClr val="FFFFFF"/>
              </a:solidFill>
              <a:latin typeface="Arial"/>
              <a:ea typeface="Arial"/>
              <a:cs typeface="Arial"/>
              <a:sym typeface="Arial"/>
            </a:endParaRPr>
          </a:p>
        </p:txBody>
      </p:sp>
      <p:sp>
        <p:nvSpPr>
          <p:cNvPr id="35" name="TextBox 35"/>
          <p:cNvSpPr txBox="1"/>
          <p:nvPr/>
        </p:nvSpPr>
        <p:spPr>
          <a:xfrm>
            <a:off x="13974085" y="2302493"/>
            <a:ext cx="3362920" cy="536722"/>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User Department</a:t>
            </a:r>
          </a:p>
        </p:txBody>
      </p:sp>
      <p:sp>
        <p:nvSpPr>
          <p:cNvPr id="36" name="TextBox 36"/>
          <p:cNvSpPr txBox="1"/>
          <p:nvPr/>
        </p:nvSpPr>
        <p:spPr>
          <a:xfrm>
            <a:off x="14481892" y="6421962"/>
            <a:ext cx="2282904" cy="536722"/>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User Group</a:t>
            </a:r>
          </a:p>
        </p:txBody>
      </p:sp>
      <p:sp>
        <p:nvSpPr>
          <p:cNvPr id="37" name="TextBox 37"/>
          <p:cNvSpPr txBox="1"/>
          <p:nvPr/>
        </p:nvSpPr>
        <p:spPr>
          <a:xfrm>
            <a:off x="14126485" y="7578597"/>
            <a:ext cx="3712285" cy="2179701"/>
          </a:xfrm>
          <a:prstGeom prst="rect">
            <a:avLst/>
          </a:prstGeom>
        </p:spPr>
        <p:txBody>
          <a:bodyPr lIns="0" tIns="0" rIns="0" bIns="0" rtlCol="0" anchor="t">
            <a:spAutoFit/>
          </a:bodyPr>
          <a:lstStyle/>
          <a:p>
            <a:pPr algn="l">
              <a:lnSpc>
                <a:spcPts val="2457"/>
              </a:lnSpc>
            </a:pPr>
            <a:r>
              <a:rPr lang="en-US" sz="2100" spc="33">
                <a:solidFill>
                  <a:srgbClr val="FFFFFF"/>
                </a:solidFill>
                <a:latin typeface="Arial"/>
                <a:ea typeface="Arial"/>
                <a:cs typeface="Arial"/>
                <a:sym typeface="Arial"/>
              </a:rPr>
              <a:t>The main User Group would be the </a:t>
            </a:r>
            <a:r>
              <a:rPr lang="en-US" sz="2100" u="sng" spc="33">
                <a:solidFill>
                  <a:srgbClr val="FFFFFF"/>
                </a:solidFill>
                <a:latin typeface="Arial"/>
                <a:ea typeface="Arial"/>
                <a:cs typeface="Arial"/>
                <a:sym typeface="Arial"/>
              </a:rPr>
              <a:t>Call Center Executives</a:t>
            </a:r>
            <a:r>
              <a:rPr lang="en-US" sz="2100" spc="33">
                <a:solidFill>
                  <a:srgbClr val="FFFFFF"/>
                </a:solidFill>
                <a:latin typeface="Arial"/>
                <a:ea typeface="Arial"/>
                <a:cs typeface="Arial"/>
                <a:sym typeface="Arial"/>
              </a:rPr>
              <a:t> which would use the software to resolve client queries efficiently and quickly.</a:t>
            </a:r>
          </a:p>
          <a:p>
            <a:pPr algn="l">
              <a:lnSpc>
                <a:spcPts val="2457"/>
              </a:lnSpc>
            </a:pPr>
            <a:endParaRPr lang="en-US" sz="2100" spc="33">
              <a:solidFill>
                <a:srgbClr val="FFFFFF"/>
              </a:solidFill>
              <a:latin typeface="Arial"/>
              <a:ea typeface="Arial"/>
              <a:cs typeface="Arial"/>
              <a:sym typeface="Arial"/>
            </a:endParaRPr>
          </a:p>
          <a:p>
            <a:pPr algn="l">
              <a:lnSpc>
                <a:spcPts val="2457"/>
              </a:lnSpc>
            </a:pPr>
            <a:endParaRPr lang="en-US" sz="2100" spc="33">
              <a:solidFill>
                <a:srgbClr val="FFFFFF"/>
              </a:solidFill>
              <a:latin typeface="Arial"/>
              <a:ea typeface="Arial"/>
              <a:cs typeface="Arial"/>
              <a:sym typeface="Arial"/>
            </a:endParaRPr>
          </a:p>
        </p:txBody>
      </p:sp>
      <p:sp>
        <p:nvSpPr>
          <p:cNvPr id="38" name="Freeform 38"/>
          <p:cNvSpPr/>
          <p:nvPr/>
        </p:nvSpPr>
        <p:spPr>
          <a:xfrm>
            <a:off x="17838770" y="9669977"/>
            <a:ext cx="395752" cy="406112"/>
          </a:xfrm>
          <a:custGeom>
            <a:avLst/>
            <a:gdLst/>
            <a:ahLst/>
            <a:cxnLst/>
            <a:rect l="l" t="t" r="r" b="b"/>
            <a:pathLst>
              <a:path w="395752" h="406112">
                <a:moveTo>
                  <a:pt x="0" y="0"/>
                </a:moveTo>
                <a:lnTo>
                  <a:pt x="395752" y="0"/>
                </a:lnTo>
                <a:lnTo>
                  <a:pt x="395752" y="406111"/>
                </a:lnTo>
                <a:lnTo>
                  <a:pt x="0" y="40611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39" name="AutoShape 39"/>
          <p:cNvSpPr/>
          <p:nvPr/>
        </p:nvSpPr>
        <p:spPr>
          <a:xfrm>
            <a:off x="0" y="10176565"/>
            <a:ext cx="18288000" cy="42862"/>
          </a:xfrm>
          <a:prstGeom prst="line">
            <a:avLst/>
          </a:prstGeom>
          <a:ln w="219075" cap="flat">
            <a:solidFill>
              <a:srgbClr val="FFE600"/>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flipV="1">
            <a:off x="894688" y="412765"/>
            <a:ext cx="16498624" cy="0"/>
          </a:xfrm>
          <a:prstGeom prst="line">
            <a:avLst/>
          </a:prstGeom>
          <a:ln w="57150" cap="rnd">
            <a:solidFill>
              <a:srgbClr val="FFE600"/>
            </a:solidFill>
            <a:prstDash val="solid"/>
            <a:headEnd type="none" w="sm" len="sm"/>
            <a:tailEnd type="none" w="sm" len="sm"/>
          </a:ln>
        </p:spPr>
      </p:sp>
      <p:grpSp>
        <p:nvGrpSpPr>
          <p:cNvPr id="3" name="Group 3"/>
          <p:cNvGrpSpPr/>
          <p:nvPr/>
        </p:nvGrpSpPr>
        <p:grpSpPr>
          <a:xfrm>
            <a:off x="540409" y="856840"/>
            <a:ext cx="10980357" cy="8813136"/>
            <a:chOff x="0" y="0"/>
            <a:chExt cx="2891946" cy="2321155"/>
          </a:xfrm>
        </p:grpSpPr>
        <p:sp>
          <p:nvSpPr>
            <p:cNvPr id="4" name="Freeform 4"/>
            <p:cNvSpPr/>
            <p:nvPr/>
          </p:nvSpPr>
          <p:spPr>
            <a:xfrm>
              <a:off x="0" y="0"/>
              <a:ext cx="2891946" cy="2321155"/>
            </a:xfrm>
            <a:custGeom>
              <a:avLst/>
              <a:gdLst/>
              <a:ahLst/>
              <a:cxnLst/>
              <a:rect l="l" t="t" r="r" b="b"/>
              <a:pathLst>
                <a:path w="2891946" h="2321155">
                  <a:moveTo>
                    <a:pt x="0" y="0"/>
                  </a:moveTo>
                  <a:lnTo>
                    <a:pt x="2891946" y="0"/>
                  </a:lnTo>
                  <a:lnTo>
                    <a:pt x="2891946" y="2321155"/>
                  </a:lnTo>
                  <a:lnTo>
                    <a:pt x="0" y="2321155"/>
                  </a:lnTo>
                  <a:close/>
                </a:path>
              </a:pathLst>
            </a:custGeom>
            <a:solidFill>
              <a:srgbClr val="2E2E38"/>
            </a:solidFill>
          </p:spPr>
        </p:sp>
        <p:sp>
          <p:nvSpPr>
            <p:cNvPr id="5" name="TextBox 5"/>
            <p:cNvSpPr txBox="1"/>
            <p:nvPr/>
          </p:nvSpPr>
          <p:spPr>
            <a:xfrm>
              <a:off x="0" y="-19050"/>
              <a:ext cx="2891946" cy="2340205"/>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6" name="Freeform 6"/>
          <p:cNvSpPr/>
          <p:nvPr/>
        </p:nvSpPr>
        <p:spPr>
          <a:xfrm>
            <a:off x="17838770" y="9669977"/>
            <a:ext cx="395752" cy="406112"/>
          </a:xfrm>
          <a:custGeom>
            <a:avLst/>
            <a:gdLst/>
            <a:ahLst/>
            <a:cxnLst/>
            <a:rect l="l" t="t" r="r" b="b"/>
            <a:pathLst>
              <a:path w="395752" h="406112">
                <a:moveTo>
                  <a:pt x="0" y="0"/>
                </a:moveTo>
                <a:lnTo>
                  <a:pt x="395752" y="0"/>
                </a:lnTo>
                <a:lnTo>
                  <a:pt x="395752" y="406111"/>
                </a:lnTo>
                <a:lnTo>
                  <a:pt x="0" y="4061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1764163" y="856840"/>
            <a:ext cx="6074607" cy="8813136"/>
            <a:chOff x="0" y="0"/>
            <a:chExt cx="1599897" cy="2321155"/>
          </a:xfrm>
        </p:grpSpPr>
        <p:sp>
          <p:nvSpPr>
            <p:cNvPr id="8" name="Freeform 8"/>
            <p:cNvSpPr/>
            <p:nvPr/>
          </p:nvSpPr>
          <p:spPr>
            <a:xfrm>
              <a:off x="0" y="0"/>
              <a:ext cx="1599897" cy="2321155"/>
            </a:xfrm>
            <a:custGeom>
              <a:avLst/>
              <a:gdLst/>
              <a:ahLst/>
              <a:cxnLst/>
              <a:rect l="l" t="t" r="r" b="b"/>
              <a:pathLst>
                <a:path w="1599897" h="2321155">
                  <a:moveTo>
                    <a:pt x="0" y="0"/>
                  </a:moveTo>
                  <a:lnTo>
                    <a:pt x="1599897" y="0"/>
                  </a:lnTo>
                  <a:lnTo>
                    <a:pt x="1599897" y="2321155"/>
                  </a:lnTo>
                  <a:lnTo>
                    <a:pt x="0" y="2321155"/>
                  </a:lnTo>
                  <a:close/>
                </a:path>
              </a:pathLst>
            </a:custGeom>
            <a:solidFill>
              <a:srgbClr val="2E2E38"/>
            </a:solidFill>
          </p:spPr>
        </p:sp>
        <p:sp>
          <p:nvSpPr>
            <p:cNvPr id="9" name="TextBox 9"/>
            <p:cNvSpPr txBox="1"/>
            <p:nvPr/>
          </p:nvSpPr>
          <p:spPr>
            <a:xfrm>
              <a:off x="0" y="-19050"/>
              <a:ext cx="1599897" cy="2340205"/>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10" name="Freeform 10"/>
          <p:cNvSpPr/>
          <p:nvPr/>
        </p:nvSpPr>
        <p:spPr>
          <a:xfrm>
            <a:off x="894688" y="1028700"/>
            <a:ext cx="1106030" cy="1106030"/>
          </a:xfrm>
          <a:custGeom>
            <a:avLst/>
            <a:gdLst/>
            <a:ahLst/>
            <a:cxnLst/>
            <a:rect l="l" t="t" r="r" b="b"/>
            <a:pathLst>
              <a:path w="1106030" h="1106030">
                <a:moveTo>
                  <a:pt x="0" y="0"/>
                </a:moveTo>
                <a:lnTo>
                  <a:pt x="1106030" y="0"/>
                </a:lnTo>
                <a:lnTo>
                  <a:pt x="1106030" y="1106030"/>
                </a:lnTo>
                <a:lnTo>
                  <a:pt x="0" y="1106030"/>
                </a:lnTo>
                <a:lnTo>
                  <a:pt x="0" y="0"/>
                </a:lnTo>
                <a:close/>
              </a:path>
            </a:pathLst>
          </a:custGeom>
          <a:blipFill>
            <a:blip r:embed="rId4"/>
            <a:stretch>
              <a:fillRect/>
            </a:stretch>
          </a:blipFill>
        </p:spPr>
      </p:sp>
      <p:sp>
        <p:nvSpPr>
          <p:cNvPr id="11" name="TextBox 11"/>
          <p:cNvSpPr txBox="1"/>
          <p:nvPr/>
        </p:nvSpPr>
        <p:spPr>
          <a:xfrm>
            <a:off x="297012" y="2439616"/>
            <a:ext cx="11223754" cy="9447588"/>
          </a:xfrm>
          <a:prstGeom prst="rect">
            <a:avLst/>
          </a:prstGeom>
        </p:spPr>
        <p:txBody>
          <a:bodyPr lIns="0" tIns="0" rIns="0" bIns="0" rtlCol="0" anchor="t">
            <a:spAutoFit/>
          </a:bodyPr>
          <a:lstStyle/>
          <a:p>
            <a:pPr marL="471077" lvl="1" indent="-235539" algn="l">
              <a:lnSpc>
                <a:spcPts val="2552"/>
              </a:lnSpc>
              <a:buFont typeface="Arial"/>
              <a:buChar char="•"/>
            </a:pPr>
            <a:r>
              <a:rPr lang="en-US" sz="2181" spc="34">
                <a:solidFill>
                  <a:srgbClr val="FFFFFF"/>
                </a:solidFill>
                <a:latin typeface="Arial"/>
                <a:ea typeface="Arial"/>
                <a:cs typeface="Arial"/>
                <a:sym typeface="Arial"/>
              </a:rPr>
              <a:t>The client ordered a product from the application which has been defective and not working properly. The client connects with the AI chatbot on support page of application</a:t>
            </a:r>
          </a:p>
          <a:p>
            <a:pPr algn="l">
              <a:lnSpc>
                <a:spcPts val="2552"/>
              </a:lnSpc>
            </a:pPr>
            <a:r>
              <a:rPr lang="en-US" sz="2181" spc="34">
                <a:solidFill>
                  <a:srgbClr val="FFFFFF"/>
                </a:solidFill>
                <a:latin typeface="Arial"/>
                <a:ea typeface="Arial"/>
                <a:cs typeface="Arial"/>
                <a:sym typeface="Arial"/>
              </a:rPr>
              <a:t>       </a:t>
            </a:r>
          </a:p>
          <a:p>
            <a:pPr marL="471077" lvl="1" indent="-235539" algn="l">
              <a:lnSpc>
                <a:spcPts val="2552"/>
              </a:lnSpc>
              <a:buFont typeface="Arial"/>
              <a:buChar char="•"/>
            </a:pPr>
            <a:r>
              <a:rPr lang="en-US" sz="2181" spc="34">
                <a:solidFill>
                  <a:srgbClr val="FFFFFF"/>
                </a:solidFill>
                <a:latin typeface="Arial"/>
                <a:ea typeface="Arial"/>
                <a:cs typeface="Arial"/>
                <a:sym typeface="Arial"/>
              </a:rPr>
              <a:t>The client discuss his problem with chatbot if the issue is resolved client leaves else is prompted to connect with customer center executive either through call or chat.</a:t>
            </a:r>
          </a:p>
          <a:p>
            <a:pPr algn="l">
              <a:lnSpc>
                <a:spcPts val="2552"/>
              </a:lnSpc>
            </a:pPr>
            <a:endParaRPr lang="en-US" sz="2181" spc="34">
              <a:solidFill>
                <a:srgbClr val="FFFFFF"/>
              </a:solidFill>
              <a:latin typeface="Arial"/>
              <a:ea typeface="Arial"/>
              <a:cs typeface="Arial"/>
              <a:sym typeface="Arial"/>
            </a:endParaRPr>
          </a:p>
          <a:p>
            <a:pPr marL="471077" lvl="1" indent="-235539" algn="l">
              <a:lnSpc>
                <a:spcPts val="2552"/>
              </a:lnSpc>
              <a:buFont typeface="Arial"/>
              <a:buChar char="•"/>
            </a:pPr>
            <a:r>
              <a:rPr lang="en-US" sz="2181" spc="34">
                <a:solidFill>
                  <a:srgbClr val="FFFFFF"/>
                </a:solidFill>
                <a:latin typeface="Arial"/>
                <a:ea typeface="Arial"/>
                <a:cs typeface="Arial"/>
                <a:sym typeface="Arial"/>
              </a:rPr>
              <a:t>All this while the call center executive can login on the NovaDesk software where he/she can perform his/her daily scheduled tasks and make scheduled calls. </a:t>
            </a:r>
          </a:p>
          <a:p>
            <a:pPr algn="l">
              <a:lnSpc>
                <a:spcPts val="2552"/>
              </a:lnSpc>
            </a:pPr>
            <a:endParaRPr lang="en-US" sz="2181" spc="34">
              <a:solidFill>
                <a:srgbClr val="FFFFFF"/>
              </a:solidFill>
              <a:latin typeface="Arial"/>
              <a:ea typeface="Arial"/>
              <a:cs typeface="Arial"/>
              <a:sym typeface="Arial"/>
            </a:endParaRPr>
          </a:p>
          <a:p>
            <a:pPr marL="471077" lvl="1" indent="-235539" algn="l">
              <a:lnSpc>
                <a:spcPts val="2552"/>
              </a:lnSpc>
              <a:buFont typeface="Arial"/>
              <a:buChar char="•"/>
            </a:pPr>
            <a:r>
              <a:rPr lang="en-US" sz="2181" spc="34">
                <a:solidFill>
                  <a:srgbClr val="FFFFFF"/>
                </a:solidFill>
                <a:latin typeface="Arial"/>
                <a:ea typeface="Arial"/>
                <a:cs typeface="Arial"/>
                <a:sym typeface="Arial"/>
              </a:rPr>
              <a:t>The client queries arrives on the executive screen where he can either accept the conversation or transfer. If accepted the executive resolves queries of client. If he has doubt in anything then executive can use AI chatbot trained on company’s rules and regulations. </a:t>
            </a:r>
          </a:p>
          <a:p>
            <a:pPr algn="l">
              <a:lnSpc>
                <a:spcPts val="2552"/>
              </a:lnSpc>
            </a:pPr>
            <a:endParaRPr lang="en-US" sz="2181" spc="34">
              <a:solidFill>
                <a:srgbClr val="FFFFFF"/>
              </a:solidFill>
              <a:latin typeface="Arial"/>
              <a:ea typeface="Arial"/>
              <a:cs typeface="Arial"/>
              <a:sym typeface="Arial"/>
            </a:endParaRPr>
          </a:p>
          <a:p>
            <a:pPr marL="471077" lvl="1" indent="-235539" algn="l">
              <a:lnSpc>
                <a:spcPts val="2552"/>
              </a:lnSpc>
              <a:buFont typeface="Arial"/>
              <a:buChar char="•"/>
            </a:pPr>
            <a:r>
              <a:rPr lang="en-US" sz="2181" spc="34">
                <a:solidFill>
                  <a:srgbClr val="FFFFFF"/>
                </a:solidFill>
                <a:latin typeface="Arial"/>
                <a:ea typeface="Arial"/>
                <a:cs typeface="Arial"/>
                <a:sym typeface="Arial"/>
              </a:rPr>
              <a:t>The client data is stored in the database. If the client query is resolved he/she rates the conversation and leaves else the problem is escalated to higher level where the resolution would be provided afterwards and included in scheduled calls.</a:t>
            </a:r>
          </a:p>
          <a:p>
            <a:pPr algn="l">
              <a:lnSpc>
                <a:spcPts val="2552"/>
              </a:lnSpc>
            </a:pPr>
            <a:endParaRPr lang="en-US" sz="2181" spc="34">
              <a:solidFill>
                <a:srgbClr val="FFFFFF"/>
              </a:solidFill>
              <a:latin typeface="Arial"/>
              <a:ea typeface="Arial"/>
              <a:cs typeface="Arial"/>
              <a:sym typeface="Arial"/>
            </a:endParaRPr>
          </a:p>
          <a:p>
            <a:pPr marL="471077" lvl="1" indent="-235539" algn="l">
              <a:lnSpc>
                <a:spcPts val="2552"/>
              </a:lnSpc>
              <a:buFont typeface="Arial"/>
              <a:buChar char="•"/>
            </a:pPr>
            <a:r>
              <a:rPr lang="en-US" sz="2181" spc="34">
                <a:solidFill>
                  <a:srgbClr val="FFFFFF"/>
                </a:solidFill>
                <a:latin typeface="Arial"/>
                <a:ea typeface="Arial"/>
                <a:cs typeface="Arial"/>
                <a:sym typeface="Arial"/>
              </a:rPr>
              <a:t>The executive can also view ratings given by the client and past conversations and also check the AI analysis of the conversation and provided constructive feedback.</a:t>
            </a: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p:txBody>
      </p:sp>
      <p:sp>
        <p:nvSpPr>
          <p:cNvPr id="12" name="Freeform 12"/>
          <p:cNvSpPr/>
          <p:nvPr/>
        </p:nvSpPr>
        <p:spPr>
          <a:xfrm>
            <a:off x="11985469" y="1028700"/>
            <a:ext cx="1087499" cy="1087499"/>
          </a:xfrm>
          <a:custGeom>
            <a:avLst/>
            <a:gdLst/>
            <a:ahLst/>
            <a:cxnLst/>
            <a:rect l="l" t="t" r="r" b="b"/>
            <a:pathLst>
              <a:path w="1087499" h="1087499">
                <a:moveTo>
                  <a:pt x="0" y="0"/>
                </a:moveTo>
                <a:lnTo>
                  <a:pt x="1087498" y="0"/>
                </a:lnTo>
                <a:lnTo>
                  <a:pt x="1087498" y="1087499"/>
                </a:lnTo>
                <a:lnTo>
                  <a:pt x="0" y="1087499"/>
                </a:lnTo>
                <a:lnTo>
                  <a:pt x="0" y="0"/>
                </a:lnTo>
                <a:close/>
              </a:path>
            </a:pathLst>
          </a:custGeom>
          <a:blipFill>
            <a:blip r:embed="rId5"/>
            <a:stretch>
              <a:fillRect/>
            </a:stretch>
          </a:blipFill>
        </p:spPr>
      </p:sp>
      <p:sp>
        <p:nvSpPr>
          <p:cNvPr id="13" name="TextBox 13"/>
          <p:cNvSpPr txBox="1"/>
          <p:nvPr/>
        </p:nvSpPr>
        <p:spPr>
          <a:xfrm>
            <a:off x="2619621" y="1247060"/>
            <a:ext cx="4560689" cy="659785"/>
          </a:xfrm>
          <a:prstGeom prst="rect">
            <a:avLst/>
          </a:prstGeom>
        </p:spPr>
        <p:txBody>
          <a:bodyPr lIns="0" tIns="0" rIns="0" bIns="0" rtlCol="0" anchor="t">
            <a:spAutoFit/>
          </a:bodyPr>
          <a:lstStyle/>
          <a:p>
            <a:pPr marL="0" lvl="0" indent="0" algn="ctr">
              <a:lnSpc>
                <a:spcPts val="4364"/>
              </a:lnSpc>
              <a:spcBef>
                <a:spcPct val="0"/>
              </a:spcBef>
            </a:pPr>
            <a:r>
              <a:rPr lang="en-US" sz="4278">
                <a:solidFill>
                  <a:srgbClr val="FFFFFF"/>
                </a:solidFill>
                <a:latin typeface="Arial"/>
                <a:ea typeface="Arial"/>
                <a:cs typeface="Arial"/>
                <a:sym typeface="Arial"/>
              </a:rPr>
              <a:t>Solution Scenario</a:t>
            </a:r>
            <a:r>
              <a:rPr lang="en-US" sz="4278" u="none" strike="noStrike">
                <a:solidFill>
                  <a:srgbClr val="FFFFFF"/>
                </a:solidFill>
                <a:latin typeface="Arial"/>
                <a:ea typeface="Arial"/>
                <a:cs typeface="Arial"/>
                <a:sym typeface="Arial"/>
              </a:rPr>
              <a:t>  </a:t>
            </a:r>
          </a:p>
        </p:txBody>
      </p:sp>
      <p:sp>
        <p:nvSpPr>
          <p:cNvPr id="14" name="TextBox 14"/>
          <p:cNvSpPr txBox="1"/>
          <p:nvPr/>
        </p:nvSpPr>
        <p:spPr>
          <a:xfrm>
            <a:off x="13539692" y="1237794"/>
            <a:ext cx="2747962" cy="659785"/>
          </a:xfrm>
          <a:prstGeom prst="rect">
            <a:avLst/>
          </a:prstGeom>
        </p:spPr>
        <p:txBody>
          <a:bodyPr lIns="0" tIns="0" rIns="0" bIns="0" rtlCol="0" anchor="t">
            <a:spAutoFit/>
          </a:bodyPr>
          <a:lstStyle/>
          <a:p>
            <a:pPr marL="0" lvl="0" indent="0" algn="ctr">
              <a:lnSpc>
                <a:spcPts val="4364"/>
              </a:lnSpc>
              <a:spcBef>
                <a:spcPct val="0"/>
              </a:spcBef>
            </a:pPr>
            <a:r>
              <a:rPr lang="en-US" sz="4278">
                <a:solidFill>
                  <a:srgbClr val="FFFFFF"/>
                </a:solidFill>
                <a:latin typeface="Arial"/>
                <a:ea typeface="Arial"/>
                <a:cs typeface="Arial"/>
                <a:sym typeface="Arial"/>
              </a:rPr>
              <a:t>Data Flow</a:t>
            </a:r>
            <a:r>
              <a:rPr lang="en-US" sz="4278" u="none" strike="noStrike">
                <a:solidFill>
                  <a:srgbClr val="FFFFFF"/>
                </a:solidFill>
                <a:latin typeface="Arial"/>
                <a:ea typeface="Arial"/>
                <a:cs typeface="Arial"/>
                <a:sym typeface="Arial"/>
              </a:rPr>
              <a:t>  </a:t>
            </a:r>
          </a:p>
        </p:txBody>
      </p:sp>
      <p:sp>
        <p:nvSpPr>
          <p:cNvPr id="15" name="TextBox 15"/>
          <p:cNvSpPr txBox="1"/>
          <p:nvPr/>
        </p:nvSpPr>
        <p:spPr>
          <a:xfrm>
            <a:off x="11520766" y="2439616"/>
            <a:ext cx="6093245" cy="9447588"/>
          </a:xfrm>
          <a:prstGeom prst="rect">
            <a:avLst/>
          </a:prstGeom>
        </p:spPr>
        <p:txBody>
          <a:bodyPr lIns="0" tIns="0" rIns="0" bIns="0" rtlCol="0" anchor="t">
            <a:spAutoFit/>
          </a:bodyPr>
          <a:lstStyle/>
          <a:p>
            <a:pPr marL="471077" lvl="1" indent="-235539" algn="l">
              <a:lnSpc>
                <a:spcPts val="2552"/>
              </a:lnSpc>
              <a:buFont typeface="Arial"/>
              <a:buChar char="•"/>
            </a:pPr>
            <a:r>
              <a:rPr lang="en-US" sz="2181" spc="34">
                <a:solidFill>
                  <a:srgbClr val="FFFFFF"/>
                </a:solidFill>
                <a:latin typeface="Arial"/>
                <a:ea typeface="Arial"/>
                <a:cs typeface="Arial"/>
                <a:sym typeface="Arial"/>
              </a:rPr>
              <a:t>The company rules and regulations data is stored in a separate database and AI chatbot is trained on it. </a:t>
            </a:r>
          </a:p>
          <a:p>
            <a:pPr algn="l">
              <a:lnSpc>
                <a:spcPts val="2552"/>
              </a:lnSpc>
            </a:pPr>
            <a:endParaRPr lang="en-US" sz="2181" spc="34">
              <a:solidFill>
                <a:srgbClr val="FFFFFF"/>
              </a:solidFill>
              <a:latin typeface="Arial"/>
              <a:ea typeface="Arial"/>
              <a:cs typeface="Arial"/>
              <a:sym typeface="Arial"/>
            </a:endParaRPr>
          </a:p>
          <a:p>
            <a:pPr marL="471077" lvl="1" indent="-235539" algn="l">
              <a:lnSpc>
                <a:spcPts val="2552"/>
              </a:lnSpc>
              <a:buFont typeface="Arial"/>
              <a:buChar char="•"/>
            </a:pPr>
            <a:r>
              <a:rPr lang="en-US" sz="2181" spc="34">
                <a:solidFill>
                  <a:srgbClr val="FFFFFF"/>
                </a:solidFill>
                <a:latin typeface="Arial"/>
                <a:ea typeface="Arial"/>
                <a:cs typeface="Arial"/>
                <a:sym typeface="Arial"/>
              </a:rPr>
              <a:t>The client’s and executive’s conversation with the chatbot is stored for further analysis and improves the quality of output being provided</a:t>
            </a:r>
          </a:p>
          <a:p>
            <a:pPr algn="l">
              <a:lnSpc>
                <a:spcPts val="2552"/>
              </a:lnSpc>
            </a:pPr>
            <a:endParaRPr lang="en-US" sz="2181" spc="34">
              <a:solidFill>
                <a:srgbClr val="FFFFFF"/>
              </a:solidFill>
              <a:latin typeface="Arial"/>
              <a:ea typeface="Arial"/>
              <a:cs typeface="Arial"/>
              <a:sym typeface="Arial"/>
            </a:endParaRPr>
          </a:p>
          <a:p>
            <a:pPr marL="471077" lvl="1" indent="-235539" algn="l">
              <a:lnSpc>
                <a:spcPts val="2552"/>
              </a:lnSpc>
              <a:buFont typeface="Arial"/>
              <a:buChar char="•"/>
            </a:pPr>
            <a:r>
              <a:rPr lang="en-US" sz="2181" spc="34">
                <a:solidFill>
                  <a:srgbClr val="FFFFFF"/>
                </a:solidFill>
                <a:latin typeface="Arial"/>
                <a:ea typeface="Arial"/>
                <a:cs typeface="Arial"/>
                <a:sym typeface="Arial"/>
              </a:rPr>
              <a:t>when the client connects with executive the phone number is stored and AI analysis of the ongoing call or chat allows automated data entry. </a:t>
            </a:r>
          </a:p>
          <a:p>
            <a:pPr algn="l">
              <a:lnSpc>
                <a:spcPts val="2552"/>
              </a:lnSpc>
            </a:pPr>
            <a:endParaRPr lang="en-US" sz="2181" spc="34">
              <a:solidFill>
                <a:srgbClr val="FFFFFF"/>
              </a:solidFill>
              <a:latin typeface="Arial"/>
              <a:ea typeface="Arial"/>
              <a:cs typeface="Arial"/>
              <a:sym typeface="Arial"/>
            </a:endParaRPr>
          </a:p>
          <a:p>
            <a:pPr marL="471077" lvl="1" indent="-235539" algn="l">
              <a:lnSpc>
                <a:spcPts val="2552"/>
              </a:lnSpc>
              <a:buFont typeface="Arial"/>
              <a:buChar char="•"/>
            </a:pPr>
            <a:r>
              <a:rPr lang="en-US" sz="2181" spc="34">
                <a:solidFill>
                  <a:srgbClr val="FFFFFF"/>
                </a:solidFill>
                <a:latin typeface="Arial"/>
                <a:ea typeface="Arial"/>
                <a:cs typeface="Arial"/>
                <a:sym typeface="Arial"/>
              </a:rPr>
              <a:t>The calls are converted to text using whisper API. Calls and chats are then fed into an LLM model which analyses conversation based on certain keywords and provides rating and constructive feedback. This data is displayed to executive and helps them in increasing performance.  </a:t>
            </a: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a:p>
            <a:pPr algn="l">
              <a:lnSpc>
                <a:spcPts val="2552"/>
              </a:lnSpc>
            </a:pPr>
            <a:endParaRPr lang="en-US" sz="2181" spc="34">
              <a:solidFill>
                <a:srgbClr val="FFFFFF"/>
              </a:solidFill>
              <a:latin typeface="Arial"/>
              <a:ea typeface="Arial"/>
              <a:cs typeface="Arial"/>
              <a:sym typeface="Arial"/>
            </a:endParaRPr>
          </a:p>
        </p:txBody>
      </p:sp>
      <p:sp>
        <p:nvSpPr>
          <p:cNvPr id="16" name="AutoShape 16"/>
          <p:cNvSpPr/>
          <p:nvPr/>
        </p:nvSpPr>
        <p:spPr>
          <a:xfrm>
            <a:off x="0" y="10176565"/>
            <a:ext cx="18288000" cy="42862"/>
          </a:xfrm>
          <a:prstGeom prst="line">
            <a:avLst/>
          </a:prstGeom>
          <a:ln w="219075" cap="flat">
            <a:solidFill>
              <a:srgbClr val="FFE600"/>
            </a:solidFill>
            <a:prstDash val="solid"/>
            <a:headEnd type="none" w="sm" len="sm"/>
            <a:tailEnd type="none" w="sm" len="sm"/>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flipV="1">
            <a:off x="894688" y="1396085"/>
            <a:ext cx="16498624" cy="0"/>
          </a:xfrm>
          <a:prstGeom prst="line">
            <a:avLst/>
          </a:prstGeom>
          <a:ln w="57150" cap="rnd">
            <a:solidFill>
              <a:srgbClr val="FFE600"/>
            </a:solidFill>
            <a:prstDash val="solid"/>
            <a:headEnd type="none" w="sm" len="sm"/>
            <a:tailEnd type="none" w="sm" len="sm"/>
          </a:ln>
        </p:spPr>
      </p:sp>
      <p:grpSp>
        <p:nvGrpSpPr>
          <p:cNvPr id="3" name="Group 3"/>
          <p:cNvGrpSpPr/>
          <p:nvPr/>
        </p:nvGrpSpPr>
        <p:grpSpPr>
          <a:xfrm>
            <a:off x="280961" y="1662890"/>
            <a:ext cx="5472502" cy="8200142"/>
            <a:chOff x="0" y="0"/>
            <a:chExt cx="1441318" cy="2159708"/>
          </a:xfrm>
        </p:grpSpPr>
        <p:sp>
          <p:nvSpPr>
            <p:cNvPr id="4" name="Freeform 4"/>
            <p:cNvSpPr/>
            <p:nvPr/>
          </p:nvSpPr>
          <p:spPr>
            <a:xfrm>
              <a:off x="0" y="0"/>
              <a:ext cx="1441318" cy="2159708"/>
            </a:xfrm>
            <a:custGeom>
              <a:avLst/>
              <a:gdLst/>
              <a:ahLst/>
              <a:cxnLst/>
              <a:rect l="l" t="t" r="r" b="b"/>
              <a:pathLst>
                <a:path w="1441318" h="2159708">
                  <a:moveTo>
                    <a:pt x="0" y="0"/>
                  </a:moveTo>
                  <a:lnTo>
                    <a:pt x="1441318" y="0"/>
                  </a:lnTo>
                  <a:lnTo>
                    <a:pt x="1441318" y="2159708"/>
                  </a:lnTo>
                  <a:lnTo>
                    <a:pt x="0" y="2159708"/>
                  </a:lnTo>
                  <a:close/>
                </a:path>
              </a:pathLst>
            </a:custGeom>
            <a:solidFill>
              <a:srgbClr val="2E2E38"/>
            </a:solidFill>
          </p:spPr>
        </p:sp>
        <p:sp>
          <p:nvSpPr>
            <p:cNvPr id="5" name="TextBox 5"/>
            <p:cNvSpPr txBox="1"/>
            <p:nvPr/>
          </p:nvSpPr>
          <p:spPr>
            <a:xfrm>
              <a:off x="0" y="-19050"/>
              <a:ext cx="1441318" cy="2178758"/>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6" name="Freeform 6"/>
          <p:cNvSpPr/>
          <p:nvPr/>
        </p:nvSpPr>
        <p:spPr>
          <a:xfrm>
            <a:off x="498149" y="1767560"/>
            <a:ext cx="1061102" cy="1061102"/>
          </a:xfrm>
          <a:custGeom>
            <a:avLst/>
            <a:gdLst/>
            <a:ahLst/>
            <a:cxnLst/>
            <a:rect l="l" t="t" r="r" b="b"/>
            <a:pathLst>
              <a:path w="1061102" h="1061102">
                <a:moveTo>
                  <a:pt x="0" y="0"/>
                </a:moveTo>
                <a:lnTo>
                  <a:pt x="1061102" y="0"/>
                </a:lnTo>
                <a:lnTo>
                  <a:pt x="1061102" y="1061103"/>
                </a:lnTo>
                <a:lnTo>
                  <a:pt x="0" y="1061103"/>
                </a:lnTo>
                <a:lnTo>
                  <a:pt x="0" y="0"/>
                </a:lnTo>
                <a:close/>
              </a:path>
            </a:pathLst>
          </a:custGeom>
          <a:blipFill>
            <a:blip r:embed="rId2"/>
            <a:stretch>
              <a:fillRect/>
            </a:stretch>
          </a:blipFill>
        </p:spPr>
      </p:sp>
      <p:grpSp>
        <p:nvGrpSpPr>
          <p:cNvPr id="7" name="Group 7"/>
          <p:cNvGrpSpPr/>
          <p:nvPr/>
        </p:nvGrpSpPr>
        <p:grpSpPr>
          <a:xfrm>
            <a:off x="280961" y="3171563"/>
            <a:ext cx="1278291" cy="1228315"/>
            <a:chOff x="0" y="0"/>
            <a:chExt cx="671422" cy="645173"/>
          </a:xfrm>
        </p:grpSpPr>
        <p:sp>
          <p:nvSpPr>
            <p:cNvPr id="8" name="Freeform 8"/>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3"/>
              <a:stretch>
                <a:fillRect t="-2034" b="-2034"/>
              </a:stretch>
            </a:blipFill>
            <a:ln w="28575" cap="sq">
              <a:solidFill>
                <a:srgbClr val="FFE600"/>
              </a:solidFill>
              <a:prstDash val="solid"/>
              <a:miter/>
            </a:ln>
          </p:spPr>
        </p:sp>
      </p:grpSp>
      <p:grpSp>
        <p:nvGrpSpPr>
          <p:cNvPr id="9" name="Group 9"/>
          <p:cNvGrpSpPr/>
          <p:nvPr/>
        </p:nvGrpSpPr>
        <p:grpSpPr>
          <a:xfrm>
            <a:off x="280961" y="5228553"/>
            <a:ext cx="1278291" cy="1228315"/>
            <a:chOff x="0" y="0"/>
            <a:chExt cx="671422" cy="645173"/>
          </a:xfrm>
        </p:grpSpPr>
        <p:sp>
          <p:nvSpPr>
            <p:cNvPr id="10" name="Freeform 10"/>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4"/>
              <a:stretch>
                <a:fillRect t="-2034" b="-2034"/>
              </a:stretch>
            </a:blipFill>
            <a:ln w="28575" cap="sq">
              <a:solidFill>
                <a:srgbClr val="FFE600"/>
              </a:solidFill>
              <a:prstDash val="solid"/>
              <a:miter/>
            </a:ln>
          </p:spPr>
        </p:sp>
      </p:grpSp>
      <p:grpSp>
        <p:nvGrpSpPr>
          <p:cNvPr id="11" name="Group 11"/>
          <p:cNvGrpSpPr/>
          <p:nvPr/>
        </p:nvGrpSpPr>
        <p:grpSpPr>
          <a:xfrm>
            <a:off x="280961" y="6936902"/>
            <a:ext cx="1278291" cy="1228315"/>
            <a:chOff x="0" y="0"/>
            <a:chExt cx="671422" cy="645173"/>
          </a:xfrm>
        </p:grpSpPr>
        <p:sp>
          <p:nvSpPr>
            <p:cNvPr id="12" name="Freeform 12"/>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5"/>
              <a:stretch>
                <a:fillRect t="-2034" b="-2034"/>
              </a:stretch>
            </a:blipFill>
            <a:ln w="28575" cap="sq">
              <a:solidFill>
                <a:srgbClr val="FFE600"/>
              </a:solidFill>
              <a:prstDash val="solid"/>
              <a:miter/>
            </a:ln>
          </p:spPr>
        </p:sp>
      </p:grpSp>
      <p:grpSp>
        <p:nvGrpSpPr>
          <p:cNvPr id="13" name="Group 13"/>
          <p:cNvGrpSpPr/>
          <p:nvPr/>
        </p:nvGrpSpPr>
        <p:grpSpPr>
          <a:xfrm>
            <a:off x="280961" y="8593843"/>
            <a:ext cx="1278291" cy="1228315"/>
            <a:chOff x="0" y="0"/>
            <a:chExt cx="671422" cy="645173"/>
          </a:xfrm>
        </p:grpSpPr>
        <p:sp>
          <p:nvSpPr>
            <p:cNvPr id="14" name="Freeform 14"/>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6"/>
              <a:stretch>
                <a:fillRect t="-2034" b="-2034"/>
              </a:stretch>
            </a:blipFill>
            <a:ln w="28575" cap="sq">
              <a:solidFill>
                <a:srgbClr val="FFE600"/>
              </a:solidFill>
              <a:prstDash val="solid"/>
              <a:miter/>
            </a:ln>
          </p:spPr>
        </p:sp>
      </p:grpSp>
      <p:grpSp>
        <p:nvGrpSpPr>
          <p:cNvPr id="15" name="Group 15"/>
          <p:cNvGrpSpPr/>
          <p:nvPr/>
        </p:nvGrpSpPr>
        <p:grpSpPr>
          <a:xfrm>
            <a:off x="6164713" y="1662890"/>
            <a:ext cx="5718215" cy="8200142"/>
            <a:chOff x="0" y="0"/>
            <a:chExt cx="1506032" cy="2159708"/>
          </a:xfrm>
        </p:grpSpPr>
        <p:sp>
          <p:nvSpPr>
            <p:cNvPr id="16" name="Freeform 16"/>
            <p:cNvSpPr/>
            <p:nvPr/>
          </p:nvSpPr>
          <p:spPr>
            <a:xfrm>
              <a:off x="0" y="0"/>
              <a:ext cx="1506032" cy="2159708"/>
            </a:xfrm>
            <a:custGeom>
              <a:avLst/>
              <a:gdLst/>
              <a:ahLst/>
              <a:cxnLst/>
              <a:rect l="l" t="t" r="r" b="b"/>
              <a:pathLst>
                <a:path w="1506032" h="2159708">
                  <a:moveTo>
                    <a:pt x="0" y="0"/>
                  </a:moveTo>
                  <a:lnTo>
                    <a:pt x="1506032" y="0"/>
                  </a:lnTo>
                  <a:lnTo>
                    <a:pt x="1506032" y="2159708"/>
                  </a:lnTo>
                  <a:lnTo>
                    <a:pt x="0" y="2159708"/>
                  </a:lnTo>
                  <a:close/>
                </a:path>
              </a:pathLst>
            </a:custGeom>
            <a:solidFill>
              <a:srgbClr val="2E2E38"/>
            </a:solidFill>
          </p:spPr>
        </p:sp>
        <p:sp>
          <p:nvSpPr>
            <p:cNvPr id="17" name="TextBox 17"/>
            <p:cNvSpPr txBox="1"/>
            <p:nvPr/>
          </p:nvSpPr>
          <p:spPr>
            <a:xfrm>
              <a:off x="0" y="-19050"/>
              <a:ext cx="1506032" cy="2178758"/>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18" name="Freeform 18"/>
          <p:cNvSpPr/>
          <p:nvPr/>
        </p:nvSpPr>
        <p:spPr>
          <a:xfrm>
            <a:off x="6408002" y="1767560"/>
            <a:ext cx="956796" cy="956796"/>
          </a:xfrm>
          <a:custGeom>
            <a:avLst/>
            <a:gdLst/>
            <a:ahLst/>
            <a:cxnLst/>
            <a:rect l="l" t="t" r="r" b="b"/>
            <a:pathLst>
              <a:path w="956796" h="956796">
                <a:moveTo>
                  <a:pt x="0" y="0"/>
                </a:moveTo>
                <a:lnTo>
                  <a:pt x="956796" y="0"/>
                </a:lnTo>
                <a:lnTo>
                  <a:pt x="956796" y="956796"/>
                </a:lnTo>
                <a:lnTo>
                  <a:pt x="0" y="956796"/>
                </a:lnTo>
                <a:lnTo>
                  <a:pt x="0" y="0"/>
                </a:lnTo>
                <a:close/>
              </a:path>
            </a:pathLst>
          </a:custGeom>
          <a:blipFill>
            <a:blip r:embed="rId7"/>
            <a:stretch>
              <a:fillRect/>
            </a:stretch>
          </a:blipFill>
        </p:spPr>
      </p:sp>
      <p:grpSp>
        <p:nvGrpSpPr>
          <p:cNvPr id="19" name="Group 19"/>
          <p:cNvGrpSpPr/>
          <p:nvPr/>
        </p:nvGrpSpPr>
        <p:grpSpPr>
          <a:xfrm>
            <a:off x="6390700" y="3171563"/>
            <a:ext cx="1278291" cy="1228315"/>
            <a:chOff x="0" y="0"/>
            <a:chExt cx="671422" cy="645173"/>
          </a:xfrm>
        </p:grpSpPr>
        <p:sp>
          <p:nvSpPr>
            <p:cNvPr id="20" name="Freeform 20"/>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8"/>
              <a:stretch>
                <a:fillRect t="-2034" b="-2034"/>
              </a:stretch>
            </a:blipFill>
            <a:ln w="28575" cap="sq">
              <a:solidFill>
                <a:srgbClr val="FFE600"/>
              </a:solidFill>
              <a:prstDash val="solid"/>
              <a:miter/>
            </a:ln>
          </p:spPr>
        </p:sp>
      </p:grpSp>
      <p:grpSp>
        <p:nvGrpSpPr>
          <p:cNvPr id="21" name="Group 21"/>
          <p:cNvGrpSpPr/>
          <p:nvPr/>
        </p:nvGrpSpPr>
        <p:grpSpPr>
          <a:xfrm>
            <a:off x="6463717" y="5059767"/>
            <a:ext cx="1278291" cy="1228315"/>
            <a:chOff x="0" y="0"/>
            <a:chExt cx="671422" cy="645173"/>
          </a:xfrm>
        </p:grpSpPr>
        <p:sp>
          <p:nvSpPr>
            <p:cNvPr id="22" name="Freeform 22"/>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9"/>
              <a:stretch>
                <a:fillRect t="-2034" b="-2034"/>
              </a:stretch>
            </a:blipFill>
            <a:ln w="28575" cap="sq">
              <a:solidFill>
                <a:srgbClr val="FFE600"/>
              </a:solidFill>
              <a:prstDash val="solid"/>
              <a:miter/>
            </a:ln>
          </p:spPr>
        </p:sp>
      </p:grpSp>
      <p:grpSp>
        <p:nvGrpSpPr>
          <p:cNvPr id="23" name="Group 23"/>
          <p:cNvGrpSpPr/>
          <p:nvPr/>
        </p:nvGrpSpPr>
        <p:grpSpPr>
          <a:xfrm>
            <a:off x="6408002" y="6985998"/>
            <a:ext cx="1278291" cy="1228315"/>
            <a:chOff x="0" y="0"/>
            <a:chExt cx="671422" cy="645173"/>
          </a:xfrm>
        </p:grpSpPr>
        <p:sp>
          <p:nvSpPr>
            <p:cNvPr id="24" name="Freeform 24"/>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10"/>
              <a:stretch>
                <a:fillRect t="-2034" b="-2034"/>
              </a:stretch>
            </a:blipFill>
            <a:ln w="28575" cap="sq">
              <a:solidFill>
                <a:srgbClr val="FFE600"/>
              </a:solidFill>
              <a:prstDash val="solid"/>
              <a:miter/>
            </a:ln>
          </p:spPr>
        </p:sp>
      </p:grpSp>
      <p:grpSp>
        <p:nvGrpSpPr>
          <p:cNvPr id="25" name="Group 25"/>
          <p:cNvGrpSpPr/>
          <p:nvPr/>
        </p:nvGrpSpPr>
        <p:grpSpPr>
          <a:xfrm>
            <a:off x="6463717" y="8538164"/>
            <a:ext cx="1278291" cy="1228315"/>
            <a:chOff x="0" y="0"/>
            <a:chExt cx="671422" cy="645173"/>
          </a:xfrm>
        </p:grpSpPr>
        <p:sp>
          <p:nvSpPr>
            <p:cNvPr id="26" name="Freeform 26"/>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11"/>
              <a:stretch>
                <a:fillRect t="-2034" b="-2034"/>
              </a:stretch>
            </a:blipFill>
            <a:ln w="28575" cap="sq">
              <a:solidFill>
                <a:srgbClr val="FFE600"/>
              </a:solidFill>
              <a:prstDash val="solid"/>
              <a:miter/>
            </a:ln>
          </p:spPr>
        </p:sp>
      </p:grpSp>
      <p:sp>
        <p:nvSpPr>
          <p:cNvPr id="27" name="Freeform 27"/>
          <p:cNvSpPr/>
          <p:nvPr/>
        </p:nvSpPr>
        <p:spPr>
          <a:xfrm>
            <a:off x="12540153" y="1825687"/>
            <a:ext cx="944850" cy="944850"/>
          </a:xfrm>
          <a:custGeom>
            <a:avLst/>
            <a:gdLst/>
            <a:ahLst/>
            <a:cxnLst/>
            <a:rect l="l" t="t" r="r" b="b"/>
            <a:pathLst>
              <a:path w="944850" h="944850">
                <a:moveTo>
                  <a:pt x="0" y="0"/>
                </a:moveTo>
                <a:lnTo>
                  <a:pt x="944850" y="0"/>
                </a:lnTo>
                <a:lnTo>
                  <a:pt x="944850" y="944850"/>
                </a:lnTo>
                <a:lnTo>
                  <a:pt x="0" y="944850"/>
                </a:lnTo>
                <a:lnTo>
                  <a:pt x="0" y="0"/>
                </a:lnTo>
                <a:close/>
              </a:path>
            </a:pathLst>
          </a:custGeom>
          <a:blipFill>
            <a:blip r:embed="rId12"/>
            <a:stretch>
              <a:fillRect/>
            </a:stretch>
          </a:blipFill>
        </p:spPr>
      </p:sp>
      <p:grpSp>
        <p:nvGrpSpPr>
          <p:cNvPr id="28" name="Group 28"/>
          <p:cNvGrpSpPr/>
          <p:nvPr/>
        </p:nvGrpSpPr>
        <p:grpSpPr>
          <a:xfrm>
            <a:off x="12076547" y="1662890"/>
            <a:ext cx="5882604" cy="8159268"/>
            <a:chOff x="0" y="0"/>
            <a:chExt cx="1549328" cy="2148943"/>
          </a:xfrm>
        </p:grpSpPr>
        <p:sp>
          <p:nvSpPr>
            <p:cNvPr id="29" name="Freeform 29"/>
            <p:cNvSpPr/>
            <p:nvPr/>
          </p:nvSpPr>
          <p:spPr>
            <a:xfrm>
              <a:off x="0" y="0"/>
              <a:ext cx="1549328" cy="2148943"/>
            </a:xfrm>
            <a:custGeom>
              <a:avLst/>
              <a:gdLst/>
              <a:ahLst/>
              <a:cxnLst/>
              <a:rect l="l" t="t" r="r" b="b"/>
              <a:pathLst>
                <a:path w="1549328" h="2148943">
                  <a:moveTo>
                    <a:pt x="0" y="0"/>
                  </a:moveTo>
                  <a:lnTo>
                    <a:pt x="1549328" y="0"/>
                  </a:lnTo>
                  <a:lnTo>
                    <a:pt x="1549328" y="2148943"/>
                  </a:lnTo>
                  <a:lnTo>
                    <a:pt x="0" y="2148943"/>
                  </a:lnTo>
                  <a:close/>
                </a:path>
              </a:pathLst>
            </a:custGeom>
            <a:solidFill>
              <a:srgbClr val="2E2E38"/>
            </a:solidFill>
          </p:spPr>
        </p:sp>
        <p:sp>
          <p:nvSpPr>
            <p:cNvPr id="30" name="TextBox 30"/>
            <p:cNvSpPr txBox="1"/>
            <p:nvPr/>
          </p:nvSpPr>
          <p:spPr>
            <a:xfrm>
              <a:off x="0" y="-19050"/>
              <a:ext cx="1549328" cy="2167993"/>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31" name="Freeform 31"/>
          <p:cNvSpPr/>
          <p:nvPr/>
        </p:nvSpPr>
        <p:spPr>
          <a:xfrm>
            <a:off x="12321289" y="1662890"/>
            <a:ext cx="1163714" cy="1163714"/>
          </a:xfrm>
          <a:custGeom>
            <a:avLst/>
            <a:gdLst/>
            <a:ahLst/>
            <a:cxnLst/>
            <a:rect l="l" t="t" r="r" b="b"/>
            <a:pathLst>
              <a:path w="1163714" h="1163714">
                <a:moveTo>
                  <a:pt x="0" y="0"/>
                </a:moveTo>
                <a:lnTo>
                  <a:pt x="1163714" y="0"/>
                </a:lnTo>
                <a:lnTo>
                  <a:pt x="1163714" y="1163715"/>
                </a:lnTo>
                <a:lnTo>
                  <a:pt x="0" y="1163715"/>
                </a:lnTo>
                <a:lnTo>
                  <a:pt x="0" y="0"/>
                </a:lnTo>
                <a:close/>
              </a:path>
            </a:pathLst>
          </a:custGeom>
          <a:blipFill>
            <a:blip r:embed="rId13"/>
            <a:stretch>
              <a:fillRect/>
            </a:stretch>
          </a:blipFill>
        </p:spPr>
      </p:sp>
      <p:grpSp>
        <p:nvGrpSpPr>
          <p:cNvPr id="32" name="Group 32"/>
          <p:cNvGrpSpPr/>
          <p:nvPr/>
        </p:nvGrpSpPr>
        <p:grpSpPr>
          <a:xfrm>
            <a:off x="12373433" y="3118985"/>
            <a:ext cx="1278291" cy="1228315"/>
            <a:chOff x="0" y="0"/>
            <a:chExt cx="671422" cy="645173"/>
          </a:xfrm>
        </p:grpSpPr>
        <p:sp>
          <p:nvSpPr>
            <p:cNvPr id="33" name="Freeform 33"/>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14"/>
              <a:stretch>
                <a:fillRect t="-2034" b="-2034"/>
              </a:stretch>
            </a:blipFill>
            <a:ln w="28575" cap="sq">
              <a:solidFill>
                <a:srgbClr val="FFE600"/>
              </a:solidFill>
              <a:prstDash val="solid"/>
              <a:miter/>
            </a:ln>
          </p:spPr>
        </p:sp>
      </p:grpSp>
      <p:grpSp>
        <p:nvGrpSpPr>
          <p:cNvPr id="34" name="Group 34"/>
          <p:cNvGrpSpPr/>
          <p:nvPr/>
        </p:nvGrpSpPr>
        <p:grpSpPr>
          <a:xfrm>
            <a:off x="12373433" y="4851234"/>
            <a:ext cx="1278291" cy="1228315"/>
            <a:chOff x="0" y="0"/>
            <a:chExt cx="671422" cy="645173"/>
          </a:xfrm>
        </p:grpSpPr>
        <p:sp>
          <p:nvSpPr>
            <p:cNvPr id="35" name="Freeform 35"/>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15"/>
              <a:stretch>
                <a:fillRect t="-2034" b="-2034"/>
              </a:stretch>
            </a:blipFill>
            <a:ln w="28575" cap="sq">
              <a:solidFill>
                <a:srgbClr val="FFE600"/>
              </a:solidFill>
              <a:prstDash val="solid"/>
              <a:miter/>
            </a:ln>
          </p:spPr>
        </p:sp>
      </p:grpSp>
      <p:grpSp>
        <p:nvGrpSpPr>
          <p:cNvPr id="36" name="Group 36"/>
          <p:cNvGrpSpPr/>
          <p:nvPr/>
        </p:nvGrpSpPr>
        <p:grpSpPr>
          <a:xfrm>
            <a:off x="12487733" y="6864203"/>
            <a:ext cx="1278291" cy="1228315"/>
            <a:chOff x="0" y="0"/>
            <a:chExt cx="671422" cy="645173"/>
          </a:xfrm>
        </p:grpSpPr>
        <p:sp>
          <p:nvSpPr>
            <p:cNvPr id="37" name="Freeform 37"/>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16"/>
              <a:stretch>
                <a:fillRect t="-2034" b="-2034"/>
              </a:stretch>
            </a:blipFill>
            <a:ln w="28575" cap="sq">
              <a:solidFill>
                <a:srgbClr val="FFE600"/>
              </a:solidFill>
              <a:prstDash val="solid"/>
              <a:miter/>
            </a:ln>
          </p:spPr>
        </p:sp>
      </p:grpSp>
      <p:grpSp>
        <p:nvGrpSpPr>
          <p:cNvPr id="38" name="Group 38"/>
          <p:cNvGrpSpPr/>
          <p:nvPr/>
        </p:nvGrpSpPr>
        <p:grpSpPr>
          <a:xfrm>
            <a:off x="12529658" y="8538164"/>
            <a:ext cx="1278291" cy="1228315"/>
            <a:chOff x="0" y="0"/>
            <a:chExt cx="671422" cy="645173"/>
          </a:xfrm>
        </p:grpSpPr>
        <p:sp>
          <p:nvSpPr>
            <p:cNvPr id="39" name="Freeform 39"/>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17"/>
              <a:stretch>
                <a:fillRect t="-1758" b="-1758"/>
              </a:stretch>
            </a:blipFill>
            <a:ln w="28575" cap="sq">
              <a:solidFill>
                <a:srgbClr val="FFE600"/>
              </a:solidFill>
              <a:prstDash val="solid"/>
              <a:miter/>
            </a:ln>
          </p:spPr>
        </p:sp>
      </p:grpSp>
      <p:sp>
        <p:nvSpPr>
          <p:cNvPr id="40" name="TextBox 40"/>
          <p:cNvSpPr txBox="1"/>
          <p:nvPr/>
        </p:nvSpPr>
        <p:spPr>
          <a:xfrm>
            <a:off x="0" y="361951"/>
            <a:ext cx="18657140" cy="666749"/>
          </a:xfrm>
          <a:prstGeom prst="rect">
            <a:avLst/>
          </a:prstGeom>
        </p:spPr>
        <p:txBody>
          <a:bodyPr lIns="0" tIns="0" rIns="0" bIns="0" rtlCol="0" anchor="t">
            <a:spAutoFit/>
          </a:bodyPr>
          <a:lstStyle/>
          <a:p>
            <a:pPr algn="ctr">
              <a:lnSpc>
                <a:spcPts val="5099"/>
              </a:lnSpc>
            </a:pPr>
            <a:r>
              <a:rPr lang="en-US" sz="4999" b="1">
                <a:solidFill>
                  <a:srgbClr val="FFFFFF"/>
                </a:solidFill>
                <a:latin typeface="Inter Bold"/>
                <a:ea typeface="Inter Bold"/>
                <a:cs typeface="Inter Bold"/>
                <a:sym typeface="Inter Bold"/>
              </a:rPr>
              <a:t>NovaDesk Insights</a:t>
            </a:r>
          </a:p>
        </p:txBody>
      </p:sp>
      <p:sp>
        <p:nvSpPr>
          <p:cNvPr id="41" name="TextBox 41"/>
          <p:cNvSpPr txBox="1"/>
          <p:nvPr/>
        </p:nvSpPr>
        <p:spPr>
          <a:xfrm>
            <a:off x="1559251" y="1844266"/>
            <a:ext cx="3319159" cy="984397"/>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Solution Value Proposition</a:t>
            </a:r>
            <a:r>
              <a:rPr lang="en-US" sz="3478" u="none" strike="noStrike">
                <a:solidFill>
                  <a:srgbClr val="FFFFFF"/>
                </a:solidFill>
                <a:latin typeface="Arial"/>
                <a:ea typeface="Arial"/>
                <a:cs typeface="Arial"/>
                <a:sym typeface="Arial"/>
              </a:rPr>
              <a:t>  </a:t>
            </a:r>
          </a:p>
        </p:txBody>
      </p:sp>
      <p:sp>
        <p:nvSpPr>
          <p:cNvPr id="42" name="TextBox 42"/>
          <p:cNvSpPr txBox="1"/>
          <p:nvPr/>
        </p:nvSpPr>
        <p:spPr>
          <a:xfrm>
            <a:off x="1101717" y="2916346"/>
            <a:ext cx="4597449" cy="662834"/>
          </a:xfrm>
          <a:prstGeom prst="rect">
            <a:avLst/>
          </a:prstGeom>
        </p:spPr>
        <p:txBody>
          <a:bodyPr lIns="0" tIns="0" rIns="0" bIns="0" rtlCol="0" anchor="t">
            <a:spAutoFit/>
          </a:bodyPr>
          <a:lstStyle/>
          <a:p>
            <a:pPr algn="ctr">
              <a:lnSpc>
                <a:spcPts val="2222"/>
              </a:lnSpc>
              <a:spcBef>
                <a:spcPct val="0"/>
              </a:spcBef>
            </a:pPr>
            <a:r>
              <a:rPr lang="en-US" sz="2178">
                <a:solidFill>
                  <a:srgbClr val="FFE600"/>
                </a:solidFill>
                <a:latin typeface="Arial"/>
                <a:ea typeface="Arial"/>
                <a:cs typeface="Arial"/>
                <a:sym typeface="Arial"/>
              </a:rPr>
              <a:t>Chatbot for clients and agents</a:t>
            </a:r>
          </a:p>
          <a:p>
            <a:pPr algn="ctr">
              <a:lnSpc>
                <a:spcPts val="2528"/>
              </a:lnSpc>
              <a:spcBef>
                <a:spcPct val="0"/>
              </a:spcBef>
            </a:pPr>
            <a:endParaRPr lang="en-US" sz="2178">
              <a:solidFill>
                <a:srgbClr val="FFE600"/>
              </a:solidFill>
              <a:latin typeface="Arial"/>
              <a:ea typeface="Arial"/>
              <a:cs typeface="Arial"/>
              <a:sym typeface="Arial"/>
            </a:endParaRPr>
          </a:p>
        </p:txBody>
      </p:sp>
      <p:sp>
        <p:nvSpPr>
          <p:cNvPr id="43" name="TextBox 43"/>
          <p:cNvSpPr txBox="1"/>
          <p:nvPr/>
        </p:nvSpPr>
        <p:spPr>
          <a:xfrm>
            <a:off x="1613548" y="3279243"/>
            <a:ext cx="4031321" cy="1450054"/>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AI chatbot for clients which reduces volume of calls and chat to executive and chatbot for agents allowing agents to resolve problems efficiently</a:t>
            </a:r>
          </a:p>
        </p:txBody>
      </p:sp>
      <p:sp>
        <p:nvSpPr>
          <p:cNvPr id="44" name="TextBox 44"/>
          <p:cNvSpPr txBox="1"/>
          <p:nvPr/>
        </p:nvSpPr>
        <p:spPr>
          <a:xfrm>
            <a:off x="1101717" y="5179877"/>
            <a:ext cx="4597449" cy="662834"/>
          </a:xfrm>
          <a:prstGeom prst="rect">
            <a:avLst/>
          </a:prstGeom>
        </p:spPr>
        <p:txBody>
          <a:bodyPr lIns="0" tIns="0" rIns="0" bIns="0" rtlCol="0" anchor="t">
            <a:spAutoFit/>
          </a:bodyPr>
          <a:lstStyle/>
          <a:p>
            <a:pPr algn="ctr">
              <a:lnSpc>
                <a:spcPts val="2222"/>
              </a:lnSpc>
              <a:spcBef>
                <a:spcPct val="0"/>
              </a:spcBef>
            </a:pPr>
            <a:r>
              <a:rPr lang="en-US" sz="2178">
                <a:solidFill>
                  <a:srgbClr val="FFE600"/>
                </a:solidFill>
                <a:latin typeface="Arial"/>
                <a:ea typeface="Arial"/>
                <a:cs typeface="Arial"/>
                <a:sym typeface="Arial"/>
              </a:rPr>
              <a:t>Automated Call logging</a:t>
            </a:r>
          </a:p>
          <a:p>
            <a:pPr algn="ctr">
              <a:lnSpc>
                <a:spcPts val="2528"/>
              </a:lnSpc>
              <a:spcBef>
                <a:spcPct val="0"/>
              </a:spcBef>
            </a:pPr>
            <a:endParaRPr lang="en-US" sz="2178">
              <a:solidFill>
                <a:srgbClr val="FFE600"/>
              </a:solidFill>
              <a:latin typeface="Arial"/>
              <a:ea typeface="Arial"/>
              <a:cs typeface="Arial"/>
              <a:sym typeface="Arial"/>
            </a:endParaRPr>
          </a:p>
        </p:txBody>
      </p:sp>
      <p:sp>
        <p:nvSpPr>
          <p:cNvPr id="45" name="TextBox 45"/>
          <p:cNvSpPr txBox="1"/>
          <p:nvPr/>
        </p:nvSpPr>
        <p:spPr>
          <a:xfrm>
            <a:off x="1559251" y="5497917"/>
            <a:ext cx="4031321" cy="1173829"/>
          </a:xfrm>
          <a:prstGeom prst="rect">
            <a:avLst/>
          </a:prstGeom>
        </p:spPr>
        <p:txBody>
          <a:bodyPr lIns="0" tIns="0" rIns="0" bIns="0" rtlCol="0" anchor="t">
            <a:spAutoFit/>
          </a:bodyPr>
          <a:lstStyle/>
          <a:p>
            <a:pPr algn="l">
              <a:lnSpc>
                <a:spcPts val="2225"/>
              </a:lnSpc>
            </a:pPr>
            <a:r>
              <a:rPr lang="en-US" sz="2181">
                <a:solidFill>
                  <a:srgbClr val="FFFFFF"/>
                </a:solidFill>
                <a:latin typeface="Arial"/>
                <a:ea typeface="Arial"/>
                <a:cs typeface="Arial"/>
                <a:sym typeface="Arial"/>
              </a:rPr>
              <a:t>   AI model which analyzes the </a:t>
            </a:r>
          </a:p>
          <a:p>
            <a:pPr algn="l">
              <a:lnSpc>
                <a:spcPts val="2225"/>
              </a:lnSpc>
            </a:pPr>
            <a:r>
              <a:rPr lang="en-US" sz="2181">
                <a:solidFill>
                  <a:srgbClr val="FFFFFF"/>
                </a:solidFill>
                <a:latin typeface="Arial"/>
                <a:ea typeface="Arial"/>
                <a:cs typeface="Arial"/>
                <a:sym typeface="Arial"/>
              </a:rPr>
              <a:t>   ongoing conversation and </a:t>
            </a:r>
          </a:p>
          <a:p>
            <a:pPr algn="l">
              <a:lnSpc>
                <a:spcPts val="2225"/>
              </a:lnSpc>
            </a:pPr>
            <a:r>
              <a:rPr lang="en-US" sz="2181">
                <a:solidFill>
                  <a:srgbClr val="FFFFFF"/>
                </a:solidFill>
                <a:latin typeface="Arial"/>
                <a:ea typeface="Arial"/>
                <a:cs typeface="Arial"/>
                <a:sym typeface="Arial"/>
              </a:rPr>
              <a:t>   automatically fills the client </a:t>
            </a:r>
          </a:p>
          <a:p>
            <a:pPr algn="l">
              <a:lnSpc>
                <a:spcPts val="2225"/>
              </a:lnSpc>
              <a:spcBef>
                <a:spcPct val="0"/>
              </a:spcBef>
            </a:pPr>
            <a:r>
              <a:rPr lang="en-US" sz="2181">
                <a:solidFill>
                  <a:srgbClr val="FFFFFF"/>
                </a:solidFill>
                <a:latin typeface="Arial"/>
                <a:ea typeface="Arial"/>
                <a:cs typeface="Arial"/>
                <a:sym typeface="Arial"/>
              </a:rPr>
              <a:t>   related data. </a:t>
            </a:r>
          </a:p>
        </p:txBody>
      </p:sp>
      <p:sp>
        <p:nvSpPr>
          <p:cNvPr id="46" name="TextBox 46"/>
          <p:cNvSpPr txBox="1"/>
          <p:nvPr/>
        </p:nvSpPr>
        <p:spPr>
          <a:xfrm>
            <a:off x="894688" y="6845153"/>
            <a:ext cx="4597449" cy="662834"/>
          </a:xfrm>
          <a:prstGeom prst="rect">
            <a:avLst/>
          </a:prstGeom>
        </p:spPr>
        <p:txBody>
          <a:bodyPr lIns="0" tIns="0" rIns="0" bIns="0" rtlCol="0" anchor="t">
            <a:spAutoFit/>
          </a:bodyPr>
          <a:lstStyle/>
          <a:p>
            <a:pPr algn="ctr">
              <a:lnSpc>
                <a:spcPts val="2222"/>
              </a:lnSpc>
              <a:spcBef>
                <a:spcPct val="0"/>
              </a:spcBef>
            </a:pPr>
            <a:r>
              <a:rPr lang="en-US" sz="2178">
                <a:solidFill>
                  <a:srgbClr val="FFE600"/>
                </a:solidFill>
                <a:latin typeface="Arial"/>
                <a:ea typeface="Arial"/>
                <a:cs typeface="Arial"/>
                <a:sym typeface="Arial"/>
              </a:rPr>
              <a:t>Sentiment Analysis</a:t>
            </a:r>
          </a:p>
          <a:p>
            <a:pPr algn="ctr">
              <a:lnSpc>
                <a:spcPts val="2528"/>
              </a:lnSpc>
              <a:spcBef>
                <a:spcPct val="0"/>
              </a:spcBef>
            </a:pPr>
            <a:endParaRPr lang="en-US" sz="2178">
              <a:solidFill>
                <a:srgbClr val="FFE600"/>
              </a:solidFill>
              <a:latin typeface="Arial"/>
              <a:ea typeface="Arial"/>
              <a:cs typeface="Arial"/>
              <a:sym typeface="Arial"/>
            </a:endParaRPr>
          </a:p>
        </p:txBody>
      </p:sp>
      <p:sp>
        <p:nvSpPr>
          <p:cNvPr id="47" name="TextBox 47"/>
          <p:cNvSpPr txBox="1"/>
          <p:nvPr/>
        </p:nvSpPr>
        <p:spPr>
          <a:xfrm>
            <a:off x="1667845" y="7167045"/>
            <a:ext cx="4031321" cy="1173829"/>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AI model which analyses the calls &amp; chat by converting them into text and provides ratings and constructive feedback</a:t>
            </a:r>
          </a:p>
        </p:txBody>
      </p:sp>
      <p:sp>
        <p:nvSpPr>
          <p:cNvPr id="48" name="TextBox 48"/>
          <p:cNvSpPr txBox="1"/>
          <p:nvPr/>
        </p:nvSpPr>
        <p:spPr>
          <a:xfrm>
            <a:off x="894688" y="8545166"/>
            <a:ext cx="4597449" cy="662834"/>
          </a:xfrm>
          <a:prstGeom prst="rect">
            <a:avLst/>
          </a:prstGeom>
        </p:spPr>
        <p:txBody>
          <a:bodyPr lIns="0" tIns="0" rIns="0" bIns="0" rtlCol="0" anchor="t">
            <a:spAutoFit/>
          </a:bodyPr>
          <a:lstStyle/>
          <a:p>
            <a:pPr algn="ctr">
              <a:lnSpc>
                <a:spcPts val="2222"/>
              </a:lnSpc>
              <a:spcBef>
                <a:spcPct val="0"/>
              </a:spcBef>
            </a:pPr>
            <a:r>
              <a:rPr lang="en-US" sz="2178">
                <a:solidFill>
                  <a:srgbClr val="FFE600"/>
                </a:solidFill>
                <a:latin typeface="Arial"/>
                <a:ea typeface="Arial"/>
                <a:cs typeface="Arial"/>
                <a:sym typeface="Arial"/>
              </a:rPr>
              <a:t>Automated Scheduling</a:t>
            </a:r>
          </a:p>
          <a:p>
            <a:pPr algn="ctr">
              <a:lnSpc>
                <a:spcPts val="2528"/>
              </a:lnSpc>
              <a:spcBef>
                <a:spcPct val="0"/>
              </a:spcBef>
            </a:pPr>
            <a:endParaRPr lang="en-US" sz="2178">
              <a:solidFill>
                <a:srgbClr val="FFE600"/>
              </a:solidFill>
              <a:latin typeface="Arial"/>
              <a:ea typeface="Arial"/>
              <a:cs typeface="Arial"/>
              <a:sym typeface="Arial"/>
            </a:endParaRPr>
          </a:p>
        </p:txBody>
      </p:sp>
      <p:sp>
        <p:nvSpPr>
          <p:cNvPr id="49" name="TextBox 49"/>
          <p:cNvSpPr txBox="1"/>
          <p:nvPr/>
        </p:nvSpPr>
        <p:spPr>
          <a:xfrm>
            <a:off x="1613548" y="8965429"/>
            <a:ext cx="4139915" cy="897604"/>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The calls and tasks of the agents are scheduled by analyzing the calls and chats data</a:t>
            </a:r>
          </a:p>
        </p:txBody>
      </p:sp>
      <p:sp>
        <p:nvSpPr>
          <p:cNvPr id="50" name="TextBox 50"/>
          <p:cNvSpPr txBox="1"/>
          <p:nvPr/>
        </p:nvSpPr>
        <p:spPr>
          <a:xfrm>
            <a:off x="7668991" y="2052673"/>
            <a:ext cx="3319159" cy="558058"/>
          </a:xfrm>
          <a:prstGeom prst="rect">
            <a:avLst/>
          </a:prstGeom>
        </p:spPr>
        <p:txBody>
          <a:bodyPr lIns="0" tIns="0" rIns="0" bIns="0" rtlCol="0" anchor="t">
            <a:spAutoFit/>
          </a:bodyPr>
          <a:lstStyle/>
          <a:p>
            <a:pPr marL="0" lvl="0" indent="0" algn="ctr">
              <a:lnSpc>
                <a:spcPts val="3650"/>
              </a:lnSpc>
              <a:spcBef>
                <a:spcPct val="0"/>
              </a:spcBef>
            </a:pPr>
            <a:r>
              <a:rPr lang="en-US" sz="3578">
                <a:solidFill>
                  <a:srgbClr val="FFFFFF"/>
                </a:solidFill>
                <a:latin typeface="Arial"/>
                <a:ea typeface="Arial"/>
                <a:cs typeface="Arial"/>
                <a:sym typeface="Arial"/>
              </a:rPr>
              <a:t>Impact Metrics</a:t>
            </a:r>
          </a:p>
        </p:txBody>
      </p:sp>
      <p:sp>
        <p:nvSpPr>
          <p:cNvPr id="51" name="TextBox 51"/>
          <p:cNvSpPr txBox="1"/>
          <p:nvPr/>
        </p:nvSpPr>
        <p:spPr>
          <a:xfrm>
            <a:off x="7285479" y="2877188"/>
            <a:ext cx="4597449" cy="662834"/>
          </a:xfrm>
          <a:prstGeom prst="rect">
            <a:avLst/>
          </a:prstGeom>
        </p:spPr>
        <p:txBody>
          <a:bodyPr lIns="0" tIns="0" rIns="0" bIns="0" rtlCol="0" anchor="t">
            <a:spAutoFit/>
          </a:bodyPr>
          <a:lstStyle/>
          <a:p>
            <a:pPr algn="ctr">
              <a:lnSpc>
                <a:spcPts val="2222"/>
              </a:lnSpc>
              <a:spcBef>
                <a:spcPct val="0"/>
              </a:spcBef>
            </a:pPr>
            <a:r>
              <a:rPr lang="en-US" sz="2178">
                <a:solidFill>
                  <a:srgbClr val="FFE600"/>
                </a:solidFill>
                <a:latin typeface="Arial"/>
                <a:ea typeface="Arial"/>
                <a:cs typeface="Arial"/>
                <a:sym typeface="Arial"/>
              </a:rPr>
              <a:t>Increased Client’s Satisfaction</a:t>
            </a:r>
          </a:p>
          <a:p>
            <a:pPr algn="ctr">
              <a:lnSpc>
                <a:spcPts val="2528"/>
              </a:lnSpc>
              <a:spcBef>
                <a:spcPct val="0"/>
              </a:spcBef>
            </a:pPr>
            <a:endParaRPr lang="en-US" sz="2178">
              <a:solidFill>
                <a:srgbClr val="FFE600"/>
              </a:solidFill>
              <a:latin typeface="Arial"/>
              <a:ea typeface="Arial"/>
              <a:cs typeface="Arial"/>
              <a:sym typeface="Arial"/>
            </a:endParaRPr>
          </a:p>
        </p:txBody>
      </p:sp>
      <p:sp>
        <p:nvSpPr>
          <p:cNvPr id="52" name="TextBox 52"/>
          <p:cNvSpPr txBox="1"/>
          <p:nvPr/>
        </p:nvSpPr>
        <p:spPr>
          <a:xfrm>
            <a:off x="7668991" y="3238238"/>
            <a:ext cx="4031321" cy="1173829"/>
          </a:xfrm>
          <a:prstGeom prst="rect">
            <a:avLst/>
          </a:prstGeom>
        </p:spPr>
        <p:txBody>
          <a:bodyPr lIns="0" tIns="0" rIns="0" bIns="0" rtlCol="0" anchor="t">
            <a:spAutoFit/>
          </a:bodyPr>
          <a:lstStyle/>
          <a:p>
            <a:pPr algn="l">
              <a:lnSpc>
                <a:spcPts val="2225"/>
              </a:lnSpc>
            </a:pPr>
            <a:r>
              <a:rPr lang="en-US" sz="2181">
                <a:solidFill>
                  <a:srgbClr val="FFFFFF"/>
                </a:solidFill>
                <a:latin typeface="Arial"/>
                <a:ea typeface="Arial"/>
                <a:cs typeface="Arial"/>
                <a:sym typeface="Arial"/>
              </a:rPr>
              <a:t>  Predicted 40% increase in     </a:t>
            </a:r>
          </a:p>
          <a:p>
            <a:pPr algn="l">
              <a:lnSpc>
                <a:spcPts val="2225"/>
              </a:lnSpc>
            </a:pPr>
            <a:r>
              <a:rPr lang="en-US" sz="2181">
                <a:solidFill>
                  <a:srgbClr val="FFFFFF"/>
                </a:solidFill>
                <a:latin typeface="Arial"/>
                <a:ea typeface="Arial"/>
                <a:cs typeface="Arial"/>
                <a:sym typeface="Arial"/>
              </a:rPr>
              <a:t>  client’s satisfaction due AI </a:t>
            </a:r>
          </a:p>
          <a:p>
            <a:pPr algn="l">
              <a:lnSpc>
                <a:spcPts val="2225"/>
              </a:lnSpc>
            </a:pPr>
            <a:r>
              <a:rPr lang="en-US" sz="2181">
                <a:solidFill>
                  <a:srgbClr val="FFFFFF"/>
                </a:solidFill>
                <a:latin typeface="Arial"/>
                <a:ea typeface="Arial"/>
                <a:cs typeface="Arial"/>
                <a:sym typeface="Arial"/>
              </a:rPr>
              <a:t>  chatbot implementation and </a:t>
            </a:r>
          </a:p>
          <a:p>
            <a:pPr algn="l">
              <a:lnSpc>
                <a:spcPts val="2225"/>
              </a:lnSpc>
              <a:spcBef>
                <a:spcPct val="0"/>
              </a:spcBef>
            </a:pPr>
            <a:r>
              <a:rPr lang="en-US" sz="2181">
                <a:solidFill>
                  <a:srgbClr val="FFFFFF"/>
                </a:solidFill>
                <a:latin typeface="Arial"/>
                <a:ea typeface="Arial"/>
                <a:cs typeface="Arial"/>
                <a:sym typeface="Arial"/>
              </a:rPr>
              <a:t>  faster resolution. </a:t>
            </a:r>
          </a:p>
        </p:txBody>
      </p:sp>
      <p:sp>
        <p:nvSpPr>
          <p:cNvPr id="53" name="TextBox 53"/>
          <p:cNvSpPr txBox="1"/>
          <p:nvPr/>
        </p:nvSpPr>
        <p:spPr>
          <a:xfrm>
            <a:off x="7851607" y="5209503"/>
            <a:ext cx="3666088" cy="1173829"/>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Due to minimized manual intervention we predict upto 30% decrease in operational cost .</a:t>
            </a:r>
          </a:p>
        </p:txBody>
      </p:sp>
      <p:sp>
        <p:nvSpPr>
          <p:cNvPr id="54" name="TextBox 54"/>
          <p:cNvSpPr txBox="1"/>
          <p:nvPr/>
        </p:nvSpPr>
        <p:spPr>
          <a:xfrm>
            <a:off x="7102862" y="4802558"/>
            <a:ext cx="4597449" cy="662834"/>
          </a:xfrm>
          <a:prstGeom prst="rect">
            <a:avLst/>
          </a:prstGeom>
        </p:spPr>
        <p:txBody>
          <a:bodyPr lIns="0" tIns="0" rIns="0" bIns="0" rtlCol="0" anchor="t">
            <a:spAutoFit/>
          </a:bodyPr>
          <a:lstStyle/>
          <a:p>
            <a:pPr algn="ctr">
              <a:lnSpc>
                <a:spcPts val="2222"/>
              </a:lnSpc>
              <a:spcBef>
                <a:spcPct val="0"/>
              </a:spcBef>
            </a:pPr>
            <a:r>
              <a:rPr lang="en-US" sz="2178">
                <a:solidFill>
                  <a:srgbClr val="FFE600"/>
                </a:solidFill>
                <a:latin typeface="Arial"/>
                <a:ea typeface="Arial"/>
                <a:cs typeface="Arial"/>
                <a:sym typeface="Arial"/>
              </a:rPr>
              <a:t>Operational Cost Savings</a:t>
            </a:r>
          </a:p>
          <a:p>
            <a:pPr algn="ctr">
              <a:lnSpc>
                <a:spcPts val="2528"/>
              </a:lnSpc>
              <a:spcBef>
                <a:spcPct val="0"/>
              </a:spcBef>
            </a:pPr>
            <a:endParaRPr lang="en-US" sz="2178">
              <a:solidFill>
                <a:srgbClr val="FFE600"/>
              </a:solidFill>
              <a:latin typeface="Arial"/>
              <a:ea typeface="Arial"/>
              <a:cs typeface="Arial"/>
              <a:sym typeface="Arial"/>
            </a:endParaRPr>
          </a:p>
        </p:txBody>
      </p:sp>
      <p:sp>
        <p:nvSpPr>
          <p:cNvPr id="55" name="TextBox 55"/>
          <p:cNvSpPr txBox="1"/>
          <p:nvPr/>
        </p:nvSpPr>
        <p:spPr>
          <a:xfrm>
            <a:off x="7102862" y="6595960"/>
            <a:ext cx="4597449" cy="390038"/>
          </a:xfrm>
          <a:prstGeom prst="rect">
            <a:avLst/>
          </a:prstGeom>
        </p:spPr>
        <p:txBody>
          <a:bodyPr lIns="0" tIns="0" rIns="0" bIns="0" rtlCol="0" anchor="t">
            <a:spAutoFit/>
          </a:bodyPr>
          <a:lstStyle/>
          <a:p>
            <a:pPr marL="0" lvl="0" indent="0" algn="ctr">
              <a:lnSpc>
                <a:spcPts val="2528"/>
              </a:lnSpc>
              <a:spcBef>
                <a:spcPct val="0"/>
              </a:spcBef>
            </a:pPr>
            <a:r>
              <a:rPr lang="en-US" sz="2478" u="none" strike="noStrike">
                <a:solidFill>
                  <a:srgbClr val="FFE600"/>
                </a:solidFill>
                <a:latin typeface="Arial"/>
                <a:ea typeface="Arial"/>
                <a:cs typeface="Arial"/>
                <a:sym typeface="Arial"/>
              </a:rPr>
              <a:t>Increased Profits</a:t>
            </a:r>
          </a:p>
        </p:txBody>
      </p:sp>
      <p:sp>
        <p:nvSpPr>
          <p:cNvPr id="56" name="TextBox 56"/>
          <p:cNvSpPr txBox="1"/>
          <p:nvPr/>
        </p:nvSpPr>
        <p:spPr>
          <a:xfrm>
            <a:off x="7851607" y="6966948"/>
            <a:ext cx="3853529" cy="1450054"/>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Due to increased customer satisfaction and reduced resolution time , company would attract more businesses and thus increasing profits</a:t>
            </a:r>
          </a:p>
        </p:txBody>
      </p:sp>
      <p:sp>
        <p:nvSpPr>
          <p:cNvPr id="57" name="TextBox 57"/>
          <p:cNvSpPr txBox="1"/>
          <p:nvPr/>
        </p:nvSpPr>
        <p:spPr>
          <a:xfrm>
            <a:off x="7364798" y="8496071"/>
            <a:ext cx="4597449" cy="390038"/>
          </a:xfrm>
          <a:prstGeom prst="rect">
            <a:avLst/>
          </a:prstGeom>
        </p:spPr>
        <p:txBody>
          <a:bodyPr lIns="0" tIns="0" rIns="0" bIns="0" rtlCol="0" anchor="t">
            <a:spAutoFit/>
          </a:bodyPr>
          <a:lstStyle/>
          <a:p>
            <a:pPr marL="0" lvl="0" indent="0" algn="ctr">
              <a:lnSpc>
                <a:spcPts val="2528"/>
              </a:lnSpc>
              <a:spcBef>
                <a:spcPct val="0"/>
              </a:spcBef>
            </a:pPr>
            <a:r>
              <a:rPr lang="en-US" sz="2478">
                <a:solidFill>
                  <a:srgbClr val="FFE600"/>
                </a:solidFill>
                <a:latin typeface="Arial"/>
                <a:ea typeface="Arial"/>
                <a:cs typeface="Arial"/>
                <a:sym typeface="Arial"/>
              </a:rPr>
              <a:t>Increased Productivity</a:t>
            </a:r>
          </a:p>
        </p:txBody>
      </p:sp>
      <p:sp>
        <p:nvSpPr>
          <p:cNvPr id="58" name="TextBox 58"/>
          <p:cNvSpPr txBox="1"/>
          <p:nvPr/>
        </p:nvSpPr>
        <p:spPr>
          <a:xfrm>
            <a:off x="7851607" y="8924554"/>
            <a:ext cx="4031321" cy="897604"/>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Boost efficiency by 40% through automated task handling like data entry and call scheduling.</a:t>
            </a:r>
          </a:p>
        </p:txBody>
      </p:sp>
      <p:sp>
        <p:nvSpPr>
          <p:cNvPr id="59" name="TextBox 59"/>
          <p:cNvSpPr txBox="1"/>
          <p:nvPr/>
        </p:nvSpPr>
        <p:spPr>
          <a:xfrm>
            <a:off x="13168803" y="1792069"/>
            <a:ext cx="4644206" cy="1088791"/>
          </a:xfrm>
          <a:prstGeom prst="rect">
            <a:avLst/>
          </a:prstGeom>
        </p:spPr>
        <p:txBody>
          <a:bodyPr lIns="0" tIns="0" rIns="0" bIns="0" rtlCol="0" anchor="t">
            <a:spAutoFit/>
          </a:bodyPr>
          <a:lstStyle/>
          <a:p>
            <a:pPr algn="ctr">
              <a:lnSpc>
                <a:spcPts val="3956"/>
              </a:lnSpc>
              <a:spcBef>
                <a:spcPct val="0"/>
              </a:spcBef>
            </a:pPr>
            <a:r>
              <a:rPr lang="en-US" sz="3878">
                <a:solidFill>
                  <a:srgbClr val="FFFFFF"/>
                </a:solidFill>
                <a:latin typeface="Arial"/>
                <a:ea typeface="Arial"/>
                <a:cs typeface="Arial"/>
                <a:sym typeface="Arial"/>
              </a:rPr>
              <a:t>Technologies Involved </a:t>
            </a:r>
          </a:p>
        </p:txBody>
      </p:sp>
      <p:sp>
        <p:nvSpPr>
          <p:cNvPr id="60" name="TextBox 60"/>
          <p:cNvSpPr txBox="1"/>
          <p:nvPr/>
        </p:nvSpPr>
        <p:spPr>
          <a:xfrm>
            <a:off x="13235731" y="3084367"/>
            <a:ext cx="4597449" cy="390038"/>
          </a:xfrm>
          <a:prstGeom prst="rect">
            <a:avLst/>
          </a:prstGeom>
        </p:spPr>
        <p:txBody>
          <a:bodyPr lIns="0" tIns="0" rIns="0" bIns="0" rtlCol="0" anchor="t">
            <a:spAutoFit/>
          </a:bodyPr>
          <a:lstStyle/>
          <a:p>
            <a:pPr marL="0" lvl="0" indent="0" algn="ctr">
              <a:lnSpc>
                <a:spcPts val="2528"/>
              </a:lnSpc>
              <a:spcBef>
                <a:spcPct val="0"/>
              </a:spcBef>
            </a:pPr>
            <a:r>
              <a:rPr lang="en-US" sz="2478" u="none" strike="noStrike">
                <a:solidFill>
                  <a:srgbClr val="FFE600"/>
                </a:solidFill>
                <a:latin typeface="Arial"/>
                <a:ea typeface="Arial"/>
                <a:cs typeface="Arial"/>
                <a:sym typeface="Arial"/>
              </a:rPr>
              <a:t>FrontEnd Framework</a:t>
            </a:r>
          </a:p>
        </p:txBody>
      </p:sp>
      <p:sp>
        <p:nvSpPr>
          <p:cNvPr id="61" name="TextBox 61"/>
          <p:cNvSpPr txBox="1"/>
          <p:nvPr/>
        </p:nvSpPr>
        <p:spPr>
          <a:xfrm>
            <a:off x="13518795" y="3569655"/>
            <a:ext cx="4031321" cy="652240"/>
          </a:xfrm>
          <a:prstGeom prst="rect">
            <a:avLst/>
          </a:prstGeom>
        </p:spPr>
        <p:txBody>
          <a:bodyPr lIns="0" tIns="0" rIns="0" bIns="0" rtlCol="0" anchor="t">
            <a:spAutoFit/>
          </a:bodyPr>
          <a:lstStyle/>
          <a:p>
            <a:pPr algn="ctr">
              <a:lnSpc>
                <a:spcPts val="2327"/>
              </a:lnSpc>
              <a:spcBef>
                <a:spcPct val="0"/>
              </a:spcBef>
            </a:pPr>
            <a:r>
              <a:rPr lang="en-US" sz="2281">
                <a:solidFill>
                  <a:srgbClr val="FFFFFF"/>
                </a:solidFill>
                <a:latin typeface="Arial"/>
                <a:ea typeface="Arial"/>
                <a:cs typeface="Arial"/>
                <a:sym typeface="Arial"/>
              </a:rPr>
              <a:t>HTML, CSS, JavaScript, React,Tailwind</a:t>
            </a:r>
          </a:p>
        </p:txBody>
      </p:sp>
      <p:sp>
        <p:nvSpPr>
          <p:cNvPr id="62" name="TextBox 62"/>
          <p:cNvSpPr txBox="1"/>
          <p:nvPr/>
        </p:nvSpPr>
        <p:spPr>
          <a:xfrm>
            <a:off x="13361702" y="4753462"/>
            <a:ext cx="4597449" cy="390038"/>
          </a:xfrm>
          <a:prstGeom prst="rect">
            <a:avLst/>
          </a:prstGeom>
        </p:spPr>
        <p:txBody>
          <a:bodyPr lIns="0" tIns="0" rIns="0" bIns="0" rtlCol="0" anchor="t">
            <a:spAutoFit/>
          </a:bodyPr>
          <a:lstStyle/>
          <a:p>
            <a:pPr marL="0" lvl="0" indent="0" algn="ctr">
              <a:lnSpc>
                <a:spcPts val="2528"/>
              </a:lnSpc>
              <a:spcBef>
                <a:spcPct val="0"/>
              </a:spcBef>
            </a:pPr>
            <a:r>
              <a:rPr lang="en-US" sz="2478">
                <a:solidFill>
                  <a:srgbClr val="FFE600"/>
                </a:solidFill>
                <a:latin typeface="Arial"/>
                <a:ea typeface="Arial"/>
                <a:cs typeface="Arial"/>
                <a:sym typeface="Arial"/>
              </a:rPr>
              <a:t>Backend and DataBase</a:t>
            </a:r>
          </a:p>
        </p:txBody>
      </p:sp>
      <p:sp>
        <p:nvSpPr>
          <p:cNvPr id="63" name="TextBox 63"/>
          <p:cNvSpPr txBox="1"/>
          <p:nvPr/>
        </p:nvSpPr>
        <p:spPr>
          <a:xfrm>
            <a:off x="13766023" y="5238750"/>
            <a:ext cx="3748546" cy="673576"/>
          </a:xfrm>
          <a:prstGeom prst="rect">
            <a:avLst/>
          </a:prstGeom>
        </p:spPr>
        <p:txBody>
          <a:bodyPr lIns="0" tIns="0" rIns="0" bIns="0" rtlCol="0" anchor="t">
            <a:spAutoFit/>
          </a:bodyPr>
          <a:lstStyle/>
          <a:p>
            <a:pPr algn="ctr">
              <a:lnSpc>
                <a:spcPts val="2429"/>
              </a:lnSpc>
              <a:spcBef>
                <a:spcPct val="0"/>
              </a:spcBef>
            </a:pPr>
            <a:r>
              <a:rPr lang="en-US" sz="2381">
                <a:solidFill>
                  <a:srgbClr val="FFFFFF"/>
                </a:solidFill>
                <a:latin typeface="Arial"/>
                <a:ea typeface="Arial"/>
                <a:cs typeface="Arial"/>
                <a:sym typeface="Arial"/>
              </a:rPr>
              <a:t>SpringBoot,Firebase, MySQL, AWS</a:t>
            </a:r>
          </a:p>
        </p:txBody>
      </p:sp>
      <p:sp>
        <p:nvSpPr>
          <p:cNvPr id="64" name="TextBox 64"/>
          <p:cNvSpPr txBox="1"/>
          <p:nvPr/>
        </p:nvSpPr>
        <p:spPr>
          <a:xfrm>
            <a:off x="13463141" y="6845153"/>
            <a:ext cx="4597449" cy="390038"/>
          </a:xfrm>
          <a:prstGeom prst="rect">
            <a:avLst/>
          </a:prstGeom>
        </p:spPr>
        <p:txBody>
          <a:bodyPr lIns="0" tIns="0" rIns="0" bIns="0" rtlCol="0" anchor="t">
            <a:spAutoFit/>
          </a:bodyPr>
          <a:lstStyle/>
          <a:p>
            <a:pPr marL="0" lvl="0" indent="0" algn="ctr">
              <a:lnSpc>
                <a:spcPts val="2528"/>
              </a:lnSpc>
              <a:spcBef>
                <a:spcPct val="0"/>
              </a:spcBef>
            </a:pPr>
            <a:r>
              <a:rPr lang="en-US" sz="2478">
                <a:solidFill>
                  <a:srgbClr val="FFE600"/>
                </a:solidFill>
                <a:latin typeface="Arial"/>
                <a:ea typeface="Arial"/>
                <a:cs typeface="Arial"/>
                <a:sym typeface="Arial"/>
              </a:rPr>
              <a:t>AI models</a:t>
            </a:r>
          </a:p>
        </p:txBody>
      </p:sp>
      <p:sp>
        <p:nvSpPr>
          <p:cNvPr id="65" name="TextBox 65"/>
          <p:cNvSpPr txBox="1"/>
          <p:nvPr/>
        </p:nvSpPr>
        <p:spPr>
          <a:xfrm>
            <a:off x="13870798" y="7359950"/>
            <a:ext cx="3748546" cy="673576"/>
          </a:xfrm>
          <a:prstGeom prst="rect">
            <a:avLst/>
          </a:prstGeom>
        </p:spPr>
        <p:txBody>
          <a:bodyPr lIns="0" tIns="0" rIns="0" bIns="0" rtlCol="0" anchor="t">
            <a:spAutoFit/>
          </a:bodyPr>
          <a:lstStyle/>
          <a:p>
            <a:pPr algn="ctr">
              <a:lnSpc>
                <a:spcPts val="2429"/>
              </a:lnSpc>
            </a:pPr>
            <a:r>
              <a:rPr lang="en-US" sz="2381">
                <a:solidFill>
                  <a:srgbClr val="FFFFFF"/>
                </a:solidFill>
                <a:latin typeface="Arial"/>
                <a:ea typeface="Arial"/>
                <a:cs typeface="Arial"/>
                <a:sym typeface="Arial"/>
              </a:rPr>
              <a:t>TensorFlow,PyTorch,</a:t>
            </a:r>
          </a:p>
          <a:p>
            <a:pPr algn="ctr">
              <a:lnSpc>
                <a:spcPts val="2429"/>
              </a:lnSpc>
              <a:spcBef>
                <a:spcPct val="0"/>
              </a:spcBef>
            </a:pPr>
            <a:r>
              <a:rPr lang="en-US" sz="2381">
                <a:solidFill>
                  <a:srgbClr val="FFFFFF"/>
                </a:solidFill>
                <a:latin typeface="Arial"/>
                <a:ea typeface="Arial"/>
                <a:cs typeface="Arial"/>
                <a:sym typeface="Arial"/>
              </a:rPr>
              <a:t>Python</a:t>
            </a:r>
          </a:p>
        </p:txBody>
      </p:sp>
      <p:sp>
        <p:nvSpPr>
          <p:cNvPr id="66" name="TextBox 66"/>
          <p:cNvSpPr txBox="1"/>
          <p:nvPr/>
        </p:nvSpPr>
        <p:spPr>
          <a:xfrm>
            <a:off x="13485003" y="8519114"/>
            <a:ext cx="4597449" cy="390038"/>
          </a:xfrm>
          <a:prstGeom prst="rect">
            <a:avLst/>
          </a:prstGeom>
        </p:spPr>
        <p:txBody>
          <a:bodyPr lIns="0" tIns="0" rIns="0" bIns="0" rtlCol="0" anchor="t">
            <a:spAutoFit/>
          </a:bodyPr>
          <a:lstStyle/>
          <a:p>
            <a:pPr marL="0" lvl="0" indent="0" algn="ctr">
              <a:lnSpc>
                <a:spcPts val="2528"/>
              </a:lnSpc>
              <a:spcBef>
                <a:spcPct val="0"/>
              </a:spcBef>
            </a:pPr>
            <a:r>
              <a:rPr lang="en-US" sz="2478">
                <a:solidFill>
                  <a:srgbClr val="FFE600"/>
                </a:solidFill>
                <a:latin typeface="Arial"/>
                <a:ea typeface="Arial"/>
                <a:cs typeface="Arial"/>
                <a:sym typeface="Arial"/>
              </a:rPr>
              <a:t>API’s and Hosting </a:t>
            </a:r>
          </a:p>
        </p:txBody>
      </p:sp>
      <p:sp>
        <p:nvSpPr>
          <p:cNvPr id="67" name="TextBox 67"/>
          <p:cNvSpPr txBox="1"/>
          <p:nvPr/>
        </p:nvSpPr>
        <p:spPr>
          <a:xfrm>
            <a:off x="13946291" y="8934079"/>
            <a:ext cx="3748546" cy="673576"/>
          </a:xfrm>
          <a:prstGeom prst="rect">
            <a:avLst/>
          </a:prstGeom>
        </p:spPr>
        <p:txBody>
          <a:bodyPr lIns="0" tIns="0" rIns="0" bIns="0" rtlCol="0" anchor="t">
            <a:spAutoFit/>
          </a:bodyPr>
          <a:lstStyle/>
          <a:p>
            <a:pPr algn="ctr">
              <a:lnSpc>
                <a:spcPts val="2429"/>
              </a:lnSpc>
            </a:pPr>
            <a:r>
              <a:rPr lang="en-US" sz="2381">
                <a:solidFill>
                  <a:srgbClr val="FFFFFF"/>
                </a:solidFill>
                <a:latin typeface="Arial"/>
                <a:ea typeface="Arial"/>
                <a:cs typeface="Arial"/>
                <a:sym typeface="Arial"/>
              </a:rPr>
              <a:t>Gemini API, Whisper API,</a:t>
            </a:r>
          </a:p>
          <a:p>
            <a:pPr algn="ctr">
              <a:lnSpc>
                <a:spcPts val="2429"/>
              </a:lnSpc>
              <a:spcBef>
                <a:spcPct val="0"/>
              </a:spcBef>
            </a:pPr>
            <a:r>
              <a:rPr lang="en-US" sz="2381">
                <a:solidFill>
                  <a:srgbClr val="FFFFFF"/>
                </a:solidFill>
                <a:latin typeface="Arial"/>
                <a:ea typeface="Arial"/>
                <a:cs typeface="Arial"/>
                <a:sym typeface="Arial"/>
              </a:rPr>
              <a:t>GitHub, Vercel</a:t>
            </a:r>
          </a:p>
        </p:txBody>
      </p:sp>
      <p:sp>
        <p:nvSpPr>
          <p:cNvPr id="68" name="AutoShape 68"/>
          <p:cNvSpPr/>
          <p:nvPr/>
        </p:nvSpPr>
        <p:spPr>
          <a:xfrm>
            <a:off x="0" y="10176565"/>
            <a:ext cx="18288000" cy="42862"/>
          </a:xfrm>
          <a:prstGeom prst="line">
            <a:avLst/>
          </a:prstGeom>
          <a:ln w="219075" cap="flat">
            <a:solidFill>
              <a:srgbClr val="FFE600"/>
            </a:solidFill>
            <a:prstDash val="solid"/>
            <a:headEnd type="none" w="sm" len="sm"/>
            <a:tailEnd type="none" w="sm" len="sm"/>
          </a:ln>
        </p:spPr>
      </p:sp>
      <p:sp>
        <p:nvSpPr>
          <p:cNvPr id="69" name="Freeform 69"/>
          <p:cNvSpPr/>
          <p:nvPr/>
        </p:nvSpPr>
        <p:spPr>
          <a:xfrm>
            <a:off x="17838770" y="9669977"/>
            <a:ext cx="395752" cy="406112"/>
          </a:xfrm>
          <a:custGeom>
            <a:avLst/>
            <a:gdLst/>
            <a:ahLst/>
            <a:cxnLst/>
            <a:rect l="l" t="t" r="r" b="b"/>
            <a:pathLst>
              <a:path w="395752" h="406112">
                <a:moveTo>
                  <a:pt x="0" y="0"/>
                </a:moveTo>
                <a:lnTo>
                  <a:pt x="395752" y="0"/>
                </a:lnTo>
                <a:lnTo>
                  <a:pt x="395752" y="406111"/>
                </a:lnTo>
                <a:lnTo>
                  <a:pt x="0" y="406111"/>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flipV="1">
            <a:off x="894688" y="396065"/>
            <a:ext cx="16498624" cy="0"/>
          </a:xfrm>
          <a:prstGeom prst="line">
            <a:avLst/>
          </a:prstGeom>
          <a:ln w="57150" cap="rnd">
            <a:solidFill>
              <a:srgbClr val="FFE600"/>
            </a:solidFill>
            <a:prstDash val="solid"/>
            <a:headEnd type="none" w="sm" len="sm"/>
            <a:tailEnd type="none" w="sm" len="sm"/>
          </a:ln>
        </p:spPr>
      </p:sp>
      <p:grpSp>
        <p:nvGrpSpPr>
          <p:cNvPr id="3" name="Group 3"/>
          <p:cNvGrpSpPr/>
          <p:nvPr/>
        </p:nvGrpSpPr>
        <p:grpSpPr>
          <a:xfrm>
            <a:off x="280961" y="763855"/>
            <a:ext cx="5472502" cy="9099178"/>
            <a:chOff x="0" y="0"/>
            <a:chExt cx="1441318" cy="2396491"/>
          </a:xfrm>
        </p:grpSpPr>
        <p:sp>
          <p:nvSpPr>
            <p:cNvPr id="4" name="Freeform 4"/>
            <p:cNvSpPr/>
            <p:nvPr/>
          </p:nvSpPr>
          <p:spPr>
            <a:xfrm>
              <a:off x="0" y="0"/>
              <a:ext cx="1441318" cy="2396491"/>
            </a:xfrm>
            <a:custGeom>
              <a:avLst/>
              <a:gdLst/>
              <a:ahLst/>
              <a:cxnLst/>
              <a:rect l="l" t="t" r="r" b="b"/>
              <a:pathLst>
                <a:path w="1441318" h="2396491">
                  <a:moveTo>
                    <a:pt x="0" y="0"/>
                  </a:moveTo>
                  <a:lnTo>
                    <a:pt x="1441318" y="0"/>
                  </a:lnTo>
                  <a:lnTo>
                    <a:pt x="1441318" y="2396491"/>
                  </a:lnTo>
                  <a:lnTo>
                    <a:pt x="0" y="2396491"/>
                  </a:lnTo>
                  <a:close/>
                </a:path>
              </a:pathLst>
            </a:custGeom>
            <a:solidFill>
              <a:srgbClr val="2E2E38"/>
            </a:solidFill>
          </p:spPr>
        </p:sp>
        <p:sp>
          <p:nvSpPr>
            <p:cNvPr id="5" name="TextBox 5"/>
            <p:cNvSpPr txBox="1"/>
            <p:nvPr/>
          </p:nvSpPr>
          <p:spPr>
            <a:xfrm>
              <a:off x="0" y="-19050"/>
              <a:ext cx="1441318" cy="2415541"/>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grpSp>
        <p:nvGrpSpPr>
          <p:cNvPr id="6" name="Group 6"/>
          <p:cNvGrpSpPr/>
          <p:nvPr/>
        </p:nvGrpSpPr>
        <p:grpSpPr>
          <a:xfrm>
            <a:off x="6164713" y="763855"/>
            <a:ext cx="5718215" cy="9099178"/>
            <a:chOff x="0" y="0"/>
            <a:chExt cx="1506032" cy="2396491"/>
          </a:xfrm>
        </p:grpSpPr>
        <p:sp>
          <p:nvSpPr>
            <p:cNvPr id="7" name="Freeform 7"/>
            <p:cNvSpPr/>
            <p:nvPr/>
          </p:nvSpPr>
          <p:spPr>
            <a:xfrm>
              <a:off x="0" y="0"/>
              <a:ext cx="1506032" cy="2396491"/>
            </a:xfrm>
            <a:custGeom>
              <a:avLst/>
              <a:gdLst/>
              <a:ahLst/>
              <a:cxnLst/>
              <a:rect l="l" t="t" r="r" b="b"/>
              <a:pathLst>
                <a:path w="1506032" h="2396491">
                  <a:moveTo>
                    <a:pt x="0" y="0"/>
                  </a:moveTo>
                  <a:lnTo>
                    <a:pt x="1506032" y="0"/>
                  </a:lnTo>
                  <a:lnTo>
                    <a:pt x="1506032" y="2396491"/>
                  </a:lnTo>
                  <a:lnTo>
                    <a:pt x="0" y="2396491"/>
                  </a:lnTo>
                  <a:close/>
                </a:path>
              </a:pathLst>
            </a:custGeom>
            <a:solidFill>
              <a:srgbClr val="2E2E38"/>
            </a:solidFill>
          </p:spPr>
        </p:sp>
        <p:sp>
          <p:nvSpPr>
            <p:cNvPr id="8" name="TextBox 8"/>
            <p:cNvSpPr txBox="1"/>
            <p:nvPr/>
          </p:nvSpPr>
          <p:spPr>
            <a:xfrm>
              <a:off x="0" y="-19050"/>
              <a:ext cx="1506032" cy="2415541"/>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grpSp>
        <p:nvGrpSpPr>
          <p:cNvPr id="9" name="Group 9"/>
          <p:cNvGrpSpPr/>
          <p:nvPr/>
        </p:nvGrpSpPr>
        <p:grpSpPr>
          <a:xfrm>
            <a:off x="6218545" y="2444008"/>
            <a:ext cx="1278291" cy="1228315"/>
            <a:chOff x="0" y="0"/>
            <a:chExt cx="671422" cy="645173"/>
          </a:xfrm>
        </p:grpSpPr>
        <p:sp>
          <p:nvSpPr>
            <p:cNvPr id="10" name="Freeform 10"/>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2"/>
              <a:stretch>
                <a:fillRect t="-2034" b="-2034"/>
              </a:stretch>
            </a:blipFill>
            <a:ln w="28575" cap="sq">
              <a:solidFill>
                <a:srgbClr val="FFE600"/>
              </a:solidFill>
              <a:prstDash val="solid"/>
              <a:miter/>
            </a:ln>
          </p:spPr>
        </p:sp>
      </p:grpSp>
      <p:grpSp>
        <p:nvGrpSpPr>
          <p:cNvPr id="11" name="Group 11"/>
          <p:cNvGrpSpPr/>
          <p:nvPr/>
        </p:nvGrpSpPr>
        <p:grpSpPr>
          <a:xfrm>
            <a:off x="6218545" y="4417447"/>
            <a:ext cx="1278291" cy="1228315"/>
            <a:chOff x="0" y="0"/>
            <a:chExt cx="671422" cy="645173"/>
          </a:xfrm>
        </p:grpSpPr>
        <p:sp>
          <p:nvSpPr>
            <p:cNvPr id="12" name="Freeform 12"/>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3"/>
              <a:stretch>
                <a:fillRect t="-2034" b="-2034"/>
              </a:stretch>
            </a:blipFill>
            <a:ln w="28575" cap="sq">
              <a:solidFill>
                <a:srgbClr val="FFE600"/>
              </a:solidFill>
              <a:prstDash val="solid"/>
              <a:miter/>
            </a:ln>
          </p:spPr>
        </p:sp>
      </p:grpSp>
      <p:grpSp>
        <p:nvGrpSpPr>
          <p:cNvPr id="13" name="Group 13"/>
          <p:cNvGrpSpPr/>
          <p:nvPr/>
        </p:nvGrpSpPr>
        <p:grpSpPr>
          <a:xfrm>
            <a:off x="6218545" y="6141159"/>
            <a:ext cx="1278291" cy="1228315"/>
            <a:chOff x="0" y="0"/>
            <a:chExt cx="671422" cy="645173"/>
          </a:xfrm>
        </p:grpSpPr>
        <p:sp>
          <p:nvSpPr>
            <p:cNvPr id="14" name="Freeform 14"/>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4"/>
              <a:stretch>
                <a:fillRect t="-2034" b="-2034"/>
              </a:stretch>
            </a:blipFill>
            <a:ln w="28575" cap="sq">
              <a:solidFill>
                <a:srgbClr val="FFE600"/>
              </a:solidFill>
              <a:prstDash val="solid"/>
              <a:miter/>
            </a:ln>
          </p:spPr>
        </p:sp>
      </p:grpSp>
      <p:grpSp>
        <p:nvGrpSpPr>
          <p:cNvPr id="15" name="Group 15"/>
          <p:cNvGrpSpPr/>
          <p:nvPr/>
        </p:nvGrpSpPr>
        <p:grpSpPr>
          <a:xfrm>
            <a:off x="6218545" y="7969550"/>
            <a:ext cx="1278291" cy="1228315"/>
            <a:chOff x="0" y="0"/>
            <a:chExt cx="671422" cy="645173"/>
          </a:xfrm>
        </p:grpSpPr>
        <p:sp>
          <p:nvSpPr>
            <p:cNvPr id="16" name="Freeform 16"/>
            <p:cNvSpPr/>
            <p:nvPr/>
          </p:nvSpPr>
          <p:spPr>
            <a:xfrm>
              <a:off x="0" y="0"/>
              <a:ext cx="671422" cy="645173"/>
            </a:xfrm>
            <a:custGeom>
              <a:avLst/>
              <a:gdLst/>
              <a:ahLst/>
              <a:cxnLst/>
              <a:rect l="l" t="t" r="r" b="b"/>
              <a:pathLst>
                <a:path w="671422" h="645173">
                  <a:moveTo>
                    <a:pt x="335711" y="0"/>
                  </a:moveTo>
                  <a:cubicBezTo>
                    <a:pt x="150303" y="0"/>
                    <a:pt x="0" y="144427"/>
                    <a:pt x="0" y="322586"/>
                  </a:cubicBezTo>
                  <a:cubicBezTo>
                    <a:pt x="0" y="500746"/>
                    <a:pt x="150303" y="645173"/>
                    <a:pt x="335711" y="645173"/>
                  </a:cubicBezTo>
                  <a:cubicBezTo>
                    <a:pt x="521119" y="645173"/>
                    <a:pt x="671422" y="500746"/>
                    <a:pt x="671422" y="322586"/>
                  </a:cubicBezTo>
                  <a:cubicBezTo>
                    <a:pt x="671422" y="144427"/>
                    <a:pt x="521119" y="0"/>
                    <a:pt x="335711" y="0"/>
                  </a:cubicBezTo>
                  <a:close/>
                </a:path>
              </a:pathLst>
            </a:custGeom>
            <a:blipFill>
              <a:blip r:embed="rId5"/>
              <a:stretch>
                <a:fillRect t="-2034" b="-2034"/>
              </a:stretch>
            </a:blipFill>
            <a:ln w="28575" cap="sq">
              <a:solidFill>
                <a:srgbClr val="FFE600"/>
              </a:solidFill>
              <a:prstDash val="solid"/>
              <a:miter/>
            </a:ln>
          </p:spPr>
        </p:sp>
      </p:grpSp>
      <p:sp>
        <p:nvSpPr>
          <p:cNvPr id="17" name="Freeform 17"/>
          <p:cNvSpPr/>
          <p:nvPr/>
        </p:nvSpPr>
        <p:spPr>
          <a:xfrm>
            <a:off x="12540153" y="1825687"/>
            <a:ext cx="944850" cy="944850"/>
          </a:xfrm>
          <a:custGeom>
            <a:avLst/>
            <a:gdLst/>
            <a:ahLst/>
            <a:cxnLst/>
            <a:rect l="l" t="t" r="r" b="b"/>
            <a:pathLst>
              <a:path w="944850" h="944850">
                <a:moveTo>
                  <a:pt x="0" y="0"/>
                </a:moveTo>
                <a:lnTo>
                  <a:pt x="944850" y="0"/>
                </a:lnTo>
                <a:lnTo>
                  <a:pt x="944850" y="944850"/>
                </a:lnTo>
                <a:lnTo>
                  <a:pt x="0" y="944850"/>
                </a:lnTo>
                <a:lnTo>
                  <a:pt x="0" y="0"/>
                </a:lnTo>
                <a:close/>
              </a:path>
            </a:pathLst>
          </a:custGeom>
          <a:blipFill>
            <a:blip r:embed="rId6"/>
            <a:stretch>
              <a:fillRect/>
            </a:stretch>
          </a:blipFill>
        </p:spPr>
      </p:sp>
      <p:grpSp>
        <p:nvGrpSpPr>
          <p:cNvPr id="18" name="Group 18"/>
          <p:cNvGrpSpPr/>
          <p:nvPr/>
        </p:nvGrpSpPr>
        <p:grpSpPr>
          <a:xfrm>
            <a:off x="12177986" y="763855"/>
            <a:ext cx="5882604" cy="9099178"/>
            <a:chOff x="0" y="0"/>
            <a:chExt cx="1549328" cy="2396491"/>
          </a:xfrm>
        </p:grpSpPr>
        <p:sp>
          <p:nvSpPr>
            <p:cNvPr id="19" name="Freeform 19"/>
            <p:cNvSpPr/>
            <p:nvPr/>
          </p:nvSpPr>
          <p:spPr>
            <a:xfrm>
              <a:off x="0" y="0"/>
              <a:ext cx="1549328" cy="2396491"/>
            </a:xfrm>
            <a:custGeom>
              <a:avLst/>
              <a:gdLst/>
              <a:ahLst/>
              <a:cxnLst/>
              <a:rect l="l" t="t" r="r" b="b"/>
              <a:pathLst>
                <a:path w="1549328" h="2396491">
                  <a:moveTo>
                    <a:pt x="0" y="0"/>
                  </a:moveTo>
                  <a:lnTo>
                    <a:pt x="1549328" y="0"/>
                  </a:lnTo>
                  <a:lnTo>
                    <a:pt x="1549328" y="2396491"/>
                  </a:lnTo>
                  <a:lnTo>
                    <a:pt x="0" y="2396491"/>
                  </a:lnTo>
                  <a:close/>
                </a:path>
              </a:pathLst>
            </a:custGeom>
            <a:solidFill>
              <a:srgbClr val="2E2E38"/>
            </a:solidFill>
          </p:spPr>
        </p:sp>
        <p:sp>
          <p:nvSpPr>
            <p:cNvPr id="20" name="TextBox 20"/>
            <p:cNvSpPr txBox="1"/>
            <p:nvPr/>
          </p:nvSpPr>
          <p:spPr>
            <a:xfrm>
              <a:off x="0" y="-19050"/>
              <a:ext cx="1549328" cy="2415541"/>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21" name="Freeform 21"/>
          <p:cNvSpPr/>
          <p:nvPr/>
        </p:nvSpPr>
        <p:spPr>
          <a:xfrm>
            <a:off x="17833180" y="9533116"/>
            <a:ext cx="454819" cy="466725"/>
          </a:xfrm>
          <a:custGeom>
            <a:avLst/>
            <a:gdLst/>
            <a:ahLst/>
            <a:cxnLst/>
            <a:rect l="l" t="t" r="r" b="b"/>
            <a:pathLst>
              <a:path w="454819" h="466725">
                <a:moveTo>
                  <a:pt x="0" y="0"/>
                </a:moveTo>
                <a:lnTo>
                  <a:pt x="454820" y="0"/>
                </a:lnTo>
                <a:lnTo>
                  <a:pt x="454820" y="466725"/>
                </a:lnTo>
                <a:lnTo>
                  <a:pt x="0" y="46672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2" name="Freeform 22"/>
          <p:cNvSpPr/>
          <p:nvPr/>
        </p:nvSpPr>
        <p:spPr>
          <a:xfrm>
            <a:off x="725610" y="925470"/>
            <a:ext cx="990751" cy="990751"/>
          </a:xfrm>
          <a:custGeom>
            <a:avLst/>
            <a:gdLst/>
            <a:ahLst/>
            <a:cxnLst/>
            <a:rect l="l" t="t" r="r" b="b"/>
            <a:pathLst>
              <a:path w="990751" h="990751">
                <a:moveTo>
                  <a:pt x="0" y="0"/>
                </a:moveTo>
                <a:lnTo>
                  <a:pt x="990751" y="0"/>
                </a:lnTo>
                <a:lnTo>
                  <a:pt x="990751" y="990751"/>
                </a:lnTo>
                <a:lnTo>
                  <a:pt x="0" y="990751"/>
                </a:lnTo>
                <a:lnTo>
                  <a:pt x="0" y="0"/>
                </a:lnTo>
                <a:close/>
              </a:path>
            </a:pathLst>
          </a:custGeom>
          <a:blipFill>
            <a:blip r:embed="rId9"/>
            <a:stretch>
              <a:fillRect/>
            </a:stretch>
          </a:blipFill>
        </p:spPr>
      </p:sp>
      <p:sp>
        <p:nvSpPr>
          <p:cNvPr id="23" name="TextBox 23"/>
          <p:cNvSpPr txBox="1"/>
          <p:nvPr/>
        </p:nvSpPr>
        <p:spPr>
          <a:xfrm>
            <a:off x="71468" y="2024098"/>
            <a:ext cx="5681995" cy="3552624"/>
          </a:xfrm>
          <a:prstGeom prst="rect">
            <a:avLst/>
          </a:prstGeom>
        </p:spPr>
        <p:txBody>
          <a:bodyPr lIns="0" tIns="0" rIns="0" bIns="0" rtlCol="0" anchor="t">
            <a:spAutoFit/>
          </a:bodyPr>
          <a:lstStyle/>
          <a:p>
            <a:pPr marL="462414" lvl="1" indent="-231207" algn="l">
              <a:lnSpc>
                <a:spcPts val="2505"/>
              </a:lnSpc>
              <a:buFont typeface="Arial"/>
              <a:buChar char="•"/>
            </a:pPr>
            <a:r>
              <a:rPr lang="en-US" sz="2141" spc="34">
                <a:solidFill>
                  <a:srgbClr val="FFFFFF"/>
                </a:solidFill>
                <a:latin typeface="Arial"/>
                <a:ea typeface="Arial"/>
                <a:cs typeface="Arial"/>
                <a:sym typeface="Arial"/>
              </a:rPr>
              <a:t>Users will have a stable internet connection.</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The software would primarily be used by trained call center agents </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The organization infrastructure can support required hardware and cloud services.</a:t>
            </a: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p:txBody>
      </p:sp>
      <p:sp>
        <p:nvSpPr>
          <p:cNvPr id="24" name="AutoShape 24"/>
          <p:cNvSpPr/>
          <p:nvPr/>
        </p:nvSpPr>
        <p:spPr>
          <a:xfrm>
            <a:off x="894688" y="5088342"/>
            <a:ext cx="3755534" cy="0"/>
          </a:xfrm>
          <a:prstGeom prst="line">
            <a:avLst/>
          </a:prstGeom>
          <a:ln w="57150" cap="rnd">
            <a:solidFill>
              <a:srgbClr val="FFE600"/>
            </a:solidFill>
            <a:prstDash val="solid"/>
            <a:headEnd type="none" w="sm" len="sm"/>
            <a:tailEnd type="none" w="sm" len="sm"/>
          </a:ln>
        </p:spPr>
      </p:sp>
      <p:sp>
        <p:nvSpPr>
          <p:cNvPr id="25" name="Freeform 25"/>
          <p:cNvSpPr/>
          <p:nvPr/>
        </p:nvSpPr>
        <p:spPr>
          <a:xfrm>
            <a:off x="725610" y="5298555"/>
            <a:ext cx="887938" cy="887938"/>
          </a:xfrm>
          <a:custGeom>
            <a:avLst/>
            <a:gdLst/>
            <a:ahLst/>
            <a:cxnLst/>
            <a:rect l="l" t="t" r="r" b="b"/>
            <a:pathLst>
              <a:path w="887938" h="887938">
                <a:moveTo>
                  <a:pt x="0" y="0"/>
                </a:moveTo>
                <a:lnTo>
                  <a:pt x="887938" y="0"/>
                </a:lnTo>
                <a:lnTo>
                  <a:pt x="887938" y="887938"/>
                </a:lnTo>
                <a:lnTo>
                  <a:pt x="0" y="887938"/>
                </a:lnTo>
                <a:lnTo>
                  <a:pt x="0" y="0"/>
                </a:lnTo>
                <a:close/>
              </a:path>
            </a:pathLst>
          </a:custGeom>
          <a:blipFill>
            <a:blip r:embed="rId10"/>
            <a:stretch>
              <a:fillRect/>
            </a:stretch>
          </a:blipFill>
        </p:spPr>
      </p:sp>
      <p:sp>
        <p:nvSpPr>
          <p:cNvPr id="26" name="Freeform 26"/>
          <p:cNvSpPr/>
          <p:nvPr/>
        </p:nvSpPr>
        <p:spPr>
          <a:xfrm>
            <a:off x="6218545" y="847719"/>
            <a:ext cx="1146252" cy="1146252"/>
          </a:xfrm>
          <a:custGeom>
            <a:avLst/>
            <a:gdLst/>
            <a:ahLst/>
            <a:cxnLst/>
            <a:rect l="l" t="t" r="r" b="b"/>
            <a:pathLst>
              <a:path w="1146252" h="1146252">
                <a:moveTo>
                  <a:pt x="0" y="0"/>
                </a:moveTo>
                <a:lnTo>
                  <a:pt x="1146253" y="0"/>
                </a:lnTo>
                <a:lnTo>
                  <a:pt x="1146253" y="1146253"/>
                </a:lnTo>
                <a:lnTo>
                  <a:pt x="0" y="1146253"/>
                </a:lnTo>
                <a:lnTo>
                  <a:pt x="0" y="0"/>
                </a:lnTo>
                <a:close/>
              </a:path>
            </a:pathLst>
          </a:custGeom>
          <a:blipFill>
            <a:blip r:embed="rId11"/>
            <a:stretch>
              <a:fillRect/>
            </a:stretch>
          </a:blipFill>
        </p:spPr>
      </p:sp>
      <p:sp>
        <p:nvSpPr>
          <p:cNvPr id="27" name="Freeform 27"/>
          <p:cNvSpPr/>
          <p:nvPr/>
        </p:nvSpPr>
        <p:spPr>
          <a:xfrm>
            <a:off x="12395026" y="815025"/>
            <a:ext cx="1256697" cy="1256697"/>
          </a:xfrm>
          <a:custGeom>
            <a:avLst/>
            <a:gdLst/>
            <a:ahLst/>
            <a:cxnLst/>
            <a:rect l="l" t="t" r="r" b="b"/>
            <a:pathLst>
              <a:path w="1256697" h="1256697">
                <a:moveTo>
                  <a:pt x="0" y="0"/>
                </a:moveTo>
                <a:lnTo>
                  <a:pt x="1256697" y="0"/>
                </a:lnTo>
                <a:lnTo>
                  <a:pt x="1256697" y="1256698"/>
                </a:lnTo>
                <a:lnTo>
                  <a:pt x="0" y="1256698"/>
                </a:lnTo>
                <a:lnTo>
                  <a:pt x="0" y="0"/>
                </a:lnTo>
                <a:close/>
              </a:path>
            </a:pathLst>
          </a:custGeom>
          <a:blipFill>
            <a:blip r:embed="rId12"/>
            <a:stretch>
              <a:fillRect/>
            </a:stretch>
          </a:blipFill>
        </p:spPr>
      </p:sp>
      <p:sp>
        <p:nvSpPr>
          <p:cNvPr id="28" name="TextBox 28"/>
          <p:cNvSpPr txBox="1"/>
          <p:nvPr/>
        </p:nvSpPr>
        <p:spPr>
          <a:xfrm>
            <a:off x="1613548" y="1147722"/>
            <a:ext cx="3319159" cy="536722"/>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Assumptions</a:t>
            </a:r>
          </a:p>
        </p:txBody>
      </p:sp>
      <p:sp>
        <p:nvSpPr>
          <p:cNvPr id="29" name="TextBox 29"/>
          <p:cNvSpPr txBox="1"/>
          <p:nvPr/>
        </p:nvSpPr>
        <p:spPr>
          <a:xfrm>
            <a:off x="7364798" y="1009650"/>
            <a:ext cx="3848704" cy="1015258"/>
          </a:xfrm>
          <a:prstGeom prst="rect">
            <a:avLst/>
          </a:prstGeom>
        </p:spPr>
        <p:txBody>
          <a:bodyPr lIns="0" tIns="0" rIns="0" bIns="0" rtlCol="0" anchor="t">
            <a:spAutoFit/>
          </a:bodyPr>
          <a:lstStyle/>
          <a:p>
            <a:pPr marL="0" lvl="0" indent="0" algn="ctr">
              <a:lnSpc>
                <a:spcPts val="3650"/>
              </a:lnSpc>
              <a:spcBef>
                <a:spcPct val="0"/>
              </a:spcBef>
            </a:pPr>
            <a:r>
              <a:rPr lang="en-US" sz="3578">
                <a:solidFill>
                  <a:srgbClr val="FFFFFF"/>
                </a:solidFill>
                <a:latin typeface="Arial"/>
                <a:ea typeface="Arial"/>
                <a:cs typeface="Arial"/>
                <a:sym typeface="Arial"/>
              </a:rPr>
              <a:t>Solution Decision points</a:t>
            </a:r>
          </a:p>
        </p:txBody>
      </p:sp>
      <p:sp>
        <p:nvSpPr>
          <p:cNvPr id="30" name="TextBox 30"/>
          <p:cNvSpPr txBox="1"/>
          <p:nvPr/>
        </p:nvSpPr>
        <p:spPr>
          <a:xfrm>
            <a:off x="7162408" y="2261079"/>
            <a:ext cx="4597449" cy="939059"/>
          </a:xfrm>
          <a:prstGeom prst="rect">
            <a:avLst/>
          </a:prstGeom>
        </p:spPr>
        <p:txBody>
          <a:bodyPr lIns="0" tIns="0" rIns="0" bIns="0" rtlCol="0" anchor="t">
            <a:spAutoFit/>
          </a:bodyPr>
          <a:lstStyle/>
          <a:p>
            <a:pPr algn="ctr">
              <a:lnSpc>
                <a:spcPts val="2222"/>
              </a:lnSpc>
            </a:pPr>
            <a:r>
              <a:rPr lang="en-US" sz="2178">
                <a:solidFill>
                  <a:srgbClr val="FFE600"/>
                </a:solidFill>
                <a:latin typeface="Arial"/>
                <a:ea typeface="Arial"/>
                <a:cs typeface="Arial"/>
                <a:sym typeface="Arial"/>
              </a:rPr>
              <a:t>Microservices Architecture</a:t>
            </a:r>
          </a:p>
          <a:p>
            <a:pPr algn="ctr">
              <a:lnSpc>
                <a:spcPts val="2222"/>
              </a:lnSpc>
              <a:spcBef>
                <a:spcPct val="0"/>
              </a:spcBef>
            </a:pPr>
            <a:endParaRPr lang="en-US" sz="2178">
              <a:solidFill>
                <a:srgbClr val="FFE600"/>
              </a:solidFill>
              <a:latin typeface="Arial"/>
              <a:ea typeface="Arial"/>
              <a:cs typeface="Arial"/>
              <a:sym typeface="Arial"/>
            </a:endParaRPr>
          </a:p>
          <a:p>
            <a:pPr algn="ctr">
              <a:lnSpc>
                <a:spcPts val="2528"/>
              </a:lnSpc>
              <a:spcBef>
                <a:spcPct val="0"/>
              </a:spcBef>
            </a:pPr>
            <a:endParaRPr lang="en-US" sz="2178">
              <a:solidFill>
                <a:srgbClr val="FFE600"/>
              </a:solidFill>
              <a:latin typeface="Arial"/>
              <a:ea typeface="Arial"/>
              <a:cs typeface="Arial"/>
              <a:sym typeface="Arial"/>
            </a:endParaRPr>
          </a:p>
        </p:txBody>
      </p:sp>
      <p:sp>
        <p:nvSpPr>
          <p:cNvPr id="31" name="TextBox 31"/>
          <p:cNvSpPr txBox="1"/>
          <p:nvPr/>
        </p:nvSpPr>
        <p:spPr>
          <a:xfrm>
            <a:off x="7686293" y="2650393"/>
            <a:ext cx="4031321" cy="1173829"/>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 A microservices architecture was chosen to ensure the system can scale with increased user demand.</a:t>
            </a:r>
          </a:p>
        </p:txBody>
      </p:sp>
      <p:sp>
        <p:nvSpPr>
          <p:cNvPr id="32" name="TextBox 32"/>
          <p:cNvSpPr txBox="1"/>
          <p:nvPr/>
        </p:nvSpPr>
        <p:spPr>
          <a:xfrm>
            <a:off x="7742007" y="4735532"/>
            <a:ext cx="3666088" cy="1173829"/>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AWS was selected over other cloud providers because of its competitive pricing for specific services</a:t>
            </a:r>
          </a:p>
        </p:txBody>
      </p:sp>
      <p:sp>
        <p:nvSpPr>
          <p:cNvPr id="33" name="TextBox 33"/>
          <p:cNvSpPr txBox="1"/>
          <p:nvPr/>
        </p:nvSpPr>
        <p:spPr>
          <a:xfrm>
            <a:off x="7047147" y="4295172"/>
            <a:ext cx="4597449" cy="662834"/>
          </a:xfrm>
          <a:prstGeom prst="rect">
            <a:avLst/>
          </a:prstGeom>
        </p:spPr>
        <p:txBody>
          <a:bodyPr lIns="0" tIns="0" rIns="0" bIns="0" rtlCol="0" anchor="t">
            <a:spAutoFit/>
          </a:bodyPr>
          <a:lstStyle/>
          <a:p>
            <a:pPr algn="ctr">
              <a:lnSpc>
                <a:spcPts val="2222"/>
              </a:lnSpc>
              <a:spcBef>
                <a:spcPct val="0"/>
              </a:spcBef>
            </a:pPr>
            <a:r>
              <a:rPr lang="en-US" sz="2178">
                <a:solidFill>
                  <a:srgbClr val="FFE600"/>
                </a:solidFill>
                <a:latin typeface="Arial"/>
                <a:ea typeface="Arial"/>
                <a:cs typeface="Arial"/>
                <a:sym typeface="Arial"/>
              </a:rPr>
              <a:t>AWS cloud storage</a:t>
            </a:r>
          </a:p>
          <a:p>
            <a:pPr algn="ctr">
              <a:lnSpc>
                <a:spcPts val="2528"/>
              </a:lnSpc>
              <a:spcBef>
                <a:spcPct val="0"/>
              </a:spcBef>
            </a:pPr>
            <a:endParaRPr lang="en-US" sz="2178">
              <a:solidFill>
                <a:srgbClr val="FFE600"/>
              </a:solidFill>
              <a:latin typeface="Arial"/>
              <a:ea typeface="Arial"/>
              <a:cs typeface="Arial"/>
              <a:sym typeface="Arial"/>
            </a:endParaRPr>
          </a:p>
        </p:txBody>
      </p:sp>
      <p:sp>
        <p:nvSpPr>
          <p:cNvPr id="34" name="TextBox 34"/>
          <p:cNvSpPr txBox="1"/>
          <p:nvPr/>
        </p:nvSpPr>
        <p:spPr>
          <a:xfrm>
            <a:off x="7162408" y="6060500"/>
            <a:ext cx="4597449" cy="390038"/>
          </a:xfrm>
          <a:prstGeom prst="rect">
            <a:avLst/>
          </a:prstGeom>
        </p:spPr>
        <p:txBody>
          <a:bodyPr lIns="0" tIns="0" rIns="0" bIns="0" rtlCol="0" anchor="t">
            <a:spAutoFit/>
          </a:bodyPr>
          <a:lstStyle/>
          <a:p>
            <a:pPr marL="0" lvl="0" indent="0" algn="ctr">
              <a:lnSpc>
                <a:spcPts val="2528"/>
              </a:lnSpc>
              <a:spcBef>
                <a:spcPct val="0"/>
              </a:spcBef>
            </a:pPr>
            <a:r>
              <a:rPr lang="en-US" sz="2478" u="none" strike="noStrike">
                <a:solidFill>
                  <a:srgbClr val="FFE600"/>
                </a:solidFill>
                <a:latin typeface="Arial"/>
                <a:ea typeface="Arial"/>
                <a:cs typeface="Arial"/>
                <a:sym typeface="Arial"/>
              </a:rPr>
              <a:t>PyTorch for Training</a:t>
            </a:r>
          </a:p>
        </p:txBody>
      </p:sp>
      <p:sp>
        <p:nvSpPr>
          <p:cNvPr id="35" name="TextBox 35"/>
          <p:cNvSpPr txBox="1"/>
          <p:nvPr/>
        </p:nvSpPr>
        <p:spPr>
          <a:xfrm>
            <a:off x="7742007" y="6453258"/>
            <a:ext cx="3853529" cy="1173829"/>
          </a:xfrm>
          <a:prstGeom prst="rect">
            <a:avLst/>
          </a:prstGeom>
        </p:spPr>
        <p:txBody>
          <a:bodyPr lIns="0" tIns="0" rIns="0" bIns="0" rtlCol="0" anchor="t">
            <a:spAutoFit/>
          </a:bodyPr>
          <a:lstStyle/>
          <a:p>
            <a:pPr algn="l">
              <a:lnSpc>
                <a:spcPts val="2225"/>
              </a:lnSpc>
            </a:pPr>
            <a:r>
              <a:rPr lang="en-US" sz="2181">
                <a:solidFill>
                  <a:srgbClr val="FFFFFF"/>
                </a:solidFill>
                <a:latin typeface="Arial"/>
                <a:ea typeface="Arial"/>
                <a:cs typeface="Arial"/>
                <a:sym typeface="Arial"/>
              </a:rPr>
              <a:t>PyTorch was chosen for its strong community support and frequent updates.</a:t>
            </a:r>
          </a:p>
          <a:p>
            <a:pPr algn="l">
              <a:lnSpc>
                <a:spcPts val="2225"/>
              </a:lnSpc>
              <a:spcBef>
                <a:spcPct val="0"/>
              </a:spcBef>
            </a:pPr>
            <a:endParaRPr lang="en-US" sz="2181">
              <a:solidFill>
                <a:srgbClr val="FFFFFF"/>
              </a:solidFill>
              <a:latin typeface="Arial"/>
              <a:ea typeface="Arial"/>
              <a:cs typeface="Arial"/>
              <a:sym typeface="Arial"/>
            </a:endParaRPr>
          </a:p>
        </p:txBody>
      </p:sp>
      <p:sp>
        <p:nvSpPr>
          <p:cNvPr id="36" name="TextBox 36"/>
          <p:cNvSpPr txBox="1"/>
          <p:nvPr/>
        </p:nvSpPr>
        <p:spPr>
          <a:xfrm>
            <a:off x="7162408" y="7781719"/>
            <a:ext cx="4597449" cy="390038"/>
          </a:xfrm>
          <a:prstGeom prst="rect">
            <a:avLst/>
          </a:prstGeom>
        </p:spPr>
        <p:txBody>
          <a:bodyPr lIns="0" tIns="0" rIns="0" bIns="0" rtlCol="0" anchor="t">
            <a:spAutoFit/>
          </a:bodyPr>
          <a:lstStyle/>
          <a:p>
            <a:pPr marL="0" lvl="0" indent="0" algn="ctr">
              <a:lnSpc>
                <a:spcPts val="2528"/>
              </a:lnSpc>
              <a:spcBef>
                <a:spcPct val="0"/>
              </a:spcBef>
            </a:pPr>
            <a:r>
              <a:rPr lang="en-US" sz="2478">
                <a:solidFill>
                  <a:srgbClr val="FFE600"/>
                </a:solidFill>
                <a:latin typeface="Arial"/>
                <a:ea typeface="Arial"/>
                <a:cs typeface="Arial"/>
                <a:sym typeface="Arial"/>
              </a:rPr>
              <a:t>TensorFlow for integration</a:t>
            </a:r>
          </a:p>
        </p:txBody>
      </p:sp>
      <p:sp>
        <p:nvSpPr>
          <p:cNvPr id="37" name="TextBox 37"/>
          <p:cNvSpPr txBox="1"/>
          <p:nvPr/>
        </p:nvSpPr>
        <p:spPr>
          <a:xfrm>
            <a:off x="7686293" y="8300261"/>
            <a:ext cx="4031321" cy="897604"/>
          </a:xfrm>
          <a:prstGeom prst="rect">
            <a:avLst/>
          </a:prstGeom>
        </p:spPr>
        <p:txBody>
          <a:bodyPr lIns="0" tIns="0" rIns="0" bIns="0" rtlCol="0" anchor="t">
            <a:spAutoFit/>
          </a:bodyPr>
          <a:lstStyle/>
          <a:p>
            <a:pPr algn="l">
              <a:lnSpc>
                <a:spcPts val="2225"/>
              </a:lnSpc>
              <a:spcBef>
                <a:spcPct val="0"/>
              </a:spcBef>
            </a:pPr>
            <a:r>
              <a:rPr lang="en-US" sz="2181">
                <a:solidFill>
                  <a:srgbClr val="FFFFFF"/>
                </a:solidFill>
                <a:latin typeface="Arial"/>
                <a:ea typeface="Arial"/>
                <a:cs typeface="Arial"/>
                <a:sym typeface="Arial"/>
              </a:rPr>
              <a:t>TensorFlow was preferred because of its seamless integration with existing tools.</a:t>
            </a:r>
          </a:p>
        </p:txBody>
      </p:sp>
      <p:sp>
        <p:nvSpPr>
          <p:cNvPr id="38" name="TextBox 38"/>
          <p:cNvSpPr txBox="1"/>
          <p:nvPr/>
        </p:nvSpPr>
        <p:spPr>
          <a:xfrm>
            <a:off x="13168803" y="838194"/>
            <a:ext cx="4644206" cy="1088791"/>
          </a:xfrm>
          <a:prstGeom prst="rect">
            <a:avLst/>
          </a:prstGeom>
        </p:spPr>
        <p:txBody>
          <a:bodyPr lIns="0" tIns="0" rIns="0" bIns="0" rtlCol="0" anchor="t">
            <a:spAutoFit/>
          </a:bodyPr>
          <a:lstStyle/>
          <a:p>
            <a:pPr algn="ctr">
              <a:lnSpc>
                <a:spcPts val="3956"/>
              </a:lnSpc>
            </a:pPr>
            <a:r>
              <a:rPr lang="en-US" sz="3878">
                <a:solidFill>
                  <a:srgbClr val="FFFFFF"/>
                </a:solidFill>
                <a:latin typeface="Arial"/>
                <a:ea typeface="Arial"/>
                <a:cs typeface="Arial"/>
                <a:sym typeface="Arial"/>
              </a:rPr>
              <a:t>Ease Of</a:t>
            </a:r>
          </a:p>
          <a:p>
            <a:pPr algn="ctr">
              <a:lnSpc>
                <a:spcPts val="3956"/>
              </a:lnSpc>
              <a:spcBef>
                <a:spcPct val="0"/>
              </a:spcBef>
            </a:pPr>
            <a:r>
              <a:rPr lang="en-US" sz="3878">
                <a:solidFill>
                  <a:srgbClr val="FFFFFF"/>
                </a:solidFill>
                <a:latin typeface="Arial"/>
                <a:ea typeface="Arial"/>
                <a:cs typeface="Arial"/>
                <a:sym typeface="Arial"/>
              </a:rPr>
              <a:t>Implementation</a:t>
            </a:r>
          </a:p>
        </p:txBody>
      </p:sp>
      <p:sp>
        <p:nvSpPr>
          <p:cNvPr id="39" name="TextBox 39"/>
          <p:cNvSpPr txBox="1"/>
          <p:nvPr/>
        </p:nvSpPr>
        <p:spPr>
          <a:xfrm>
            <a:off x="1357633" y="5636237"/>
            <a:ext cx="3319159" cy="536722"/>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Constraints</a:t>
            </a:r>
          </a:p>
        </p:txBody>
      </p:sp>
      <p:sp>
        <p:nvSpPr>
          <p:cNvPr id="40" name="TextBox 40"/>
          <p:cNvSpPr txBox="1"/>
          <p:nvPr/>
        </p:nvSpPr>
        <p:spPr>
          <a:xfrm>
            <a:off x="111243" y="6291248"/>
            <a:ext cx="5681995" cy="5142096"/>
          </a:xfrm>
          <a:prstGeom prst="rect">
            <a:avLst/>
          </a:prstGeom>
        </p:spPr>
        <p:txBody>
          <a:bodyPr lIns="0" tIns="0" rIns="0" bIns="0" rtlCol="0" anchor="t">
            <a:spAutoFit/>
          </a:bodyPr>
          <a:lstStyle/>
          <a:p>
            <a:pPr marL="462414" lvl="1" indent="-231207" algn="l">
              <a:lnSpc>
                <a:spcPts val="2505"/>
              </a:lnSpc>
              <a:buFont typeface="Arial"/>
              <a:buChar char="•"/>
            </a:pPr>
            <a:r>
              <a:rPr lang="en-US" sz="2141" spc="34">
                <a:solidFill>
                  <a:srgbClr val="FFFFFF"/>
                </a:solidFill>
                <a:latin typeface="Arial"/>
                <a:ea typeface="Arial"/>
                <a:cs typeface="Arial"/>
                <a:sym typeface="Arial"/>
              </a:rPr>
              <a:t>Only open-source tools can be used due to cost considerations.</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The development cost must stay within a specific limit.</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The system must support at least 1,000 concurrent users.</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The software must integrate with pre-existing tools like a CRM.</a:t>
            </a: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p:txBody>
      </p:sp>
      <p:sp>
        <p:nvSpPr>
          <p:cNvPr id="41" name="TextBox 41"/>
          <p:cNvSpPr txBox="1"/>
          <p:nvPr/>
        </p:nvSpPr>
        <p:spPr>
          <a:xfrm>
            <a:off x="12177986" y="2227379"/>
            <a:ext cx="5681995" cy="8956828"/>
          </a:xfrm>
          <a:prstGeom prst="rect">
            <a:avLst/>
          </a:prstGeom>
        </p:spPr>
        <p:txBody>
          <a:bodyPr lIns="0" tIns="0" rIns="0" bIns="0" rtlCol="0" anchor="t">
            <a:spAutoFit/>
          </a:bodyPr>
          <a:lstStyle/>
          <a:p>
            <a:pPr marL="462414" lvl="1" indent="-231207" algn="l">
              <a:lnSpc>
                <a:spcPts val="2505"/>
              </a:lnSpc>
              <a:buFont typeface="Arial"/>
              <a:buChar char="•"/>
            </a:pPr>
            <a:r>
              <a:rPr lang="en-US" sz="2141" spc="34">
                <a:solidFill>
                  <a:srgbClr val="FFFFFF"/>
                </a:solidFill>
                <a:latin typeface="Arial"/>
                <a:ea typeface="Arial"/>
                <a:cs typeface="Arial"/>
                <a:sym typeface="Arial"/>
              </a:rPr>
              <a:t>The solution is designed to integrate effortlessly with existing tools like CRM platforms and telephony systems, minimizing disruption to current workflows.</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The software features are intuitive and user-friendly interface tailored for call center executives, reducing the need for extensive training and enabling quick adoption.</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As a cloud-enabled solution, it eliminates the need for extensive on-premise infrastructure. This reduces initial setup costs and shortens deployment time.</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Gemini and Whisper APIs provide easy-to-use endpoints for seamless integration.</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Vercel automates scaling and hosting, reducing setup and maintenance efforts.</a:t>
            </a: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p:txBody>
      </p:sp>
      <p:sp>
        <p:nvSpPr>
          <p:cNvPr id="42" name="AutoShape 42"/>
          <p:cNvSpPr/>
          <p:nvPr/>
        </p:nvSpPr>
        <p:spPr>
          <a:xfrm>
            <a:off x="0" y="10176565"/>
            <a:ext cx="18288000" cy="42862"/>
          </a:xfrm>
          <a:prstGeom prst="line">
            <a:avLst/>
          </a:prstGeom>
          <a:ln w="219075" cap="flat">
            <a:solidFill>
              <a:srgbClr val="FFE600"/>
            </a:solidFill>
            <a:prstDash val="solid"/>
            <a:headEnd type="none" w="sm" len="sm"/>
            <a:tailEnd type="none" w="sm"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flipV="1">
            <a:off x="894688" y="396065"/>
            <a:ext cx="16498624" cy="0"/>
          </a:xfrm>
          <a:prstGeom prst="line">
            <a:avLst/>
          </a:prstGeom>
          <a:ln w="57150" cap="rnd">
            <a:solidFill>
              <a:srgbClr val="FFE600"/>
            </a:solidFill>
            <a:prstDash val="solid"/>
            <a:headEnd type="none" w="sm" len="sm"/>
            <a:tailEnd type="none" w="sm" len="sm"/>
          </a:ln>
        </p:spPr>
      </p:sp>
      <p:grpSp>
        <p:nvGrpSpPr>
          <p:cNvPr id="3" name="Group 3"/>
          <p:cNvGrpSpPr/>
          <p:nvPr/>
        </p:nvGrpSpPr>
        <p:grpSpPr>
          <a:xfrm>
            <a:off x="280961" y="763855"/>
            <a:ext cx="5472502" cy="9099178"/>
            <a:chOff x="0" y="0"/>
            <a:chExt cx="1441318" cy="2396491"/>
          </a:xfrm>
        </p:grpSpPr>
        <p:sp>
          <p:nvSpPr>
            <p:cNvPr id="4" name="Freeform 4"/>
            <p:cNvSpPr/>
            <p:nvPr/>
          </p:nvSpPr>
          <p:spPr>
            <a:xfrm>
              <a:off x="0" y="0"/>
              <a:ext cx="1441318" cy="2396491"/>
            </a:xfrm>
            <a:custGeom>
              <a:avLst/>
              <a:gdLst/>
              <a:ahLst/>
              <a:cxnLst/>
              <a:rect l="l" t="t" r="r" b="b"/>
              <a:pathLst>
                <a:path w="1441318" h="2396491">
                  <a:moveTo>
                    <a:pt x="0" y="0"/>
                  </a:moveTo>
                  <a:lnTo>
                    <a:pt x="1441318" y="0"/>
                  </a:lnTo>
                  <a:lnTo>
                    <a:pt x="1441318" y="2396491"/>
                  </a:lnTo>
                  <a:lnTo>
                    <a:pt x="0" y="2396491"/>
                  </a:lnTo>
                  <a:close/>
                </a:path>
              </a:pathLst>
            </a:custGeom>
            <a:solidFill>
              <a:srgbClr val="2E2E38"/>
            </a:solidFill>
          </p:spPr>
        </p:sp>
        <p:sp>
          <p:nvSpPr>
            <p:cNvPr id="5" name="TextBox 5"/>
            <p:cNvSpPr txBox="1"/>
            <p:nvPr/>
          </p:nvSpPr>
          <p:spPr>
            <a:xfrm>
              <a:off x="0" y="-19050"/>
              <a:ext cx="1441318" cy="2415541"/>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6" name="Freeform 6"/>
          <p:cNvSpPr/>
          <p:nvPr/>
        </p:nvSpPr>
        <p:spPr>
          <a:xfrm>
            <a:off x="17833180" y="9533116"/>
            <a:ext cx="454819" cy="466725"/>
          </a:xfrm>
          <a:custGeom>
            <a:avLst/>
            <a:gdLst/>
            <a:ahLst/>
            <a:cxnLst/>
            <a:rect l="l" t="t" r="r" b="b"/>
            <a:pathLst>
              <a:path w="454819" h="466725">
                <a:moveTo>
                  <a:pt x="0" y="0"/>
                </a:moveTo>
                <a:lnTo>
                  <a:pt x="454820" y="0"/>
                </a:lnTo>
                <a:lnTo>
                  <a:pt x="454820" y="466725"/>
                </a:lnTo>
                <a:lnTo>
                  <a:pt x="0" y="466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71468" y="2024098"/>
            <a:ext cx="5681995" cy="3234729"/>
          </a:xfrm>
          <a:prstGeom prst="rect">
            <a:avLst/>
          </a:prstGeom>
        </p:spPr>
        <p:txBody>
          <a:bodyPr lIns="0" tIns="0" rIns="0" bIns="0" rtlCol="0" anchor="t">
            <a:spAutoFit/>
          </a:bodyPr>
          <a:lstStyle/>
          <a:p>
            <a:pPr marL="462414" lvl="1" indent="-231207" algn="l">
              <a:lnSpc>
                <a:spcPts val="2505"/>
              </a:lnSpc>
              <a:buFont typeface="Arial"/>
              <a:buChar char="•"/>
            </a:pPr>
            <a:r>
              <a:rPr lang="en-US" sz="2141" spc="34">
                <a:solidFill>
                  <a:srgbClr val="FFFFFF"/>
                </a:solidFill>
                <a:latin typeface="Arial"/>
                <a:ea typeface="Arial"/>
                <a:cs typeface="Arial"/>
                <a:sym typeface="Arial"/>
              </a:rPr>
              <a:t>Gemini and Whisper APIs are backed by reliable infrastructure with high availability.</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Vercel provides a fault-tolerant, globally distributed platform for stability.</a:t>
            </a: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p:txBody>
      </p:sp>
      <p:sp>
        <p:nvSpPr>
          <p:cNvPr id="8" name="AutoShape 8"/>
          <p:cNvSpPr/>
          <p:nvPr/>
        </p:nvSpPr>
        <p:spPr>
          <a:xfrm>
            <a:off x="894688" y="4148148"/>
            <a:ext cx="3755534" cy="0"/>
          </a:xfrm>
          <a:prstGeom prst="line">
            <a:avLst/>
          </a:prstGeom>
          <a:ln w="57150" cap="rnd">
            <a:solidFill>
              <a:srgbClr val="FFE600"/>
            </a:solidFill>
            <a:prstDash val="solid"/>
            <a:headEnd type="none" w="sm" len="sm"/>
            <a:tailEnd type="none" w="sm" len="sm"/>
          </a:ln>
        </p:spPr>
      </p:sp>
      <p:sp>
        <p:nvSpPr>
          <p:cNvPr id="9" name="Freeform 9"/>
          <p:cNvSpPr/>
          <p:nvPr/>
        </p:nvSpPr>
        <p:spPr>
          <a:xfrm>
            <a:off x="598381" y="815025"/>
            <a:ext cx="1142397" cy="1142397"/>
          </a:xfrm>
          <a:custGeom>
            <a:avLst/>
            <a:gdLst/>
            <a:ahLst/>
            <a:cxnLst/>
            <a:rect l="l" t="t" r="r" b="b"/>
            <a:pathLst>
              <a:path w="1142397" h="1142397">
                <a:moveTo>
                  <a:pt x="0" y="0"/>
                </a:moveTo>
                <a:lnTo>
                  <a:pt x="1142397" y="0"/>
                </a:lnTo>
                <a:lnTo>
                  <a:pt x="1142397" y="1142398"/>
                </a:lnTo>
                <a:lnTo>
                  <a:pt x="0" y="1142398"/>
                </a:lnTo>
                <a:lnTo>
                  <a:pt x="0" y="0"/>
                </a:lnTo>
                <a:close/>
              </a:path>
            </a:pathLst>
          </a:custGeom>
          <a:blipFill>
            <a:blip r:embed="rId4"/>
            <a:stretch>
              <a:fillRect/>
            </a:stretch>
          </a:blipFill>
        </p:spPr>
      </p:sp>
      <p:sp>
        <p:nvSpPr>
          <p:cNvPr id="10" name="Freeform 10"/>
          <p:cNvSpPr/>
          <p:nvPr/>
        </p:nvSpPr>
        <p:spPr>
          <a:xfrm>
            <a:off x="740241" y="4284825"/>
            <a:ext cx="858675" cy="858675"/>
          </a:xfrm>
          <a:custGeom>
            <a:avLst/>
            <a:gdLst/>
            <a:ahLst/>
            <a:cxnLst/>
            <a:rect l="l" t="t" r="r" b="b"/>
            <a:pathLst>
              <a:path w="858675" h="858675">
                <a:moveTo>
                  <a:pt x="0" y="0"/>
                </a:moveTo>
                <a:lnTo>
                  <a:pt x="858676" y="0"/>
                </a:lnTo>
                <a:lnTo>
                  <a:pt x="858676" y="858675"/>
                </a:lnTo>
                <a:lnTo>
                  <a:pt x="0" y="858675"/>
                </a:lnTo>
                <a:lnTo>
                  <a:pt x="0" y="0"/>
                </a:lnTo>
                <a:close/>
              </a:path>
            </a:pathLst>
          </a:custGeom>
          <a:blipFill>
            <a:blip r:embed="rId5"/>
            <a:stretch>
              <a:fillRect/>
            </a:stretch>
          </a:blipFill>
        </p:spPr>
      </p:sp>
      <p:sp>
        <p:nvSpPr>
          <p:cNvPr id="11" name="TextBox 11"/>
          <p:cNvSpPr txBox="1"/>
          <p:nvPr/>
        </p:nvSpPr>
        <p:spPr>
          <a:xfrm>
            <a:off x="63618" y="5265819"/>
            <a:ext cx="5681995" cy="4188412"/>
          </a:xfrm>
          <a:prstGeom prst="rect">
            <a:avLst/>
          </a:prstGeom>
        </p:spPr>
        <p:txBody>
          <a:bodyPr lIns="0" tIns="0" rIns="0" bIns="0" rtlCol="0" anchor="t">
            <a:spAutoFit/>
          </a:bodyPr>
          <a:lstStyle/>
          <a:p>
            <a:pPr marL="462414" lvl="1" indent="-231207" algn="l">
              <a:lnSpc>
                <a:spcPts val="2505"/>
              </a:lnSpc>
              <a:buFont typeface="Arial"/>
              <a:buChar char="•"/>
            </a:pPr>
            <a:r>
              <a:rPr lang="en-US" sz="2141" spc="34">
                <a:solidFill>
                  <a:srgbClr val="FFFFFF"/>
                </a:solidFill>
                <a:latin typeface="Arial"/>
                <a:ea typeface="Arial"/>
                <a:cs typeface="Arial"/>
                <a:sym typeface="Arial"/>
              </a:rPr>
              <a:t>All API interactions are secured using HTTPS and encryption protocols.</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 APIs implement authentication (e.g., API keys or tokens) to restrict unauthorized access.</a:t>
            </a: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p:txBody>
      </p:sp>
      <p:sp>
        <p:nvSpPr>
          <p:cNvPr id="12" name="AutoShape 12"/>
          <p:cNvSpPr/>
          <p:nvPr/>
        </p:nvSpPr>
        <p:spPr>
          <a:xfrm>
            <a:off x="894688" y="7383837"/>
            <a:ext cx="3755534" cy="0"/>
          </a:xfrm>
          <a:prstGeom prst="line">
            <a:avLst/>
          </a:prstGeom>
          <a:ln w="57150" cap="rnd">
            <a:solidFill>
              <a:srgbClr val="FFE600"/>
            </a:solidFill>
            <a:prstDash val="solid"/>
            <a:headEnd type="none" w="sm" len="sm"/>
            <a:tailEnd type="none" w="sm" len="sm"/>
          </a:ln>
        </p:spPr>
      </p:sp>
      <p:sp>
        <p:nvSpPr>
          <p:cNvPr id="13" name="Freeform 13"/>
          <p:cNvSpPr/>
          <p:nvPr/>
        </p:nvSpPr>
        <p:spPr>
          <a:xfrm>
            <a:off x="740241" y="7385572"/>
            <a:ext cx="830395" cy="830395"/>
          </a:xfrm>
          <a:custGeom>
            <a:avLst/>
            <a:gdLst/>
            <a:ahLst/>
            <a:cxnLst/>
            <a:rect l="l" t="t" r="r" b="b"/>
            <a:pathLst>
              <a:path w="830395" h="830395">
                <a:moveTo>
                  <a:pt x="0" y="0"/>
                </a:moveTo>
                <a:lnTo>
                  <a:pt x="830396" y="0"/>
                </a:lnTo>
                <a:lnTo>
                  <a:pt x="830396" y="830395"/>
                </a:lnTo>
                <a:lnTo>
                  <a:pt x="0" y="830395"/>
                </a:lnTo>
                <a:lnTo>
                  <a:pt x="0" y="0"/>
                </a:lnTo>
                <a:close/>
              </a:path>
            </a:pathLst>
          </a:custGeom>
          <a:blipFill>
            <a:blip r:embed="rId6"/>
            <a:stretch>
              <a:fillRect/>
            </a:stretch>
          </a:blipFill>
        </p:spPr>
      </p:sp>
      <p:grpSp>
        <p:nvGrpSpPr>
          <p:cNvPr id="14" name="Group 14"/>
          <p:cNvGrpSpPr/>
          <p:nvPr/>
        </p:nvGrpSpPr>
        <p:grpSpPr>
          <a:xfrm>
            <a:off x="6112603" y="763855"/>
            <a:ext cx="11280710" cy="8126866"/>
            <a:chOff x="0" y="0"/>
            <a:chExt cx="2971051" cy="2140409"/>
          </a:xfrm>
        </p:grpSpPr>
        <p:sp>
          <p:nvSpPr>
            <p:cNvPr id="15" name="Freeform 15"/>
            <p:cNvSpPr/>
            <p:nvPr/>
          </p:nvSpPr>
          <p:spPr>
            <a:xfrm>
              <a:off x="0" y="0"/>
              <a:ext cx="2971051" cy="2140409"/>
            </a:xfrm>
            <a:custGeom>
              <a:avLst/>
              <a:gdLst/>
              <a:ahLst/>
              <a:cxnLst/>
              <a:rect l="l" t="t" r="r" b="b"/>
              <a:pathLst>
                <a:path w="2971051" h="2140409">
                  <a:moveTo>
                    <a:pt x="0" y="0"/>
                  </a:moveTo>
                  <a:lnTo>
                    <a:pt x="2971051" y="0"/>
                  </a:lnTo>
                  <a:lnTo>
                    <a:pt x="2971051" y="2140409"/>
                  </a:lnTo>
                  <a:lnTo>
                    <a:pt x="0" y="2140409"/>
                  </a:lnTo>
                  <a:close/>
                </a:path>
              </a:pathLst>
            </a:custGeom>
            <a:solidFill>
              <a:srgbClr val="2E2E38"/>
            </a:solidFill>
          </p:spPr>
        </p:sp>
        <p:sp>
          <p:nvSpPr>
            <p:cNvPr id="16" name="TextBox 16"/>
            <p:cNvSpPr txBox="1"/>
            <p:nvPr/>
          </p:nvSpPr>
          <p:spPr>
            <a:xfrm>
              <a:off x="0" y="-19050"/>
              <a:ext cx="2971051" cy="2159459"/>
            </a:xfrm>
            <a:prstGeom prst="rect">
              <a:avLst/>
            </a:prstGeom>
          </p:spPr>
          <p:txBody>
            <a:bodyPr lIns="50800" tIns="50800" rIns="50800" bIns="50800" rtlCol="0" anchor="ctr"/>
            <a:lstStyle/>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a:p>
              <a:pPr algn="ctr">
                <a:lnSpc>
                  <a:spcPts val="3105"/>
                </a:lnSpc>
              </a:pPr>
              <a:endParaRPr/>
            </a:p>
          </p:txBody>
        </p:sp>
      </p:grpSp>
      <p:sp>
        <p:nvSpPr>
          <p:cNvPr id="17" name="Freeform 17"/>
          <p:cNvSpPr/>
          <p:nvPr/>
        </p:nvSpPr>
        <p:spPr>
          <a:xfrm>
            <a:off x="7079718" y="815025"/>
            <a:ext cx="1074984" cy="1074984"/>
          </a:xfrm>
          <a:custGeom>
            <a:avLst/>
            <a:gdLst/>
            <a:ahLst/>
            <a:cxnLst/>
            <a:rect l="l" t="t" r="r" b="b"/>
            <a:pathLst>
              <a:path w="1074984" h="1074984">
                <a:moveTo>
                  <a:pt x="0" y="0"/>
                </a:moveTo>
                <a:lnTo>
                  <a:pt x="1074984" y="0"/>
                </a:lnTo>
                <a:lnTo>
                  <a:pt x="1074984" y="1074984"/>
                </a:lnTo>
                <a:lnTo>
                  <a:pt x="0" y="1074984"/>
                </a:lnTo>
                <a:lnTo>
                  <a:pt x="0" y="0"/>
                </a:lnTo>
                <a:close/>
              </a:path>
            </a:pathLst>
          </a:custGeom>
          <a:blipFill>
            <a:blip r:embed="rId7"/>
            <a:stretch>
              <a:fillRect/>
            </a:stretch>
          </a:blipFill>
        </p:spPr>
      </p:sp>
      <p:sp>
        <p:nvSpPr>
          <p:cNvPr id="18" name="TextBox 18"/>
          <p:cNvSpPr txBox="1"/>
          <p:nvPr/>
        </p:nvSpPr>
        <p:spPr>
          <a:xfrm>
            <a:off x="1559679" y="1253680"/>
            <a:ext cx="3319159" cy="536722"/>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Robustness</a:t>
            </a:r>
          </a:p>
        </p:txBody>
      </p:sp>
      <p:sp>
        <p:nvSpPr>
          <p:cNvPr id="19" name="TextBox 19"/>
          <p:cNvSpPr txBox="1"/>
          <p:nvPr/>
        </p:nvSpPr>
        <p:spPr>
          <a:xfrm>
            <a:off x="1357633" y="4494882"/>
            <a:ext cx="3319159" cy="536722"/>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Security</a:t>
            </a:r>
          </a:p>
        </p:txBody>
      </p:sp>
      <p:sp>
        <p:nvSpPr>
          <p:cNvPr id="20" name="TextBox 20"/>
          <p:cNvSpPr txBox="1"/>
          <p:nvPr/>
        </p:nvSpPr>
        <p:spPr>
          <a:xfrm>
            <a:off x="1331063" y="7527646"/>
            <a:ext cx="3319159" cy="536722"/>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Scalability</a:t>
            </a:r>
          </a:p>
        </p:txBody>
      </p:sp>
      <p:sp>
        <p:nvSpPr>
          <p:cNvPr id="21" name="TextBox 21"/>
          <p:cNvSpPr txBox="1"/>
          <p:nvPr/>
        </p:nvSpPr>
        <p:spPr>
          <a:xfrm>
            <a:off x="63618" y="8168342"/>
            <a:ext cx="5681995" cy="3870518"/>
          </a:xfrm>
          <a:prstGeom prst="rect">
            <a:avLst/>
          </a:prstGeom>
        </p:spPr>
        <p:txBody>
          <a:bodyPr lIns="0" tIns="0" rIns="0" bIns="0" rtlCol="0" anchor="t">
            <a:spAutoFit/>
          </a:bodyPr>
          <a:lstStyle/>
          <a:p>
            <a:pPr marL="462414" lvl="1" indent="-231207" algn="l">
              <a:lnSpc>
                <a:spcPts val="2505"/>
              </a:lnSpc>
              <a:buFont typeface="Arial"/>
              <a:buChar char="•"/>
            </a:pPr>
            <a:r>
              <a:rPr lang="en-US" sz="2141" spc="34">
                <a:solidFill>
                  <a:srgbClr val="FFFFFF"/>
                </a:solidFill>
                <a:latin typeface="Arial"/>
                <a:ea typeface="Arial"/>
                <a:cs typeface="Arial"/>
                <a:sym typeface="Arial"/>
              </a:rPr>
              <a:t> React apps handle large-scale UI updates efficiently with a virtual DOM</a:t>
            </a:r>
          </a:p>
          <a:p>
            <a:pPr algn="l">
              <a:lnSpc>
                <a:spcPts val="2505"/>
              </a:lnSpc>
            </a:pPr>
            <a:endParaRPr lang="en-US" sz="2141" spc="34">
              <a:solidFill>
                <a:srgbClr val="FFFFFF"/>
              </a:solidFill>
              <a:latin typeface="Arial"/>
              <a:ea typeface="Arial"/>
              <a:cs typeface="Arial"/>
              <a:sym typeface="Arial"/>
            </a:endParaRPr>
          </a:p>
          <a:p>
            <a:pPr marL="462414" lvl="1" indent="-231207" algn="l">
              <a:lnSpc>
                <a:spcPts val="2505"/>
              </a:lnSpc>
              <a:buFont typeface="Arial"/>
              <a:buChar char="•"/>
            </a:pPr>
            <a:r>
              <a:rPr lang="en-US" sz="2141" spc="34">
                <a:solidFill>
                  <a:srgbClr val="FFFFFF"/>
                </a:solidFill>
                <a:latin typeface="Arial"/>
                <a:ea typeface="Arial"/>
                <a:cs typeface="Arial"/>
                <a:sym typeface="Arial"/>
              </a:rPr>
              <a:t> Vercel automatically scales serverless apps based on user demand.</a:t>
            </a: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a:p>
            <a:pPr algn="l">
              <a:lnSpc>
                <a:spcPts val="2505"/>
              </a:lnSpc>
            </a:pPr>
            <a:endParaRPr lang="en-US" sz="2141" spc="34">
              <a:solidFill>
                <a:srgbClr val="FFFFFF"/>
              </a:solidFill>
              <a:latin typeface="Arial"/>
              <a:ea typeface="Arial"/>
              <a:cs typeface="Arial"/>
              <a:sym typeface="Arial"/>
            </a:endParaRPr>
          </a:p>
        </p:txBody>
      </p:sp>
      <p:sp>
        <p:nvSpPr>
          <p:cNvPr id="22" name="TextBox 22"/>
          <p:cNvSpPr txBox="1"/>
          <p:nvPr/>
        </p:nvSpPr>
        <p:spPr>
          <a:xfrm>
            <a:off x="8443179" y="1079394"/>
            <a:ext cx="7524088" cy="536722"/>
          </a:xfrm>
          <a:prstGeom prst="rect">
            <a:avLst/>
          </a:prstGeom>
        </p:spPr>
        <p:txBody>
          <a:bodyPr lIns="0" tIns="0" rIns="0" bIns="0" rtlCol="0" anchor="t">
            <a:spAutoFit/>
          </a:bodyPr>
          <a:lstStyle/>
          <a:p>
            <a:pPr marL="0" lvl="0" indent="0" algn="ctr">
              <a:lnSpc>
                <a:spcPts val="3548"/>
              </a:lnSpc>
              <a:spcBef>
                <a:spcPct val="0"/>
              </a:spcBef>
            </a:pPr>
            <a:r>
              <a:rPr lang="en-US" sz="3478">
                <a:solidFill>
                  <a:srgbClr val="FFFFFF"/>
                </a:solidFill>
                <a:latin typeface="Arial"/>
                <a:ea typeface="Arial"/>
                <a:cs typeface="Arial"/>
                <a:sym typeface="Arial"/>
              </a:rPr>
              <a:t>Further Improvements and Additions</a:t>
            </a:r>
          </a:p>
        </p:txBody>
      </p:sp>
      <p:sp>
        <p:nvSpPr>
          <p:cNvPr id="23" name="TextBox 23"/>
          <p:cNvSpPr txBox="1"/>
          <p:nvPr/>
        </p:nvSpPr>
        <p:spPr>
          <a:xfrm>
            <a:off x="6035546" y="2033623"/>
            <a:ext cx="11223754" cy="9381294"/>
          </a:xfrm>
          <a:prstGeom prst="rect">
            <a:avLst/>
          </a:prstGeom>
        </p:spPr>
        <p:txBody>
          <a:bodyPr lIns="0" tIns="0" rIns="0" bIns="0" rtlCol="0" anchor="t">
            <a:spAutoFit/>
          </a:bodyPr>
          <a:lstStyle/>
          <a:p>
            <a:pPr marL="492667" lvl="1" indent="-246333" algn="l">
              <a:lnSpc>
                <a:spcPts val="2669"/>
              </a:lnSpc>
              <a:buFont typeface="Arial"/>
              <a:buChar char="•"/>
            </a:pPr>
            <a:r>
              <a:rPr lang="en-US" sz="2281" spc="36">
                <a:solidFill>
                  <a:srgbClr val="FFFFFF"/>
                </a:solidFill>
                <a:latin typeface="Arial"/>
                <a:ea typeface="Arial"/>
                <a:cs typeface="Arial"/>
                <a:sym typeface="Arial"/>
              </a:rPr>
              <a:t>We aim to create a chatbot for client as well, that we have mentioned with which the client would first communicate and only if unsatisfied with the chatbot’s response the problem would be forwarded to the executive thus it would significantly reduce the volume of calls that executive have to handle and they can focus on main problems.</a:t>
            </a:r>
          </a:p>
          <a:p>
            <a:pPr algn="l">
              <a:lnSpc>
                <a:spcPts val="2669"/>
              </a:lnSpc>
            </a:pPr>
            <a:r>
              <a:rPr lang="en-US" sz="2281" spc="36">
                <a:solidFill>
                  <a:srgbClr val="FFFFFF"/>
                </a:solidFill>
                <a:latin typeface="Arial"/>
                <a:ea typeface="Arial"/>
                <a:cs typeface="Arial"/>
                <a:sym typeface="Arial"/>
              </a:rPr>
              <a:t>       </a:t>
            </a:r>
          </a:p>
          <a:p>
            <a:pPr marL="492667" lvl="1" indent="-246333" algn="l">
              <a:lnSpc>
                <a:spcPts val="2669"/>
              </a:lnSpc>
              <a:buFont typeface="Arial"/>
              <a:buChar char="•"/>
            </a:pPr>
            <a:r>
              <a:rPr lang="en-US" sz="2281" spc="36">
                <a:solidFill>
                  <a:srgbClr val="FFFFFF"/>
                </a:solidFill>
                <a:latin typeface="Arial"/>
                <a:ea typeface="Arial"/>
                <a:cs typeface="Arial"/>
                <a:sym typeface="Arial"/>
              </a:rPr>
              <a:t>We are also working to incorporate Google cloud speech to text API through which we would be able to analyze the ongoing conversation between client and the executive and could provide features such as automated Data entry which would further streamline the workflow of BPO’s.</a:t>
            </a:r>
          </a:p>
          <a:p>
            <a:pPr algn="l">
              <a:lnSpc>
                <a:spcPts val="2669"/>
              </a:lnSpc>
            </a:pPr>
            <a:endParaRPr lang="en-US" sz="2281" spc="36">
              <a:solidFill>
                <a:srgbClr val="FFFFFF"/>
              </a:solidFill>
              <a:latin typeface="Arial"/>
              <a:ea typeface="Arial"/>
              <a:cs typeface="Arial"/>
              <a:sym typeface="Arial"/>
            </a:endParaRPr>
          </a:p>
          <a:p>
            <a:pPr marL="492667" lvl="1" indent="-246333" algn="l">
              <a:lnSpc>
                <a:spcPts val="2669"/>
              </a:lnSpc>
              <a:buFont typeface="Arial"/>
              <a:buChar char="•"/>
            </a:pPr>
            <a:r>
              <a:rPr lang="en-US" sz="2281" spc="36">
                <a:solidFill>
                  <a:srgbClr val="FFFFFF"/>
                </a:solidFill>
                <a:latin typeface="Arial"/>
                <a:ea typeface="Arial"/>
                <a:cs typeface="Arial"/>
                <a:sym typeface="Arial"/>
              </a:rPr>
              <a:t>The AI chatbot currently is fine tuned on a demo company specific rules and regulations. We are currently working on developing a local LLM model by ourselves which would be able to answer client’s and agents’ queries better. This would be finished before the next round. </a:t>
            </a:r>
          </a:p>
          <a:p>
            <a:pPr algn="l">
              <a:lnSpc>
                <a:spcPts val="2669"/>
              </a:lnSpc>
            </a:pPr>
            <a:endParaRPr lang="en-US" sz="2281" spc="36">
              <a:solidFill>
                <a:srgbClr val="FFFFFF"/>
              </a:solidFill>
              <a:latin typeface="Arial"/>
              <a:ea typeface="Arial"/>
              <a:cs typeface="Arial"/>
              <a:sym typeface="Arial"/>
            </a:endParaRPr>
          </a:p>
          <a:p>
            <a:pPr marL="492667" lvl="1" indent="-246333" algn="l">
              <a:lnSpc>
                <a:spcPts val="2669"/>
              </a:lnSpc>
              <a:buFont typeface="Arial"/>
              <a:buChar char="•"/>
            </a:pPr>
            <a:r>
              <a:rPr lang="en-US" sz="2281" spc="36">
                <a:solidFill>
                  <a:srgbClr val="FFFFFF"/>
                </a:solidFill>
                <a:latin typeface="Arial"/>
                <a:ea typeface="Arial"/>
                <a:cs typeface="Arial"/>
                <a:sym typeface="Arial"/>
              </a:rPr>
              <a:t>We would also like to make some changes to the UI interface of the website and add some help pages and user account settings sidebar to the website to initiate its growth from a prototype to a full fledged ready to deploy company software.</a:t>
            </a:r>
          </a:p>
          <a:p>
            <a:pPr algn="l">
              <a:lnSpc>
                <a:spcPts val="2669"/>
              </a:lnSpc>
            </a:pPr>
            <a:endParaRPr lang="en-US" sz="2281" spc="36">
              <a:solidFill>
                <a:srgbClr val="FFFFFF"/>
              </a:solidFill>
              <a:latin typeface="Arial"/>
              <a:ea typeface="Arial"/>
              <a:cs typeface="Arial"/>
              <a:sym typeface="Arial"/>
            </a:endParaRPr>
          </a:p>
          <a:p>
            <a:pPr algn="l">
              <a:lnSpc>
                <a:spcPts val="2669"/>
              </a:lnSpc>
            </a:pPr>
            <a:endParaRPr lang="en-US" sz="2281" spc="36">
              <a:solidFill>
                <a:srgbClr val="FFFFFF"/>
              </a:solidFill>
              <a:latin typeface="Arial"/>
              <a:ea typeface="Arial"/>
              <a:cs typeface="Arial"/>
              <a:sym typeface="Arial"/>
            </a:endParaRPr>
          </a:p>
          <a:p>
            <a:pPr algn="l">
              <a:lnSpc>
                <a:spcPts val="2669"/>
              </a:lnSpc>
            </a:pPr>
            <a:endParaRPr lang="en-US" sz="2281" spc="36">
              <a:solidFill>
                <a:srgbClr val="FFFFFF"/>
              </a:solidFill>
              <a:latin typeface="Arial"/>
              <a:ea typeface="Arial"/>
              <a:cs typeface="Arial"/>
              <a:sym typeface="Arial"/>
            </a:endParaRPr>
          </a:p>
          <a:p>
            <a:pPr algn="l">
              <a:lnSpc>
                <a:spcPts val="2669"/>
              </a:lnSpc>
            </a:pPr>
            <a:endParaRPr lang="en-US" sz="2281" spc="36">
              <a:solidFill>
                <a:srgbClr val="FFFFFF"/>
              </a:solidFill>
              <a:latin typeface="Arial"/>
              <a:ea typeface="Arial"/>
              <a:cs typeface="Arial"/>
              <a:sym typeface="Arial"/>
            </a:endParaRPr>
          </a:p>
          <a:p>
            <a:pPr algn="l">
              <a:lnSpc>
                <a:spcPts val="2669"/>
              </a:lnSpc>
            </a:pPr>
            <a:endParaRPr lang="en-US" sz="2281" spc="36">
              <a:solidFill>
                <a:srgbClr val="FFFFFF"/>
              </a:solidFill>
              <a:latin typeface="Arial"/>
              <a:ea typeface="Arial"/>
              <a:cs typeface="Arial"/>
              <a:sym typeface="Arial"/>
            </a:endParaRPr>
          </a:p>
          <a:p>
            <a:pPr algn="l">
              <a:lnSpc>
                <a:spcPts val="2669"/>
              </a:lnSpc>
            </a:pPr>
            <a:endParaRPr lang="en-US" sz="2281" spc="36">
              <a:solidFill>
                <a:srgbClr val="FFFFFF"/>
              </a:solidFill>
              <a:latin typeface="Arial"/>
              <a:ea typeface="Arial"/>
              <a:cs typeface="Arial"/>
              <a:sym typeface="Arial"/>
            </a:endParaRPr>
          </a:p>
          <a:p>
            <a:pPr algn="l">
              <a:lnSpc>
                <a:spcPts val="2669"/>
              </a:lnSpc>
            </a:pPr>
            <a:endParaRPr lang="en-US" sz="2281" spc="36">
              <a:solidFill>
                <a:srgbClr val="FFFFFF"/>
              </a:solidFill>
              <a:latin typeface="Arial"/>
              <a:ea typeface="Arial"/>
              <a:cs typeface="Arial"/>
              <a:sym typeface="Arial"/>
            </a:endParaRPr>
          </a:p>
          <a:p>
            <a:pPr algn="l">
              <a:lnSpc>
                <a:spcPts val="2669"/>
              </a:lnSpc>
            </a:pPr>
            <a:endParaRPr lang="en-US" sz="2281" spc="36">
              <a:solidFill>
                <a:srgbClr val="FFFFFF"/>
              </a:solidFill>
              <a:latin typeface="Arial"/>
              <a:ea typeface="Arial"/>
              <a:cs typeface="Arial"/>
              <a:sym typeface="Arial"/>
            </a:endParaRPr>
          </a:p>
          <a:p>
            <a:pPr algn="l">
              <a:lnSpc>
                <a:spcPts val="2669"/>
              </a:lnSpc>
            </a:pPr>
            <a:endParaRPr lang="en-US" sz="2281" spc="36">
              <a:solidFill>
                <a:srgbClr val="FFFFFF"/>
              </a:solidFill>
              <a:latin typeface="Arial"/>
              <a:ea typeface="Arial"/>
              <a:cs typeface="Arial"/>
              <a:sym typeface="Arial"/>
            </a:endParaRPr>
          </a:p>
        </p:txBody>
      </p:sp>
      <p:sp>
        <p:nvSpPr>
          <p:cNvPr id="24" name="AutoShape 24"/>
          <p:cNvSpPr/>
          <p:nvPr/>
        </p:nvSpPr>
        <p:spPr>
          <a:xfrm>
            <a:off x="0" y="10176565"/>
            <a:ext cx="18288000" cy="42862"/>
          </a:xfrm>
          <a:prstGeom prst="line">
            <a:avLst/>
          </a:prstGeom>
          <a:ln w="219075" cap="flat">
            <a:solidFill>
              <a:srgbClr val="FFE600"/>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7472117" y="9559135"/>
            <a:ext cx="454819" cy="466725"/>
          </a:xfrm>
          <a:custGeom>
            <a:avLst/>
            <a:gdLst/>
            <a:ahLst/>
            <a:cxnLst/>
            <a:rect l="l" t="t" r="r" b="b"/>
            <a:pathLst>
              <a:path w="454819" h="466725">
                <a:moveTo>
                  <a:pt x="0" y="0"/>
                </a:moveTo>
                <a:lnTo>
                  <a:pt x="454819" y="0"/>
                </a:lnTo>
                <a:lnTo>
                  <a:pt x="454819" y="466725"/>
                </a:lnTo>
                <a:lnTo>
                  <a:pt x="0" y="4667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0" y="1375912"/>
            <a:ext cx="18729744" cy="0"/>
          </a:xfrm>
          <a:prstGeom prst="line">
            <a:avLst/>
          </a:prstGeom>
          <a:ln w="57150" cap="rnd">
            <a:solidFill>
              <a:srgbClr val="FFE600"/>
            </a:solidFill>
            <a:prstDash val="solid"/>
            <a:headEnd type="none" w="sm" len="sm"/>
            <a:tailEnd type="none" w="sm" len="sm"/>
          </a:ln>
        </p:spPr>
      </p:sp>
      <p:sp>
        <p:nvSpPr>
          <p:cNvPr id="4" name="Freeform 4"/>
          <p:cNvSpPr/>
          <p:nvPr/>
        </p:nvSpPr>
        <p:spPr>
          <a:xfrm>
            <a:off x="115488" y="2035638"/>
            <a:ext cx="4689886" cy="2716266"/>
          </a:xfrm>
          <a:custGeom>
            <a:avLst/>
            <a:gdLst/>
            <a:ahLst/>
            <a:cxnLst/>
            <a:rect l="l" t="t" r="r" b="b"/>
            <a:pathLst>
              <a:path w="4689886" h="2716266">
                <a:moveTo>
                  <a:pt x="0" y="0"/>
                </a:moveTo>
                <a:lnTo>
                  <a:pt x="4689885" y="0"/>
                </a:lnTo>
                <a:lnTo>
                  <a:pt x="4689885" y="2716267"/>
                </a:lnTo>
                <a:lnTo>
                  <a:pt x="0" y="2716267"/>
                </a:lnTo>
                <a:lnTo>
                  <a:pt x="0" y="0"/>
                </a:lnTo>
                <a:close/>
              </a:path>
            </a:pathLst>
          </a:custGeom>
          <a:blipFill>
            <a:blip r:embed="rId4"/>
            <a:stretch>
              <a:fillRect r="-2964"/>
            </a:stretch>
          </a:blipFill>
        </p:spPr>
      </p:sp>
      <p:sp>
        <p:nvSpPr>
          <p:cNvPr id="5" name="Freeform 5"/>
          <p:cNvSpPr/>
          <p:nvPr/>
        </p:nvSpPr>
        <p:spPr>
          <a:xfrm>
            <a:off x="5730441" y="2035638"/>
            <a:ext cx="4873765" cy="2716266"/>
          </a:xfrm>
          <a:custGeom>
            <a:avLst/>
            <a:gdLst/>
            <a:ahLst/>
            <a:cxnLst/>
            <a:rect l="l" t="t" r="r" b="b"/>
            <a:pathLst>
              <a:path w="4873765" h="2716266">
                <a:moveTo>
                  <a:pt x="0" y="0"/>
                </a:moveTo>
                <a:lnTo>
                  <a:pt x="4873765" y="0"/>
                </a:lnTo>
                <a:lnTo>
                  <a:pt x="4873765" y="2716267"/>
                </a:lnTo>
                <a:lnTo>
                  <a:pt x="0" y="2716267"/>
                </a:lnTo>
                <a:lnTo>
                  <a:pt x="0" y="0"/>
                </a:lnTo>
                <a:close/>
              </a:path>
            </a:pathLst>
          </a:custGeom>
          <a:blipFill>
            <a:blip r:embed="rId5"/>
            <a:stretch>
              <a:fillRect t="-576" b="-576"/>
            </a:stretch>
          </a:blipFill>
          <a:ln cap="sq">
            <a:noFill/>
            <a:prstDash val="solid"/>
            <a:miter/>
          </a:ln>
        </p:spPr>
      </p:sp>
      <p:sp>
        <p:nvSpPr>
          <p:cNvPr id="6" name="Freeform 6"/>
          <p:cNvSpPr/>
          <p:nvPr/>
        </p:nvSpPr>
        <p:spPr>
          <a:xfrm>
            <a:off x="115488" y="7166162"/>
            <a:ext cx="4689886" cy="2626336"/>
          </a:xfrm>
          <a:custGeom>
            <a:avLst/>
            <a:gdLst/>
            <a:ahLst/>
            <a:cxnLst/>
            <a:rect l="l" t="t" r="r" b="b"/>
            <a:pathLst>
              <a:path w="4689886" h="2626336">
                <a:moveTo>
                  <a:pt x="0" y="0"/>
                </a:moveTo>
                <a:lnTo>
                  <a:pt x="4689885" y="0"/>
                </a:lnTo>
                <a:lnTo>
                  <a:pt x="4689885" y="2626336"/>
                </a:lnTo>
                <a:lnTo>
                  <a:pt x="0" y="2626336"/>
                </a:lnTo>
                <a:lnTo>
                  <a:pt x="0" y="0"/>
                </a:lnTo>
                <a:close/>
              </a:path>
            </a:pathLst>
          </a:custGeom>
          <a:blipFill>
            <a:blip r:embed="rId6"/>
            <a:stretch>
              <a:fillRect/>
            </a:stretch>
          </a:blipFill>
        </p:spPr>
      </p:sp>
      <p:sp>
        <p:nvSpPr>
          <p:cNvPr id="7" name="Freeform 7"/>
          <p:cNvSpPr/>
          <p:nvPr/>
        </p:nvSpPr>
        <p:spPr>
          <a:xfrm>
            <a:off x="5730441" y="7166162"/>
            <a:ext cx="4669042" cy="2626336"/>
          </a:xfrm>
          <a:custGeom>
            <a:avLst/>
            <a:gdLst/>
            <a:ahLst/>
            <a:cxnLst/>
            <a:rect l="l" t="t" r="r" b="b"/>
            <a:pathLst>
              <a:path w="4669042" h="2626336">
                <a:moveTo>
                  <a:pt x="0" y="0"/>
                </a:moveTo>
                <a:lnTo>
                  <a:pt x="4669041" y="0"/>
                </a:lnTo>
                <a:lnTo>
                  <a:pt x="4669041" y="2626336"/>
                </a:lnTo>
                <a:lnTo>
                  <a:pt x="0" y="2626336"/>
                </a:lnTo>
                <a:lnTo>
                  <a:pt x="0" y="0"/>
                </a:lnTo>
                <a:close/>
              </a:path>
            </a:pathLst>
          </a:custGeom>
          <a:blipFill>
            <a:blip r:embed="rId7"/>
            <a:stretch>
              <a:fillRect/>
            </a:stretch>
          </a:blipFill>
        </p:spPr>
      </p:sp>
      <p:sp>
        <p:nvSpPr>
          <p:cNvPr id="8" name="Freeform 8"/>
          <p:cNvSpPr/>
          <p:nvPr/>
        </p:nvSpPr>
        <p:spPr>
          <a:xfrm>
            <a:off x="11528131" y="2035638"/>
            <a:ext cx="4515769" cy="2716266"/>
          </a:xfrm>
          <a:custGeom>
            <a:avLst/>
            <a:gdLst/>
            <a:ahLst/>
            <a:cxnLst/>
            <a:rect l="l" t="t" r="r" b="b"/>
            <a:pathLst>
              <a:path w="4515769" h="2716266">
                <a:moveTo>
                  <a:pt x="0" y="0"/>
                </a:moveTo>
                <a:lnTo>
                  <a:pt x="4515769" y="0"/>
                </a:lnTo>
                <a:lnTo>
                  <a:pt x="4515769" y="2716267"/>
                </a:lnTo>
                <a:lnTo>
                  <a:pt x="0" y="2716267"/>
                </a:lnTo>
                <a:lnTo>
                  <a:pt x="0" y="0"/>
                </a:lnTo>
                <a:close/>
              </a:path>
            </a:pathLst>
          </a:custGeom>
          <a:blipFill>
            <a:blip r:embed="rId8"/>
            <a:stretch>
              <a:fillRect r="-6934"/>
            </a:stretch>
          </a:blipFill>
        </p:spPr>
      </p:sp>
      <p:sp>
        <p:nvSpPr>
          <p:cNvPr id="9" name="Freeform 9"/>
          <p:cNvSpPr/>
          <p:nvPr/>
        </p:nvSpPr>
        <p:spPr>
          <a:xfrm>
            <a:off x="11528131" y="7166162"/>
            <a:ext cx="4669042" cy="2626336"/>
          </a:xfrm>
          <a:custGeom>
            <a:avLst/>
            <a:gdLst/>
            <a:ahLst/>
            <a:cxnLst/>
            <a:rect l="l" t="t" r="r" b="b"/>
            <a:pathLst>
              <a:path w="4669042" h="2626336">
                <a:moveTo>
                  <a:pt x="0" y="0"/>
                </a:moveTo>
                <a:lnTo>
                  <a:pt x="4669041" y="0"/>
                </a:lnTo>
                <a:lnTo>
                  <a:pt x="4669041" y="2626336"/>
                </a:lnTo>
                <a:lnTo>
                  <a:pt x="0" y="2626336"/>
                </a:lnTo>
                <a:lnTo>
                  <a:pt x="0" y="0"/>
                </a:lnTo>
                <a:close/>
              </a:path>
            </a:pathLst>
          </a:custGeom>
          <a:blipFill>
            <a:blip r:embed="rId9"/>
            <a:stretch>
              <a:fillRect/>
            </a:stretch>
          </a:blipFill>
        </p:spPr>
      </p:sp>
      <p:sp>
        <p:nvSpPr>
          <p:cNvPr id="10" name="TextBox 10"/>
          <p:cNvSpPr txBox="1"/>
          <p:nvPr/>
        </p:nvSpPr>
        <p:spPr>
          <a:xfrm>
            <a:off x="4435373" y="185287"/>
            <a:ext cx="9755623" cy="933450"/>
          </a:xfrm>
          <a:prstGeom prst="rect">
            <a:avLst/>
          </a:prstGeom>
        </p:spPr>
        <p:txBody>
          <a:bodyPr lIns="0" tIns="0" rIns="0" bIns="0" rtlCol="0" anchor="t">
            <a:spAutoFit/>
          </a:bodyPr>
          <a:lstStyle/>
          <a:p>
            <a:pPr algn="ctr">
              <a:lnSpc>
                <a:spcPts val="6599"/>
              </a:lnSpc>
              <a:spcBef>
                <a:spcPct val="0"/>
              </a:spcBef>
            </a:pPr>
            <a:r>
              <a:rPr lang="en-US" sz="5499">
                <a:solidFill>
                  <a:srgbClr val="FFFFFF"/>
                </a:solidFill>
                <a:latin typeface="Arial"/>
                <a:ea typeface="Arial"/>
                <a:cs typeface="Arial"/>
                <a:sym typeface="Arial"/>
              </a:rPr>
              <a:t>ScreenShots of the website</a:t>
            </a:r>
          </a:p>
        </p:txBody>
      </p:sp>
      <p:sp>
        <p:nvSpPr>
          <p:cNvPr id="11" name="AutoShape 11"/>
          <p:cNvSpPr/>
          <p:nvPr/>
        </p:nvSpPr>
        <p:spPr>
          <a:xfrm>
            <a:off x="0" y="10176565"/>
            <a:ext cx="18288000" cy="42862"/>
          </a:xfrm>
          <a:prstGeom prst="line">
            <a:avLst/>
          </a:prstGeom>
          <a:ln w="219075" cap="flat">
            <a:solidFill>
              <a:srgbClr val="FFE600"/>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1576</Words>
  <Application>Microsoft Office PowerPoint</Application>
  <PresentationFormat>Custom</PresentationFormat>
  <Paragraphs>367</Paragraphs>
  <Slides>10</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Arimo</vt:lpstr>
      <vt:lpstr>Arial Bold</vt:lpstr>
      <vt:lpstr>Arial</vt:lpstr>
      <vt:lpstr>Kawit</vt:lpstr>
      <vt:lpstr>Arimo Bold</vt:lpstr>
      <vt:lpstr>Inter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 of submission:</dc:title>
  <dc:creator>sahib</dc:creator>
  <cp:lastModifiedBy>Priya Bhargava</cp:lastModifiedBy>
  <cp:revision>3</cp:revision>
  <dcterms:created xsi:type="dcterms:W3CDTF">2006-08-16T00:00:00Z</dcterms:created>
  <dcterms:modified xsi:type="dcterms:W3CDTF">2025-01-12T13:33:25Z</dcterms:modified>
  <dc:identifier>DAGbPwRBFqw</dc:identifier>
</cp:coreProperties>
</file>