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87"/>
    <p:restoredTop sz="86569"/>
  </p:normalViewPr>
  <p:slideViewPr>
    <p:cSldViewPr snapToGrid="0" snapToObjects="1">
      <p:cViewPr varScale="1">
        <p:scale>
          <a:sx n="100" d="100"/>
          <a:sy n="100" d="100"/>
        </p:scale>
        <p:origin x="1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94407E-00D4-481C-9F8A-9B621335482A}"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4DC54EA4-E625-4351-8C89-87A4939586DF}">
      <dgm:prSet/>
      <dgm:spPr/>
      <dgm:t>
        <a:bodyPr/>
        <a:lstStyle/>
        <a:p>
          <a:pPr>
            <a:lnSpc>
              <a:spcPct val="100000"/>
            </a:lnSpc>
          </a:pPr>
          <a:r>
            <a:rPr lang="en-US" dirty="0"/>
            <a:t>Reservations: Keep record of all the reservations, cancelations.</a:t>
          </a:r>
        </a:p>
      </dgm:t>
    </dgm:pt>
    <dgm:pt modelId="{0FB51EF0-9A75-4B69-8CA7-BD6F93EAABDC}" type="parTrans" cxnId="{785C7A42-7626-4C06-BBB2-E1DDCE926725}">
      <dgm:prSet/>
      <dgm:spPr/>
      <dgm:t>
        <a:bodyPr/>
        <a:lstStyle/>
        <a:p>
          <a:endParaRPr lang="en-US"/>
        </a:p>
      </dgm:t>
    </dgm:pt>
    <dgm:pt modelId="{CFBC8B1A-586C-4CEE-87F2-74E7776CBFBE}" type="sibTrans" cxnId="{785C7A42-7626-4C06-BBB2-E1DDCE926725}">
      <dgm:prSet/>
      <dgm:spPr/>
      <dgm:t>
        <a:bodyPr/>
        <a:lstStyle/>
        <a:p>
          <a:endParaRPr lang="en-US"/>
        </a:p>
      </dgm:t>
    </dgm:pt>
    <dgm:pt modelId="{9FADFFAE-11AE-4F6F-8D08-84FC3A7D901F}">
      <dgm:prSet/>
      <dgm:spPr/>
      <dgm:t>
        <a:bodyPr/>
        <a:lstStyle/>
        <a:p>
          <a:pPr>
            <a:lnSpc>
              <a:spcPct val="100000"/>
            </a:lnSpc>
          </a:pPr>
          <a:r>
            <a:rPr lang="en-US" dirty="0"/>
            <a:t>Keep past records: To know who the loyal customers are for implementing reward system.</a:t>
          </a:r>
        </a:p>
      </dgm:t>
    </dgm:pt>
    <dgm:pt modelId="{E4409FD3-02B3-4245-A765-9F63BDBD972C}" type="parTrans" cxnId="{4E250659-0E16-4AF7-A069-B8F9E66C8E8D}">
      <dgm:prSet/>
      <dgm:spPr/>
      <dgm:t>
        <a:bodyPr/>
        <a:lstStyle/>
        <a:p>
          <a:endParaRPr lang="en-US"/>
        </a:p>
      </dgm:t>
    </dgm:pt>
    <dgm:pt modelId="{932A64B1-665C-4656-AD10-C0FB7FED8E6F}" type="sibTrans" cxnId="{4E250659-0E16-4AF7-A069-B8F9E66C8E8D}">
      <dgm:prSet/>
      <dgm:spPr/>
      <dgm:t>
        <a:bodyPr/>
        <a:lstStyle/>
        <a:p>
          <a:endParaRPr lang="en-US"/>
        </a:p>
      </dgm:t>
    </dgm:pt>
    <dgm:pt modelId="{04FFCFF8-3F9D-409E-A933-B4500B781B8C}">
      <dgm:prSet/>
      <dgm:spPr/>
      <dgm:t>
        <a:bodyPr/>
        <a:lstStyle/>
        <a:p>
          <a:pPr>
            <a:lnSpc>
              <a:spcPct val="100000"/>
            </a:lnSpc>
          </a:pPr>
          <a:r>
            <a:rPr lang="en-US" dirty="0"/>
            <a:t>Inventory management:  To maintain inventory of the items in the hotels like toiletries, food, drinks, etc. </a:t>
          </a:r>
        </a:p>
      </dgm:t>
    </dgm:pt>
    <dgm:pt modelId="{F81F1A52-B65B-47DE-90A3-926CB4526C1A}" type="parTrans" cxnId="{48523DB6-B164-42F4-B447-3884E0580259}">
      <dgm:prSet/>
      <dgm:spPr/>
      <dgm:t>
        <a:bodyPr/>
        <a:lstStyle/>
        <a:p>
          <a:endParaRPr lang="en-US"/>
        </a:p>
      </dgm:t>
    </dgm:pt>
    <dgm:pt modelId="{EFC5A379-800B-4CAB-B6A7-269968638AB2}" type="sibTrans" cxnId="{48523DB6-B164-42F4-B447-3884E0580259}">
      <dgm:prSet/>
      <dgm:spPr/>
      <dgm:t>
        <a:bodyPr/>
        <a:lstStyle/>
        <a:p>
          <a:endParaRPr lang="en-US"/>
        </a:p>
      </dgm:t>
    </dgm:pt>
    <dgm:pt modelId="{A6935DF6-A74E-442B-A76F-563A44A3534D}">
      <dgm:prSet/>
      <dgm:spPr/>
      <dgm:t>
        <a:bodyPr/>
        <a:lstStyle/>
        <a:p>
          <a:pPr>
            <a:lnSpc>
              <a:spcPct val="100000"/>
            </a:lnSpc>
          </a:pPr>
          <a:r>
            <a:rPr lang="en-US" dirty="0"/>
            <a:t>Room management:  To know which rooms are available to reserve and which are occupied. </a:t>
          </a:r>
        </a:p>
      </dgm:t>
    </dgm:pt>
    <dgm:pt modelId="{B3AAE39E-95BC-43B3-B30A-426508209B4B}" type="parTrans" cxnId="{9ADE4487-18D4-4F3A-BC44-1598FFE00ADC}">
      <dgm:prSet/>
      <dgm:spPr/>
      <dgm:t>
        <a:bodyPr/>
        <a:lstStyle/>
        <a:p>
          <a:endParaRPr lang="en-US"/>
        </a:p>
      </dgm:t>
    </dgm:pt>
    <dgm:pt modelId="{3D28E995-1074-4C48-97BF-9119895888EF}" type="sibTrans" cxnId="{9ADE4487-18D4-4F3A-BC44-1598FFE00ADC}">
      <dgm:prSet/>
      <dgm:spPr/>
      <dgm:t>
        <a:bodyPr/>
        <a:lstStyle/>
        <a:p>
          <a:endParaRPr lang="en-US"/>
        </a:p>
      </dgm:t>
    </dgm:pt>
    <dgm:pt modelId="{4B1FBF38-AD74-4254-A239-31DCF9FBB54B}">
      <dgm:prSet/>
      <dgm:spPr/>
      <dgm:t>
        <a:bodyPr/>
        <a:lstStyle/>
        <a:p>
          <a:pPr>
            <a:lnSpc>
              <a:spcPct val="100000"/>
            </a:lnSpc>
          </a:pPr>
          <a:r>
            <a:rPr lang="en-US" dirty="0"/>
            <a:t>Duty assignment: To know who manages the hotel, who attends to a guest and what duties others are responsible for.</a:t>
          </a:r>
        </a:p>
      </dgm:t>
    </dgm:pt>
    <dgm:pt modelId="{27F6234B-CE79-45C8-99CC-D50BF6E0CD2E}" type="parTrans" cxnId="{BFFF03BE-79E4-45BA-917E-54C4CA10B4B4}">
      <dgm:prSet/>
      <dgm:spPr/>
      <dgm:t>
        <a:bodyPr/>
        <a:lstStyle/>
        <a:p>
          <a:endParaRPr lang="en-US"/>
        </a:p>
      </dgm:t>
    </dgm:pt>
    <dgm:pt modelId="{D4CDF0E5-ED80-4363-9639-59B71BE6686B}" type="sibTrans" cxnId="{BFFF03BE-79E4-45BA-917E-54C4CA10B4B4}">
      <dgm:prSet/>
      <dgm:spPr/>
      <dgm:t>
        <a:bodyPr/>
        <a:lstStyle/>
        <a:p>
          <a:endParaRPr lang="en-US"/>
        </a:p>
      </dgm:t>
    </dgm:pt>
    <dgm:pt modelId="{43A90876-F78A-4967-8C9D-3E41249E5A11}" type="pres">
      <dgm:prSet presAssocID="{8694407E-00D4-481C-9F8A-9B621335482A}" presName="root" presStyleCnt="0">
        <dgm:presLayoutVars>
          <dgm:dir/>
          <dgm:resizeHandles val="exact"/>
        </dgm:presLayoutVars>
      </dgm:prSet>
      <dgm:spPr/>
    </dgm:pt>
    <dgm:pt modelId="{ECC665FC-478F-445E-AC3C-5C86F7BE5222}" type="pres">
      <dgm:prSet presAssocID="{4DC54EA4-E625-4351-8C89-87A4939586DF}" presName="compNode" presStyleCnt="0"/>
      <dgm:spPr/>
    </dgm:pt>
    <dgm:pt modelId="{66F11AF3-70FB-427E-A168-7FF39C21EFB9}" type="pres">
      <dgm:prSet presAssocID="{4DC54EA4-E625-4351-8C89-87A4939586DF}" presName="bgRect" presStyleLbl="bgShp" presStyleIdx="0" presStyleCnt="5"/>
      <dgm:spPr/>
    </dgm:pt>
    <dgm:pt modelId="{B7388AD8-65A6-4B41-B8A7-A97B8DFA317C}" type="pres">
      <dgm:prSet presAssocID="{4DC54EA4-E625-4351-8C89-87A4939586D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tialArts"/>
        </a:ext>
      </dgm:extLst>
    </dgm:pt>
    <dgm:pt modelId="{42BFCD35-66DB-47EF-849B-E41DCDAE1F86}" type="pres">
      <dgm:prSet presAssocID="{4DC54EA4-E625-4351-8C89-87A4939586DF}" presName="spaceRect" presStyleCnt="0"/>
      <dgm:spPr/>
    </dgm:pt>
    <dgm:pt modelId="{67CBAC88-C7AD-4A28-AFFE-17126A7C3F0F}" type="pres">
      <dgm:prSet presAssocID="{4DC54EA4-E625-4351-8C89-87A4939586DF}" presName="parTx" presStyleLbl="revTx" presStyleIdx="0" presStyleCnt="5">
        <dgm:presLayoutVars>
          <dgm:chMax val="0"/>
          <dgm:chPref val="0"/>
        </dgm:presLayoutVars>
      </dgm:prSet>
      <dgm:spPr/>
    </dgm:pt>
    <dgm:pt modelId="{BBE2EFFF-F6B2-4F0D-B40F-65905540361C}" type="pres">
      <dgm:prSet presAssocID="{CFBC8B1A-586C-4CEE-87F2-74E7776CBFBE}" presName="sibTrans" presStyleCnt="0"/>
      <dgm:spPr/>
    </dgm:pt>
    <dgm:pt modelId="{D83A69B7-EAF5-4C1F-8332-00E64F1620FC}" type="pres">
      <dgm:prSet presAssocID="{9FADFFAE-11AE-4F6F-8D08-84FC3A7D901F}" presName="compNode" presStyleCnt="0"/>
      <dgm:spPr/>
    </dgm:pt>
    <dgm:pt modelId="{1311D37E-3EAB-46D3-8ED4-F7BD453EB106}" type="pres">
      <dgm:prSet presAssocID="{9FADFFAE-11AE-4F6F-8D08-84FC3A7D901F}" presName="bgRect" presStyleLbl="bgShp" presStyleIdx="1" presStyleCnt="5"/>
      <dgm:spPr/>
    </dgm:pt>
    <dgm:pt modelId="{0D870FF5-C71B-407F-B1B1-1D307BD0270C}" type="pres">
      <dgm:prSet presAssocID="{9FADFFAE-11AE-4F6F-8D08-84FC3A7D901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B83A34BA-0E5B-417B-BABE-AFA482651CAE}" type="pres">
      <dgm:prSet presAssocID="{9FADFFAE-11AE-4F6F-8D08-84FC3A7D901F}" presName="spaceRect" presStyleCnt="0"/>
      <dgm:spPr/>
    </dgm:pt>
    <dgm:pt modelId="{E51A5124-CE6D-446B-B007-4EF74451F5E1}" type="pres">
      <dgm:prSet presAssocID="{9FADFFAE-11AE-4F6F-8D08-84FC3A7D901F}" presName="parTx" presStyleLbl="revTx" presStyleIdx="1" presStyleCnt="5">
        <dgm:presLayoutVars>
          <dgm:chMax val="0"/>
          <dgm:chPref val="0"/>
        </dgm:presLayoutVars>
      </dgm:prSet>
      <dgm:spPr/>
    </dgm:pt>
    <dgm:pt modelId="{AD4CB35F-A3BA-40C0-BA9E-CAE87588016E}" type="pres">
      <dgm:prSet presAssocID="{932A64B1-665C-4656-AD10-C0FB7FED8E6F}" presName="sibTrans" presStyleCnt="0"/>
      <dgm:spPr/>
    </dgm:pt>
    <dgm:pt modelId="{139B373E-5C68-40FE-8AA9-8C96E811006C}" type="pres">
      <dgm:prSet presAssocID="{04FFCFF8-3F9D-409E-A933-B4500B781B8C}" presName="compNode" presStyleCnt="0"/>
      <dgm:spPr/>
    </dgm:pt>
    <dgm:pt modelId="{91396222-E168-414A-8C15-474CEB7D0EAB}" type="pres">
      <dgm:prSet presAssocID="{04FFCFF8-3F9D-409E-A933-B4500B781B8C}" presName="bgRect" presStyleLbl="bgShp" presStyleIdx="2" presStyleCnt="5"/>
      <dgm:spPr/>
    </dgm:pt>
    <dgm:pt modelId="{93CCA20B-0D30-4A7E-BB1F-541A21B05773}" type="pres">
      <dgm:prSet presAssocID="{04FFCFF8-3F9D-409E-A933-B4500B781B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iter"/>
        </a:ext>
      </dgm:extLst>
    </dgm:pt>
    <dgm:pt modelId="{AE8F58E8-6DF9-461A-A1CF-E73B913FD150}" type="pres">
      <dgm:prSet presAssocID="{04FFCFF8-3F9D-409E-A933-B4500B781B8C}" presName="spaceRect" presStyleCnt="0"/>
      <dgm:spPr/>
    </dgm:pt>
    <dgm:pt modelId="{440A2D30-0A04-45B6-9132-7EC8ACFAA76C}" type="pres">
      <dgm:prSet presAssocID="{04FFCFF8-3F9D-409E-A933-B4500B781B8C}" presName="parTx" presStyleLbl="revTx" presStyleIdx="2" presStyleCnt="5">
        <dgm:presLayoutVars>
          <dgm:chMax val="0"/>
          <dgm:chPref val="0"/>
        </dgm:presLayoutVars>
      </dgm:prSet>
      <dgm:spPr/>
    </dgm:pt>
    <dgm:pt modelId="{7D645AAB-D743-4E8F-9C90-456CA58B0652}" type="pres">
      <dgm:prSet presAssocID="{EFC5A379-800B-4CAB-B6A7-269968638AB2}" presName="sibTrans" presStyleCnt="0"/>
      <dgm:spPr/>
    </dgm:pt>
    <dgm:pt modelId="{38243877-ABCF-4EB3-9614-4CDABC8AA8BB}" type="pres">
      <dgm:prSet presAssocID="{A6935DF6-A74E-442B-A76F-563A44A3534D}" presName="compNode" presStyleCnt="0"/>
      <dgm:spPr/>
    </dgm:pt>
    <dgm:pt modelId="{AB94553A-A9D9-49A1-A7F3-1A57B6C9A0E1}" type="pres">
      <dgm:prSet presAssocID="{A6935DF6-A74E-442B-A76F-563A44A3534D}" presName="bgRect" presStyleLbl="bgShp" presStyleIdx="3" presStyleCnt="5"/>
      <dgm:spPr/>
    </dgm:pt>
    <dgm:pt modelId="{6157B6DB-410E-4244-B8C3-6B078E17D088}" type="pres">
      <dgm:prSet presAssocID="{A6935DF6-A74E-442B-A76F-563A44A3534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d"/>
        </a:ext>
      </dgm:extLst>
    </dgm:pt>
    <dgm:pt modelId="{62DA7534-94E3-4506-B76C-2C57C755C9DD}" type="pres">
      <dgm:prSet presAssocID="{A6935DF6-A74E-442B-A76F-563A44A3534D}" presName="spaceRect" presStyleCnt="0"/>
      <dgm:spPr/>
    </dgm:pt>
    <dgm:pt modelId="{B2818409-77B7-485B-A67E-639FF273851D}" type="pres">
      <dgm:prSet presAssocID="{A6935DF6-A74E-442B-A76F-563A44A3534D}" presName="parTx" presStyleLbl="revTx" presStyleIdx="3" presStyleCnt="5">
        <dgm:presLayoutVars>
          <dgm:chMax val="0"/>
          <dgm:chPref val="0"/>
        </dgm:presLayoutVars>
      </dgm:prSet>
      <dgm:spPr/>
    </dgm:pt>
    <dgm:pt modelId="{063EA7D9-9CA1-4E7C-A648-74BAC1092FE0}" type="pres">
      <dgm:prSet presAssocID="{3D28E995-1074-4C48-97BF-9119895888EF}" presName="sibTrans" presStyleCnt="0"/>
      <dgm:spPr/>
    </dgm:pt>
    <dgm:pt modelId="{3D17E177-03AE-4BBE-AC49-E7183E246AAA}" type="pres">
      <dgm:prSet presAssocID="{4B1FBF38-AD74-4254-A239-31DCF9FBB54B}" presName="compNode" presStyleCnt="0"/>
      <dgm:spPr/>
    </dgm:pt>
    <dgm:pt modelId="{86A6BD40-557F-4654-8E6E-91BDC991A034}" type="pres">
      <dgm:prSet presAssocID="{4B1FBF38-AD74-4254-A239-31DCF9FBB54B}" presName="bgRect" presStyleLbl="bgShp" presStyleIdx="4" presStyleCnt="5"/>
      <dgm:spPr/>
    </dgm:pt>
    <dgm:pt modelId="{142AF5B9-05B1-49F2-9F72-DE36E359844E}" type="pres">
      <dgm:prSet presAssocID="{4B1FBF38-AD74-4254-A239-31DCF9FBB54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of People"/>
        </a:ext>
      </dgm:extLst>
    </dgm:pt>
    <dgm:pt modelId="{A8FD6174-F04F-4E0E-B071-E64CC7F984F1}" type="pres">
      <dgm:prSet presAssocID="{4B1FBF38-AD74-4254-A239-31DCF9FBB54B}" presName="spaceRect" presStyleCnt="0"/>
      <dgm:spPr/>
    </dgm:pt>
    <dgm:pt modelId="{5901E481-863D-4D5C-9F31-26B6A7260855}" type="pres">
      <dgm:prSet presAssocID="{4B1FBF38-AD74-4254-A239-31DCF9FBB54B}" presName="parTx" presStyleLbl="revTx" presStyleIdx="4" presStyleCnt="5">
        <dgm:presLayoutVars>
          <dgm:chMax val="0"/>
          <dgm:chPref val="0"/>
        </dgm:presLayoutVars>
      </dgm:prSet>
      <dgm:spPr/>
    </dgm:pt>
  </dgm:ptLst>
  <dgm:cxnLst>
    <dgm:cxn modelId="{D2607A09-8A12-2745-9472-E21A540A4A39}" type="presOf" srcId="{04FFCFF8-3F9D-409E-A933-B4500B781B8C}" destId="{440A2D30-0A04-45B6-9132-7EC8ACFAA76C}" srcOrd="0" destOrd="0" presId="urn:microsoft.com/office/officeart/2018/2/layout/IconVerticalSolidList"/>
    <dgm:cxn modelId="{785C7A42-7626-4C06-BBB2-E1DDCE926725}" srcId="{8694407E-00D4-481C-9F8A-9B621335482A}" destId="{4DC54EA4-E625-4351-8C89-87A4939586DF}" srcOrd="0" destOrd="0" parTransId="{0FB51EF0-9A75-4B69-8CA7-BD6F93EAABDC}" sibTransId="{CFBC8B1A-586C-4CEE-87F2-74E7776CBFBE}"/>
    <dgm:cxn modelId="{3A8DC043-EE52-4F43-8C02-0B3916DE056E}" type="presOf" srcId="{A6935DF6-A74E-442B-A76F-563A44A3534D}" destId="{B2818409-77B7-485B-A67E-639FF273851D}" srcOrd="0" destOrd="0" presId="urn:microsoft.com/office/officeart/2018/2/layout/IconVerticalSolidList"/>
    <dgm:cxn modelId="{4E250659-0E16-4AF7-A069-B8F9E66C8E8D}" srcId="{8694407E-00D4-481C-9F8A-9B621335482A}" destId="{9FADFFAE-11AE-4F6F-8D08-84FC3A7D901F}" srcOrd="1" destOrd="0" parTransId="{E4409FD3-02B3-4245-A765-9F63BDBD972C}" sibTransId="{932A64B1-665C-4656-AD10-C0FB7FED8E6F}"/>
    <dgm:cxn modelId="{182A4862-493D-2041-AE5B-59C11F5A0150}" type="presOf" srcId="{9FADFFAE-11AE-4F6F-8D08-84FC3A7D901F}" destId="{E51A5124-CE6D-446B-B007-4EF74451F5E1}" srcOrd="0" destOrd="0" presId="urn:microsoft.com/office/officeart/2018/2/layout/IconVerticalSolidList"/>
    <dgm:cxn modelId="{73636366-8DF7-9547-A14E-041402F2DDA5}" type="presOf" srcId="{4B1FBF38-AD74-4254-A239-31DCF9FBB54B}" destId="{5901E481-863D-4D5C-9F31-26B6A7260855}" srcOrd="0" destOrd="0" presId="urn:microsoft.com/office/officeart/2018/2/layout/IconVerticalSolidList"/>
    <dgm:cxn modelId="{9ADE4487-18D4-4F3A-BC44-1598FFE00ADC}" srcId="{8694407E-00D4-481C-9F8A-9B621335482A}" destId="{A6935DF6-A74E-442B-A76F-563A44A3534D}" srcOrd="3" destOrd="0" parTransId="{B3AAE39E-95BC-43B3-B30A-426508209B4B}" sibTransId="{3D28E995-1074-4C48-97BF-9119895888EF}"/>
    <dgm:cxn modelId="{48523DB6-B164-42F4-B447-3884E0580259}" srcId="{8694407E-00D4-481C-9F8A-9B621335482A}" destId="{04FFCFF8-3F9D-409E-A933-B4500B781B8C}" srcOrd="2" destOrd="0" parTransId="{F81F1A52-B65B-47DE-90A3-926CB4526C1A}" sibTransId="{EFC5A379-800B-4CAB-B6A7-269968638AB2}"/>
    <dgm:cxn modelId="{BFFF03BE-79E4-45BA-917E-54C4CA10B4B4}" srcId="{8694407E-00D4-481C-9F8A-9B621335482A}" destId="{4B1FBF38-AD74-4254-A239-31DCF9FBB54B}" srcOrd="4" destOrd="0" parTransId="{27F6234B-CE79-45C8-99CC-D50BF6E0CD2E}" sibTransId="{D4CDF0E5-ED80-4363-9639-59B71BE6686B}"/>
    <dgm:cxn modelId="{2686D5F4-9DBA-3C46-9ABF-C567AD771DDA}" type="presOf" srcId="{4DC54EA4-E625-4351-8C89-87A4939586DF}" destId="{67CBAC88-C7AD-4A28-AFFE-17126A7C3F0F}" srcOrd="0" destOrd="0" presId="urn:microsoft.com/office/officeart/2018/2/layout/IconVerticalSolidList"/>
    <dgm:cxn modelId="{D86DD9F5-F105-F14E-98E7-6EB31CACACC5}" type="presOf" srcId="{8694407E-00D4-481C-9F8A-9B621335482A}" destId="{43A90876-F78A-4967-8C9D-3E41249E5A11}" srcOrd="0" destOrd="0" presId="urn:microsoft.com/office/officeart/2018/2/layout/IconVerticalSolidList"/>
    <dgm:cxn modelId="{34096EA1-BE04-8D4D-836E-716667116091}" type="presParOf" srcId="{43A90876-F78A-4967-8C9D-3E41249E5A11}" destId="{ECC665FC-478F-445E-AC3C-5C86F7BE5222}" srcOrd="0" destOrd="0" presId="urn:microsoft.com/office/officeart/2018/2/layout/IconVerticalSolidList"/>
    <dgm:cxn modelId="{D236355D-131B-FE40-8C1E-FB55018DB40D}" type="presParOf" srcId="{ECC665FC-478F-445E-AC3C-5C86F7BE5222}" destId="{66F11AF3-70FB-427E-A168-7FF39C21EFB9}" srcOrd="0" destOrd="0" presId="urn:microsoft.com/office/officeart/2018/2/layout/IconVerticalSolidList"/>
    <dgm:cxn modelId="{175A27C0-4CAB-8148-AB2E-03637267DE3E}" type="presParOf" srcId="{ECC665FC-478F-445E-AC3C-5C86F7BE5222}" destId="{B7388AD8-65A6-4B41-B8A7-A97B8DFA317C}" srcOrd="1" destOrd="0" presId="urn:microsoft.com/office/officeart/2018/2/layout/IconVerticalSolidList"/>
    <dgm:cxn modelId="{8D44F6A2-E8CB-1846-A616-576315FFAEE4}" type="presParOf" srcId="{ECC665FC-478F-445E-AC3C-5C86F7BE5222}" destId="{42BFCD35-66DB-47EF-849B-E41DCDAE1F86}" srcOrd="2" destOrd="0" presId="urn:microsoft.com/office/officeart/2018/2/layout/IconVerticalSolidList"/>
    <dgm:cxn modelId="{BF0D9B76-E0B3-F041-8C38-81B380949CB9}" type="presParOf" srcId="{ECC665FC-478F-445E-AC3C-5C86F7BE5222}" destId="{67CBAC88-C7AD-4A28-AFFE-17126A7C3F0F}" srcOrd="3" destOrd="0" presId="urn:microsoft.com/office/officeart/2018/2/layout/IconVerticalSolidList"/>
    <dgm:cxn modelId="{B296A7A0-ED8E-7B49-8238-AE7283734C32}" type="presParOf" srcId="{43A90876-F78A-4967-8C9D-3E41249E5A11}" destId="{BBE2EFFF-F6B2-4F0D-B40F-65905540361C}" srcOrd="1" destOrd="0" presId="urn:microsoft.com/office/officeart/2018/2/layout/IconVerticalSolidList"/>
    <dgm:cxn modelId="{71B990F2-5562-944E-AAE2-5BB925619A4D}" type="presParOf" srcId="{43A90876-F78A-4967-8C9D-3E41249E5A11}" destId="{D83A69B7-EAF5-4C1F-8332-00E64F1620FC}" srcOrd="2" destOrd="0" presId="urn:microsoft.com/office/officeart/2018/2/layout/IconVerticalSolidList"/>
    <dgm:cxn modelId="{23F6BB11-0FCB-6244-B272-64FE9819A532}" type="presParOf" srcId="{D83A69B7-EAF5-4C1F-8332-00E64F1620FC}" destId="{1311D37E-3EAB-46D3-8ED4-F7BD453EB106}" srcOrd="0" destOrd="0" presId="urn:microsoft.com/office/officeart/2018/2/layout/IconVerticalSolidList"/>
    <dgm:cxn modelId="{5680EC21-69DF-2741-8B54-2B1B97134161}" type="presParOf" srcId="{D83A69B7-EAF5-4C1F-8332-00E64F1620FC}" destId="{0D870FF5-C71B-407F-B1B1-1D307BD0270C}" srcOrd="1" destOrd="0" presId="urn:microsoft.com/office/officeart/2018/2/layout/IconVerticalSolidList"/>
    <dgm:cxn modelId="{75556FCB-8C82-2847-A23F-504C74DAAF7B}" type="presParOf" srcId="{D83A69B7-EAF5-4C1F-8332-00E64F1620FC}" destId="{B83A34BA-0E5B-417B-BABE-AFA482651CAE}" srcOrd="2" destOrd="0" presId="urn:microsoft.com/office/officeart/2018/2/layout/IconVerticalSolidList"/>
    <dgm:cxn modelId="{C2E104E4-1C71-9543-A81F-AC794A80DDCC}" type="presParOf" srcId="{D83A69B7-EAF5-4C1F-8332-00E64F1620FC}" destId="{E51A5124-CE6D-446B-B007-4EF74451F5E1}" srcOrd="3" destOrd="0" presId="urn:microsoft.com/office/officeart/2018/2/layout/IconVerticalSolidList"/>
    <dgm:cxn modelId="{7CD5923F-0AE4-544B-8B9B-9BCCBB8DB6B7}" type="presParOf" srcId="{43A90876-F78A-4967-8C9D-3E41249E5A11}" destId="{AD4CB35F-A3BA-40C0-BA9E-CAE87588016E}" srcOrd="3" destOrd="0" presId="urn:microsoft.com/office/officeart/2018/2/layout/IconVerticalSolidList"/>
    <dgm:cxn modelId="{BEA21703-3E8C-484A-B9CE-95AA36827EB4}" type="presParOf" srcId="{43A90876-F78A-4967-8C9D-3E41249E5A11}" destId="{139B373E-5C68-40FE-8AA9-8C96E811006C}" srcOrd="4" destOrd="0" presId="urn:microsoft.com/office/officeart/2018/2/layout/IconVerticalSolidList"/>
    <dgm:cxn modelId="{74AA85EA-B99C-BB4A-A75A-087E82B85C70}" type="presParOf" srcId="{139B373E-5C68-40FE-8AA9-8C96E811006C}" destId="{91396222-E168-414A-8C15-474CEB7D0EAB}" srcOrd="0" destOrd="0" presId="urn:microsoft.com/office/officeart/2018/2/layout/IconVerticalSolidList"/>
    <dgm:cxn modelId="{23D0803D-546D-4646-9DB1-FACC0A58A304}" type="presParOf" srcId="{139B373E-5C68-40FE-8AA9-8C96E811006C}" destId="{93CCA20B-0D30-4A7E-BB1F-541A21B05773}" srcOrd="1" destOrd="0" presId="urn:microsoft.com/office/officeart/2018/2/layout/IconVerticalSolidList"/>
    <dgm:cxn modelId="{C0A70B58-F9E4-DB4C-AEAF-DFE4772D343F}" type="presParOf" srcId="{139B373E-5C68-40FE-8AA9-8C96E811006C}" destId="{AE8F58E8-6DF9-461A-A1CF-E73B913FD150}" srcOrd="2" destOrd="0" presId="urn:microsoft.com/office/officeart/2018/2/layout/IconVerticalSolidList"/>
    <dgm:cxn modelId="{40806194-D947-054F-A385-2BFCF7EB40E5}" type="presParOf" srcId="{139B373E-5C68-40FE-8AA9-8C96E811006C}" destId="{440A2D30-0A04-45B6-9132-7EC8ACFAA76C}" srcOrd="3" destOrd="0" presId="urn:microsoft.com/office/officeart/2018/2/layout/IconVerticalSolidList"/>
    <dgm:cxn modelId="{29D03A14-B4DE-7B4A-9F76-0C1DBA6ED2E9}" type="presParOf" srcId="{43A90876-F78A-4967-8C9D-3E41249E5A11}" destId="{7D645AAB-D743-4E8F-9C90-456CA58B0652}" srcOrd="5" destOrd="0" presId="urn:microsoft.com/office/officeart/2018/2/layout/IconVerticalSolidList"/>
    <dgm:cxn modelId="{602D5607-1595-E246-B4F0-6889DDE10712}" type="presParOf" srcId="{43A90876-F78A-4967-8C9D-3E41249E5A11}" destId="{38243877-ABCF-4EB3-9614-4CDABC8AA8BB}" srcOrd="6" destOrd="0" presId="urn:microsoft.com/office/officeart/2018/2/layout/IconVerticalSolidList"/>
    <dgm:cxn modelId="{5BF8932A-41D4-5342-8304-876E4DF3DB3E}" type="presParOf" srcId="{38243877-ABCF-4EB3-9614-4CDABC8AA8BB}" destId="{AB94553A-A9D9-49A1-A7F3-1A57B6C9A0E1}" srcOrd="0" destOrd="0" presId="urn:microsoft.com/office/officeart/2018/2/layout/IconVerticalSolidList"/>
    <dgm:cxn modelId="{7D53CB04-1E1B-734E-A093-396AEB147165}" type="presParOf" srcId="{38243877-ABCF-4EB3-9614-4CDABC8AA8BB}" destId="{6157B6DB-410E-4244-B8C3-6B078E17D088}" srcOrd="1" destOrd="0" presId="urn:microsoft.com/office/officeart/2018/2/layout/IconVerticalSolidList"/>
    <dgm:cxn modelId="{1D774530-50B0-B04A-9731-41D7A2BCBACC}" type="presParOf" srcId="{38243877-ABCF-4EB3-9614-4CDABC8AA8BB}" destId="{62DA7534-94E3-4506-B76C-2C57C755C9DD}" srcOrd="2" destOrd="0" presId="urn:microsoft.com/office/officeart/2018/2/layout/IconVerticalSolidList"/>
    <dgm:cxn modelId="{75D82A77-52F9-2D43-84FC-C58ECEC0BFC3}" type="presParOf" srcId="{38243877-ABCF-4EB3-9614-4CDABC8AA8BB}" destId="{B2818409-77B7-485B-A67E-639FF273851D}" srcOrd="3" destOrd="0" presId="urn:microsoft.com/office/officeart/2018/2/layout/IconVerticalSolidList"/>
    <dgm:cxn modelId="{FF38AE75-A790-054B-93E1-EB9BA7CB583B}" type="presParOf" srcId="{43A90876-F78A-4967-8C9D-3E41249E5A11}" destId="{063EA7D9-9CA1-4E7C-A648-74BAC1092FE0}" srcOrd="7" destOrd="0" presId="urn:microsoft.com/office/officeart/2018/2/layout/IconVerticalSolidList"/>
    <dgm:cxn modelId="{B84FD4DF-8B3F-2E41-9292-431DB48E1F79}" type="presParOf" srcId="{43A90876-F78A-4967-8C9D-3E41249E5A11}" destId="{3D17E177-03AE-4BBE-AC49-E7183E246AAA}" srcOrd="8" destOrd="0" presId="urn:microsoft.com/office/officeart/2018/2/layout/IconVerticalSolidList"/>
    <dgm:cxn modelId="{5B76D661-0D7F-9045-B14F-0AF56D51BF4A}" type="presParOf" srcId="{3D17E177-03AE-4BBE-AC49-E7183E246AAA}" destId="{86A6BD40-557F-4654-8E6E-91BDC991A034}" srcOrd="0" destOrd="0" presId="urn:microsoft.com/office/officeart/2018/2/layout/IconVerticalSolidList"/>
    <dgm:cxn modelId="{25E4D538-65E6-B348-9952-9BA78689DD56}" type="presParOf" srcId="{3D17E177-03AE-4BBE-AC49-E7183E246AAA}" destId="{142AF5B9-05B1-49F2-9F72-DE36E359844E}" srcOrd="1" destOrd="0" presId="urn:microsoft.com/office/officeart/2018/2/layout/IconVerticalSolidList"/>
    <dgm:cxn modelId="{DA65680F-F110-D148-AEA5-4B03D53ABBEC}" type="presParOf" srcId="{3D17E177-03AE-4BBE-AC49-E7183E246AAA}" destId="{A8FD6174-F04F-4E0E-B071-E64CC7F984F1}" srcOrd="2" destOrd="0" presId="urn:microsoft.com/office/officeart/2018/2/layout/IconVerticalSolidList"/>
    <dgm:cxn modelId="{A105154D-9D81-364C-A414-64682F20BBC7}" type="presParOf" srcId="{3D17E177-03AE-4BBE-AC49-E7183E246AAA}" destId="{5901E481-863D-4D5C-9F31-26B6A72608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11AF3-70FB-427E-A168-7FF39C21EFB9}">
      <dsp:nvSpPr>
        <dsp:cNvPr id="0" name=""/>
        <dsp:cNvSpPr/>
      </dsp:nvSpPr>
      <dsp:spPr>
        <a:xfrm>
          <a:off x="0" y="2979"/>
          <a:ext cx="11029950" cy="634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88AD8-65A6-4B41-B8A7-A97B8DFA317C}">
      <dsp:nvSpPr>
        <dsp:cNvPr id="0" name=""/>
        <dsp:cNvSpPr/>
      </dsp:nvSpPr>
      <dsp:spPr>
        <a:xfrm>
          <a:off x="192002" y="145791"/>
          <a:ext cx="349096" cy="349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CBAC88-C7AD-4A28-AFFE-17126A7C3F0F}">
      <dsp:nvSpPr>
        <dsp:cNvPr id="0" name=""/>
        <dsp:cNvSpPr/>
      </dsp:nvSpPr>
      <dsp:spPr>
        <a:xfrm>
          <a:off x="733101" y="2979"/>
          <a:ext cx="10296848" cy="63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75" tIns="67175" rIns="67175" bIns="67175" numCol="1" spcCol="1270" anchor="ctr" anchorCtr="0">
          <a:noAutofit/>
        </a:bodyPr>
        <a:lstStyle/>
        <a:p>
          <a:pPr marL="0" lvl="0" indent="0" algn="l" defTabSz="800100">
            <a:lnSpc>
              <a:spcPct val="100000"/>
            </a:lnSpc>
            <a:spcBef>
              <a:spcPct val="0"/>
            </a:spcBef>
            <a:spcAft>
              <a:spcPct val="35000"/>
            </a:spcAft>
            <a:buNone/>
          </a:pPr>
          <a:r>
            <a:rPr lang="en-US" sz="1800" kern="1200" dirty="0"/>
            <a:t>Reservations: Keep record of all the reservations, cancelations.</a:t>
          </a:r>
        </a:p>
      </dsp:txBody>
      <dsp:txXfrm>
        <a:off x="733101" y="2979"/>
        <a:ext cx="10296848" cy="634720"/>
      </dsp:txXfrm>
    </dsp:sp>
    <dsp:sp modelId="{1311D37E-3EAB-46D3-8ED4-F7BD453EB106}">
      <dsp:nvSpPr>
        <dsp:cNvPr id="0" name=""/>
        <dsp:cNvSpPr/>
      </dsp:nvSpPr>
      <dsp:spPr>
        <a:xfrm>
          <a:off x="0" y="796380"/>
          <a:ext cx="11029950" cy="634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870FF5-C71B-407F-B1B1-1D307BD0270C}">
      <dsp:nvSpPr>
        <dsp:cNvPr id="0" name=""/>
        <dsp:cNvSpPr/>
      </dsp:nvSpPr>
      <dsp:spPr>
        <a:xfrm>
          <a:off x="192002" y="939192"/>
          <a:ext cx="349096" cy="349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1A5124-CE6D-446B-B007-4EF74451F5E1}">
      <dsp:nvSpPr>
        <dsp:cNvPr id="0" name=""/>
        <dsp:cNvSpPr/>
      </dsp:nvSpPr>
      <dsp:spPr>
        <a:xfrm>
          <a:off x="733101" y="796380"/>
          <a:ext cx="10296848" cy="63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75" tIns="67175" rIns="67175" bIns="67175" numCol="1" spcCol="1270" anchor="ctr" anchorCtr="0">
          <a:noAutofit/>
        </a:bodyPr>
        <a:lstStyle/>
        <a:p>
          <a:pPr marL="0" lvl="0" indent="0" algn="l" defTabSz="800100">
            <a:lnSpc>
              <a:spcPct val="100000"/>
            </a:lnSpc>
            <a:spcBef>
              <a:spcPct val="0"/>
            </a:spcBef>
            <a:spcAft>
              <a:spcPct val="35000"/>
            </a:spcAft>
            <a:buNone/>
          </a:pPr>
          <a:r>
            <a:rPr lang="en-US" sz="1800" kern="1200" dirty="0"/>
            <a:t>Keep past records: To know who the loyal customers are for implementing reward system.</a:t>
          </a:r>
        </a:p>
      </dsp:txBody>
      <dsp:txXfrm>
        <a:off x="733101" y="796380"/>
        <a:ext cx="10296848" cy="634720"/>
      </dsp:txXfrm>
    </dsp:sp>
    <dsp:sp modelId="{91396222-E168-414A-8C15-474CEB7D0EAB}">
      <dsp:nvSpPr>
        <dsp:cNvPr id="0" name=""/>
        <dsp:cNvSpPr/>
      </dsp:nvSpPr>
      <dsp:spPr>
        <a:xfrm>
          <a:off x="0" y="1589780"/>
          <a:ext cx="11029950" cy="634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CCA20B-0D30-4A7E-BB1F-541A21B05773}">
      <dsp:nvSpPr>
        <dsp:cNvPr id="0" name=""/>
        <dsp:cNvSpPr/>
      </dsp:nvSpPr>
      <dsp:spPr>
        <a:xfrm>
          <a:off x="192002" y="1732592"/>
          <a:ext cx="349096" cy="3490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0A2D30-0A04-45B6-9132-7EC8ACFAA76C}">
      <dsp:nvSpPr>
        <dsp:cNvPr id="0" name=""/>
        <dsp:cNvSpPr/>
      </dsp:nvSpPr>
      <dsp:spPr>
        <a:xfrm>
          <a:off x="733101" y="1589780"/>
          <a:ext cx="10296848" cy="63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75" tIns="67175" rIns="67175" bIns="67175" numCol="1" spcCol="1270" anchor="ctr" anchorCtr="0">
          <a:noAutofit/>
        </a:bodyPr>
        <a:lstStyle/>
        <a:p>
          <a:pPr marL="0" lvl="0" indent="0" algn="l" defTabSz="800100">
            <a:lnSpc>
              <a:spcPct val="100000"/>
            </a:lnSpc>
            <a:spcBef>
              <a:spcPct val="0"/>
            </a:spcBef>
            <a:spcAft>
              <a:spcPct val="35000"/>
            </a:spcAft>
            <a:buNone/>
          </a:pPr>
          <a:r>
            <a:rPr lang="en-US" sz="1800" kern="1200" dirty="0"/>
            <a:t>Inventory management:  To maintain inventory of the items in the hotels like toiletries, food, drinks, etc. </a:t>
          </a:r>
        </a:p>
      </dsp:txBody>
      <dsp:txXfrm>
        <a:off x="733101" y="1589780"/>
        <a:ext cx="10296848" cy="634720"/>
      </dsp:txXfrm>
    </dsp:sp>
    <dsp:sp modelId="{AB94553A-A9D9-49A1-A7F3-1A57B6C9A0E1}">
      <dsp:nvSpPr>
        <dsp:cNvPr id="0" name=""/>
        <dsp:cNvSpPr/>
      </dsp:nvSpPr>
      <dsp:spPr>
        <a:xfrm>
          <a:off x="0" y="2383180"/>
          <a:ext cx="11029950" cy="634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7B6DB-410E-4244-B8C3-6B078E17D088}">
      <dsp:nvSpPr>
        <dsp:cNvPr id="0" name=""/>
        <dsp:cNvSpPr/>
      </dsp:nvSpPr>
      <dsp:spPr>
        <a:xfrm>
          <a:off x="192002" y="2525992"/>
          <a:ext cx="349096" cy="3490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818409-77B7-485B-A67E-639FF273851D}">
      <dsp:nvSpPr>
        <dsp:cNvPr id="0" name=""/>
        <dsp:cNvSpPr/>
      </dsp:nvSpPr>
      <dsp:spPr>
        <a:xfrm>
          <a:off x="733101" y="2383180"/>
          <a:ext cx="10296848" cy="63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75" tIns="67175" rIns="67175" bIns="67175" numCol="1" spcCol="1270" anchor="ctr" anchorCtr="0">
          <a:noAutofit/>
        </a:bodyPr>
        <a:lstStyle/>
        <a:p>
          <a:pPr marL="0" lvl="0" indent="0" algn="l" defTabSz="800100">
            <a:lnSpc>
              <a:spcPct val="100000"/>
            </a:lnSpc>
            <a:spcBef>
              <a:spcPct val="0"/>
            </a:spcBef>
            <a:spcAft>
              <a:spcPct val="35000"/>
            </a:spcAft>
            <a:buNone/>
          </a:pPr>
          <a:r>
            <a:rPr lang="en-US" sz="1800" kern="1200" dirty="0"/>
            <a:t>Room management:  To know which rooms are available to reserve and which are occupied. </a:t>
          </a:r>
        </a:p>
      </dsp:txBody>
      <dsp:txXfrm>
        <a:off x="733101" y="2383180"/>
        <a:ext cx="10296848" cy="634720"/>
      </dsp:txXfrm>
    </dsp:sp>
    <dsp:sp modelId="{86A6BD40-557F-4654-8E6E-91BDC991A034}">
      <dsp:nvSpPr>
        <dsp:cNvPr id="0" name=""/>
        <dsp:cNvSpPr/>
      </dsp:nvSpPr>
      <dsp:spPr>
        <a:xfrm>
          <a:off x="0" y="3176580"/>
          <a:ext cx="11029950" cy="6347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F5B9-05B1-49F2-9F72-DE36E359844E}">
      <dsp:nvSpPr>
        <dsp:cNvPr id="0" name=""/>
        <dsp:cNvSpPr/>
      </dsp:nvSpPr>
      <dsp:spPr>
        <a:xfrm>
          <a:off x="192002" y="3319392"/>
          <a:ext cx="349096" cy="3490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01E481-863D-4D5C-9F31-26B6A7260855}">
      <dsp:nvSpPr>
        <dsp:cNvPr id="0" name=""/>
        <dsp:cNvSpPr/>
      </dsp:nvSpPr>
      <dsp:spPr>
        <a:xfrm>
          <a:off x="733101" y="3176580"/>
          <a:ext cx="10296848" cy="634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75" tIns="67175" rIns="67175" bIns="67175" numCol="1" spcCol="1270" anchor="ctr" anchorCtr="0">
          <a:noAutofit/>
        </a:bodyPr>
        <a:lstStyle/>
        <a:p>
          <a:pPr marL="0" lvl="0" indent="0" algn="l" defTabSz="800100">
            <a:lnSpc>
              <a:spcPct val="100000"/>
            </a:lnSpc>
            <a:spcBef>
              <a:spcPct val="0"/>
            </a:spcBef>
            <a:spcAft>
              <a:spcPct val="35000"/>
            </a:spcAft>
            <a:buNone/>
          </a:pPr>
          <a:r>
            <a:rPr lang="en-US" sz="1800" kern="1200" dirty="0"/>
            <a:t>Duty assignment: To know who manages the hotel, who attends to a guest and what duties others are responsible for.</a:t>
          </a:r>
        </a:p>
      </dsp:txBody>
      <dsp:txXfrm>
        <a:off x="733101" y="3176580"/>
        <a:ext cx="10296848" cy="6347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4D3464-61B4-B24F-9943-69519FCAE277}" type="datetimeFigureOut">
              <a:rPr lang="en-US" smtClean="0"/>
              <a:t>12/12/19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E36BC-CC47-3A4E-BD82-BC4D608C3934}" type="slidenum">
              <a:rPr lang="en-US" smtClean="0"/>
              <a:t>‹#›</a:t>
            </a:fld>
            <a:endParaRPr lang="en-US"/>
          </a:p>
        </p:txBody>
      </p:sp>
    </p:spTree>
    <p:extLst>
      <p:ext uri="{BB962C8B-B14F-4D97-AF65-F5344CB8AC3E}">
        <p14:creationId xmlns:p14="http://schemas.microsoft.com/office/powerpoint/2010/main" val="401890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owners of an old hotel chain want to optimize their internal operations and management of all the owners. They want to develop an entire data pipeline that is efficient and minimizes the paperwork of all the hotels. Currently the owners maintain all the records of the guests, rooms, staffs and employees on paper. It is not very efficient, reliable and it consumes a lot of time to maintain these records moreover it’s not real time.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Apart from this, in today’s day and age they want their own reservation portal for the guests to reserve their rooms and pay online for the same. This way they will also maintain a record of the previous loyal guests.</a:t>
            </a:r>
          </a:p>
          <a:p>
            <a:endParaRPr lang="en-US" dirty="0"/>
          </a:p>
        </p:txBody>
      </p:sp>
      <p:sp>
        <p:nvSpPr>
          <p:cNvPr id="4" name="Slide Number Placeholder 3"/>
          <p:cNvSpPr>
            <a:spLocks noGrp="1"/>
          </p:cNvSpPr>
          <p:nvPr>
            <p:ph type="sldNum" sz="quarter" idx="5"/>
          </p:nvPr>
        </p:nvSpPr>
        <p:spPr/>
        <p:txBody>
          <a:bodyPr/>
          <a:lstStyle/>
          <a:p>
            <a:fld id="{397E36BC-CC47-3A4E-BD82-BC4D608C3934}" type="slidenum">
              <a:rPr lang="en-US" smtClean="0"/>
              <a:t>2</a:t>
            </a:fld>
            <a:endParaRPr lang="en-US"/>
          </a:p>
        </p:txBody>
      </p:sp>
    </p:spTree>
    <p:extLst>
      <p:ext uri="{BB962C8B-B14F-4D97-AF65-F5344CB8AC3E}">
        <p14:creationId xmlns:p14="http://schemas.microsoft.com/office/powerpoint/2010/main" val="3869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12/12/19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016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64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12/12/19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246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12/12/19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57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12/12/19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26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4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295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235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49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12/12/19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4310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12/12/19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081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12/12/19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69127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DF9647-AC7F-4ECB-ADA5-4E793B1A71D0}"/>
              </a:ext>
            </a:extLst>
          </p:cNvPr>
          <p:cNvPicPr>
            <a:picLocks noChangeAspect="1"/>
          </p:cNvPicPr>
          <p:nvPr/>
        </p:nvPicPr>
        <p:blipFill rotWithShape="1">
          <a:blip r:embed="rId2">
            <a:alphaModFix amt="40000"/>
          </a:blip>
          <a:srcRect t="15661" b="69"/>
          <a:stretch/>
        </p:blipFill>
        <p:spPr>
          <a:xfrm>
            <a:off x="20" y="10"/>
            <a:ext cx="12191980" cy="6857990"/>
          </a:xfrm>
          <a:prstGeom prst="rect">
            <a:avLst/>
          </a:prstGeom>
        </p:spPr>
      </p:pic>
      <p:sp>
        <p:nvSpPr>
          <p:cNvPr id="2" name="Title 1">
            <a:extLst>
              <a:ext uri="{FF2B5EF4-FFF2-40B4-BE49-F238E27FC236}">
                <a16:creationId xmlns:a16="http://schemas.microsoft.com/office/drawing/2014/main" id="{E20B0BAD-EE6A-6E46-A368-3742BD9FDBEB}"/>
              </a:ext>
            </a:extLst>
          </p:cNvPr>
          <p:cNvSpPr>
            <a:spLocks noGrp="1"/>
          </p:cNvSpPr>
          <p:nvPr>
            <p:ph type="ctrTitle"/>
          </p:nvPr>
        </p:nvSpPr>
        <p:spPr>
          <a:xfrm>
            <a:off x="965201" y="1020431"/>
            <a:ext cx="10225530" cy="1475013"/>
          </a:xfrm>
        </p:spPr>
        <p:txBody>
          <a:bodyPr>
            <a:normAutofit/>
          </a:bodyPr>
          <a:lstStyle/>
          <a:p>
            <a:r>
              <a:rPr lang="en-US" sz="4000">
                <a:solidFill>
                  <a:schemeClr val="tx1"/>
                </a:solidFill>
              </a:rPr>
              <a:t>Hotel Reservation and Maintenance system</a:t>
            </a:r>
          </a:p>
        </p:txBody>
      </p:sp>
      <p:sp>
        <p:nvSpPr>
          <p:cNvPr id="3" name="Subtitle 2">
            <a:extLst>
              <a:ext uri="{FF2B5EF4-FFF2-40B4-BE49-F238E27FC236}">
                <a16:creationId xmlns:a16="http://schemas.microsoft.com/office/drawing/2014/main" id="{EDBC8C85-50C0-5C4B-976B-6472866116A8}"/>
              </a:ext>
            </a:extLst>
          </p:cNvPr>
          <p:cNvSpPr>
            <a:spLocks noGrp="1"/>
          </p:cNvSpPr>
          <p:nvPr>
            <p:ph type="subTitle" idx="1"/>
          </p:nvPr>
        </p:nvSpPr>
        <p:spPr>
          <a:xfrm>
            <a:off x="965200" y="2495445"/>
            <a:ext cx="10225530" cy="590321"/>
          </a:xfrm>
        </p:spPr>
        <p:txBody>
          <a:bodyPr>
            <a:normAutofit/>
          </a:bodyPr>
          <a:lstStyle/>
          <a:p>
            <a:r>
              <a:rPr lang="en-US">
                <a:solidFill>
                  <a:schemeClr val="tx1"/>
                </a:solidFill>
              </a:rPr>
              <a:t>Priyanshu Madan</a:t>
            </a:r>
          </a:p>
        </p:txBody>
      </p:sp>
    </p:spTree>
    <p:extLst>
      <p:ext uri="{BB962C8B-B14F-4D97-AF65-F5344CB8AC3E}">
        <p14:creationId xmlns:p14="http://schemas.microsoft.com/office/powerpoint/2010/main" val="11091441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DE43-825A-0F4C-BC85-F56159A3E398}"/>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8B9B9B88-E002-C94C-A37C-7FCC96914671}"/>
              </a:ext>
            </a:extLst>
          </p:cNvPr>
          <p:cNvSpPr>
            <a:spLocks noGrp="1"/>
          </p:cNvSpPr>
          <p:nvPr>
            <p:ph idx="1"/>
          </p:nvPr>
        </p:nvSpPr>
        <p:spPr/>
        <p:txBody>
          <a:bodyPr/>
          <a:lstStyle/>
          <a:p>
            <a:r>
              <a:rPr lang="en-US" dirty="0"/>
              <a:t>Optimize the internal operations and management of all the hotels.</a:t>
            </a:r>
          </a:p>
          <a:p>
            <a:r>
              <a:rPr lang="en-US" dirty="0"/>
              <a:t>Develop an entire data pipeline that is efficient and minimizes the paperwork of all the hotels. </a:t>
            </a:r>
          </a:p>
          <a:p>
            <a:r>
              <a:rPr lang="en-US" dirty="0"/>
              <a:t>Own reservation portal for the guests to reserve their rooms and pay online for the same.</a:t>
            </a:r>
          </a:p>
          <a:p>
            <a:r>
              <a:rPr lang="en-US" dirty="0"/>
              <a:t>Automate the whole record keeping process of all the hotels they own </a:t>
            </a:r>
          </a:p>
        </p:txBody>
      </p:sp>
    </p:spTree>
    <p:extLst>
      <p:ext uri="{BB962C8B-B14F-4D97-AF65-F5344CB8AC3E}">
        <p14:creationId xmlns:p14="http://schemas.microsoft.com/office/powerpoint/2010/main" val="3605394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A81E-0282-3C4C-9FBB-EA81661B4207}"/>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Database deliverables</a:t>
            </a:r>
          </a:p>
        </p:txBody>
      </p:sp>
      <p:graphicFrame>
        <p:nvGraphicFramePr>
          <p:cNvPr id="22" name="Content Placeholder 2">
            <a:extLst>
              <a:ext uri="{FF2B5EF4-FFF2-40B4-BE49-F238E27FC236}">
                <a16:creationId xmlns:a16="http://schemas.microsoft.com/office/drawing/2014/main" id="{006116B4-D431-4606-85E3-815BDDCF533F}"/>
              </a:ext>
            </a:extLst>
          </p:cNvPr>
          <p:cNvGraphicFramePr>
            <a:graphicFrameLocks noGrp="1"/>
          </p:cNvGraphicFramePr>
          <p:nvPr>
            <p:ph idx="1"/>
            <p:extLst>
              <p:ext uri="{D42A27DB-BD31-4B8C-83A1-F6EECF244321}">
                <p14:modId xmlns:p14="http://schemas.microsoft.com/office/powerpoint/2010/main" val="273226498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47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0F161291-765C-4033-9E84-52C51C6A5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1">
            <a:extLst>
              <a:ext uri="{FF2B5EF4-FFF2-40B4-BE49-F238E27FC236}">
                <a16:creationId xmlns:a16="http://schemas.microsoft.com/office/drawing/2014/main" id="{37F69638-8A6F-45AB-B9EC-9D8C8FC37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text on a white background&#10;&#10;Description automatically generated">
            <a:extLst>
              <a:ext uri="{FF2B5EF4-FFF2-40B4-BE49-F238E27FC236}">
                <a16:creationId xmlns:a16="http://schemas.microsoft.com/office/drawing/2014/main" id="{40ECD463-3D20-A841-9C56-47428DAC2C9E}"/>
              </a:ext>
            </a:extLst>
          </p:cNvPr>
          <p:cNvPicPr>
            <a:picLocks noGrp="1" noChangeAspect="1"/>
          </p:cNvPicPr>
          <p:nvPr>
            <p:ph idx="1"/>
          </p:nvPr>
        </p:nvPicPr>
        <p:blipFill>
          <a:blip r:embed="rId2"/>
          <a:stretch>
            <a:fillRect/>
          </a:stretch>
        </p:blipFill>
        <p:spPr>
          <a:xfrm>
            <a:off x="2387600" y="-1270"/>
            <a:ext cx="7391400" cy="6837045"/>
          </a:xfrm>
          <a:prstGeom prst="rect">
            <a:avLst/>
          </a:prstGeom>
        </p:spPr>
      </p:pic>
    </p:spTree>
    <p:extLst>
      <p:ext uri="{BB962C8B-B14F-4D97-AF65-F5344CB8AC3E}">
        <p14:creationId xmlns:p14="http://schemas.microsoft.com/office/powerpoint/2010/main" val="77251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77377E-AAE2-474B-B645-5ECD010A4370}"/>
              </a:ext>
            </a:extLst>
          </p:cNvPr>
          <p:cNvSpPr>
            <a:spLocks noGrp="1"/>
          </p:cNvSpPr>
          <p:nvPr>
            <p:ph type="title"/>
          </p:nvPr>
        </p:nvSpPr>
        <p:spPr>
          <a:xfrm>
            <a:off x="609906" y="702155"/>
            <a:ext cx="3568661" cy="1269713"/>
          </a:xfrm>
        </p:spPr>
        <p:txBody>
          <a:bodyPr>
            <a:normAutofit/>
          </a:bodyPr>
          <a:lstStyle/>
          <a:p>
            <a:r>
              <a:rPr lang="en-US" dirty="0"/>
              <a:t>Relational Model (Guest Portal)</a:t>
            </a:r>
          </a:p>
        </p:txBody>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5" name="Content Placeholder 14" descr="A screenshot of a cell phone&#10;&#10;Description automatically generated">
            <a:extLst>
              <a:ext uri="{FF2B5EF4-FFF2-40B4-BE49-F238E27FC236}">
                <a16:creationId xmlns:a16="http://schemas.microsoft.com/office/drawing/2014/main" id="{253EC704-47C6-6445-B634-9DCE1EB9D281}"/>
              </a:ext>
            </a:extLst>
          </p:cNvPr>
          <p:cNvPicPr>
            <a:picLocks noGrp="1" noChangeAspect="1"/>
          </p:cNvPicPr>
          <p:nvPr>
            <p:ph idx="1"/>
          </p:nvPr>
        </p:nvPicPr>
        <p:blipFill rotWithShape="1">
          <a:blip r:embed="rId2"/>
          <a:srcRect t="3874"/>
          <a:stretch/>
        </p:blipFill>
        <p:spPr>
          <a:xfrm>
            <a:off x="697652" y="2866380"/>
            <a:ext cx="3965333" cy="2560321"/>
          </a:xfrm>
        </p:spPr>
      </p:pic>
      <p:grpSp>
        <p:nvGrpSpPr>
          <p:cNvPr id="8" name="Group 7">
            <a:extLst>
              <a:ext uri="{FF2B5EF4-FFF2-40B4-BE49-F238E27FC236}">
                <a16:creationId xmlns:a16="http://schemas.microsoft.com/office/drawing/2014/main" id="{4EED7D83-4F0B-3442-8776-2CEEBAD6C5F0}"/>
              </a:ext>
            </a:extLst>
          </p:cNvPr>
          <p:cNvGrpSpPr/>
          <p:nvPr/>
        </p:nvGrpSpPr>
        <p:grpSpPr>
          <a:xfrm>
            <a:off x="4945549" y="1217332"/>
            <a:ext cx="6914557" cy="5174569"/>
            <a:chOff x="4945549" y="1217332"/>
            <a:chExt cx="6914557" cy="5174569"/>
          </a:xfrm>
        </p:grpSpPr>
        <p:pic>
          <p:nvPicPr>
            <p:cNvPr id="5" name="Content Placeholder 4" descr="A close up of text on a white background&#10;&#10;Description automatically generated">
              <a:extLst>
                <a:ext uri="{FF2B5EF4-FFF2-40B4-BE49-F238E27FC236}">
                  <a16:creationId xmlns:a16="http://schemas.microsoft.com/office/drawing/2014/main" id="{36A7EC43-7E92-B449-B792-CAFB52004963}"/>
                </a:ext>
              </a:extLst>
            </p:cNvPr>
            <p:cNvPicPr>
              <a:picLocks noChangeAspect="1"/>
            </p:cNvPicPr>
            <p:nvPr/>
          </p:nvPicPr>
          <p:blipFill>
            <a:blip r:embed="rId3"/>
            <a:stretch>
              <a:fillRect/>
            </a:stretch>
          </p:blipFill>
          <p:spPr>
            <a:xfrm>
              <a:off x="4945549" y="1217332"/>
              <a:ext cx="6735272" cy="4310574"/>
            </a:xfrm>
            <a:prstGeom prst="rect">
              <a:avLst/>
            </a:prstGeom>
          </p:spPr>
        </p:pic>
        <p:sp>
          <p:nvSpPr>
            <p:cNvPr id="6" name="Rectangle 5">
              <a:extLst>
                <a:ext uri="{FF2B5EF4-FFF2-40B4-BE49-F238E27FC236}">
                  <a16:creationId xmlns:a16="http://schemas.microsoft.com/office/drawing/2014/main" id="{091B879B-A50D-8E49-9663-01BB56351669}"/>
                </a:ext>
              </a:extLst>
            </p:cNvPr>
            <p:cNvSpPr/>
            <p:nvPr/>
          </p:nvSpPr>
          <p:spPr>
            <a:xfrm>
              <a:off x="8080585" y="4009813"/>
              <a:ext cx="3779521" cy="238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6CC10B-DE19-8544-AB94-B7525E4D0907}"/>
                </a:ext>
              </a:extLst>
            </p:cNvPr>
            <p:cNvSpPr/>
            <p:nvPr/>
          </p:nvSpPr>
          <p:spPr>
            <a:xfrm>
              <a:off x="7748693" y="4578773"/>
              <a:ext cx="670560" cy="602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0E92FC-B03A-0B43-AE7E-E87BEBB071B4}"/>
                </a:ext>
              </a:extLst>
            </p:cNvPr>
            <p:cNvSpPr/>
            <p:nvPr/>
          </p:nvSpPr>
          <p:spPr>
            <a:xfrm>
              <a:off x="9682479" y="3478107"/>
              <a:ext cx="670560" cy="602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391EC2-F728-7D4D-883A-52EAD2EFCD06}"/>
                </a:ext>
              </a:extLst>
            </p:cNvPr>
            <p:cNvSpPr/>
            <p:nvPr/>
          </p:nvSpPr>
          <p:spPr>
            <a:xfrm>
              <a:off x="11010261" y="3543714"/>
              <a:ext cx="670560" cy="602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40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83548F-B738-8746-B7BE-F952438EDCAB}"/>
              </a:ext>
            </a:extLst>
          </p:cNvPr>
          <p:cNvSpPr>
            <a:spLocks noGrp="1"/>
          </p:cNvSpPr>
          <p:nvPr>
            <p:ph type="title"/>
          </p:nvPr>
        </p:nvSpPr>
        <p:spPr>
          <a:xfrm>
            <a:off x="638620" y="1162598"/>
            <a:ext cx="3568661" cy="1269713"/>
          </a:xfrm>
        </p:spPr>
        <p:txBody>
          <a:bodyPr>
            <a:normAutofit fontScale="90000"/>
          </a:bodyPr>
          <a:lstStyle/>
          <a:p>
            <a:r>
              <a:rPr lang="en-US" dirty="0"/>
              <a:t>Relational Model (room and reservation management)</a:t>
            </a:r>
          </a:p>
        </p:txBody>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Content Placeholder 9" descr="A screenshot of a cell phone&#10;&#10;Description automatically generated">
            <a:extLst>
              <a:ext uri="{FF2B5EF4-FFF2-40B4-BE49-F238E27FC236}">
                <a16:creationId xmlns:a16="http://schemas.microsoft.com/office/drawing/2014/main" id="{BC7E6B22-BA09-0A49-8BCB-A2BC5FEB0F6A}"/>
              </a:ext>
            </a:extLst>
          </p:cNvPr>
          <p:cNvPicPr>
            <a:picLocks noGrp="1" noChangeAspect="1"/>
          </p:cNvPicPr>
          <p:nvPr>
            <p:ph idx="1"/>
          </p:nvPr>
        </p:nvPicPr>
        <p:blipFill>
          <a:blip r:embed="rId2"/>
          <a:stretch>
            <a:fillRect/>
          </a:stretch>
        </p:blipFill>
        <p:spPr>
          <a:xfrm>
            <a:off x="557718" y="2993116"/>
            <a:ext cx="4368963" cy="2453005"/>
          </a:xfrm>
        </p:spPr>
      </p:pic>
      <p:grpSp>
        <p:nvGrpSpPr>
          <p:cNvPr id="7" name="Group 6">
            <a:extLst>
              <a:ext uri="{FF2B5EF4-FFF2-40B4-BE49-F238E27FC236}">
                <a16:creationId xmlns:a16="http://schemas.microsoft.com/office/drawing/2014/main" id="{9D26BF60-B1C8-B344-A850-FEB9B42CF1DF}"/>
              </a:ext>
            </a:extLst>
          </p:cNvPr>
          <p:cNvGrpSpPr/>
          <p:nvPr/>
        </p:nvGrpSpPr>
        <p:grpSpPr>
          <a:xfrm>
            <a:off x="4734128" y="702156"/>
            <a:ext cx="6225517" cy="5620823"/>
            <a:chOff x="4734128" y="702156"/>
            <a:chExt cx="6225517" cy="5620823"/>
          </a:xfrm>
        </p:grpSpPr>
        <p:pic>
          <p:nvPicPr>
            <p:cNvPr id="5" name="Content Placeholder 4" descr="A close up of text on a white background&#10;&#10;Description automatically generated">
              <a:extLst>
                <a:ext uri="{FF2B5EF4-FFF2-40B4-BE49-F238E27FC236}">
                  <a16:creationId xmlns:a16="http://schemas.microsoft.com/office/drawing/2014/main" id="{C16F2E5C-2241-144F-8E3C-60AE4311D645}"/>
                </a:ext>
              </a:extLst>
            </p:cNvPr>
            <p:cNvPicPr>
              <a:picLocks noChangeAspect="1"/>
            </p:cNvPicPr>
            <p:nvPr/>
          </p:nvPicPr>
          <p:blipFill>
            <a:blip r:embed="rId3"/>
            <a:stretch>
              <a:fillRect/>
            </a:stretch>
          </p:blipFill>
          <p:spPr>
            <a:xfrm>
              <a:off x="5084219" y="702156"/>
              <a:ext cx="5875426" cy="5273194"/>
            </a:xfrm>
            <a:prstGeom prst="rect">
              <a:avLst/>
            </a:prstGeom>
          </p:spPr>
        </p:pic>
        <p:sp>
          <p:nvSpPr>
            <p:cNvPr id="6" name="Rectangle 5">
              <a:extLst>
                <a:ext uri="{FF2B5EF4-FFF2-40B4-BE49-F238E27FC236}">
                  <a16:creationId xmlns:a16="http://schemas.microsoft.com/office/drawing/2014/main" id="{06D4E197-9C49-F547-9E9A-5186CD2B3402}"/>
                </a:ext>
              </a:extLst>
            </p:cNvPr>
            <p:cNvSpPr/>
            <p:nvPr/>
          </p:nvSpPr>
          <p:spPr>
            <a:xfrm>
              <a:off x="4734128" y="3715966"/>
              <a:ext cx="1511029" cy="2607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627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38F253-BA7D-C74D-99BE-624F78163B82}"/>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Relational Model (Employee management)</a:t>
            </a:r>
          </a:p>
        </p:txBody>
      </p:sp>
      <p:sp>
        <p:nvSpPr>
          <p:cNvPr id="28"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 name="Content Placeholder 9" descr="A screenshot of a cell phone&#10;&#10;Description automatically generated">
            <a:extLst>
              <a:ext uri="{FF2B5EF4-FFF2-40B4-BE49-F238E27FC236}">
                <a16:creationId xmlns:a16="http://schemas.microsoft.com/office/drawing/2014/main" id="{7FD6796C-9074-9E4B-9018-6B76E0A14372}"/>
              </a:ext>
            </a:extLst>
          </p:cNvPr>
          <p:cNvPicPr>
            <a:picLocks noGrp="1" noChangeAspect="1"/>
          </p:cNvPicPr>
          <p:nvPr>
            <p:ph idx="1"/>
          </p:nvPr>
        </p:nvPicPr>
        <p:blipFill rotWithShape="1">
          <a:blip r:embed="rId2"/>
          <a:srcRect l="5594"/>
          <a:stretch/>
        </p:blipFill>
        <p:spPr>
          <a:xfrm>
            <a:off x="1109844" y="2728912"/>
            <a:ext cx="3860618" cy="2489200"/>
          </a:xfrm>
        </p:spPr>
      </p:pic>
      <p:grpSp>
        <p:nvGrpSpPr>
          <p:cNvPr id="13" name="Group 12">
            <a:extLst>
              <a:ext uri="{FF2B5EF4-FFF2-40B4-BE49-F238E27FC236}">
                <a16:creationId xmlns:a16="http://schemas.microsoft.com/office/drawing/2014/main" id="{E50A0849-1692-4346-8584-06DB6B201D55}"/>
              </a:ext>
            </a:extLst>
          </p:cNvPr>
          <p:cNvGrpSpPr/>
          <p:nvPr/>
        </p:nvGrpSpPr>
        <p:grpSpPr>
          <a:xfrm>
            <a:off x="5351341" y="1034868"/>
            <a:ext cx="6840659" cy="4913447"/>
            <a:chOff x="5351341" y="1034868"/>
            <a:chExt cx="6840659" cy="4913447"/>
          </a:xfrm>
        </p:grpSpPr>
        <p:pic>
          <p:nvPicPr>
            <p:cNvPr id="7" name="Content Placeholder 6" descr="A close up of text on a white surface&#10;&#10;Description automatically generated">
              <a:extLst>
                <a:ext uri="{FF2B5EF4-FFF2-40B4-BE49-F238E27FC236}">
                  <a16:creationId xmlns:a16="http://schemas.microsoft.com/office/drawing/2014/main" id="{C373B477-FE1E-E642-8350-4F6A371E6DB4}"/>
                </a:ext>
              </a:extLst>
            </p:cNvPr>
            <p:cNvPicPr>
              <a:picLocks noChangeAspect="1"/>
            </p:cNvPicPr>
            <p:nvPr/>
          </p:nvPicPr>
          <p:blipFill>
            <a:blip r:embed="rId3"/>
            <a:stretch>
              <a:fillRect/>
            </a:stretch>
          </p:blipFill>
          <p:spPr>
            <a:xfrm>
              <a:off x="5456728" y="1317816"/>
              <a:ext cx="6735272" cy="4630499"/>
            </a:xfrm>
            <a:prstGeom prst="rect">
              <a:avLst/>
            </a:prstGeom>
          </p:spPr>
        </p:pic>
        <p:sp>
          <p:nvSpPr>
            <p:cNvPr id="11" name="Rectangle 10">
              <a:extLst>
                <a:ext uri="{FF2B5EF4-FFF2-40B4-BE49-F238E27FC236}">
                  <a16:creationId xmlns:a16="http://schemas.microsoft.com/office/drawing/2014/main" id="{49E9B865-31A3-974D-BFA0-22176C24094D}"/>
                </a:ext>
              </a:extLst>
            </p:cNvPr>
            <p:cNvSpPr/>
            <p:nvPr/>
          </p:nvSpPr>
          <p:spPr>
            <a:xfrm>
              <a:off x="5351341" y="1034868"/>
              <a:ext cx="2833942" cy="29386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8000"/>
                </a:highlight>
              </a:endParaRPr>
            </a:p>
          </p:txBody>
        </p:sp>
      </p:grpSp>
    </p:spTree>
    <p:extLst>
      <p:ext uri="{BB962C8B-B14F-4D97-AF65-F5344CB8AC3E}">
        <p14:creationId xmlns:p14="http://schemas.microsoft.com/office/powerpoint/2010/main" val="340254661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B24"/>
      </a:dk2>
      <a:lt2>
        <a:srgbClr val="E2E8E5"/>
      </a:lt2>
      <a:accent1>
        <a:srgbClr val="C696AD"/>
      </a:accent1>
      <a:accent2>
        <a:srgbClr val="BA7F82"/>
      </a:accent2>
      <a:accent3>
        <a:srgbClr val="BF9D89"/>
      </a:accent3>
      <a:accent4>
        <a:srgbClr val="AFA378"/>
      </a:accent4>
      <a:accent5>
        <a:srgbClr val="9FA77F"/>
      </a:accent5>
      <a:accent6>
        <a:srgbClr val="8CAE77"/>
      </a:accent6>
      <a:hlink>
        <a:srgbClr val="579075"/>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Macintosh PowerPoint</Application>
  <PresentationFormat>Widescreen</PresentationFormat>
  <Paragraphs>20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Tw Cen MT</vt:lpstr>
      <vt:lpstr>Wingdings 2</vt:lpstr>
      <vt:lpstr>DividendVTI</vt:lpstr>
      <vt:lpstr>Hotel Reservation and Maintenance system</vt:lpstr>
      <vt:lpstr>Scenario</vt:lpstr>
      <vt:lpstr>Database deliverables</vt:lpstr>
      <vt:lpstr>PowerPoint Presentation</vt:lpstr>
      <vt:lpstr>Relational Model (Guest Portal)</vt:lpstr>
      <vt:lpstr>Relational Model (room and reservation management)</vt:lpstr>
      <vt:lpstr>Relational Model (Employee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and Maintenance system</dc:title>
  <dc:creator>Madan, Priyanshu</dc:creator>
  <cp:lastModifiedBy>Madan, Priyanshu</cp:lastModifiedBy>
  <cp:revision>1</cp:revision>
  <dcterms:created xsi:type="dcterms:W3CDTF">2019-12-12T08:52:07Z</dcterms:created>
  <dcterms:modified xsi:type="dcterms:W3CDTF">2019-12-12T08:52:19Z</dcterms:modified>
</cp:coreProperties>
</file>