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8.xml"/>
  <Override ContentType="application/vnd.ms-office.chartcolorstyle+xml" PartName="/ppt/charts/colors11.xml"/>
  <Override ContentType="application/vnd.ms-office.chartcolorstyle+xml" PartName="/ppt/charts/colors13.xml"/>
  <Override ContentType="application/vnd.ms-office.chartcolorstyle+xml" PartName="/ppt/charts/colors14.xml"/>
  <Override ContentType="application/vnd.ms-office.chartcolorstyle+xml" PartName="/ppt/charts/colors5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7.xml"/>
  <Override ContentType="application/vnd.ms-office.chartcolorstyle+xml" PartName="/ppt/charts/colors10.xml"/>
  <Override ContentType="application/vnd.ms-office.chartcolorstyle+xml" PartName="/ppt/charts/colors9.xml"/>
  <Override ContentType="application/vnd.ms-office.chartcolorstyle+xml" PartName="/ppt/charts/colors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drawingml.chart+xml" PartName="/ppt/charts/chart14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5.xml"/>
  <Override ContentType="application/vnd.openxmlformats-officedocument.drawingml.chart+xml" PartName="/ppt/charts/chart11.xml"/>
  <Override ContentType="application/vnd.openxmlformats-officedocument.drawingml.chart+xml" PartName="/ppt/charts/chart1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5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12.xml"/>
  <Override ContentType="application/vnd.ms-office.chartstyle+xml" PartName="/ppt/charts/style14.xml"/>
  <Override ContentType="application/vnd.ms-office.chartstyle+xml" PartName="/ppt/charts/style9.xml"/>
  <Override ContentType="application/vnd.ms-office.chartstyle+xml" PartName="/ppt/charts/style4.xml"/>
  <Override ContentType="application/vnd.ms-office.chartstyle+xml" PartName="/ppt/charts/style10.xml"/>
  <Override ContentType="application/vnd.ms-office.chartstyle+xml" PartName="/ppt/charts/style7.xml"/>
  <Override ContentType="application/vnd.ms-office.chartstyle+xml" PartName="/ppt/charts/style6.xml"/>
  <Override ContentType="application/vnd.ms-office.chartstyle+xml" PartName="/ppt/charts/style11.xml"/>
  <Override ContentType="application/vnd.ms-office.chartstyle+xml" PartName="/ppt/charts/style2.xml"/>
  <Override ContentType="application/vnd.ms-office.chartstyle+xml" PartName="/ppt/charts/style13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R0ZGvFOYYvgCrigUJQ5bbvek4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11.xml.rels><?xml version="1.0" encoding="UTF-8" standalone="yes"?>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12.xml.rels><?xml version="1.0" encoding="UTF-8" standalone="yes"?>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13.xml.rels><?xml version="1.0" encoding="UTF-8" standalone="yes"?>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14.xml.rels><?xml version="1.0" encoding="UTF-8" standalone="yes"?>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C:\Users\jagri\Desktop\Bank%20Loan%20Case%20Study%20Project.xlsx" TargetMode="External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C:\Users\jagri\Desktop\Bank%20Loan%20Case%20Study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Columns with Null Value &gt;40%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'[1]proportion of null'!$B$3</c:f>
              <c:strCache>
                <c:ptCount val="1"/>
                <c:pt idx="0">
                  <c:v>Null 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'[1]proportion of null'!$A$4:$A$52</c:f>
              <c:strCache>
                <c:ptCount val="49"/>
                <c:pt idx="0">
                  <c:v>EMERGENCYSTATE_MODE</c:v>
                </c:pt>
                <c:pt idx="1">
                  <c:v>TOTALAREA_MODE</c:v>
                </c:pt>
                <c:pt idx="2">
                  <c:v>YEARS_BEGINEXPLUATATION_AVG</c:v>
                </c:pt>
                <c:pt idx="3">
                  <c:v>YEARS_BEGINEXPLUATATION_MODE</c:v>
                </c:pt>
                <c:pt idx="4">
                  <c:v>YEARS_BEGINEXPLUATATION_MEDI</c:v>
                </c:pt>
                <c:pt idx="5">
                  <c:v>FLOORSMAX_AVG</c:v>
                </c:pt>
                <c:pt idx="6">
                  <c:v>FLOORSMAX_MODE</c:v>
                </c:pt>
                <c:pt idx="7">
                  <c:v>FLOORSMAX_MEDI</c:v>
                </c:pt>
                <c:pt idx="8">
                  <c:v>HOUSETYPE_MODE</c:v>
                </c:pt>
                <c:pt idx="9">
                  <c:v>LIVINGAREA_AVG</c:v>
                </c:pt>
                <c:pt idx="10">
                  <c:v>LIVINGAREA_MODE</c:v>
                </c:pt>
                <c:pt idx="11">
                  <c:v>LIVINGAREA_MEDI</c:v>
                </c:pt>
                <c:pt idx="12">
                  <c:v>ELEVATORS_AVG</c:v>
                </c:pt>
                <c:pt idx="13">
                  <c:v>ENTRANCES_MODE</c:v>
                </c:pt>
                <c:pt idx="14">
                  <c:v>ENTRANCES_MEDI</c:v>
                </c:pt>
                <c:pt idx="15">
                  <c:v>APARTMENTS_AVG</c:v>
                </c:pt>
                <c:pt idx="16">
                  <c:v>APARTMENTS_MODE</c:v>
                </c:pt>
                <c:pt idx="17">
                  <c:v>APARTMENTS_MEDI</c:v>
                </c:pt>
                <c:pt idx="18">
                  <c:v>WALLSMATERIAL_MODE</c:v>
                </c:pt>
                <c:pt idx="19">
                  <c:v>ELEVATORS_AVG</c:v>
                </c:pt>
                <c:pt idx="20">
                  <c:v>ELEVATORS_MODE</c:v>
                </c:pt>
                <c:pt idx="21">
                  <c:v>ELEVATORS_MEDI</c:v>
                </c:pt>
                <c:pt idx="22">
                  <c:v>NONLIVINGAREA_AVG</c:v>
                </c:pt>
                <c:pt idx="23">
                  <c:v>NONLIVINGAREA_MODE</c:v>
                </c:pt>
                <c:pt idx="24">
                  <c:v>NONLIVINGAREA_MEDI</c:v>
                </c:pt>
                <c:pt idx="25">
                  <c:v>EXT_SOURCE_1</c:v>
                </c:pt>
                <c:pt idx="26">
                  <c:v>BASEMENTAREA_AVG</c:v>
                </c:pt>
                <c:pt idx="27">
                  <c:v>BASEMENTAREA_MODE</c:v>
                </c:pt>
                <c:pt idx="28">
                  <c:v>BASEMENTAREA_MEDI</c:v>
                </c:pt>
                <c:pt idx="29">
                  <c:v>LANDAREA_AVG</c:v>
                </c:pt>
                <c:pt idx="30">
                  <c:v>LANDAREA_MODE</c:v>
                </c:pt>
                <c:pt idx="31">
                  <c:v>LANDAREA_MEDI</c:v>
                </c:pt>
                <c:pt idx="32">
                  <c:v>OWN_CAR_AGE</c:v>
                </c:pt>
                <c:pt idx="33">
                  <c:v>YEARS_BUILD_AVG</c:v>
                </c:pt>
                <c:pt idx="34">
                  <c:v>YEARS_BUILD_MODE</c:v>
                </c:pt>
                <c:pt idx="35">
                  <c:v>YEARS_BUILD_MEDI</c:v>
                </c:pt>
                <c:pt idx="36">
                  <c:v>FLOORSMIN_AVG</c:v>
                </c:pt>
                <c:pt idx="37">
                  <c:v>FLOORSMIN_MODE</c:v>
                </c:pt>
                <c:pt idx="38">
                  <c:v>FLOORSMIN_MEDI</c:v>
                </c:pt>
                <c:pt idx="39">
                  <c:v>FONDKAPREMONT_MODE</c:v>
                </c:pt>
                <c:pt idx="40">
                  <c:v>LIVINGAPARTMENTS_AVG</c:v>
                </c:pt>
                <c:pt idx="41">
                  <c:v>LIVINGAPARTMENTS_MODE</c:v>
                </c:pt>
                <c:pt idx="42">
                  <c:v>LIVINGAPARTMENTS_MEDI</c:v>
                </c:pt>
                <c:pt idx="43">
                  <c:v>NONLIVINGAPARTMENTS_AVG</c:v>
                </c:pt>
                <c:pt idx="44">
                  <c:v>NONLIVINGAPARTMENTS_MODE</c:v>
                </c:pt>
                <c:pt idx="45">
                  <c:v>NONLIVINGAPARTMENTS_MEDI</c:v>
                </c:pt>
                <c:pt idx="46">
                  <c:v>COMMONAREA_AVG</c:v>
                </c:pt>
                <c:pt idx="47">
                  <c:v>COMMONAREA_MODE</c:v>
                </c:pt>
                <c:pt idx="48">
                  <c:v>COMMONAREA_MEDI</c:v>
                </c:pt>
              </c:strCache>
            </c:strRef>
          </c:cat>
          <c:val>
            <c:numRef>
              <c:f>'[1]proportion of null'!$B$4:$B$52</c:f>
              <c:numCache>
                <c:formatCode>General</c:formatCode>
                <c:ptCount val="49"/>
                <c:pt idx="0">
                  <c:v>47.396947938958775</c:v>
                </c:pt>
                <c:pt idx="1">
                  <c:v>48.296965939318788</c:v>
                </c:pt>
                <c:pt idx="2">
                  <c:v>48.788975779515589</c:v>
                </c:pt>
                <c:pt idx="3">
                  <c:v>48.788975779515589</c:v>
                </c:pt>
                <c:pt idx="4">
                  <c:v>48.788975779515589</c:v>
                </c:pt>
                <c:pt idx="5">
                  <c:v>49.750995019900394</c:v>
                </c:pt>
                <c:pt idx="6">
                  <c:v>49.750995019900394</c:v>
                </c:pt>
                <c:pt idx="7">
                  <c:v>49.750995019900394</c:v>
                </c:pt>
                <c:pt idx="8">
                  <c:v>50.151003020060401</c:v>
                </c:pt>
                <c:pt idx="9">
                  <c:v>50.275005500110005</c:v>
                </c:pt>
                <c:pt idx="10">
                  <c:v>50.275005500110005</c:v>
                </c:pt>
                <c:pt idx="11">
                  <c:v>50.275005500110005</c:v>
                </c:pt>
                <c:pt idx="12">
                  <c:v>50.39100782015641</c:v>
                </c:pt>
                <c:pt idx="13">
                  <c:v>50.39100782015641</c:v>
                </c:pt>
                <c:pt idx="14">
                  <c:v>50.39100782015641</c:v>
                </c:pt>
                <c:pt idx="15">
                  <c:v>50.771015420308409</c:v>
                </c:pt>
                <c:pt idx="16">
                  <c:v>50.771015420308409</c:v>
                </c:pt>
                <c:pt idx="17">
                  <c:v>50.771015420308409</c:v>
                </c:pt>
                <c:pt idx="18">
                  <c:v>50.919018380367611</c:v>
                </c:pt>
                <c:pt idx="19">
                  <c:v>53.303066061321225</c:v>
                </c:pt>
                <c:pt idx="20">
                  <c:v>53.303066061321225</c:v>
                </c:pt>
                <c:pt idx="21">
                  <c:v>53.303066061321225</c:v>
                </c:pt>
                <c:pt idx="22">
                  <c:v>55.145102902058042</c:v>
                </c:pt>
                <c:pt idx="23">
                  <c:v>55.145102902058042</c:v>
                </c:pt>
                <c:pt idx="24">
                  <c:v>55.145102902058042</c:v>
                </c:pt>
                <c:pt idx="25">
                  <c:v>56.345126902538048</c:v>
                </c:pt>
                <c:pt idx="26">
                  <c:v>58.399167983359668</c:v>
                </c:pt>
                <c:pt idx="27">
                  <c:v>58.399167983359668</c:v>
                </c:pt>
                <c:pt idx="28">
                  <c:v>58.399167983359668</c:v>
                </c:pt>
                <c:pt idx="29">
                  <c:v>59.443188863777273</c:v>
                </c:pt>
                <c:pt idx="30">
                  <c:v>59.443188863777273</c:v>
                </c:pt>
                <c:pt idx="31">
                  <c:v>59.443188863777273</c:v>
                </c:pt>
                <c:pt idx="32">
                  <c:v>65.901318026360528</c:v>
                </c:pt>
                <c:pt idx="33">
                  <c:v>66.479329586591732</c:v>
                </c:pt>
                <c:pt idx="34">
                  <c:v>66.479329586591732</c:v>
                </c:pt>
                <c:pt idx="35">
                  <c:v>66.479329586591732</c:v>
                </c:pt>
                <c:pt idx="36">
                  <c:v>67.789355787115753</c:v>
                </c:pt>
                <c:pt idx="37">
                  <c:v>67.789355787115753</c:v>
                </c:pt>
                <c:pt idx="38">
                  <c:v>67.789355787115753</c:v>
                </c:pt>
                <c:pt idx="39">
                  <c:v>68.38336766735334</c:v>
                </c:pt>
                <c:pt idx="40">
                  <c:v>68.453369067381345</c:v>
                </c:pt>
                <c:pt idx="41">
                  <c:v>68.453369067381345</c:v>
                </c:pt>
                <c:pt idx="42">
                  <c:v>68.453369067381345</c:v>
                </c:pt>
                <c:pt idx="43">
                  <c:v>69.429388587771754</c:v>
                </c:pt>
                <c:pt idx="44">
                  <c:v>69.429388587771754</c:v>
                </c:pt>
                <c:pt idx="45">
                  <c:v>69.429388587771754</c:v>
                </c:pt>
                <c:pt idx="46">
                  <c:v>69.921398427968569</c:v>
                </c:pt>
                <c:pt idx="47">
                  <c:v>69.921398427968569</c:v>
                </c:pt>
                <c:pt idx="48">
                  <c:v>69.921398427968569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B6-480C-89C8-490CAEDC5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2209279"/>
        <c:axId val="82209759"/>
      </c:barChart>
      <c:catAx>
        <c:axId val="822092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09759"/>
        <c:crosses val="autoZero"/>
        <c:auto val="1"/>
        <c:lblAlgn val="ctr"/>
        <c:lblOffset val="100"/>
        <c:noMultiLvlLbl val="0"/>
      </c:catAx>
      <c:valAx>
        <c:axId val="8220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0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'C:\Users\jagri\Desktop\[bank loan case study.xlsx]Univariate'!$CJ$3</c:f>
              <c:strCache>
                <c:ptCount val="1"/>
                <c:pt idx="0">
                  <c:v>Loan Taken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[1]Univariate!$CI$4:$CI$10</c:f>
              <c:strCache>
                <c:ptCount val="7"/>
                <c:pt idx="0">
                  <c:v>0-5</c:v>
                </c:pt>
                <c:pt idx="1">
                  <c:v>5-10</c:v>
                </c:pt>
                <c:pt idx="2">
                  <c:v>10-15</c:v>
                </c:pt>
                <c:pt idx="3">
                  <c:v>15-25</c:v>
                </c:pt>
                <c:pt idx="4">
                  <c:v>25-35</c:v>
                </c:pt>
                <c:pt idx="5">
                  <c:v>35-45</c:v>
                </c:pt>
                <c:pt idx="6">
                  <c:v>45-55</c:v>
                </c:pt>
              </c:strCache>
            </c:strRef>
          </c:cat>
          <c:val>
            <c:numRef>
              <c:f>[1]Univariate!$CJ$4:$CJ$10</c:f>
              <c:numCache>
                <c:formatCode>General</c:formatCode>
                <c:ptCount val="7"/>
                <c:pt idx="0">
                  <c:v>22154</c:v>
                </c:pt>
                <c:pt idx="1">
                  <c:v>10507</c:v>
                </c:pt>
                <c:pt idx="2">
                  <c:v>4489</c:v>
                </c:pt>
                <c:pt idx="3">
                  <c:v>2885</c:v>
                </c:pt>
                <c:pt idx="4">
                  <c:v>857</c:v>
                </c:pt>
                <c:pt idx="5">
                  <c:v>175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2-467A-B44F-E9022EE1B9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661583"/>
        <c:axId val="676303935"/>
      </c:barChart>
      <c:catAx>
        <c:axId val="11661583"/>
        <c:scaling>
          <c:orientation val="minMax"/>
        </c:scaling>
        <c:delete val="0"/>
        <c:axPos val="b"/>
        <c:title>
          <c:tx>
            <c:strRef>
              <c:f>'C:\Users\jagri\Desktop\[bank loan case study.xlsx]Univariate'!$CF$3</c:f>
              <c:strCache>
                <c:ptCount val="1"/>
                <c:pt idx="0">
                  <c:v>Yrs_Employed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303935"/>
        <c:crosses val="autoZero"/>
        <c:auto val="1"/>
        <c:lblAlgn val="ctr"/>
        <c:lblOffset val="100"/>
        <c:noMultiLvlLbl val="0"/>
      </c:catAx>
      <c:valAx>
        <c:axId val="6763039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61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'C:\Users\jagri\Desktop\[bank loan case study.xlsx]Univariate'!$CL$3</c:f>
              <c:strCache>
                <c:ptCount val="1"/>
                <c:pt idx="0">
                  <c:v>Defaulters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[1]Univariate!$CI$4:$CI$10</c:f>
              <c:strCache>
                <c:ptCount val="7"/>
                <c:pt idx="0">
                  <c:v>0-5</c:v>
                </c:pt>
                <c:pt idx="1">
                  <c:v>5-10</c:v>
                </c:pt>
                <c:pt idx="2">
                  <c:v>10-15</c:v>
                </c:pt>
                <c:pt idx="3">
                  <c:v>15-25</c:v>
                </c:pt>
                <c:pt idx="4">
                  <c:v>25-35</c:v>
                </c:pt>
                <c:pt idx="5">
                  <c:v>35-45</c:v>
                </c:pt>
                <c:pt idx="6">
                  <c:v>45-55</c:v>
                </c:pt>
              </c:strCache>
            </c:strRef>
          </c:cat>
          <c:val>
            <c:numRef>
              <c:f>[1]Univariate!$CL$4:$CL$10</c:f>
              <c:numCache>
                <c:formatCode>General</c:formatCode>
                <c:ptCount val="7"/>
                <c:pt idx="0">
                  <c:v>2307</c:v>
                </c:pt>
                <c:pt idx="1">
                  <c:v>801</c:v>
                </c:pt>
                <c:pt idx="2">
                  <c:v>241</c:v>
                </c:pt>
                <c:pt idx="3">
                  <c:v>139</c:v>
                </c:pt>
                <c:pt idx="4">
                  <c:v>30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83-433C-9E67-78F8FE6DCA4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84105456"/>
        <c:axId val="6761908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'C:\Users\jagri\Desktop\[bank loan case study.xlsx]Univariate'!$CJ$3</c15:sqref>
                        </c15:formulaRef>
                      </c:ext>
                    </c:extLst>
                    <c:strCache>
                      <c:ptCount val="1"/>
                      <c:pt idx="0">
                        <c:v>Loan Taken</c:v>
                      </c:pt>
                    </c:strCache>
                  </c:strRef>
                </c:tx>
                <c:spPr>
                  <a:ln w="317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[1]Univariate!$CI$4:$CI$10</c15:sqref>
                        </c15:formulaRef>
                      </c:ext>
                    </c:extLst>
                    <c:strCache>
                      <c:ptCount val="7"/>
                      <c:pt idx="0">
                        <c:v>0-5</c:v>
                      </c:pt>
                      <c:pt idx="1">
                        <c:v>5-10</c:v>
                      </c:pt>
                      <c:pt idx="2">
                        <c:v>10-15</c:v>
                      </c:pt>
                      <c:pt idx="3">
                        <c:v>15-25</c:v>
                      </c:pt>
                      <c:pt idx="4">
                        <c:v>25-35</c:v>
                      </c:pt>
                      <c:pt idx="5">
                        <c:v>35-45</c:v>
                      </c:pt>
                      <c:pt idx="6">
                        <c:v>45-55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[1]Univariate!$CJ$4:$CJ$10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22154</c:v>
                      </c:pt>
                      <c:pt idx="1">
                        <c:v>10507</c:v>
                      </c:pt>
                      <c:pt idx="2">
                        <c:v>4489</c:v>
                      </c:pt>
                      <c:pt idx="3">
                        <c:v>2885</c:v>
                      </c:pt>
                      <c:pt idx="4">
                        <c:v>857</c:v>
                      </c:pt>
                      <c:pt idx="5">
                        <c:v>175</c:v>
                      </c:pt>
                      <c:pt idx="6">
                        <c:v>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383-433C-9E67-78F8FE6DCA4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'C:\Users\jagri\Desktop\[bank loan case study.xlsx]Univariate'!$CK$3</c15:sqref>
                        </c15:formulaRef>
                      </c:ext>
                    </c:extLst>
                    <c:strCache>
                      <c:ptCount val="1"/>
                      <c:pt idx="0">
                        <c:v>Non_defaulter</c:v>
                      </c:pt>
                    </c:strCache>
                  </c:strRef>
                </c:tx>
                <c:spPr>
                  <a:ln w="317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[1]Univariate!$CI$4:$CI$10</c15:sqref>
                        </c15:formulaRef>
                      </c:ext>
                    </c:extLst>
                    <c:strCache>
                      <c:ptCount val="7"/>
                      <c:pt idx="0">
                        <c:v>0-5</c:v>
                      </c:pt>
                      <c:pt idx="1">
                        <c:v>5-10</c:v>
                      </c:pt>
                      <c:pt idx="2">
                        <c:v>10-15</c:v>
                      </c:pt>
                      <c:pt idx="3">
                        <c:v>15-25</c:v>
                      </c:pt>
                      <c:pt idx="4">
                        <c:v>25-35</c:v>
                      </c:pt>
                      <c:pt idx="5">
                        <c:v>35-45</c:v>
                      </c:pt>
                      <c:pt idx="6">
                        <c:v>45-55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[1]Univariate!$CK$4:$CK$10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19847</c:v>
                      </c:pt>
                      <c:pt idx="1">
                        <c:v>9706</c:v>
                      </c:pt>
                      <c:pt idx="2">
                        <c:v>4248</c:v>
                      </c:pt>
                      <c:pt idx="3">
                        <c:v>2746</c:v>
                      </c:pt>
                      <c:pt idx="4">
                        <c:v>827</c:v>
                      </c:pt>
                      <c:pt idx="5">
                        <c:v>173</c:v>
                      </c:pt>
                      <c:pt idx="6">
                        <c:v>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383-433C-9E67-78F8FE6DCA45}"/>
                  </c:ext>
                </c:extLst>
              </c15:ser>
            </c15:filteredLineSeries>
          </c:ext>
        </c:extLst>
      </c:lineChart>
      <c:catAx>
        <c:axId val="1484105456"/>
        <c:scaling>
          <c:orientation val="minMax"/>
        </c:scaling>
        <c:delete val="0"/>
        <c:axPos val="b"/>
        <c:title>
          <c:tx>
            <c:strRef>
              <c:f>'C:\Users\jagri\Desktop\[bank loan case study.xlsx]Univariate'!$CI$3</c:f>
              <c:strCache>
                <c:ptCount val="1"/>
                <c:pt idx="0">
                  <c:v>Yrs Employed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190847"/>
        <c:crosses val="autoZero"/>
        <c:auto val="1"/>
        <c:lblAlgn val="ctr"/>
        <c:lblOffset val="100"/>
        <c:noMultiLvlLbl val="0"/>
      </c:catAx>
      <c:valAx>
        <c:axId val="67619084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8410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'C:\Users\jagri\Desktop\[bank loan case study.xlsx]Univariate'!$BN$3</c:f>
              <c:strCache>
                <c:ptCount val="1"/>
                <c:pt idx="0">
                  <c:v>Defaulters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cat>
            <c:strRef>
              <c:f>[1]Univariate!$BK$4:$BK$8</c:f>
              <c:strCache>
                <c:ptCount val="5"/>
                <c:pt idx="0">
                  <c:v>Secondary / secondary special</c:v>
                </c:pt>
                <c:pt idx="1">
                  <c:v>Higher education</c:v>
                </c:pt>
                <c:pt idx="2">
                  <c:v>Incomplete higher</c:v>
                </c:pt>
                <c:pt idx="3">
                  <c:v>Lower secondary</c:v>
                </c:pt>
                <c:pt idx="4">
                  <c:v>Academic degree</c:v>
                </c:pt>
              </c:strCache>
            </c:strRef>
          </c:cat>
          <c:val>
            <c:numRef>
              <c:f>[1]Univariate!$BN$4:$BN$8</c:f>
              <c:numCache>
                <c:formatCode>General</c:formatCode>
                <c:ptCount val="5"/>
                <c:pt idx="0">
                  <c:v>2782</c:v>
                </c:pt>
                <c:pt idx="1">
                  <c:v>544</c:v>
                </c:pt>
                <c:pt idx="2">
                  <c:v>136</c:v>
                </c:pt>
                <c:pt idx="3">
                  <c:v>58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17-4ED3-B568-822B4B027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6260015"/>
        <c:axId val="140884425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'C:\Users\jagri\Desktop\[bank loan case study.xlsx]Univariate'!$BL$3</c15:sqref>
                        </c15:formulaRef>
                      </c:ext>
                    </c:extLst>
                    <c:strCache>
                      <c:ptCount val="1"/>
                      <c:pt idx="0">
                        <c:v>Loan Taken</c:v>
                      </c:pt>
                    </c:strCache>
                  </c:strRef>
                </c:tx>
                <c:spPr>
                  <a:ln w="34925" cap="rnd">
                    <a:solidFill>
                      <a:schemeClr val="lt1"/>
                    </a:solidFill>
                    <a:round/>
                  </a:ln>
                  <a:effectLst>
                    <a:outerShdw dist="25400" dir="2700000" algn="tl" rotWithShape="0">
                      <a:schemeClr val="accent1"/>
                    </a:outerShd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[1]Univariate!$BK$4:$BK$8</c15:sqref>
                        </c15:formulaRef>
                      </c:ext>
                    </c:extLst>
                    <c:strCache>
                      <c:ptCount val="5"/>
                      <c:pt idx="0">
                        <c:v>Secondary / secondary special</c:v>
                      </c:pt>
                      <c:pt idx="1">
                        <c:v>Higher education</c:v>
                      </c:pt>
                      <c:pt idx="2">
                        <c:v>Incomplete higher</c:v>
                      </c:pt>
                      <c:pt idx="3">
                        <c:v>Lower secondary</c:v>
                      </c:pt>
                      <c:pt idx="4">
                        <c:v>Academic degree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[1]Univariate!$BL$4:$BL$8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28323</c:v>
                      </c:pt>
                      <c:pt idx="1">
                        <c:v>10829</c:v>
                      </c:pt>
                      <c:pt idx="2">
                        <c:v>1532</c:v>
                      </c:pt>
                      <c:pt idx="3">
                        <c:v>368</c:v>
                      </c:pt>
                      <c:pt idx="4">
                        <c:v>17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B17-4ED3-B568-822B4B027BD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'C:\Users\jagri\Desktop\[bank loan case study.xlsx]Univariate'!$BM$3</c15:sqref>
                        </c15:formulaRef>
                      </c:ext>
                    </c:extLst>
                    <c:strCache>
                      <c:ptCount val="1"/>
                      <c:pt idx="0">
                        <c:v>Non-Defaulters</c:v>
                      </c:pt>
                    </c:strCache>
                  </c:strRef>
                </c:tx>
                <c:spPr>
                  <a:ln w="34925" cap="rnd">
                    <a:solidFill>
                      <a:schemeClr val="lt1"/>
                    </a:solidFill>
                    <a:round/>
                  </a:ln>
                  <a:effectLst>
                    <a:outerShdw dist="25400" dir="2700000" algn="tl" rotWithShape="0">
                      <a:schemeClr val="accent2"/>
                    </a:outerShdw>
                  </a:effectLst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[1]Univariate!$BK$4:$BK$8</c15:sqref>
                        </c15:formulaRef>
                      </c:ext>
                    </c:extLst>
                    <c:strCache>
                      <c:ptCount val="5"/>
                      <c:pt idx="0">
                        <c:v>Secondary / secondary special</c:v>
                      </c:pt>
                      <c:pt idx="1">
                        <c:v>Higher education</c:v>
                      </c:pt>
                      <c:pt idx="2">
                        <c:v>Incomplete higher</c:v>
                      </c:pt>
                      <c:pt idx="3">
                        <c:v>Lower secondary</c:v>
                      </c:pt>
                      <c:pt idx="4">
                        <c:v>Academic degree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[1]Univariate!$BM$4:$BM$8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25541</c:v>
                      </c:pt>
                      <c:pt idx="1">
                        <c:v>10285</c:v>
                      </c:pt>
                      <c:pt idx="2">
                        <c:v>1396</c:v>
                      </c:pt>
                      <c:pt idx="3">
                        <c:v>310</c:v>
                      </c:pt>
                      <c:pt idx="4">
                        <c:v>17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B17-4ED3-B568-822B4B027BDC}"/>
                  </c:ext>
                </c:extLst>
              </c15:ser>
            </c15:filteredLineSeries>
          </c:ext>
        </c:extLst>
      </c:lineChart>
      <c:catAx>
        <c:axId val="152626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844255"/>
        <c:crosses val="autoZero"/>
        <c:auto val="1"/>
        <c:lblAlgn val="ctr"/>
        <c:lblOffset val="100"/>
        <c:noMultiLvlLbl val="0"/>
      </c:catAx>
      <c:valAx>
        <c:axId val="1408844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260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Income</a:t>
            </a:r>
            <a:r>
              <a:rPr lang="en-US" baseline="0"/>
              <a:t> Range Vs </a:t>
            </a:r>
            <a:r>
              <a:rPr lang="en-US"/>
              <a:t>Average Credit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'C:\Users\jagri\Desktop\[bank loan case study.xlsx]Bivariate'!$B$1</c:f>
              <c:strCache>
                <c:ptCount val="1"/>
                <c:pt idx="0">
                  <c:v>Average of Credit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[1]Bivariate!$A$2:$A$22</c:f>
              <c:strCache>
                <c:ptCount val="21"/>
                <c:pt idx="0">
                  <c:v>0-50000</c:v>
                </c:pt>
                <c:pt idx="1">
                  <c:v>50000-100000</c:v>
                </c:pt>
                <c:pt idx="2">
                  <c:v>100000-150000</c:v>
                </c:pt>
                <c:pt idx="3">
                  <c:v>150000-200000</c:v>
                </c:pt>
                <c:pt idx="4">
                  <c:v>200000-250000</c:v>
                </c:pt>
                <c:pt idx="5">
                  <c:v>250000-300000</c:v>
                </c:pt>
                <c:pt idx="6">
                  <c:v>300000-350000</c:v>
                </c:pt>
                <c:pt idx="7">
                  <c:v>350000-400000</c:v>
                </c:pt>
                <c:pt idx="8">
                  <c:v>400000-450000</c:v>
                </c:pt>
                <c:pt idx="9">
                  <c:v>450000-500000</c:v>
                </c:pt>
                <c:pt idx="10">
                  <c:v>500000-550000</c:v>
                </c:pt>
                <c:pt idx="11">
                  <c:v>550000-600000</c:v>
                </c:pt>
                <c:pt idx="12">
                  <c:v>600000-650000</c:v>
                </c:pt>
                <c:pt idx="13">
                  <c:v>650000-700000</c:v>
                </c:pt>
                <c:pt idx="14">
                  <c:v>700000-750000</c:v>
                </c:pt>
                <c:pt idx="15">
                  <c:v>750000-800000</c:v>
                </c:pt>
                <c:pt idx="16">
                  <c:v>800000-850000</c:v>
                </c:pt>
                <c:pt idx="17">
                  <c:v>850000-900000</c:v>
                </c:pt>
                <c:pt idx="18">
                  <c:v>900000-950000</c:v>
                </c:pt>
                <c:pt idx="19">
                  <c:v>950000-1000000</c:v>
                </c:pt>
                <c:pt idx="20">
                  <c:v>&gt;1000000</c:v>
                </c:pt>
              </c:strCache>
            </c:strRef>
          </c:cat>
          <c:val>
            <c:numRef>
              <c:f>[1]Bivariate!$B$2:$B$22</c:f>
              <c:numCache>
                <c:formatCode>General</c:formatCode>
                <c:ptCount val="21"/>
                <c:pt idx="0">
                  <c:v>277298.05331412103</c:v>
                </c:pt>
                <c:pt idx="1">
                  <c:v>393338.19714540587</c:v>
                </c:pt>
                <c:pt idx="2">
                  <c:v>519688.90782214905</c:v>
                </c:pt>
                <c:pt idx="3">
                  <c:v>630878.76629889663</c:v>
                </c:pt>
                <c:pt idx="4">
                  <c:v>740833.60791366908</c:v>
                </c:pt>
                <c:pt idx="5">
                  <c:v>821826.36594202893</c:v>
                </c:pt>
                <c:pt idx="6">
                  <c:v>884090.21497405483</c:v>
                </c:pt>
                <c:pt idx="7">
                  <c:v>920791.10445205483</c:v>
                </c:pt>
                <c:pt idx="8">
                  <c:v>985704.88088642654</c:v>
                </c:pt>
                <c:pt idx="9">
                  <c:v>997944.6226415094</c:v>
                </c:pt>
                <c:pt idx="10">
                  <c:v>1112433.2107438017</c:v>
                </c:pt>
                <c:pt idx="11">
                  <c:v>1074844.0714285714</c:v>
                </c:pt>
                <c:pt idx="12">
                  <c:v>1171325.8846153845</c:v>
                </c:pt>
                <c:pt idx="13">
                  <c:v>1000031.8378378379</c:v>
                </c:pt>
                <c:pt idx="14">
                  <c:v>1259983.3500000001</c:v>
                </c:pt>
                <c:pt idx="15">
                  <c:v>1344940</c:v>
                </c:pt>
                <c:pt idx="16">
                  <c:v>876760.07142857148</c:v>
                </c:pt>
                <c:pt idx="17">
                  <c:v>1388400.75</c:v>
                </c:pt>
                <c:pt idx="18">
                  <c:v>1093675.6551724137</c:v>
                </c:pt>
                <c:pt idx="19">
                  <c:v>450000</c:v>
                </c:pt>
                <c:pt idx="20">
                  <c:v>1037054.7972972973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D-4EC4-BCE8-7C74EFBCC4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14616063"/>
        <c:axId val="1085608047"/>
      </c:barChart>
      <c:catAx>
        <c:axId val="1014616063"/>
        <c:scaling>
          <c:orientation val="minMax"/>
        </c:scaling>
        <c:delete val="0"/>
        <c:axPos val="b"/>
        <c:title>
          <c:tx>
            <c:strRef>
              <c:f>'C:\Users\jagri\Desktop\[bank loan case study.xlsx]Bivariate'!$A$1</c:f>
              <c:strCache>
                <c:ptCount val="1"/>
                <c:pt idx="0">
                  <c:v>Income-range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608047"/>
        <c:crosses val="autoZero"/>
        <c:auto val="1"/>
        <c:lblAlgn val="ctr"/>
        <c:lblOffset val="100"/>
        <c:noMultiLvlLbl val="0"/>
      </c:catAx>
      <c:valAx>
        <c:axId val="1085608047"/>
        <c:scaling>
          <c:orientation val="minMax"/>
        </c:scaling>
        <c:delete val="1"/>
        <c:axPos val="l"/>
        <c:title>
          <c:tx>
            <c:strRef>
              <c:f>'C:\Users\jagri\Desktop\[bank loan case study.xlsx]Bivariate'!$B$1</c:f>
              <c:strCache>
                <c:ptCount val="1"/>
                <c:pt idx="0">
                  <c:v>Average of Credit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14616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5EAB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'C:\Users\jagri\Desktop\[bank loan case study.xlsx]Bivariate'!$C$1</c:f>
              <c:strCache>
                <c:ptCount val="1"/>
                <c:pt idx="0">
                  <c:v>Average of Annunity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[1]Bivariate!$A$2:$A$22</c:f>
              <c:strCache>
                <c:ptCount val="21"/>
                <c:pt idx="0">
                  <c:v>0-50000</c:v>
                </c:pt>
                <c:pt idx="1">
                  <c:v>50000-100000</c:v>
                </c:pt>
                <c:pt idx="2">
                  <c:v>100000-150000</c:v>
                </c:pt>
                <c:pt idx="3">
                  <c:v>150000-200000</c:v>
                </c:pt>
                <c:pt idx="4">
                  <c:v>200000-250000</c:v>
                </c:pt>
                <c:pt idx="5">
                  <c:v>250000-300000</c:v>
                </c:pt>
                <c:pt idx="6">
                  <c:v>300000-350000</c:v>
                </c:pt>
                <c:pt idx="7">
                  <c:v>350000-400000</c:v>
                </c:pt>
                <c:pt idx="8">
                  <c:v>400000-450000</c:v>
                </c:pt>
                <c:pt idx="9">
                  <c:v>450000-500000</c:v>
                </c:pt>
                <c:pt idx="10">
                  <c:v>500000-550000</c:v>
                </c:pt>
                <c:pt idx="11">
                  <c:v>550000-600000</c:v>
                </c:pt>
                <c:pt idx="12">
                  <c:v>600000-650000</c:v>
                </c:pt>
                <c:pt idx="13">
                  <c:v>650000-700000</c:v>
                </c:pt>
                <c:pt idx="14">
                  <c:v>700000-750000</c:v>
                </c:pt>
                <c:pt idx="15">
                  <c:v>750000-800000</c:v>
                </c:pt>
                <c:pt idx="16">
                  <c:v>800000-850000</c:v>
                </c:pt>
                <c:pt idx="17">
                  <c:v>850000-900000</c:v>
                </c:pt>
                <c:pt idx="18">
                  <c:v>900000-950000</c:v>
                </c:pt>
                <c:pt idx="19">
                  <c:v>950000-1000000</c:v>
                </c:pt>
                <c:pt idx="20">
                  <c:v>&gt;1000000</c:v>
                </c:pt>
              </c:strCache>
            </c:strRef>
          </c:cat>
          <c:val>
            <c:numRef>
              <c:f>[1]Bivariate!$C$2:$C$22</c:f>
              <c:numCache>
                <c:formatCode>General</c:formatCode>
                <c:ptCount val="21"/>
                <c:pt idx="0">
                  <c:v>13640.21325648415</c:v>
                </c:pt>
                <c:pt idx="1">
                  <c:v>18704.50089206066</c:v>
                </c:pt>
                <c:pt idx="2">
                  <c:v>24008.572663647592</c:v>
                </c:pt>
                <c:pt idx="3">
                  <c:v>28654.873119358075</c:v>
                </c:pt>
                <c:pt idx="4">
                  <c:v>33007.888489208635</c:v>
                </c:pt>
                <c:pt idx="5">
                  <c:v>36100.313405797104</c:v>
                </c:pt>
                <c:pt idx="6">
                  <c:v>39301.628984432915</c:v>
                </c:pt>
                <c:pt idx="7">
                  <c:v>40810.45890410959</c:v>
                </c:pt>
                <c:pt idx="8">
                  <c:v>44097.506925207759</c:v>
                </c:pt>
                <c:pt idx="9">
                  <c:v>44784.764150943396</c:v>
                </c:pt>
                <c:pt idx="10">
                  <c:v>45984.458677685951</c:v>
                </c:pt>
                <c:pt idx="11">
                  <c:v>46788.964285714283</c:v>
                </c:pt>
                <c:pt idx="12">
                  <c:v>49857.692307692305</c:v>
                </c:pt>
                <c:pt idx="13">
                  <c:v>47379.405405405407</c:v>
                </c:pt>
                <c:pt idx="14">
                  <c:v>53482.275000000001</c:v>
                </c:pt>
                <c:pt idx="15">
                  <c:v>58803</c:v>
                </c:pt>
                <c:pt idx="16">
                  <c:v>47799.857142857145</c:v>
                </c:pt>
                <c:pt idx="17">
                  <c:v>47631.375</c:v>
                </c:pt>
                <c:pt idx="18">
                  <c:v>58976.224137931036</c:v>
                </c:pt>
                <c:pt idx="19">
                  <c:v>30073.5</c:v>
                </c:pt>
                <c:pt idx="20">
                  <c:v>54840.04054054054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3C-415E-9271-77A430969DF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5031647"/>
        <c:axId val="103502156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'C:\Users\jagri\Desktop\[bank loan case study.xlsx]Bivariate'!$B$1</c15:sqref>
                        </c15:formulaRef>
                      </c:ext>
                    </c:extLst>
                    <c:strCache>
                      <c:ptCount val="1"/>
                      <c:pt idx="0">
                        <c:v>Average of Credit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[1]Bivariate!$A$2:$A$22</c15:sqref>
                        </c15:formulaRef>
                      </c:ext>
                    </c:extLst>
                    <c:strCache>
                      <c:ptCount val="21"/>
                      <c:pt idx="0">
                        <c:v>0-50000</c:v>
                      </c:pt>
                      <c:pt idx="1">
                        <c:v>50000-100000</c:v>
                      </c:pt>
                      <c:pt idx="2">
                        <c:v>100000-150000</c:v>
                      </c:pt>
                      <c:pt idx="3">
                        <c:v>150000-200000</c:v>
                      </c:pt>
                      <c:pt idx="4">
                        <c:v>200000-250000</c:v>
                      </c:pt>
                      <c:pt idx="5">
                        <c:v>250000-300000</c:v>
                      </c:pt>
                      <c:pt idx="6">
                        <c:v>300000-350000</c:v>
                      </c:pt>
                      <c:pt idx="7">
                        <c:v>350000-400000</c:v>
                      </c:pt>
                      <c:pt idx="8">
                        <c:v>400000-450000</c:v>
                      </c:pt>
                      <c:pt idx="9">
                        <c:v>450000-500000</c:v>
                      </c:pt>
                      <c:pt idx="10">
                        <c:v>500000-550000</c:v>
                      </c:pt>
                      <c:pt idx="11">
                        <c:v>550000-600000</c:v>
                      </c:pt>
                      <c:pt idx="12">
                        <c:v>600000-650000</c:v>
                      </c:pt>
                      <c:pt idx="13">
                        <c:v>650000-700000</c:v>
                      </c:pt>
                      <c:pt idx="14">
                        <c:v>700000-750000</c:v>
                      </c:pt>
                      <c:pt idx="15">
                        <c:v>750000-800000</c:v>
                      </c:pt>
                      <c:pt idx="16">
                        <c:v>800000-850000</c:v>
                      </c:pt>
                      <c:pt idx="17">
                        <c:v>850000-900000</c:v>
                      </c:pt>
                      <c:pt idx="18">
                        <c:v>900000-950000</c:v>
                      </c:pt>
                      <c:pt idx="19">
                        <c:v>950000-1000000</c:v>
                      </c:pt>
                      <c:pt idx="20">
                        <c:v>&gt;1000000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[1]Bivariate!$B$2:$B$22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277298.05331412103</c:v>
                      </c:pt>
                      <c:pt idx="1">
                        <c:v>393338.19714540587</c:v>
                      </c:pt>
                      <c:pt idx="2">
                        <c:v>519688.90782214905</c:v>
                      </c:pt>
                      <c:pt idx="3">
                        <c:v>630878.76629889663</c:v>
                      </c:pt>
                      <c:pt idx="4">
                        <c:v>740833.60791366908</c:v>
                      </c:pt>
                      <c:pt idx="5">
                        <c:v>821826.36594202893</c:v>
                      </c:pt>
                      <c:pt idx="6">
                        <c:v>884090.21497405483</c:v>
                      </c:pt>
                      <c:pt idx="7">
                        <c:v>920791.10445205483</c:v>
                      </c:pt>
                      <c:pt idx="8">
                        <c:v>985704.88088642654</c:v>
                      </c:pt>
                      <c:pt idx="9">
                        <c:v>997944.6226415094</c:v>
                      </c:pt>
                      <c:pt idx="10">
                        <c:v>1112433.2107438017</c:v>
                      </c:pt>
                      <c:pt idx="11">
                        <c:v>1074844.0714285714</c:v>
                      </c:pt>
                      <c:pt idx="12">
                        <c:v>1171325.8846153845</c:v>
                      </c:pt>
                      <c:pt idx="13">
                        <c:v>1000031.8378378379</c:v>
                      </c:pt>
                      <c:pt idx="14">
                        <c:v>1259983.3500000001</c:v>
                      </c:pt>
                      <c:pt idx="15">
                        <c:v>1344940</c:v>
                      </c:pt>
                      <c:pt idx="16">
                        <c:v>876760.07142857148</c:v>
                      </c:pt>
                      <c:pt idx="17">
                        <c:v>1388400.75</c:v>
                      </c:pt>
                      <c:pt idx="18">
                        <c:v>1093675.6551724137</c:v>
                      </c:pt>
                      <c:pt idx="19">
                        <c:v>450000</c:v>
                      </c:pt>
                      <c:pt idx="20">
                        <c:v>1037054.7972972973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23C-415E-9271-77A430969DFD}"/>
                  </c:ext>
                </c:extLst>
              </c15:ser>
            </c15:filteredBarSeries>
          </c:ext>
        </c:extLst>
      </c:barChart>
      <c:catAx>
        <c:axId val="103503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021567"/>
        <c:crosses val="autoZero"/>
        <c:auto val="1"/>
        <c:lblAlgn val="ctr"/>
        <c:lblOffset val="100"/>
        <c:noMultiLvlLbl val="0"/>
      </c:catAx>
      <c:valAx>
        <c:axId val="103502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031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50000"/>
        <a:lumOff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Columns with Null Values &lt;40%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'[1]proportion of null'!$L$3</c:f>
              <c:strCache>
                <c:ptCount val="1"/>
                <c:pt idx="0">
                  <c:v>Null 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'[1]proportion of null'!$K$4:$K$21</c:f>
              <c:strCache>
                <c:ptCount val="18"/>
                <c:pt idx="0">
                  <c:v>AMT_ANNUITY</c:v>
                </c:pt>
                <c:pt idx="1">
                  <c:v>CNT_FAM_MEMBERS</c:v>
                </c:pt>
                <c:pt idx="2">
                  <c:v>DAYS_LAST_PHONE_CHANGE</c:v>
                </c:pt>
                <c:pt idx="3">
                  <c:v>AMT_GOODS_PRICE</c:v>
                </c:pt>
                <c:pt idx="4">
                  <c:v>EXT_SOURCE_2</c:v>
                </c:pt>
                <c:pt idx="5">
                  <c:v>OBS_30_CNT_SOCIAL_CIRCLE</c:v>
                </c:pt>
                <c:pt idx="6">
                  <c:v>DEF_30_CNT_SOCIAL_CIRCLE</c:v>
                </c:pt>
                <c:pt idx="7">
                  <c:v>OBS_60_CNT_SOCIAL_CIRCLE</c:v>
                </c:pt>
                <c:pt idx="8">
                  <c:v>DEF_60_CNT_SOCIAL_CIRCLE</c:v>
                </c:pt>
                <c:pt idx="9">
                  <c:v>NAME_TYPE_SUITE</c:v>
                </c:pt>
                <c:pt idx="10">
                  <c:v>AMT_REQ_CREDIT_BUREAU_HOUR</c:v>
                </c:pt>
                <c:pt idx="11">
                  <c:v>AMT_REQ_CREDIT_BUREAU_DAY</c:v>
                </c:pt>
                <c:pt idx="12">
                  <c:v>AMT_REQ_CREDIT_BUREAU_WEEK</c:v>
                </c:pt>
                <c:pt idx="13">
                  <c:v>AMT_REQ_CREDIT_BUREAU_MON</c:v>
                </c:pt>
                <c:pt idx="14">
                  <c:v>AMT_REQ_CREDIT_BUREAU_QRT</c:v>
                </c:pt>
                <c:pt idx="15">
                  <c:v>AMT_REQ_CREDIT_BUREAU_YEAR</c:v>
                </c:pt>
                <c:pt idx="16">
                  <c:v>EXT_SOURCE_3</c:v>
                </c:pt>
                <c:pt idx="17">
                  <c:v>OCCUPATION_TYPE</c:v>
                </c:pt>
              </c:strCache>
            </c:strRef>
          </c:cat>
          <c:val>
            <c:numRef>
              <c:f>'[1]proportion of null'!$L$4:$L$21</c:f>
              <c:numCache>
                <c:formatCode>General</c:formatCode>
                <c:ptCount val="18"/>
                <c:pt idx="0">
                  <c:v>2.0000400008000161E-3</c:v>
                </c:pt>
                <c:pt idx="1">
                  <c:v>2.0000400008000161E-3</c:v>
                </c:pt>
                <c:pt idx="2">
                  <c:v>2.0000400008000161E-3</c:v>
                </c:pt>
                <c:pt idx="3">
                  <c:v>7.6001520030400602E-2</c:v>
                </c:pt>
                <c:pt idx="4">
                  <c:v>0.25200504010080199</c:v>
                </c:pt>
                <c:pt idx="5">
                  <c:v>0.33600672013440269</c:v>
                </c:pt>
                <c:pt idx="6">
                  <c:v>0.33600672013440269</c:v>
                </c:pt>
                <c:pt idx="7">
                  <c:v>0.33600672013440269</c:v>
                </c:pt>
                <c:pt idx="8">
                  <c:v>0.33600672013440269</c:v>
                </c:pt>
                <c:pt idx="9">
                  <c:v>0.38400768015360309</c:v>
                </c:pt>
                <c:pt idx="10">
                  <c:v>13.468269365387309</c:v>
                </c:pt>
                <c:pt idx="11">
                  <c:v>13.468269365387309</c:v>
                </c:pt>
                <c:pt idx="12">
                  <c:v>13.468269365387309</c:v>
                </c:pt>
                <c:pt idx="13">
                  <c:v>13.468269365387309</c:v>
                </c:pt>
                <c:pt idx="14">
                  <c:v>13.468269365387309</c:v>
                </c:pt>
                <c:pt idx="15">
                  <c:v>13.468269365387309</c:v>
                </c:pt>
                <c:pt idx="16">
                  <c:v>19.888397767955361</c:v>
                </c:pt>
                <c:pt idx="17">
                  <c:v>31.30862617252345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B-4C89-A0AD-C2CA70BDC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24825039"/>
        <c:axId val="224825519"/>
      </c:barChart>
      <c:catAx>
        <c:axId val="22482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25519"/>
        <c:crosses val="autoZero"/>
        <c:auto val="1"/>
        <c:lblAlgn val="ctr"/>
        <c:lblOffset val="100"/>
        <c:noMultiLvlLbl val="0"/>
      </c:catAx>
      <c:valAx>
        <c:axId val="22482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2503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Annuity</a:t>
            </a:r>
            <a:r>
              <a:rPr lang="en-IN" baseline="0"/>
              <a:t> Categories Vs Defaulters &amp; Non-defaulters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'C:\Users\jagri\Desktop\[bank loan case study.xlsx]Univariate Segmented'!$AO$1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'[1]Univariate Segmented'!$AN$2:$AN$21</c:f>
              <c:strCache>
                <c:ptCount val="20"/>
                <c:pt idx="0">
                  <c:v>0-10000</c:v>
                </c:pt>
                <c:pt idx="1">
                  <c:v>10000-20000</c:v>
                </c:pt>
                <c:pt idx="2">
                  <c:v>20000-30000</c:v>
                </c:pt>
                <c:pt idx="3">
                  <c:v>30000-40000</c:v>
                </c:pt>
                <c:pt idx="4">
                  <c:v>40000-50000</c:v>
                </c:pt>
                <c:pt idx="5">
                  <c:v>50000-60000</c:v>
                </c:pt>
                <c:pt idx="6">
                  <c:v>60000-70000</c:v>
                </c:pt>
                <c:pt idx="7">
                  <c:v>70000-80000</c:v>
                </c:pt>
                <c:pt idx="8">
                  <c:v>80000-90000</c:v>
                </c:pt>
                <c:pt idx="9">
                  <c:v>90000-100000</c:v>
                </c:pt>
                <c:pt idx="10">
                  <c:v>100000-110000</c:v>
                </c:pt>
                <c:pt idx="11">
                  <c:v>110000-120000</c:v>
                </c:pt>
                <c:pt idx="12">
                  <c:v>120000-130000</c:v>
                </c:pt>
                <c:pt idx="13">
                  <c:v>130000-140000</c:v>
                </c:pt>
                <c:pt idx="14">
                  <c:v>140000-150000</c:v>
                </c:pt>
                <c:pt idx="15">
                  <c:v>150000-160000</c:v>
                </c:pt>
                <c:pt idx="16">
                  <c:v>160000-170000</c:v>
                </c:pt>
                <c:pt idx="17">
                  <c:v>170000-180000</c:v>
                </c:pt>
                <c:pt idx="18">
                  <c:v>180000-190000</c:v>
                </c:pt>
                <c:pt idx="19">
                  <c:v>&gt;190000</c:v>
                </c:pt>
              </c:strCache>
            </c:strRef>
          </c:cat>
          <c:val>
            <c:numRef>
              <c:f>'[1]Univariate Segmented'!$AO$2:$AO$21</c:f>
              <c:numCache>
                <c:formatCode>General</c:formatCode>
                <c:ptCount val="20"/>
                <c:pt idx="0">
                  <c:v>2939</c:v>
                </c:pt>
                <c:pt idx="1">
                  <c:v>10325</c:v>
                </c:pt>
                <c:pt idx="2">
                  <c:v>12295</c:v>
                </c:pt>
                <c:pt idx="3">
                  <c:v>8349</c:v>
                </c:pt>
                <c:pt idx="4">
                  <c:v>4088</c:v>
                </c:pt>
                <c:pt idx="5">
                  <c:v>1908</c:v>
                </c:pt>
                <c:pt idx="6">
                  <c:v>722</c:v>
                </c:pt>
                <c:pt idx="7">
                  <c:v>230</c:v>
                </c:pt>
                <c:pt idx="8">
                  <c:v>78</c:v>
                </c:pt>
                <c:pt idx="9">
                  <c:v>67</c:v>
                </c:pt>
                <c:pt idx="10">
                  <c:v>22</c:v>
                </c:pt>
                <c:pt idx="11">
                  <c:v>20</c:v>
                </c:pt>
                <c:pt idx="12">
                  <c:v>7</c:v>
                </c:pt>
                <c:pt idx="13">
                  <c:v>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1</c:v>
                </c:pt>
                <c:pt idx="19">
                  <c:v>6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D6AB-4331-97A5-C80105AE70DA}"/>
            </c:ext>
          </c:extLst>
        </c:ser>
        <c:ser>
          <c:idx val="1"/>
          <c:order val="1"/>
          <c:tx>
            <c:strRef>
              <c:f>'C:\Users\jagri\Desktop\[bank loan case study.xlsx]Univariate Segmented'!$AP$1</c:f>
              <c:strCache>
                <c:ptCount val="1"/>
                <c:pt idx="0">
                  <c:v>Non-Defaulters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'[1]Univariate Segmented'!$AN$2:$AN$21</c:f>
              <c:strCache>
                <c:ptCount val="20"/>
                <c:pt idx="0">
                  <c:v>0-10000</c:v>
                </c:pt>
                <c:pt idx="1">
                  <c:v>10000-20000</c:v>
                </c:pt>
                <c:pt idx="2">
                  <c:v>20000-30000</c:v>
                </c:pt>
                <c:pt idx="3">
                  <c:v>30000-40000</c:v>
                </c:pt>
                <c:pt idx="4">
                  <c:v>40000-50000</c:v>
                </c:pt>
                <c:pt idx="5">
                  <c:v>50000-60000</c:v>
                </c:pt>
                <c:pt idx="6">
                  <c:v>60000-70000</c:v>
                </c:pt>
                <c:pt idx="7">
                  <c:v>70000-80000</c:v>
                </c:pt>
                <c:pt idx="8">
                  <c:v>80000-90000</c:v>
                </c:pt>
                <c:pt idx="9">
                  <c:v>90000-100000</c:v>
                </c:pt>
                <c:pt idx="10">
                  <c:v>100000-110000</c:v>
                </c:pt>
                <c:pt idx="11">
                  <c:v>110000-120000</c:v>
                </c:pt>
                <c:pt idx="12">
                  <c:v>120000-130000</c:v>
                </c:pt>
                <c:pt idx="13">
                  <c:v>130000-140000</c:v>
                </c:pt>
                <c:pt idx="14">
                  <c:v>140000-150000</c:v>
                </c:pt>
                <c:pt idx="15">
                  <c:v>150000-160000</c:v>
                </c:pt>
                <c:pt idx="16">
                  <c:v>160000-170000</c:v>
                </c:pt>
                <c:pt idx="17">
                  <c:v>170000-180000</c:v>
                </c:pt>
                <c:pt idx="18">
                  <c:v>180000-190000</c:v>
                </c:pt>
                <c:pt idx="19">
                  <c:v>&gt;190000</c:v>
                </c:pt>
              </c:strCache>
            </c:strRef>
          </c:cat>
          <c:val>
            <c:numRef>
              <c:f>'[1]Univariate Segmented'!$AP$2:$AP$21</c:f>
              <c:numCache>
                <c:formatCode>General</c:formatCode>
                <c:ptCount val="20"/>
                <c:pt idx="0">
                  <c:v>2730</c:v>
                </c:pt>
                <c:pt idx="1">
                  <c:v>9436</c:v>
                </c:pt>
                <c:pt idx="2">
                  <c:v>11139</c:v>
                </c:pt>
                <c:pt idx="3">
                  <c:v>7560</c:v>
                </c:pt>
                <c:pt idx="4">
                  <c:v>3797</c:v>
                </c:pt>
                <c:pt idx="5">
                  <c:v>1769</c:v>
                </c:pt>
                <c:pt idx="6">
                  <c:v>688</c:v>
                </c:pt>
                <c:pt idx="7">
                  <c:v>222</c:v>
                </c:pt>
                <c:pt idx="8">
                  <c:v>74</c:v>
                </c:pt>
                <c:pt idx="9">
                  <c:v>67</c:v>
                </c:pt>
                <c:pt idx="10">
                  <c:v>21</c:v>
                </c:pt>
                <c:pt idx="11">
                  <c:v>20</c:v>
                </c:pt>
                <c:pt idx="12">
                  <c:v>7</c:v>
                </c:pt>
                <c:pt idx="13">
                  <c:v>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1</c:v>
                </c:pt>
                <c:pt idx="1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AB-4331-97A5-C80105AE70DA}"/>
            </c:ext>
          </c:extLst>
        </c:ser>
        <c:ser>
          <c:idx val="2"/>
          <c:order val="2"/>
          <c:tx>
            <c:strRef>
              <c:f>'C:\Users\jagri\Desktop\[bank loan case study.xlsx]Univariate Segmented'!$AQ$1</c:f>
              <c:strCache>
                <c:ptCount val="1"/>
                <c:pt idx="0">
                  <c:v>Defaulters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'[1]Univariate Segmented'!$AN$2:$AN$21</c:f>
              <c:strCache>
                <c:ptCount val="20"/>
                <c:pt idx="0">
                  <c:v>0-10000</c:v>
                </c:pt>
                <c:pt idx="1">
                  <c:v>10000-20000</c:v>
                </c:pt>
                <c:pt idx="2">
                  <c:v>20000-30000</c:v>
                </c:pt>
                <c:pt idx="3">
                  <c:v>30000-40000</c:v>
                </c:pt>
                <c:pt idx="4">
                  <c:v>40000-50000</c:v>
                </c:pt>
                <c:pt idx="5">
                  <c:v>50000-60000</c:v>
                </c:pt>
                <c:pt idx="6">
                  <c:v>60000-70000</c:v>
                </c:pt>
                <c:pt idx="7">
                  <c:v>70000-80000</c:v>
                </c:pt>
                <c:pt idx="8">
                  <c:v>80000-90000</c:v>
                </c:pt>
                <c:pt idx="9">
                  <c:v>90000-100000</c:v>
                </c:pt>
                <c:pt idx="10">
                  <c:v>100000-110000</c:v>
                </c:pt>
                <c:pt idx="11">
                  <c:v>110000-120000</c:v>
                </c:pt>
                <c:pt idx="12">
                  <c:v>120000-130000</c:v>
                </c:pt>
                <c:pt idx="13">
                  <c:v>130000-140000</c:v>
                </c:pt>
                <c:pt idx="14">
                  <c:v>140000-150000</c:v>
                </c:pt>
                <c:pt idx="15">
                  <c:v>150000-160000</c:v>
                </c:pt>
                <c:pt idx="16">
                  <c:v>160000-170000</c:v>
                </c:pt>
                <c:pt idx="17">
                  <c:v>170000-180000</c:v>
                </c:pt>
                <c:pt idx="18">
                  <c:v>180000-190000</c:v>
                </c:pt>
                <c:pt idx="19">
                  <c:v>&gt;190000</c:v>
                </c:pt>
              </c:strCache>
            </c:strRef>
          </c:cat>
          <c:val>
            <c:numRef>
              <c:f>'[1]Univariate Segmented'!$AQ$2:$AQ$21</c:f>
              <c:numCache>
                <c:formatCode>General</c:formatCode>
                <c:ptCount val="20"/>
                <c:pt idx="0">
                  <c:v>209</c:v>
                </c:pt>
                <c:pt idx="1">
                  <c:v>889</c:v>
                </c:pt>
                <c:pt idx="2">
                  <c:v>1156</c:v>
                </c:pt>
                <c:pt idx="3">
                  <c:v>789</c:v>
                </c:pt>
                <c:pt idx="4">
                  <c:v>291</c:v>
                </c:pt>
                <c:pt idx="5">
                  <c:v>139</c:v>
                </c:pt>
                <c:pt idx="6">
                  <c:v>34</c:v>
                </c:pt>
                <c:pt idx="7">
                  <c:v>8</c:v>
                </c:pt>
                <c:pt idx="8">
                  <c:v>4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AB-4331-97A5-C80105AE70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11040783"/>
        <c:axId val="1770097951"/>
        <c:extLst/>
      </c:barChart>
      <c:catAx>
        <c:axId val="1711040783"/>
        <c:scaling>
          <c:orientation val="minMax"/>
        </c:scaling>
        <c:delete val="0"/>
        <c:axPos val="b"/>
        <c:title>
          <c:tx>
            <c:strRef>
              <c:f>'C:\Users\jagri\Desktop\[bank loan case study.xlsx]Univariate Segmented'!$AN$1</c:f>
              <c:strCache>
                <c:ptCount val="1"/>
                <c:pt idx="0">
                  <c:v>Annuity Range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97951"/>
        <c:crosses val="autoZero"/>
        <c:auto val="1"/>
        <c:lblAlgn val="ctr"/>
        <c:lblOffset val="100"/>
        <c:noMultiLvlLbl val="0"/>
      </c:catAx>
      <c:valAx>
        <c:axId val="17700979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No.</a:t>
                </a:r>
                <a:r>
                  <a:rPr lang="en-IN" baseline="0">
                    <a:solidFill>
                      <a:sysClr val="windowText" lastClr="000000"/>
                    </a:solidFill>
                  </a:rPr>
                  <a:t> Of applicants</a:t>
                </a:r>
                <a:endParaRPr lang="en-IN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1104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bg2">
            <a:lumMod val="75000"/>
          </a:schemeClr>
        </a:gs>
        <a:gs pos="0">
          <a:schemeClr val="accent3">
            <a:lumMod val="40000"/>
            <a:lumOff val="60000"/>
          </a:schemeClr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Annuity Categories Vs Loan Applicants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'C:\Users\jagri\Desktop\[bank loan case study.xlsx]Univariate Segmented'!$AO$1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elete val="1"/>
          </c:dLbls>
          <c:cat>
            <c:strRef>
              <c:f>'[1]Univariate Segmented'!$AN$2:$AN$24</c:f>
              <c:strCache>
                <c:ptCount val="23"/>
                <c:pt idx="0">
                  <c:v>0-10000</c:v>
                </c:pt>
                <c:pt idx="1">
                  <c:v>10000-20000</c:v>
                </c:pt>
                <c:pt idx="2">
                  <c:v>20000-30000</c:v>
                </c:pt>
                <c:pt idx="3">
                  <c:v>30000-40000</c:v>
                </c:pt>
                <c:pt idx="4">
                  <c:v>40000-50000</c:v>
                </c:pt>
                <c:pt idx="5">
                  <c:v>50000-60000</c:v>
                </c:pt>
                <c:pt idx="6">
                  <c:v>60000-70000</c:v>
                </c:pt>
                <c:pt idx="7">
                  <c:v>70000-80000</c:v>
                </c:pt>
                <c:pt idx="8">
                  <c:v>80000-90000</c:v>
                </c:pt>
                <c:pt idx="9">
                  <c:v>90000-100000</c:v>
                </c:pt>
                <c:pt idx="10">
                  <c:v>100000-110000</c:v>
                </c:pt>
                <c:pt idx="11">
                  <c:v>110000-120000</c:v>
                </c:pt>
                <c:pt idx="12">
                  <c:v>120000-130000</c:v>
                </c:pt>
                <c:pt idx="13">
                  <c:v>130000-140000</c:v>
                </c:pt>
                <c:pt idx="14">
                  <c:v>140000-150000</c:v>
                </c:pt>
                <c:pt idx="15">
                  <c:v>150000-160000</c:v>
                </c:pt>
                <c:pt idx="16">
                  <c:v>160000-170000</c:v>
                </c:pt>
                <c:pt idx="17">
                  <c:v>170000-180000</c:v>
                </c:pt>
                <c:pt idx="18">
                  <c:v>180000-190000</c:v>
                </c:pt>
                <c:pt idx="19">
                  <c:v>&gt;190000</c:v>
                </c:pt>
              </c:strCache>
            </c:strRef>
          </c:cat>
          <c:val>
            <c:numRef>
              <c:f>'[1]Univariate Segmented'!$AO$2:$AO$24</c:f>
              <c:numCache>
                <c:formatCode>General</c:formatCode>
                <c:ptCount val="23"/>
                <c:pt idx="0">
                  <c:v>2939</c:v>
                </c:pt>
                <c:pt idx="1">
                  <c:v>10325</c:v>
                </c:pt>
                <c:pt idx="2">
                  <c:v>12295</c:v>
                </c:pt>
                <c:pt idx="3">
                  <c:v>8349</c:v>
                </c:pt>
                <c:pt idx="4">
                  <c:v>4088</c:v>
                </c:pt>
                <c:pt idx="5">
                  <c:v>1908</c:v>
                </c:pt>
                <c:pt idx="6">
                  <c:v>722</c:v>
                </c:pt>
                <c:pt idx="7">
                  <c:v>230</c:v>
                </c:pt>
                <c:pt idx="8">
                  <c:v>78</c:v>
                </c:pt>
                <c:pt idx="9">
                  <c:v>67</c:v>
                </c:pt>
                <c:pt idx="10">
                  <c:v>22</c:v>
                </c:pt>
                <c:pt idx="11">
                  <c:v>20</c:v>
                </c:pt>
                <c:pt idx="12">
                  <c:v>7</c:v>
                </c:pt>
                <c:pt idx="13">
                  <c:v>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1</c:v>
                </c:pt>
                <c:pt idx="1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A-4D6A-B1B3-472700E770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711045583"/>
        <c:axId val="1922189423"/>
      </c:barChart>
      <c:catAx>
        <c:axId val="1711045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strRef>
              <c:f>'C:\Users\jagri\Desktop\[bank loan case study.xlsx]Univariate Segmented'!$AN$1</c:f>
              <c:strCache>
                <c:ptCount val="1"/>
                <c:pt idx="0">
                  <c:v>Annuity Range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189423"/>
        <c:crosses val="autoZero"/>
        <c:auto val="1"/>
        <c:lblAlgn val="ctr"/>
        <c:lblOffset val="100"/>
        <c:noMultiLvlLbl val="0"/>
      </c:catAx>
      <c:valAx>
        <c:axId val="192218942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Applicants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04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Amt Goods Price Vs Non-Defaulters &amp; Defaulters</a:t>
            </a:r>
          </a:p>
        </c:rich>
      </c:tx>
      <c:layout>
        <c:manualLayout>
          <c:xMode val="edge"/>
          <c:yMode val="edge"/>
          <c:x val="0.1624183690325422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'C:\Users\jagri\Desktop\[bank loan case study.xlsx]Univariate Segmented'!$BF$1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'[1]Univariate Segmented'!$BE$2:$BE$25</c:f>
              <c:strCache>
                <c:ptCount val="24"/>
                <c:pt idx="0">
                  <c:v>0-100000</c:v>
                </c:pt>
                <c:pt idx="1">
                  <c:v>100000-200000</c:v>
                </c:pt>
                <c:pt idx="2">
                  <c:v>200000-300000</c:v>
                </c:pt>
                <c:pt idx="3">
                  <c:v>300000-400000</c:v>
                </c:pt>
                <c:pt idx="4">
                  <c:v>400000-500000</c:v>
                </c:pt>
                <c:pt idx="5">
                  <c:v>500000-600000</c:v>
                </c:pt>
                <c:pt idx="6">
                  <c:v>600000-700000</c:v>
                </c:pt>
                <c:pt idx="7">
                  <c:v>700000-800000</c:v>
                </c:pt>
                <c:pt idx="8">
                  <c:v>800000-900000</c:v>
                </c:pt>
                <c:pt idx="9">
                  <c:v>900000-1000000</c:v>
                </c:pt>
                <c:pt idx="10">
                  <c:v>1000000-1100000</c:v>
                </c:pt>
                <c:pt idx="11">
                  <c:v>1100000-1200000</c:v>
                </c:pt>
                <c:pt idx="12">
                  <c:v>1200000-1300000</c:v>
                </c:pt>
                <c:pt idx="13">
                  <c:v>1300000-1400000</c:v>
                </c:pt>
                <c:pt idx="14">
                  <c:v>1400000-1500000</c:v>
                </c:pt>
                <c:pt idx="15">
                  <c:v>1500000-1600000</c:v>
                </c:pt>
                <c:pt idx="16">
                  <c:v>1600000-1700000</c:v>
                </c:pt>
                <c:pt idx="17">
                  <c:v>1700000-1800000</c:v>
                </c:pt>
                <c:pt idx="18">
                  <c:v>1800000-1900000</c:v>
                </c:pt>
                <c:pt idx="19">
                  <c:v>1900000-2000000</c:v>
                </c:pt>
                <c:pt idx="20">
                  <c:v>2000000-2100000</c:v>
                </c:pt>
                <c:pt idx="21">
                  <c:v>2100000-2200000</c:v>
                </c:pt>
                <c:pt idx="22">
                  <c:v>2200000-2300000</c:v>
                </c:pt>
                <c:pt idx="23">
                  <c:v>&gt;2300000</c:v>
                </c:pt>
              </c:strCache>
            </c:strRef>
          </c:cat>
          <c:val>
            <c:numRef>
              <c:f>'[1]Univariate Segmented'!$BF$2:$BF$25</c:f>
              <c:numCache>
                <c:formatCode>General</c:formatCode>
                <c:ptCount val="24"/>
                <c:pt idx="0">
                  <c:v>1039</c:v>
                </c:pt>
                <c:pt idx="1">
                  <c:v>4271</c:v>
                </c:pt>
                <c:pt idx="2">
                  <c:v>8062</c:v>
                </c:pt>
                <c:pt idx="3">
                  <c:v>2821</c:v>
                </c:pt>
                <c:pt idx="4">
                  <c:v>7809</c:v>
                </c:pt>
                <c:pt idx="5">
                  <c:v>1680</c:v>
                </c:pt>
                <c:pt idx="6">
                  <c:v>5241</c:v>
                </c:pt>
                <c:pt idx="7">
                  <c:v>1134</c:v>
                </c:pt>
                <c:pt idx="8">
                  <c:v>900</c:v>
                </c:pt>
                <c:pt idx="9">
                  <c:v>3345</c:v>
                </c:pt>
                <c:pt idx="10">
                  <c:v>498</c:v>
                </c:pt>
                <c:pt idx="11">
                  <c:v>1793</c:v>
                </c:pt>
                <c:pt idx="12">
                  <c:v>274</c:v>
                </c:pt>
                <c:pt idx="13">
                  <c:v>1127</c:v>
                </c:pt>
                <c:pt idx="14">
                  <c:v>86</c:v>
                </c:pt>
                <c:pt idx="15">
                  <c:v>355</c:v>
                </c:pt>
                <c:pt idx="16">
                  <c:v>62</c:v>
                </c:pt>
                <c:pt idx="17">
                  <c:v>67</c:v>
                </c:pt>
                <c:pt idx="18">
                  <c:v>330</c:v>
                </c:pt>
                <c:pt idx="19">
                  <c:v>21</c:v>
                </c:pt>
                <c:pt idx="20">
                  <c:v>19</c:v>
                </c:pt>
                <c:pt idx="21">
                  <c:v>7</c:v>
                </c:pt>
                <c:pt idx="22">
                  <c:v>119</c:v>
                </c:pt>
                <c:pt idx="2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4-4642-9835-61FD4BE54229}"/>
            </c:ext>
          </c:extLst>
        </c:ser>
        <c:ser>
          <c:idx val="1"/>
          <c:order val="1"/>
          <c:tx>
            <c:strRef>
              <c:f>'C:\Users\jagri\Desktop\[bank loan case study.xlsx]Univariate Segmented'!$BG$1</c:f>
              <c:strCache>
                <c:ptCount val="1"/>
                <c:pt idx="0">
                  <c:v>Non-Defaulters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'[1]Univariate Segmented'!$BE$2:$BE$25</c:f>
              <c:strCache>
                <c:ptCount val="24"/>
                <c:pt idx="0">
                  <c:v>0-100000</c:v>
                </c:pt>
                <c:pt idx="1">
                  <c:v>100000-200000</c:v>
                </c:pt>
                <c:pt idx="2">
                  <c:v>200000-300000</c:v>
                </c:pt>
                <c:pt idx="3">
                  <c:v>300000-400000</c:v>
                </c:pt>
                <c:pt idx="4">
                  <c:v>400000-500000</c:v>
                </c:pt>
                <c:pt idx="5">
                  <c:v>500000-600000</c:v>
                </c:pt>
                <c:pt idx="6">
                  <c:v>600000-700000</c:v>
                </c:pt>
                <c:pt idx="7">
                  <c:v>700000-800000</c:v>
                </c:pt>
                <c:pt idx="8">
                  <c:v>800000-900000</c:v>
                </c:pt>
                <c:pt idx="9">
                  <c:v>900000-1000000</c:v>
                </c:pt>
                <c:pt idx="10">
                  <c:v>1000000-1100000</c:v>
                </c:pt>
                <c:pt idx="11">
                  <c:v>1100000-1200000</c:v>
                </c:pt>
                <c:pt idx="12">
                  <c:v>1200000-1300000</c:v>
                </c:pt>
                <c:pt idx="13">
                  <c:v>1300000-1400000</c:v>
                </c:pt>
                <c:pt idx="14">
                  <c:v>1400000-1500000</c:v>
                </c:pt>
                <c:pt idx="15">
                  <c:v>1500000-1600000</c:v>
                </c:pt>
                <c:pt idx="16">
                  <c:v>1600000-1700000</c:v>
                </c:pt>
                <c:pt idx="17">
                  <c:v>1700000-1800000</c:v>
                </c:pt>
                <c:pt idx="18">
                  <c:v>1800000-1900000</c:v>
                </c:pt>
                <c:pt idx="19">
                  <c:v>1900000-2000000</c:v>
                </c:pt>
                <c:pt idx="20">
                  <c:v>2000000-2100000</c:v>
                </c:pt>
                <c:pt idx="21">
                  <c:v>2100000-2200000</c:v>
                </c:pt>
                <c:pt idx="22">
                  <c:v>2200000-2300000</c:v>
                </c:pt>
                <c:pt idx="23">
                  <c:v>&gt;2300000</c:v>
                </c:pt>
              </c:strCache>
            </c:strRef>
          </c:cat>
          <c:val>
            <c:numRef>
              <c:f>'[1]Univariate Segmented'!$BG$2:$BG$25</c:f>
              <c:numCache>
                <c:formatCode>General</c:formatCode>
                <c:ptCount val="24"/>
                <c:pt idx="0">
                  <c:v>971</c:v>
                </c:pt>
                <c:pt idx="1">
                  <c:v>3923</c:v>
                </c:pt>
                <c:pt idx="2">
                  <c:v>7296</c:v>
                </c:pt>
                <c:pt idx="3">
                  <c:v>2500</c:v>
                </c:pt>
                <c:pt idx="4">
                  <c:v>6927</c:v>
                </c:pt>
                <c:pt idx="5">
                  <c:v>1558</c:v>
                </c:pt>
                <c:pt idx="6">
                  <c:v>4809</c:v>
                </c:pt>
                <c:pt idx="7">
                  <c:v>1055</c:v>
                </c:pt>
                <c:pt idx="8">
                  <c:v>836</c:v>
                </c:pt>
                <c:pt idx="9">
                  <c:v>3134</c:v>
                </c:pt>
                <c:pt idx="10">
                  <c:v>469</c:v>
                </c:pt>
                <c:pt idx="11">
                  <c:v>1697</c:v>
                </c:pt>
                <c:pt idx="12">
                  <c:v>259</c:v>
                </c:pt>
                <c:pt idx="13">
                  <c:v>1083</c:v>
                </c:pt>
                <c:pt idx="14">
                  <c:v>83</c:v>
                </c:pt>
                <c:pt idx="15">
                  <c:v>334</c:v>
                </c:pt>
                <c:pt idx="16">
                  <c:v>62</c:v>
                </c:pt>
                <c:pt idx="17">
                  <c:v>65</c:v>
                </c:pt>
                <c:pt idx="18">
                  <c:v>318</c:v>
                </c:pt>
                <c:pt idx="19">
                  <c:v>18</c:v>
                </c:pt>
                <c:pt idx="20">
                  <c:v>19</c:v>
                </c:pt>
                <c:pt idx="21">
                  <c:v>7</c:v>
                </c:pt>
                <c:pt idx="22">
                  <c:v>118</c:v>
                </c:pt>
                <c:pt idx="2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44-4642-9835-61FD4BE54229}"/>
            </c:ext>
          </c:extLst>
        </c:ser>
        <c:ser>
          <c:idx val="2"/>
          <c:order val="2"/>
          <c:tx>
            <c:strRef>
              <c:f>'C:\Users\jagri\Desktop\[bank loan case study.xlsx]Univariate Segmented'!$BH$1</c:f>
              <c:strCache>
                <c:ptCount val="1"/>
                <c:pt idx="0">
                  <c:v>Defaulters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'[1]Univariate Segmented'!$BE$2:$BE$25</c:f>
              <c:strCache>
                <c:ptCount val="24"/>
                <c:pt idx="0">
                  <c:v>0-100000</c:v>
                </c:pt>
                <c:pt idx="1">
                  <c:v>100000-200000</c:v>
                </c:pt>
                <c:pt idx="2">
                  <c:v>200000-300000</c:v>
                </c:pt>
                <c:pt idx="3">
                  <c:v>300000-400000</c:v>
                </c:pt>
                <c:pt idx="4">
                  <c:v>400000-500000</c:v>
                </c:pt>
                <c:pt idx="5">
                  <c:v>500000-600000</c:v>
                </c:pt>
                <c:pt idx="6">
                  <c:v>600000-700000</c:v>
                </c:pt>
                <c:pt idx="7">
                  <c:v>700000-800000</c:v>
                </c:pt>
                <c:pt idx="8">
                  <c:v>800000-900000</c:v>
                </c:pt>
                <c:pt idx="9">
                  <c:v>900000-1000000</c:v>
                </c:pt>
                <c:pt idx="10">
                  <c:v>1000000-1100000</c:v>
                </c:pt>
                <c:pt idx="11">
                  <c:v>1100000-1200000</c:v>
                </c:pt>
                <c:pt idx="12">
                  <c:v>1200000-1300000</c:v>
                </c:pt>
                <c:pt idx="13">
                  <c:v>1300000-1400000</c:v>
                </c:pt>
                <c:pt idx="14">
                  <c:v>1400000-1500000</c:v>
                </c:pt>
                <c:pt idx="15">
                  <c:v>1500000-1600000</c:v>
                </c:pt>
                <c:pt idx="16">
                  <c:v>1600000-1700000</c:v>
                </c:pt>
                <c:pt idx="17">
                  <c:v>1700000-1800000</c:v>
                </c:pt>
                <c:pt idx="18">
                  <c:v>1800000-1900000</c:v>
                </c:pt>
                <c:pt idx="19">
                  <c:v>1900000-2000000</c:v>
                </c:pt>
                <c:pt idx="20">
                  <c:v>2000000-2100000</c:v>
                </c:pt>
                <c:pt idx="21">
                  <c:v>2100000-2200000</c:v>
                </c:pt>
                <c:pt idx="22">
                  <c:v>2200000-2300000</c:v>
                </c:pt>
                <c:pt idx="23">
                  <c:v>&gt;2300000</c:v>
                </c:pt>
              </c:strCache>
            </c:strRef>
          </c:cat>
          <c:val>
            <c:numRef>
              <c:f>'[1]Univariate Segmented'!$BH$2:$BH$25</c:f>
              <c:numCache>
                <c:formatCode>General</c:formatCode>
                <c:ptCount val="24"/>
                <c:pt idx="0">
                  <c:v>68</c:v>
                </c:pt>
                <c:pt idx="1">
                  <c:v>348</c:v>
                </c:pt>
                <c:pt idx="2">
                  <c:v>766</c:v>
                </c:pt>
                <c:pt idx="3">
                  <c:v>321</c:v>
                </c:pt>
                <c:pt idx="4">
                  <c:v>882</c:v>
                </c:pt>
                <c:pt idx="5">
                  <c:v>122</c:v>
                </c:pt>
                <c:pt idx="6">
                  <c:v>432</c:v>
                </c:pt>
                <c:pt idx="7">
                  <c:v>79</c:v>
                </c:pt>
                <c:pt idx="8">
                  <c:v>64</c:v>
                </c:pt>
                <c:pt idx="9">
                  <c:v>211</c:v>
                </c:pt>
                <c:pt idx="10">
                  <c:v>29</c:v>
                </c:pt>
                <c:pt idx="11">
                  <c:v>96</c:v>
                </c:pt>
                <c:pt idx="12">
                  <c:v>15</c:v>
                </c:pt>
                <c:pt idx="13">
                  <c:v>44</c:v>
                </c:pt>
                <c:pt idx="14">
                  <c:v>3</c:v>
                </c:pt>
                <c:pt idx="15">
                  <c:v>21</c:v>
                </c:pt>
                <c:pt idx="16">
                  <c:v>0</c:v>
                </c:pt>
                <c:pt idx="17">
                  <c:v>2</c:v>
                </c:pt>
                <c:pt idx="18">
                  <c:v>12</c:v>
                </c:pt>
                <c:pt idx="19">
                  <c:v>3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44-4642-9835-61FD4BE54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97506816"/>
        <c:axId val="1497507296"/>
      </c:barChart>
      <c:catAx>
        <c:axId val="14975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7296"/>
        <c:crosses val="autoZero"/>
        <c:auto val="1"/>
        <c:lblAlgn val="ctr"/>
        <c:lblOffset val="100"/>
        <c:noMultiLvlLbl val="0"/>
      </c:catAx>
      <c:valAx>
        <c:axId val="149750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50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Amt Goods Price Vs </a:t>
            </a:r>
            <a:r>
              <a:rPr lang="en-US"/>
              <a:t>Defaulters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'C:\Users\jagri\Desktop\[bank loan case study.xlsx]Univariate Segmented'!$BH$1</c:f>
              <c:strCache>
                <c:ptCount val="1"/>
                <c:pt idx="0">
                  <c:v>Defaulters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'[1]Univariate Segmented'!$BE$2:$BE$25</c:f>
              <c:strCache>
                <c:ptCount val="24"/>
                <c:pt idx="0">
                  <c:v>0-100000</c:v>
                </c:pt>
                <c:pt idx="1">
                  <c:v>100000-200000</c:v>
                </c:pt>
                <c:pt idx="2">
                  <c:v>200000-300000</c:v>
                </c:pt>
                <c:pt idx="3">
                  <c:v>300000-400000</c:v>
                </c:pt>
                <c:pt idx="4">
                  <c:v>400000-500000</c:v>
                </c:pt>
                <c:pt idx="5">
                  <c:v>500000-600000</c:v>
                </c:pt>
                <c:pt idx="6">
                  <c:v>600000-700000</c:v>
                </c:pt>
                <c:pt idx="7">
                  <c:v>700000-800000</c:v>
                </c:pt>
                <c:pt idx="8">
                  <c:v>800000-900000</c:v>
                </c:pt>
                <c:pt idx="9">
                  <c:v>900000-1000000</c:v>
                </c:pt>
                <c:pt idx="10">
                  <c:v>1000000-1100000</c:v>
                </c:pt>
                <c:pt idx="11">
                  <c:v>1100000-1200000</c:v>
                </c:pt>
                <c:pt idx="12">
                  <c:v>1200000-1300000</c:v>
                </c:pt>
                <c:pt idx="13">
                  <c:v>1300000-1400000</c:v>
                </c:pt>
                <c:pt idx="14">
                  <c:v>1400000-1500000</c:v>
                </c:pt>
                <c:pt idx="15">
                  <c:v>1500000-1600000</c:v>
                </c:pt>
                <c:pt idx="16">
                  <c:v>1600000-1700000</c:v>
                </c:pt>
                <c:pt idx="17">
                  <c:v>1700000-1800000</c:v>
                </c:pt>
                <c:pt idx="18">
                  <c:v>1800000-1900000</c:v>
                </c:pt>
                <c:pt idx="19">
                  <c:v>1900000-2000000</c:v>
                </c:pt>
                <c:pt idx="20">
                  <c:v>2000000-2100000</c:v>
                </c:pt>
                <c:pt idx="21">
                  <c:v>2100000-2200000</c:v>
                </c:pt>
                <c:pt idx="22">
                  <c:v>2200000-2300000</c:v>
                </c:pt>
                <c:pt idx="23">
                  <c:v>&gt;2300000</c:v>
                </c:pt>
              </c:strCache>
            </c:strRef>
          </c:cat>
          <c:val>
            <c:numRef>
              <c:f>'[1]Univariate Segmented'!$BH$2:$BH$25</c:f>
              <c:numCache>
                <c:formatCode>General</c:formatCode>
                <c:ptCount val="24"/>
                <c:pt idx="0">
                  <c:v>68</c:v>
                </c:pt>
                <c:pt idx="1">
                  <c:v>348</c:v>
                </c:pt>
                <c:pt idx="2">
                  <c:v>766</c:v>
                </c:pt>
                <c:pt idx="3">
                  <c:v>321</c:v>
                </c:pt>
                <c:pt idx="4">
                  <c:v>882</c:v>
                </c:pt>
                <c:pt idx="5">
                  <c:v>122</c:v>
                </c:pt>
                <c:pt idx="6">
                  <c:v>432</c:v>
                </c:pt>
                <c:pt idx="7">
                  <c:v>79</c:v>
                </c:pt>
                <c:pt idx="8">
                  <c:v>64</c:v>
                </c:pt>
                <c:pt idx="9">
                  <c:v>211</c:v>
                </c:pt>
                <c:pt idx="10">
                  <c:v>29</c:v>
                </c:pt>
                <c:pt idx="11">
                  <c:v>96</c:v>
                </c:pt>
                <c:pt idx="12">
                  <c:v>15</c:v>
                </c:pt>
                <c:pt idx="13">
                  <c:v>44</c:v>
                </c:pt>
                <c:pt idx="14">
                  <c:v>3</c:v>
                </c:pt>
                <c:pt idx="15">
                  <c:v>21</c:v>
                </c:pt>
                <c:pt idx="16">
                  <c:v>0</c:v>
                </c:pt>
                <c:pt idx="17">
                  <c:v>2</c:v>
                </c:pt>
                <c:pt idx="18">
                  <c:v>12</c:v>
                </c:pt>
                <c:pt idx="19">
                  <c:v>3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13-4C11-AFAD-30CF481E95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80358144"/>
        <c:axId val="2803840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'C:\Users\jagri\Desktop\[bank loan case study.xlsx]Univariate Segmented'!$BF$1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1"/>
                    </a:solidFill>
                    <a:miter lim="800000"/>
                  </a:ln>
                  <a:effectLst>
                    <a:glow rad="63500">
                      <a:schemeClr val="accent1"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'[1]Univariate Segmented'!$BE$2:$BE$25</c15:sqref>
                        </c15:formulaRef>
                      </c:ext>
                    </c:extLst>
                    <c:strCache>
                      <c:ptCount val="24"/>
                      <c:pt idx="0">
                        <c:v>0-100000</c:v>
                      </c:pt>
                      <c:pt idx="1">
                        <c:v>100000-200000</c:v>
                      </c:pt>
                      <c:pt idx="2">
                        <c:v>200000-300000</c:v>
                      </c:pt>
                      <c:pt idx="3">
                        <c:v>300000-400000</c:v>
                      </c:pt>
                      <c:pt idx="4">
                        <c:v>400000-500000</c:v>
                      </c:pt>
                      <c:pt idx="5">
                        <c:v>500000-600000</c:v>
                      </c:pt>
                      <c:pt idx="6">
                        <c:v>600000-700000</c:v>
                      </c:pt>
                      <c:pt idx="7">
                        <c:v>700000-800000</c:v>
                      </c:pt>
                      <c:pt idx="8">
                        <c:v>800000-900000</c:v>
                      </c:pt>
                      <c:pt idx="9">
                        <c:v>900000-1000000</c:v>
                      </c:pt>
                      <c:pt idx="10">
                        <c:v>1000000-1100000</c:v>
                      </c:pt>
                      <c:pt idx="11">
                        <c:v>1100000-1200000</c:v>
                      </c:pt>
                      <c:pt idx="12">
                        <c:v>1200000-1300000</c:v>
                      </c:pt>
                      <c:pt idx="13">
                        <c:v>1300000-1400000</c:v>
                      </c:pt>
                      <c:pt idx="14">
                        <c:v>1400000-1500000</c:v>
                      </c:pt>
                      <c:pt idx="15">
                        <c:v>1500000-1600000</c:v>
                      </c:pt>
                      <c:pt idx="16">
                        <c:v>1600000-1700000</c:v>
                      </c:pt>
                      <c:pt idx="17">
                        <c:v>1700000-1800000</c:v>
                      </c:pt>
                      <c:pt idx="18">
                        <c:v>1800000-1900000</c:v>
                      </c:pt>
                      <c:pt idx="19">
                        <c:v>1900000-2000000</c:v>
                      </c:pt>
                      <c:pt idx="20">
                        <c:v>2000000-2100000</c:v>
                      </c:pt>
                      <c:pt idx="21">
                        <c:v>2100000-2200000</c:v>
                      </c:pt>
                      <c:pt idx="22">
                        <c:v>2200000-2300000</c:v>
                      </c:pt>
                      <c:pt idx="23">
                        <c:v>&gt;2300000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'[1]Univariate Segmented'!$BF$2:$BF$25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1039</c:v>
                      </c:pt>
                      <c:pt idx="1">
                        <c:v>4271</c:v>
                      </c:pt>
                      <c:pt idx="2">
                        <c:v>8062</c:v>
                      </c:pt>
                      <c:pt idx="3">
                        <c:v>2821</c:v>
                      </c:pt>
                      <c:pt idx="4">
                        <c:v>7809</c:v>
                      </c:pt>
                      <c:pt idx="5">
                        <c:v>1680</c:v>
                      </c:pt>
                      <c:pt idx="6">
                        <c:v>5241</c:v>
                      </c:pt>
                      <c:pt idx="7">
                        <c:v>1134</c:v>
                      </c:pt>
                      <c:pt idx="8">
                        <c:v>900</c:v>
                      </c:pt>
                      <c:pt idx="9">
                        <c:v>3345</c:v>
                      </c:pt>
                      <c:pt idx="10">
                        <c:v>498</c:v>
                      </c:pt>
                      <c:pt idx="11">
                        <c:v>1793</c:v>
                      </c:pt>
                      <c:pt idx="12">
                        <c:v>274</c:v>
                      </c:pt>
                      <c:pt idx="13">
                        <c:v>1127</c:v>
                      </c:pt>
                      <c:pt idx="14">
                        <c:v>86</c:v>
                      </c:pt>
                      <c:pt idx="15">
                        <c:v>355</c:v>
                      </c:pt>
                      <c:pt idx="16">
                        <c:v>62</c:v>
                      </c:pt>
                      <c:pt idx="17">
                        <c:v>67</c:v>
                      </c:pt>
                      <c:pt idx="18">
                        <c:v>330</c:v>
                      </c:pt>
                      <c:pt idx="19">
                        <c:v>21</c:v>
                      </c:pt>
                      <c:pt idx="20">
                        <c:v>19</c:v>
                      </c:pt>
                      <c:pt idx="21">
                        <c:v>7</c:v>
                      </c:pt>
                      <c:pt idx="22">
                        <c:v>119</c:v>
                      </c:pt>
                      <c:pt idx="23">
                        <c:v>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713-4C11-AFAD-30CF481E956F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'C:\Users\jagri\Desktop\[bank loan case study.xlsx]Univariate Segmented'!$BG$1</c15:sqref>
                        </c15:formulaRef>
                      </c:ext>
                    </c:extLst>
                    <c:strCache>
                      <c:ptCount val="1"/>
                      <c:pt idx="0">
                        <c:v>Non-Defaulters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2"/>
                    </a:solidFill>
                    <a:miter lim="800000"/>
                  </a:ln>
                  <a:effectLst>
                    <a:glow rad="63500">
                      <a:schemeClr val="accent2"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'[1]Univariate Segmented'!$BE$2:$BE$25</c15:sqref>
                        </c15:formulaRef>
                      </c:ext>
                    </c:extLst>
                    <c:strCache>
                      <c:ptCount val="24"/>
                      <c:pt idx="0">
                        <c:v>0-100000</c:v>
                      </c:pt>
                      <c:pt idx="1">
                        <c:v>100000-200000</c:v>
                      </c:pt>
                      <c:pt idx="2">
                        <c:v>200000-300000</c:v>
                      </c:pt>
                      <c:pt idx="3">
                        <c:v>300000-400000</c:v>
                      </c:pt>
                      <c:pt idx="4">
                        <c:v>400000-500000</c:v>
                      </c:pt>
                      <c:pt idx="5">
                        <c:v>500000-600000</c:v>
                      </c:pt>
                      <c:pt idx="6">
                        <c:v>600000-700000</c:v>
                      </c:pt>
                      <c:pt idx="7">
                        <c:v>700000-800000</c:v>
                      </c:pt>
                      <c:pt idx="8">
                        <c:v>800000-900000</c:v>
                      </c:pt>
                      <c:pt idx="9">
                        <c:v>900000-1000000</c:v>
                      </c:pt>
                      <c:pt idx="10">
                        <c:v>1000000-1100000</c:v>
                      </c:pt>
                      <c:pt idx="11">
                        <c:v>1100000-1200000</c:v>
                      </c:pt>
                      <c:pt idx="12">
                        <c:v>1200000-1300000</c:v>
                      </c:pt>
                      <c:pt idx="13">
                        <c:v>1300000-1400000</c:v>
                      </c:pt>
                      <c:pt idx="14">
                        <c:v>1400000-1500000</c:v>
                      </c:pt>
                      <c:pt idx="15">
                        <c:v>1500000-1600000</c:v>
                      </c:pt>
                      <c:pt idx="16">
                        <c:v>1600000-1700000</c:v>
                      </c:pt>
                      <c:pt idx="17">
                        <c:v>1700000-1800000</c:v>
                      </c:pt>
                      <c:pt idx="18">
                        <c:v>1800000-1900000</c:v>
                      </c:pt>
                      <c:pt idx="19">
                        <c:v>1900000-2000000</c:v>
                      </c:pt>
                      <c:pt idx="20">
                        <c:v>2000000-2100000</c:v>
                      </c:pt>
                      <c:pt idx="21">
                        <c:v>2100000-2200000</c:v>
                      </c:pt>
                      <c:pt idx="22">
                        <c:v>2200000-2300000</c:v>
                      </c:pt>
                      <c:pt idx="23">
                        <c:v>&gt;2300000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'[1]Univariate Segmented'!$BG$2:$BG$25</c15:sqref>
                        </c15:formulaRef>
                      </c:ext>
                    </c:extLst>
                    <c:numCache>
                      <c:formatCode>General</c:formatCode>
                      <c:ptCount val="24"/>
                      <c:pt idx="0">
                        <c:v>971</c:v>
                      </c:pt>
                      <c:pt idx="1">
                        <c:v>3923</c:v>
                      </c:pt>
                      <c:pt idx="2">
                        <c:v>7296</c:v>
                      </c:pt>
                      <c:pt idx="3">
                        <c:v>2500</c:v>
                      </c:pt>
                      <c:pt idx="4">
                        <c:v>6927</c:v>
                      </c:pt>
                      <c:pt idx="5">
                        <c:v>1558</c:v>
                      </c:pt>
                      <c:pt idx="6">
                        <c:v>4809</c:v>
                      </c:pt>
                      <c:pt idx="7">
                        <c:v>1055</c:v>
                      </c:pt>
                      <c:pt idx="8">
                        <c:v>836</c:v>
                      </c:pt>
                      <c:pt idx="9">
                        <c:v>3134</c:v>
                      </c:pt>
                      <c:pt idx="10">
                        <c:v>469</c:v>
                      </c:pt>
                      <c:pt idx="11">
                        <c:v>1697</c:v>
                      </c:pt>
                      <c:pt idx="12">
                        <c:v>259</c:v>
                      </c:pt>
                      <c:pt idx="13">
                        <c:v>1083</c:v>
                      </c:pt>
                      <c:pt idx="14">
                        <c:v>83</c:v>
                      </c:pt>
                      <c:pt idx="15">
                        <c:v>334</c:v>
                      </c:pt>
                      <c:pt idx="16">
                        <c:v>62</c:v>
                      </c:pt>
                      <c:pt idx="17">
                        <c:v>65</c:v>
                      </c:pt>
                      <c:pt idx="18">
                        <c:v>318</c:v>
                      </c:pt>
                      <c:pt idx="19">
                        <c:v>18</c:v>
                      </c:pt>
                      <c:pt idx="20">
                        <c:v>19</c:v>
                      </c:pt>
                      <c:pt idx="21">
                        <c:v>7</c:v>
                      </c:pt>
                      <c:pt idx="22">
                        <c:v>118</c:v>
                      </c:pt>
                      <c:pt idx="23">
                        <c:v>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713-4C11-AFAD-30CF481E956F}"/>
                  </c:ext>
                </c:extLst>
              </c15:ser>
            </c15:filteredBarSeries>
          </c:ext>
        </c:extLst>
      </c:barChart>
      <c:catAx>
        <c:axId val="2803581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84064"/>
        <c:crosses val="autoZero"/>
        <c:auto val="1"/>
        <c:lblAlgn val="ctr"/>
        <c:lblOffset val="100"/>
        <c:noMultiLvlLbl val="0"/>
      </c:catAx>
      <c:valAx>
        <c:axId val="2803840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5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Male Vs Female in Defaulting Loan Payment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429-4189-B2C9-E7DC2DEF3BC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429-4189-B2C9-E7DC2DEF3BCD}"/>
              </c:ext>
            </c:extLst>
          </c:dPt>
          <c:dLbls>
            <c:dLbl>
              <c:idx val="0"/>
              <c:layout>
                <c:manualLayout>
                  <c:x val="-0.11576049868766404"/>
                  <c:y val="1.814268008165646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29-4189-B2C9-E7DC2DEF3BCD}"/>
                </c:ext>
              </c:extLst>
            </c:dLbl>
            <c:dLbl>
              <c:idx val="1"/>
              <c:layout>
                <c:manualLayout>
                  <c:x val="0.11923097112860892"/>
                  <c:y val="-2.922936716243802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29-4189-B2C9-E7DC2DEF3B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[1]Univariate!$D$9:$E$9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[1]Univariate!$D$10:$E$10</c:f>
              <c:numCache>
                <c:formatCode>General</c:formatCode>
                <c:ptCount val="2"/>
                <c:pt idx="0">
                  <c:v>1634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29-4189-B2C9-E7DC2DEF3BCD}"/>
            </c:ext>
          </c:extLst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E429-4189-B2C9-E7DC2DEF3BC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E429-4189-B2C9-E7DC2DEF3B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[1]Univariate!$D$9:$E$9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[1]Univariate!$D$11:$E$11</c:f>
              <c:numCache>
                <c:formatCode>General</c:formatCode>
                <c:ptCount val="2"/>
                <c:pt idx="0">
                  <c:v>0.46420454545454548</c:v>
                </c:pt>
                <c:pt idx="1">
                  <c:v>0.53579545454545452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429-4189-B2C9-E7DC2DEF3BC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'C:\Users\jagri\Desktop\[bank loan case study.xlsx]Univariate'!$V$4</c:f>
              <c:strCache>
                <c:ptCount val="1"/>
                <c:pt idx="0">
                  <c:v>Loan Taken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848-4C3A-A826-EF1B17ABAA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48-4C3A-A826-EF1B17ABAA40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848-4C3A-A826-EF1B17ABAA4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[1]Univariate!$U$5:$U$7</c:f>
              <c:strCache>
                <c:ptCount val="3"/>
                <c:pt idx="0">
                  <c:v>Younger</c:v>
                </c:pt>
                <c:pt idx="1">
                  <c:v>Middle</c:v>
                </c:pt>
                <c:pt idx="2">
                  <c:v>Older</c:v>
                </c:pt>
              </c:strCache>
            </c:strRef>
          </c:cat>
          <c:val>
            <c:numRef>
              <c:f>[1]Univariate!$V$5:$V$7</c:f>
              <c:numCache>
                <c:formatCode>General</c:formatCode>
                <c:ptCount val="3"/>
                <c:pt idx="0">
                  <c:v>20616</c:v>
                </c:pt>
                <c:pt idx="1">
                  <c:v>18074</c:v>
                </c:pt>
                <c:pt idx="2">
                  <c:v>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48-4C3A-A826-EF1B17ABAA4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2"/>
          <c:order val="1"/>
          <c:tx>
            <c:strRef>
              <c:f>'C:\Users\jagri\Desktop\[bank loan case study.xlsx]Univariate'!$W$4</c:f>
              <c:strCache>
                <c:ptCount val="1"/>
                <c:pt idx="0">
                  <c:v>Non-Defaulter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3A-473A-8BA2-C75C2CECA1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3A-473A-8BA2-C75C2CECA14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3A-473A-8BA2-C75C2CECA14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[1]Univariate!$U$5:$U$7</c:f>
              <c:strCache>
                <c:ptCount val="3"/>
                <c:pt idx="0">
                  <c:v>Younger</c:v>
                </c:pt>
                <c:pt idx="1">
                  <c:v>Middle</c:v>
                </c:pt>
                <c:pt idx="2">
                  <c:v>Older</c:v>
                </c:pt>
              </c:strCache>
            </c:strRef>
          </c:cat>
          <c:val>
            <c:numRef>
              <c:f>[1]Univariate!$W$5:$W$7</c:f>
              <c:numCache>
                <c:formatCode>General</c:formatCode>
                <c:ptCount val="3"/>
                <c:pt idx="0">
                  <c:v>18502</c:v>
                </c:pt>
                <c:pt idx="1">
                  <c:v>16820</c:v>
                </c:pt>
                <c:pt idx="2">
                  <c:v>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3A-473A-8BA2-C75C2CECA149}"/>
            </c:ext>
          </c:extLst>
        </c:ser>
        <c:ser>
          <c:idx val="3"/>
          <c:order val="2"/>
          <c:tx>
            <c:strRef>
              <c:f>'C:\Users\jagri\Desktop\[bank loan case study.xlsx]Univariate'!$X$4</c:f>
              <c:strCache>
                <c:ptCount val="1"/>
                <c:pt idx="0">
                  <c:v>Defaulter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E83A-473A-8BA2-C75C2CECA1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E83A-473A-8BA2-C75C2CECA14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E83A-473A-8BA2-C75C2CECA14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[1]Univariate!$U$5:$U$7</c:f>
              <c:strCache>
                <c:ptCount val="3"/>
                <c:pt idx="0">
                  <c:v>Younger</c:v>
                </c:pt>
                <c:pt idx="1">
                  <c:v>Middle</c:v>
                </c:pt>
                <c:pt idx="2">
                  <c:v>Older</c:v>
                </c:pt>
              </c:strCache>
            </c:strRef>
          </c:cat>
          <c:val>
            <c:numRef>
              <c:f>[1]Univariate!$X$5:$X$7</c:f>
              <c:numCache>
                <c:formatCode>General</c:formatCode>
                <c:ptCount val="3"/>
                <c:pt idx="0">
                  <c:v>2114</c:v>
                </c:pt>
                <c:pt idx="1">
                  <c:v>1254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83A-473A-8BA2-C75C2CECA149}"/>
            </c:ext>
          </c:extLst>
        </c:ser>
        <c:ser>
          <c:idx val="0"/>
          <c:order val="3"/>
          <c:tx>
            <c:strRef>
              <c:f>'C:\Users\jagri\Desktop\[bank loan case study.xlsx]Univariate'!$V$4</c:f>
              <c:strCache>
                <c:ptCount val="1"/>
                <c:pt idx="0">
                  <c:v>Loan Taken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83A-473A-8BA2-C75C2CECA1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83A-473A-8BA2-C75C2CECA149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83A-473A-8BA2-C75C2CECA14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[1]Univariate!$U$5:$U$7</c:f>
              <c:strCache>
                <c:ptCount val="3"/>
                <c:pt idx="0">
                  <c:v>Younger</c:v>
                </c:pt>
                <c:pt idx="1">
                  <c:v>Middle</c:v>
                </c:pt>
                <c:pt idx="2">
                  <c:v>Older</c:v>
                </c:pt>
              </c:strCache>
            </c:strRef>
          </c:cat>
          <c:val>
            <c:numRef>
              <c:f>[1]Univariate!$V$5:$V$7</c:f>
              <c:numCache>
                <c:formatCode>General</c:formatCode>
                <c:ptCount val="3"/>
                <c:pt idx="0">
                  <c:v>20616</c:v>
                </c:pt>
                <c:pt idx="1">
                  <c:v>18074</c:v>
                </c:pt>
                <c:pt idx="2">
                  <c:v>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83A-473A-8BA2-C75C2CECA14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'C:\Users\jagri\Desktop\[bank loan case study.xlsx]Univariate'!$V$4</c15:sqref>
                        </c15:formulaRef>
                      </c:ext>
                    </c:extLst>
                    <c:strCache>
                      <c:ptCount val="1"/>
                      <c:pt idx="0">
                        <c:v>Loan Taken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6-E83A-473A-8BA2-C75C2CECA14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8-E83A-473A-8BA2-C75C2CECA14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A-E83A-473A-8BA2-C75C2CECA14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[1]Univariate!$U$5:$U$7</c15:sqref>
                        </c15:formulaRef>
                      </c:ext>
                    </c:extLst>
                    <c:strCache>
                      <c:ptCount val="3"/>
                      <c:pt idx="0">
                        <c:v>Younger</c:v>
                      </c:pt>
                      <c:pt idx="1">
                        <c:v>Middle</c:v>
                      </c:pt>
                      <c:pt idx="2">
                        <c:v>Older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[1]Univariate!$V$5:$V$7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20616</c:v>
                      </c:pt>
                      <c:pt idx="1">
                        <c:v>18074</c:v>
                      </c:pt>
                      <c:pt idx="2">
                        <c:v>728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B-E83A-473A-8BA2-C75C2CECA149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4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5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7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2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0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mmer-stag-92c.notion.site/Critical-Docs-for-Students-708b788444c34cf2809d7753004e669d?pvs=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chart" Target="../charts/chart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8.xml"/><Relationship Id="rId4" Type="http://schemas.openxmlformats.org/officeDocument/2006/relationships/chart" Target="../charts/chart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image" Target="../media/image10.png"/><Relationship Id="rId6" Type="http://schemas.openxmlformats.org/officeDocument/2006/relationships/chart" Target="../charts/chart1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3.xml"/><Relationship Id="rId4" Type="http://schemas.openxmlformats.org/officeDocument/2006/relationships/chart" Target="../charts/chart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ega.nz/file/K0FQHQqD#YA0lUmO5kL3hjPg9WjZUzJf2C4hpMupW21DoNnUZ5z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Bank Loan Case Study</a:t>
            </a:r>
            <a:br>
              <a:rPr lang="en-US"/>
            </a:b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280846"/>
            <a:ext cx="10572000" cy="103927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By – Priyanshu Setia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Analytics</a:t>
            </a:r>
            <a:endParaRPr/>
          </a:p>
        </p:txBody>
      </p:sp>
      <p:sp>
        <p:nvSpPr>
          <p:cNvPr descr="https://trainity.space/img/custom/Help.svg" id="117" name="Google Shape;117;p1">
            <a:hlinkClick r:id="rId3"/>
          </p:cNvPr>
          <p:cNvSpPr/>
          <p:nvPr/>
        </p:nvSpPr>
        <p:spPr>
          <a:xfrm>
            <a:off x="556260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810000" y="447188"/>
            <a:ext cx="11096054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Segmented Univariate Analysis:</a:t>
            </a:r>
            <a:endParaRPr/>
          </a:p>
        </p:txBody>
      </p:sp>
      <p:graphicFrame>
        <p:nvGraphicFramePr>
          <p:cNvPr id="180" name="Google Shape;180;p10"/>
          <p:cNvGraphicFramePr/>
          <p:nvPr/>
        </p:nvGraphicFramePr>
        <p:xfrm>
          <a:off x="6188075" y="2222500"/>
          <a:ext cx="5194300" cy="363855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81" name="Google Shape;181;p10"/>
          <p:cNvGraphicFramePr/>
          <p:nvPr/>
        </p:nvGraphicFramePr>
        <p:xfrm>
          <a:off x="819150" y="2222500"/>
          <a:ext cx="5184775" cy="363855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810000" y="447188"/>
            <a:ext cx="11096054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Segmented Univariate Analysis:</a:t>
            </a:r>
            <a:endParaRPr/>
          </a:p>
        </p:txBody>
      </p:sp>
      <p:graphicFrame>
        <p:nvGraphicFramePr>
          <p:cNvPr id="187" name="Google Shape;187;p11"/>
          <p:cNvGraphicFramePr/>
          <p:nvPr/>
        </p:nvGraphicFramePr>
        <p:xfrm>
          <a:off x="819150" y="2222500"/>
          <a:ext cx="5184775" cy="363855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88" name="Google Shape;188;p11"/>
          <p:cNvGraphicFramePr/>
          <p:nvPr/>
        </p:nvGraphicFramePr>
        <p:xfrm>
          <a:off x="6188075" y="2222500"/>
          <a:ext cx="5194300" cy="363855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810000" y="447188"/>
            <a:ext cx="11096054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Univariate Analysis:</a:t>
            </a:r>
            <a:endParaRPr/>
          </a:p>
        </p:txBody>
      </p:sp>
      <p:pic>
        <p:nvPicPr>
          <p:cNvPr id="194" name="Google Shape;19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139" y="2650931"/>
            <a:ext cx="5172797" cy="27816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graphicFrame>
        <p:nvGraphicFramePr>
          <p:cNvPr id="195" name="Google Shape;195;p12"/>
          <p:cNvGraphicFramePr/>
          <p:nvPr/>
        </p:nvGraphicFramePr>
        <p:xfrm>
          <a:off x="6188075" y="2222500"/>
          <a:ext cx="5194300" cy="363855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810000" y="447188"/>
            <a:ext cx="11096054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Univariate Analysis:</a:t>
            </a:r>
            <a:endParaRPr/>
          </a:p>
        </p:txBody>
      </p:sp>
      <p:graphicFrame>
        <p:nvGraphicFramePr>
          <p:cNvPr id="201" name="Google Shape;201;p13"/>
          <p:cNvGraphicFramePr/>
          <p:nvPr/>
        </p:nvGraphicFramePr>
        <p:xfrm>
          <a:off x="810000" y="2700347"/>
          <a:ext cx="4111340" cy="288523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02" name="Google Shape;202;p13"/>
          <p:cNvGraphicFramePr/>
          <p:nvPr/>
        </p:nvGraphicFramePr>
        <p:xfrm>
          <a:off x="7500438" y="2700346"/>
          <a:ext cx="4118893" cy="2885239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/>
        </p:nvSpPr>
        <p:spPr>
          <a:xfrm>
            <a:off x="731870" y="2573936"/>
            <a:ext cx="10430189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loan takers are aged 20-40, with fewer older borrowers.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 should be considered in assessing loan default risk, with younger borrowers needing closer scrutiny.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company could tailor loan terms or interest rates by age group to manage default risks.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292" y="202665"/>
            <a:ext cx="9569347" cy="206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810000" y="447188"/>
            <a:ext cx="11096054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Univariate Analysis:</a:t>
            </a:r>
            <a:endParaRPr/>
          </a:p>
        </p:txBody>
      </p:sp>
      <p:pic>
        <p:nvPicPr>
          <p:cNvPr id="214" name="Google Shape;21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07" y="2266211"/>
            <a:ext cx="7762143" cy="43235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313" y="2266210"/>
            <a:ext cx="3939895" cy="231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 rotWithShape="1">
          <a:blip r:embed="rId5">
            <a:alphaModFix/>
          </a:blip>
          <a:srcRect b="3444" l="2766" r="3047" t="3534"/>
          <a:stretch/>
        </p:blipFill>
        <p:spPr>
          <a:xfrm>
            <a:off x="8005878" y="4586083"/>
            <a:ext cx="3842763" cy="22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/>
        </p:nvSpPr>
        <p:spPr>
          <a:xfrm>
            <a:off x="880905" y="996093"/>
            <a:ext cx="10430189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Married individuals have the highest number of loan takers.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Single individuals show a relatively lower default rate.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Widows and separated individuals have fewer defaults, indicating potentially more stable financial situations.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Larger families (&gt;5 children) may have lower default risk, suggesting stable finances.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Smaller families (0-5 children) show higher default rates, indicating financial challenges.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Lenders might consider family size when assessing loan default risk.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Larger families (&gt;6 members) have a higher default rate (18%), while families with 1-6 members show similar rates around 9%, indicating a correlation between family size and default risk.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810000" y="447188"/>
            <a:ext cx="11137490" cy="11404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Univariate Analysis: (Education, Employment &amp; Defaulters)</a:t>
            </a:r>
            <a:endParaRPr/>
          </a:p>
        </p:txBody>
      </p:sp>
      <p:graphicFrame>
        <p:nvGraphicFramePr>
          <p:cNvPr id="227" name="Google Shape;227;p17"/>
          <p:cNvGraphicFramePr/>
          <p:nvPr/>
        </p:nvGraphicFramePr>
        <p:xfrm>
          <a:off x="962329" y="4833906"/>
          <a:ext cx="4737587" cy="195792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28" name="Google Shape;228;p17"/>
          <p:cNvGraphicFramePr/>
          <p:nvPr/>
        </p:nvGraphicFramePr>
        <p:xfrm>
          <a:off x="6492085" y="4833906"/>
          <a:ext cx="4880763" cy="1957927"/>
        </p:xfrm>
        <a:graphic>
          <a:graphicData uri="http://schemas.openxmlformats.org/drawingml/2006/chart">
            <c:chart r:id="rId4"/>
          </a:graphicData>
        </a:graphic>
      </p:graphicFrame>
      <p:pic>
        <p:nvPicPr>
          <p:cNvPr id="229" name="Google Shape;229;p1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329" y="2120697"/>
            <a:ext cx="4737587" cy="26166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graphicFrame>
        <p:nvGraphicFramePr>
          <p:cNvPr id="230" name="Google Shape;230;p17"/>
          <p:cNvGraphicFramePr/>
          <p:nvPr/>
        </p:nvGraphicFramePr>
        <p:xfrm>
          <a:off x="6492085" y="2120697"/>
          <a:ext cx="4880763" cy="2580861"/>
        </p:xfrm>
        <a:graphic>
          <a:graphicData uri="http://schemas.openxmlformats.org/drawingml/2006/chart">
            <c:chart r:id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/>
        </p:nvSpPr>
        <p:spPr>
          <a:xfrm>
            <a:off x="880905" y="843677"/>
            <a:ext cx="10430189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Char char="o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Borrowers with an academic degree have a 0% default rate.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Char char="o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"Higher education" and "Incomplete higher" categories show low default rates (5% and 9%, respectively).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Char char="o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Borrowers with "Secondary/secondary special" education have a higher default rate of 10%.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Char char="o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Education level can be a useful indicator for managing loan default risks.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Char char="o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Drivers, low-skill laborers, security staff, and waiters may have higher default risks.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Char char="o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Higher default risks in these occupations may be linked to income stability.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None/>
            </a:pPr>
            <a:r>
              <a:t/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urier New"/>
              <a:buChar char="o"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security and other occupational factors may contribute to the default risk.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810000" y="447188"/>
            <a:ext cx="11096054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Bivariate Analysis:</a:t>
            </a:r>
            <a:endParaRPr/>
          </a:p>
        </p:txBody>
      </p:sp>
      <p:graphicFrame>
        <p:nvGraphicFramePr>
          <p:cNvPr id="241" name="Google Shape;241;p19"/>
          <p:cNvGraphicFramePr/>
          <p:nvPr/>
        </p:nvGraphicFramePr>
        <p:xfrm>
          <a:off x="307762" y="2222500"/>
          <a:ext cx="5696163" cy="399743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42" name="Google Shape;242;p19"/>
          <p:cNvGraphicFramePr/>
          <p:nvPr/>
        </p:nvGraphicFramePr>
        <p:xfrm>
          <a:off x="6188075" y="2222499"/>
          <a:ext cx="5696162" cy="3990099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Project Description: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810000" y="2774301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lang="en-US"/>
              <a:t>This Project is about analyzing loan application data and identify factors influencing loan default risks.</a:t>
            </a:r>
            <a:endParaRPr/>
          </a:p>
          <a:p>
            <a:pPr indent="-342900" lvl="0" marL="342900" rtl="0" algn="l">
              <a:spcBef>
                <a:spcPts val="933"/>
              </a:spcBef>
              <a:spcAft>
                <a:spcPts val="0"/>
              </a:spcAft>
              <a:buSzPct val="100000"/>
              <a:buChar char="🞆"/>
            </a:pPr>
            <a:r>
              <a:rPr lang="en-US"/>
              <a:t>Datasets contains information on loan applicants, including demographics, loan details, and repayment status. The Total number of records were 50,000 with 122 columns.</a:t>
            </a:r>
            <a:endParaRPr/>
          </a:p>
          <a:p>
            <a:pPr indent="-342900" lvl="0" marL="342900" rtl="0" algn="l">
              <a:spcBef>
                <a:spcPts val="933"/>
              </a:spcBef>
              <a:spcAft>
                <a:spcPts val="0"/>
              </a:spcAft>
              <a:buSzPct val="100000"/>
              <a:buChar char="🞆"/>
            </a:pPr>
            <a:r>
              <a:rPr lang="en-US"/>
              <a:t>Key Challenges faced: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US"/>
              <a:t>Handling missing data and outliers. 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US"/>
              <a:t>Addressing data imbalance. 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US"/>
              <a:t>Extracting meaningful insights from complex data relationships. 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US"/>
              <a:t>Perform Univariate, Segmented Univariate, and Bivariate Analysis 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00000"/>
              <a:buChar char="🞆"/>
            </a:pPr>
            <a:r>
              <a:rPr lang="en-US"/>
              <a:t>Top Correlations for Different Scenarios</a:t>
            </a:r>
            <a:endParaRPr/>
          </a:p>
          <a:p>
            <a:pPr indent="-342900" lvl="0" marL="342900" rtl="0" algn="l">
              <a:spcBef>
                <a:spcPts val="933"/>
              </a:spcBef>
              <a:spcAft>
                <a:spcPts val="0"/>
              </a:spcAft>
              <a:buSzPct val="100000"/>
              <a:buChar char="🞆"/>
            </a:pPr>
            <a:r>
              <a:rPr lang="en-US"/>
              <a:t>Illustrates the relation between various aspects like income with defaults and many more.</a:t>
            </a:r>
            <a:endParaRPr/>
          </a:p>
          <a:p>
            <a:pPr indent="-191769" lvl="1" marL="742950" rtl="0" algn="l">
              <a:spcBef>
                <a:spcPts val="89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89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810000" y="447188"/>
            <a:ext cx="11096054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Correlation Analysis: For Different Scenarios</a:t>
            </a:r>
            <a:endParaRPr/>
          </a:p>
        </p:txBody>
      </p:sp>
      <p:pic>
        <p:nvPicPr>
          <p:cNvPr id="248" name="Google Shape;24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64" y="2662812"/>
            <a:ext cx="5902234" cy="300445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249" name="Google Shape;249;p2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8074" y="2662813"/>
            <a:ext cx="5854199" cy="280349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Results &amp; Recommendations: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810000" y="2151242"/>
            <a:ext cx="1097671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on applicants with high Loan-to-Income ratios.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Introduce stricter eligibility criteria for applicants with inconsistent income.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Maintain complete and accurate records to reduce future data cleaning efforts.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applied EDA to analyze data patterns in this case study.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Before starting, I researched risk analytics in banking and financial services.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learned how data helps reduce financial risk when extending loans.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case study improved my ability to summarize large datasets and extract insights.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gained insights into data imbalance, outliers, and factors influencing the datasets.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61" name="Google Shape;261;p2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Excel Workbook: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Analysis Approach: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810000" y="2774301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en-US"/>
              <a:t>Data Cleaning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Handled missing values using imputation techniques.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Identified and treated outliers using IQR and box plots.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US"/>
              <a:t>Data Exploration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Conducted univariate, segmented univariate, and bivariate analysis.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Examined relationships between consumer and loan attributes.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n-US"/>
              <a:t>Data Visualization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1600"/>
              <a:buChar char="🞆"/>
            </a:pPr>
            <a:r>
              <a:rPr lang="en-US"/>
              <a:t>Used Excel features such as pivot tables, histograms, scatter plots etc.</a:t>
            </a:r>
            <a:endParaRPr/>
          </a:p>
          <a:p>
            <a:pPr indent="-184150" lvl="1" marL="7429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</a:pPr>
            <a:r>
              <a:rPr lang="en-US"/>
              <a:t>Tech-Stack Used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Microsoft Excel – Version 2021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Microsoft PowerPoint – Version 2021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Loom – For Video Presentation</a:t>
            </a:r>
            <a:endParaRPr/>
          </a:p>
        </p:txBody>
      </p:sp>
      <p:sp>
        <p:nvSpPr>
          <p:cNvPr id="136" name="Google Shape;136;p4"/>
          <p:cNvSpPr txBox="1"/>
          <p:nvPr>
            <p:ph idx="2" type="body"/>
          </p:nvPr>
        </p:nvSpPr>
        <p:spPr>
          <a:xfrm flipH="1">
            <a:off x="12451976" y="152401"/>
            <a:ext cx="1299881" cy="2958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descr="https://cdn.sanity.io/images/599r6htc/regionalized/2d98f37b14bfabde217cd89b38dd0b3481c5ef7f-1108x1108.png?w=540&amp;h=540&amp;q=75&amp;fit=max&amp;auto=format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523" y="1092743"/>
            <a:ext cx="4672513" cy="467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810000" y="447188"/>
            <a:ext cx="11274424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Handling Missing Values &amp; Data Imputation: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810000" y="2774301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🞆"/>
            </a:pPr>
            <a:r>
              <a:rPr b="1" lang="en-US" sz="2400"/>
              <a:t>Columns with more than 40% of null values are dropped.</a:t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b="1" lang="en-US" sz="2400"/>
              <a:t>Unnecessary columns are removed that only increase the weight of the sheet.</a:t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b="1" lang="en-US" sz="2400"/>
              <a:t>Imputed numerical values with median or mean of the column and text values with clause “Unknown” or “NA”.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Columns Dropped vs Data imputed</a:t>
            </a:r>
            <a:endParaRPr/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819150" y="2222500"/>
          <a:ext cx="5184775" cy="363855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50" name="Google Shape;150;p6"/>
          <p:cNvGraphicFramePr/>
          <p:nvPr/>
        </p:nvGraphicFramePr>
        <p:xfrm>
          <a:off x="6188075" y="2222500"/>
          <a:ext cx="5194300" cy="363855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Outliners Detection &amp; Handling</a:t>
            </a:r>
            <a:endParaRPr/>
          </a:p>
        </p:txBody>
      </p:sp>
      <p:pic>
        <p:nvPicPr>
          <p:cNvPr id="156" name="Google Shape;15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03" y="2242253"/>
            <a:ext cx="7861300" cy="29667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157" name="Google Shape;157;p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47896" t="0"/>
          <a:stretch/>
        </p:blipFill>
        <p:spPr>
          <a:xfrm>
            <a:off x="8539403" y="2242253"/>
            <a:ext cx="2867030" cy="29667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158" name="Google Shape;158;p7"/>
          <p:cNvSpPr txBox="1"/>
          <p:nvPr/>
        </p:nvSpPr>
        <p:spPr>
          <a:xfrm>
            <a:off x="677398" y="5571997"/>
            <a:ext cx="106805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Outliers are handled using real-life scenarios and common sense. For example, in the “years_employed” field, there is an entry of someone working for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1,000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years, which is practically impossible so that field is replaced by mean of yrs-employed and so on.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850985" y="1238501"/>
            <a:ext cx="5891636" cy="172151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</a:pPr>
            <a:r>
              <a:rPr lang="en-US"/>
              <a:t>DATA IMBALANCE: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853190" y="4443680"/>
            <a:ext cx="5891636" cy="189113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The dataset is highly imbalanced, with 91% of instances in class 0 (Non-Defaulter) and 9% in class 1 (Defaulter).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Challenge: Accurately predicting class 1 is difficult due to its low representation.</a:t>
            </a:r>
            <a:endParaRPr/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1597" l="355" r="3662" t="2554"/>
          <a:stretch/>
        </p:blipFill>
        <p:spPr>
          <a:xfrm>
            <a:off x="7027906" y="1159497"/>
            <a:ext cx="5076110" cy="282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810000" y="447188"/>
            <a:ext cx="11096054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Segmented Univariate Analysis:</a:t>
            </a:r>
            <a:endParaRPr/>
          </a:p>
        </p:txBody>
      </p:sp>
      <p:pic>
        <p:nvPicPr>
          <p:cNvPr id="171" name="Google Shape;17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935" y="2283750"/>
            <a:ext cx="4237824" cy="225542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172" name="Google Shape;172;p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3533" l="858" r="2037" t="2529"/>
          <a:stretch/>
        </p:blipFill>
        <p:spPr>
          <a:xfrm>
            <a:off x="5233758" y="2283750"/>
            <a:ext cx="4237825" cy="22110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5935" y="4531212"/>
            <a:ext cx="4237824" cy="22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6">
            <a:alphaModFix/>
          </a:blip>
          <a:srcRect b="3801" l="1423" r="3636" t="5718"/>
          <a:stretch/>
        </p:blipFill>
        <p:spPr>
          <a:xfrm>
            <a:off x="5259882" y="4525116"/>
            <a:ext cx="4211701" cy="230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2024-12-20T18:29:17Z</dcterms:created>
  <dc:creator>jagrit arora</dc:creator>
</cp:coreProperties>
</file>