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33"/>
  </p:notesMasterIdLst>
  <p:sldIdLst>
    <p:sldId id="261" r:id="rId2"/>
    <p:sldId id="262" r:id="rId3"/>
    <p:sldId id="263" r:id="rId4"/>
    <p:sldId id="264" r:id="rId5"/>
    <p:sldId id="285" r:id="rId6"/>
    <p:sldId id="256" r:id="rId7"/>
    <p:sldId id="286" r:id="rId8"/>
    <p:sldId id="257" r:id="rId9"/>
    <p:sldId id="258" r:id="rId10"/>
    <p:sldId id="265" r:id="rId11"/>
    <p:sldId id="259" r:id="rId12"/>
    <p:sldId id="260"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CE538-760B-4749-AE6F-315AB0B2291F}" v="4" dt="2023-12-13T07:41:41.90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1530" autoAdjust="0"/>
  </p:normalViewPr>
  <p:slideViewPr>
    <p:cSldViewPr snapToGrid="0">
      <p:cViewPr varScale="1">
        <p:scale>
          <a:sx n="81" d="100"/>
          <a:sy n="81" d="100"/>
        </p:scale>
        <p:origin x="27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7EC67-7225-4929-AAC4-FC78C25B401D}"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19684-C7FB-4A51-89AA-A6931DCE02AD}" type="slidenum">
              <a:rPr lang="en-US" smtClean="0"/>
              <a:t>‹#›</a:t>
            </a:fld>
            <a:endParaRPr lang="en-US"/>
          </a:p>
        </p:txBody>
      </p:sp>
    </p:spTree>
    <p:extLst>
      <p:ext uri="{BB962C8B-B14F-4D97-AF65-F5344CB8AC3E}">
        <p14:creationId xmlns:p14="http://schemas.microsoft.com/office/powerpoint/2010/main" val="303622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19684-C7FB-4A51-89AA-A6931DCE02AD}" type="slidenum">
              <a:rPr lang="en-US" smtClean="0"/>
              <a:t>2</a:t>
            </a:fld>
            <a:endParaRPr lang="en-US"/>
          </a:p>
        </p:txBody>
      </p:sp>
    </p:spTree>
    <p:extLst>
      <p:ext uri="{BB962C8B-B14F-4D97-AF65-F5344CB8AC3E}">
        <p14:creationId xmlns:p14="http://schemas.microsoft.com/office/powerpoint/2010/main" val="256255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019684-C7FB-4A51-89AA-A6931DCE02AD}" type="slidenum">
              <a:rPr lang="en-US" smtClean="0"/>
              <a:t>7</a:t>
            </a:fld>
            <a:endParaRPr lang="en-US"/>
          </a:p>
        </p:txBody>
      </p:sp>
    </p:spTree>
    <p:extLst>
      <p:ext uri="{BB962C8B-B14F-4D97-AF65-F5344CB8AC3E}">
        <p14:creationId xmlns:p14="http://schemas.microsoft.com/office/powerpoint/2010/main" val="188072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115028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20919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4065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181192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247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74031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88495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395449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329006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9DC-7EB8-42E0-9D1F-DEEB04AAC7BA}"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37302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E89DC-7EB8-42E0-9D1F-DEEB04AAC7BA}"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6059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E89DC-7EB8-42E0-9D1F-DEEB04AAC7BA}"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15575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E89DC-7EB8-42E0-9D1F-DEEB04AAC7BA}"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190026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E89DC-7EB8-42E0-9D1F-DEEB04AAC7BA}"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19325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E89DC-7EB8-42E0-9D1F-DEEB04AAC7BA}"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109936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E89DC-7EB8-42E0-9D1F-DEEB04AAC7BA}"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2293A-32D1-42D1-8B30-6EFAE1EFDE0D}" type="slidenum">
              <a:rPr lang="en-IN" smtClean="0"/>
              <a:t>‹#›</a:t>
            </a:fld>
            <a:endParaRPr lang="en-IN"/>
          </a:p>
        </p:txBody>
      </p:sp>
    </p:spTree>
    <p:extLst>
      <p:ext uri="{BB962C8B-B14F-4D97-AF65-F5344CB8AC3E}">
        <p14:creationId xmlns:p14="http://schemas.microsoft.com/office/powerpoint/2010/main" val="25172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EE89DC-7EB8-42E0-9D1F-DEEB04AAC7BA}" type="datetimeFigureOut">
              <a:rPr lang="en-IN" smtClean="0"/>
              <a:t>13-12-2023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32293A-32D1-42D1-8B30-6EFAE1EFDE0D}" type="slidenum">
              <a:rPr lang="en-IN" smtClean="0"/>
              <a:t>‹#›</a:t>
            </a:fld>
            <a:endParaRPr lang="en-IN"/>
          </a:p>
        </p:txBody>
      </p:sp>
    </p:spTree>
    <p:extLst>
      <p:ext uri="{BB962C8B-B14F-4D97-AF65-F5344CB8AC3E}">
        <p14:creationId xmlns:p14="http://schemas.microsoft.com/office/powerpoint/2010/main" val="153552781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87D3-9289-599B-2483-1336B55D580C}"/>
              </a:ext>
            </a:extLst>
          </p:cNvPr>
          <p:cNvSpPr>
            <a:spLocks noGrp="1"/>
          </p:cNvSpPr>
          <p:nvPr>
            <p:ph type="title"/>
          </p:nvPr>
        </p:nvSpPr>
        <p:spPr>
          <a:xfrm>
            <a:off x="677334" y="1179870"/>
            <a:ext cx="8596668" cy="4424517"/>
          </a:xfrm>
        </p:spPr>
        <p:txBody>
          <a:bodyPr>
            <a:normAutofit/>
          </a:bodyPr>
          <a:lstStyle/>
          <a:p>
            <a:pPr algn="ctr"/>
            <a:br>
              <a:rPr lang="en-US" sz="4400" dirty="0">
                <a:solidFill>
                  <a:schemeClr val="tx1"/>
                </a:solidFill>
                <a:effectLst>
                  <a:outerShdw blurRad="38100" dist="38100" dir="2700000" algn="tl">
                    <a:srgbClr val="000000">
                      <a:alpha val="43137"/>
                    </a:srgbClr>
                  </a:outerShdw>
                </a:effectLst>
              </a:rPr>
            </a:br>
            <a:r>
              <a:rPr lang="en-US" sz="4400" dirty="0">
                <a:solidFill>
                  <a:schemeClr val="tx1"/>
                </a:solidFill>
                <a:latin typeface="Berlin Sans FB Demi" panose="020E0802020502020306" pitchFamily="34" charset="0"/>
              </a:rPr>
              <a:t>Open MRS. Com</a:t>
            </a:r>
            <a:br>
              <a:rPr lang="en-US" sz="4400" dirty="0">
                <a:solidFill>
                  <a:schemeClr val="tx1"/>
                </a:solidFill>
                <a:latin typeface="Berlin Sans FB Demi" panose="020E0802020502020306" pitchFamily="34" charset="0"/>
              </a:rPr>
            </a:br>
            <a:br>
              <a:rPr lang="en-US" sz="4400" dirty="0">
                <a:solidFill>
                  <a:schemeClr val="tx1"/>
                </a:solidFill>
                <a:latin typeface="Berlin Sans FB Demi" panose="020E0802020502020306" pitchFamily="34" charset="0"/>
              </a:rPr>
            </a:br>
            <a:r>
              <a:rPr lang="en-US" sz="4400" dirty="0">
                <a:solidFill>
                  <a:schemeClr val="tx1"/>
                </a:solidFill>
                <a:latin typeface="Berlin Sans FB Demi" panose="020E0802020502020306" pitchFamily="34" charset="0"/>
              </a:rPr>
              <a:t>Group:-4</a:t>
            </a:r>
            <a:br>
              <a:rPr lang="en-US" sz="4400" dirty="0">
                <a:solidFill>
                  <a:schemeClr val="tx1"/>
                </a:solidFill>
                <a:latin typeface="Berlin Sans FB Demi" panose="020E0802020502020306" pitchFamily="34" charset="0"/>
              </a:rPr>
            </a:br>
            <a:br>
              <a:rPr lang="en-US" sz="4400" dirty="0">
                <a:solidFill>
                  <a:schemeClr val="tx1"/>
                </a:solidFill>
                <a:latin typeface="Berlin Sans FB Demi" panose="020E0802020502020306" pitchFamily="34" charset="0"/>
              </a:rPr>
            </a:br>
            <a:r>
              <a:rPr lang="en-US" sz="4400" dirty="0">
                <a:solidFill>
                  <a:schemeClr val="tx1"/>
                </a:solidFill>
                <a:latin typeface="Berlin Sans FB Demi" panose="020E0802020502020306" pitchFamily="34" charset="0"/>
              </a:rPr>
              <a:t>(232 Testing SL Batch)</a:t>
            </a:r>
          </a:p>
        </p:txBody>
      </p:sp>
    </p:spTree>
    <p:extLst>
      <p:ext uri="{BB962C8B-B14F-4D97-AF65-F5344CB8AC3E}">
        <p14:creationId xmlns:p14="http://schemas.microsoft.com/office/powerpoint/2010/main" val="263486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D730-9CF3-176D-D051-69F7BAF6EA5C}"/>
              </a:ext>
            </a:extLst>
          </p:cNvPr>
          <p:cNvSpPr>
            <a:spLocks noGrp="1"/>
          </p:cNvSpPr>
          <p:nvPr>
            <p:ph type="title"/>
          </p:nvPr>
        </p:nvSpPr>
        <p:spPr/>
        <p:txBody>
          <a:bodyPr/>
          <a:lstStyle/>
          <a:p>
            <a:r>
              <a:rPr lang="en-US" dirty="0">
                <a:solidFill>
                  <a:schemeClr val="accent4"/>
                </a:solidFill>
              </a:rPr>
              <a:t>selenium web Driver architecture diagram</a:t>
            </a:r>
          </a:p>
        </p:txBody>
      </p:sp>
      <p:pic>
        <p:nvPicPr>
          <p:cNvPr id="2050" name="Picture 2">
            <a:extLst>
              <a:ext uri="{FF2B5EF4-FFF2-40B4-BE49-F238E27FC236}">
                <a16:creationId xmlns:a16="http://schemas.microsoft.com/office/drawing/2014/main" id="{2B9607AC-03F0-9321-99AF-E857A10F94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216" y="2160588"/>
            <a:ext cx="565360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1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FB4F-9E4C-C6DB-9060-2F337A3CF378}"/>
              </a:ext>
            </a:extLst>
          </p:cNvPr>
          <p:cNvSpPr>
            <a:spLocks noGrp="1"/>
          </p:cNvSpPr>
          <p:nvPr>
            <p:ph type="title"/>
          </p:nvPr>
        </p:nvSpPr>
        <p:spPr>
          <a:xfrm>
            <a:off x="475861" y="671804"/>
            <a:ext cx="8798140" cy="5365102"/>
          </a:xfrm>
        </p:spPr>
        <p:txBody>
          <a:bodyPr>
            <a:normAutofit/>
          </a:bodyPr>
          <a:lstStyle/>
          <a:p>
            <a:r>
              <a:rPr lang="en-IN" sz="2400" dirty="0">
                <a:solidFill>
                  <a:schemeClr val="accent4"/>
                </a:solidFill>
              </a:rPr>
              <a:t>WEBDRIVER LOCATORS</a:t>
            </a:r>
            <a:br>
              <a:rPr lang="en-IN" sz="2400" dirty="0">
                <a:solidFill>
                  <a:schemeClr val="accent4"/>
                </a:solidFill>
              </a:rPr>
            </a:br>
            <a:br>
              <a:rPr lang="en-IN" sz="2400" dirty="0">
                <a:solidFill>
                  <a:schemeClr val="accent4"/>
                </a:solidFill>
              </a:rPr>
            </a:br>
            <a:r>
              <a:rPr lang="en-US" sz="2000" dirty="0">
                <a:solidFill>
                  <a:schemeClr val="tx1"/>
                </a:solidFill>
              </a:rPr>
              <a:t>Selenium WebDriver uses Following locators to find the elements on a webpage. The object identifiers or locators supported by Selenium are</a:t>
            </a:r>
            <a:br>
              <a:rPr lang="en-US" sz="2000" dirty="0">
                <a:solidFill>
                  <a:schemeClr val="tx1"/>
                </a:solidFill>
              </a:rPr>
            </a:br>
            <a:br>
              <a:rPr lang="en-US" sz="2000" dirty="0">
                <a:solidFill>
                  <a:schemeClr val="tx1"/>
                </a:solidFill>
              </a:rPr>
            </a:br>
            <a:r>
              <a:rPr lang="en-US" sz="2000" dirty="0">
                <a:solidFill>
                  <a:schemeClr val="tx1"/>
                </a:solidFill>
              </a:rPr>
              <a:t>Id             =         </a:t>
            </a:r>
            <a:r>
              <a:rPr lang="en-US" sz="2000" dirty="0" err="1">
                <a:solidFill>
                  <a:schemeClr val="tx1"/>
                </a:solidFill>
              </a:rPr>
              <a:t>driver.findElement</a:t>
            </a:r>
            <a:r>
              <a:rPr lang="en-US" sz="2000" dirty="0">
                <a:solidFill>
                  <a:schemeClr val="tx1"/>
                </a:solidFill>
              </a:rPr>
              <a:t>(By.id(“Email”))</a:t>
            </a:r>
            <a:br>
              <a:rPr lang="en-US" sz="2000" dirty="0">
                <a:solidFill>
                  <a:schemeClr val="tx1"/>
                </a:solidFill>
              </a:rPr>
            </a:br>
            <a:r>
              <a:rPr lang="en-US" sz="2000" dirty="0">
                <a:solidFill>
                  <a:schemeClr val="tx1"/>
                </a:solidFill>
              </a:rPr>
              <a:t>Name       =         </a:t>
            </a:r>
            <a:r>
              <a:rPr lang="en-US" sz="2000" dirty="0" err="1">
                <a:solidFill>
                  <a:schemeClr val="tx1"/>
                </a:solidFill>
              </a:rPr>
              <a:t>driver.findElement</a:t>
            </a:r>
            <a:r>
              <a:rPr lang="en-US" sz="2000" dirty="0">
                <a:solidFill>
                  <a:schemeClr val="tx1"/>
                </a:solidFill>
              </a:rPr>
              <a:t>(By.name(“</a:t>
            </a:r>
            <a:r>
              <a:rPr lang="en-US" sz="2000" dirty="0" err="1">
                <a:solidFill>
                  <a:schemeClr val="tx1"/>
                </a:solidFill>
              </a:rPr>
              <a:t>EmailID</a:t>
            </a:r>
            <a:r>
              <a:rPr lang="en-US" sz="2000" dirty="0">
                <a:solidFill>
                  <a:schemeClr val="tx1"/>
                </a:solidFill>
              </a:rPr>
              <a:t>”)); </a:t>
            </a:r>
            <a:br>
              <a:rPr lang="en-US" sz="2000" dirty="0">
                <a:solidFill>
                  <a:schemeClr val="tx1"/>
                </a:solidFill>
              </a:rPr>
            </a:br>
            <a:r>
              <a:rPr lang="en-US" sz="2000" dirty="0">
                <a:solidFill>
                  <a:schemeClr val="tx1"/>
                </a:solidFill>
              </a:rPr>
              <a:t>Class        =         </a:t>
            </a:r>
            <a:r>
              <a:rPr lang="en-US" sz="2000" dirty="0" err="1">
                <a:solidFill>
                  <a:schemeClr val="tx1"/>
                </a:solidFill>
              </a:rPr>
              <a:t>driver.findElement</a:t>
            </a:r>
            <a:r>
              <a:rPr lang="en-US" sz="2000" dirty="0">
                <a:solidFill>
                  <a:schemeClr val="tx1"/>
                </a:solidFill>
              </a:rPr>
              <a:t>(</a:t>
            </a:r>
            <a:r>
              <a:rPr lang="en-US" sz="2000" dirty="0" err="1">
                <a:solidFill>
                  <a:schemeClr val="tx1"/>
                </a:solidFill>
              </a:rPr>
              <a:t>By.className</a:t>
            </a:r>
            <a:r>
              <a:rPr lang="en-US" sz="2000" dirty="0">
                <a:solidFill>
                  <a:schemeClr val="tx1"/>
                </a:solidFill>
              </a:rPr>
              <a:t>(“mandatory”));</a:t>
            </a:r>
            <a:br>
              <a:rPr lang="en-US" sz="2000" dirty="0">
                <a:solidFill>
                  <a:schemeClr val="tx1"/>
                </a:solidFill>
              </a:rPr>
            </a:br>
            <a:r>
              <a:rPr lang="en-US" sz="2000" dirty="0">
                <a:solidFill>
                  <a:schemeClr val="tx1"/>
                </a:solidFill>
              </a:rPr>
              <a:t>XPath       =         </a:t>
            </a:r>
            <a:r>
              <a:rPr lang="en-US" sz="2000" dirty="0" err="1">
                <a:solidFill>
                  <a:schemeClr val="tx1"/>
                </a:solidFill>
              </a:rPr>
              <a:t>driver.findElement</a:t>
            </a:r>
            <a:r>
              <a:rPr lang="en-US" sz="2000" dirty="0">
                <a:solidFill>
                  <a:schemeClr val="tx1"/>
                </a:solidFill>
              </a:rPr>
              <a:t>(</a:t>
            </a:r>
            <a:r>
              <a:rPr lang="en-US" sz="2000" dirty="0" err="1">
                <a:solidFill>
                  <a:schemeClr val="tx1"/>
                </a:solidFill>
              </a:rPr>
              <a:t>By.xpath</a:t>
            </a:r>
            <a:r>
              <a:rPr lang="en-US" sz="2000" dirty="0">
                <a:solidFill>
                  <a:schemeClr val="tx1"/>
                </a:solidFill>
              </a:rPr>
              <a:t>(“//input[@class=‘login’]”);</a:t>
            </a:r>
            <a:br>
              <a:rPr lang="en-US" sz="2000" dirty="0">
                <a:solidFill>
                  <a:schemeClr val="tx1"/>
                </a:solidFill>
              </a:rPr>
            </a:br>
            <a:r>
              <a:rPr lang="en-US" sz="2000" dirty="0">
                <a:solidFill>
                  <a:schemeClr val="tx1"/>
                </a:solidFill>
              </a:rPr>
              <a:t>link Text   =         </a:t>
            </a:r>
            <a:r>
              <a:rPr lang="en-US" sz="2000" dirty="0" err="1">
                <a:solidFill>
                  <a:schemeClr val="tx1"/>
                </a:solidFill>
              </a:rPr>
              <a:t>driver.findElement</a:t>
            </a:r>
            <a:r>
              <a:rPr lang="en-US" sz="2000" dirty="0">
                <a:solidFill>
                  <a:schemeClr val="tx1"/>
                </a:solidFill>
              </a:rPr>
              <a:t>(</a:t>
            </a:r>
            <a:r>
              <a:rPr lang="en-US" sz="2000" dirty="0" err="1">
                <a:solidFill>
                  <a:schemeClr val="tx1"/>
                </a:solidFill>
              </a:rPr>
              <a:t>By.linkText</a:t>
            </a:r>
            <a:r>
              <a:rPr lang="en-US" sz="2000" dirty="0">
                <a:solidFill>
                  <a:schemeClr val="tx1"/>
                </a:solidFill>
              </a:rPr>
              <a:t>(“Gmail”));</a:t>
            </a:r>
            <a:endParaRPr lang="en-IN" sz="2000" dirty="0">
              <a:solidFill>
                <a:schemeClr val="tx1"/>
              </a:solidFill>
            </a:endParaRPr>
          </a:p>
        </p:txBody>
      </p:sp>
    </p:spTree>
    <p:extLst>
      <p:ext uri="{BB962C8B-B14F-4D97-AF65-F5344CB8AC3E}">
        <p14:creationId xmlns:p14="http://schemas.microsoft.com/office/powerpoint/2010/main" val="108697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8E7F-1BD8-5AAE-8586-BF9EF4A37996}"/>
              </a:ext>
            </a:extLst>
          </p:cNvPr>
          <p:cNvSpPr>
            <a:spLocks noGrp="1"/>
          </p:cNvSpPr>
          <p:nvPr>
            <p:ph type="title"/>
          </p:nvPr>
        </p:nvSpPr>
        <p:spPr/>
        <p:txBody>
          <a:bodyPr>
            <a:normAutofit/>
          </a:bodyPr>
          <a:lstStyle/>
          <a:p>
            <a:r>
              <a:rPr lang="en-US" sz="3200" dirty="0">
                <a:solidFill>
                  <a:schemeClr val="accent4"/>
                </a:solidFill>
              </a:rPr>
              <a:t>Web Element Class Method</a:t>
            </a:r>
          </a:p>
        </p:txBody>
      </p:sp>
      <p:sp>
        <p:nvSpPr>
          <p:cNvPr id="3" name="Content Placeholder 2">
            <a:extLst>
              <a:ext uri="{FF2B5EF4-FFF2-40B4-BE49-F238E27FC236}">
                <a16:creationId xmlns:a16="http://schemas.microsoft.com/office/drawing/2014/main" id="{FBA5861A-447F-63D3-DEBC-3F78CF735F72}"/>
              </a:ext>
            </a:extLst>
          </p:cNvPr>
          <p:cNvSpPr>
            <a:spLocks noGrp="1"/>
          </p:cNvSpPr>
          <p:nvPr>
            <p:ph idx="1"/>
          </p:nvPr>
        </p:nvSpPr>
        <p:spPr>
          <a:xfrm>
            <a:off x="677334" y="1504335"/>
            <a:ext cx="8596668" cy="4537027"/>
          </a:xfrm>
        </p:spPr>
        <p:txBody>
          <a:bodyPr/>
          <a:lstStyle/>
          <a:p>
            <a:r>
              <a:rPr lang="en-US" dirty="0"/>
              <a:t>Working with elements on a web page can be further enhanced and made easy by Web Element class methods. </a:t>
            </a:r>
          </a:p>
          <a:p>
            <a:r>
              <a:rPr lang="en-US" dirty="0"/>
              <a:t>The following methods help in acting on elements, retrieving information about elements, and getting positions, size, and visible texts:</a:t>
            </a:r>
          </a:p>
          <a:p>
            <a:pPr>
              <a:buFont typeface="+mj-lt"/>
              <a:buAutoNum type="arabicPeriod"/>
            </a:pPr>
            <a:r>
              <a:rPr lang="en-US" dirty="0"/>
              <a:t>clear() </a:t>
            </a:r>
          </a:p>
          <a:p>
            <a:pPr>
              <a:buFont typeface="+mj-lt"/>
              <a:buAutoNum type="arabicPeriod"/>
            </a:pPr>
            <a:r>
              <a:rPr lang="en-US" dirty="0"/>
              <a:t>click() </a:t>
            </a:r>
          </a:p>
          <a:p>
            <a:pPr>
              <a:buFont typeface="+mj-lt"/>
              <a:buAutoNum type="arabicPeriod"/>
            </a:pPr>
            <a:r>
              <a:rPr lang="en-US" dirty="0"/>
              <a:t>Submit() </a:t>
            </a:r>
          </a:p>
          <a:p>
            <a:pPr>
              <a:buFont typeface="+mj-lt"/>
              <a:buAutoNum type="arabicPeriod"/>
            </a:pPr>
            <a:r>
              <a:rPr lang="en-US" dirty="0" err="1"/>
              <a:t>SendKeys</a:t>
            </a:r>
            <a:r>
              <a:rPr lang="en-US" dirty="0"/>
              <a:t>()</a:t>
            </a:r>
          </a:p>
          <a:p>
            <a:pPr>
              <a:buFont typeface="+mj-lt"/>
              <a:buAutoNum type="arabicPeriod"/>
            </a:pPr>
            <a:r>
              <a:rPr lang="en-US" dirty="0" err="1"/>
              <a:t>findElement</a:t>
            </a:r>
            <a:r>
              <a:rPr lang="en-US" dirty="0"/>
              <a:t>() </a:t>
            </a:r>
          </a:p>
          <a:p>
            <a:pPr>
              <a:buFont typeface="+mj-lt"/>
              <a:buAutoNum type="arabicPeriod"/>
            </a:pPr>
            <a:r>
              <a:rPr lang="en-US" dirty="0" err="1"/>
              <a:t>getText</a:t>
            </a:r>
            <a:r>
              <a:rPr lang="en-US" dirty="0"/>
              <a:t>()</a:t>
            </a:r>
          </a:p>
          <a:p>
            <a:pPr>
              <a:buFont typeface="+mj-lt"/>
              <a:buAutoNum type="arabicPeriod"/>
            </a:pPr>
            <a:r>
              <a:rPr lang="en-US" dirty="0" err="1"/>
              <a:t>getTagName</a:t>
            </a:r>
            <a:r>
              <a:rPr lang="en-US" dirty="0"/>
              <a:t>()</a:t>
            </a:r>
          </a:p>
          <a:p>
            <a:pPr>
              <a:buFont typeface="+mj-lt"/>
              <a:buAutoNum type="arabicPeriod"/>
            </a:pPr>
            <a:r>
              <a:rPr lang="en-US" dirty="0" err="1"/>
              <a:t>getScreenshotAs</a:t>
            </a:r>
            <a:r>
              <a:rPr lang="en-US" dirty="0"/>
              <a:t>()</a:t>
            </a:r>
          </a:p>
        </p:txBody>
      </p:sp>
    </p:spTree>
    <p:extLst>
      <p:ext uri="{BB962C8B-B14F-4D97-AF65-F5344CB8AC3E}">
        <p14:creationId xmlns:p14="http://schemas.microsoft.com/office/powerpoint/2010/main" val="280728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1CE3-BE13-6807-EA83-A67E993E8E06}"/>
              </a:ext>
            </a:extLst>
          </p:cNvPr>
          <p:cNvSpPr>
            <a:spLocks noGrp="1"/>
          </p:cNvSpPr>
          <p:nvPr>
            <p:ph type="title"/>
          </p:nvPr>
        </p:nvSpPr>
        <p:spPr/>
        <p:txBody>
          <a:bodyPr>
            <a:normAutofit/>
          </a:bodyPr>
          <a:lstStyle/>
          <a:p>
            <a:r>
              <a:rPr lang="en-US" sz="4000" dirty="0">
                <a:solidFill>
                  <a:schemeClr val="accent4"/>
                </a:solidFill>
              </a:rPr>
              <a:t>Capturing Screenshots in Selenium</a:t>
            </a:r>
          </a:p>
        </p:txBody>
      </p:sp>
      <p:sp>
        <p:nvSpPr>
          <p:cNvPr id="3" name="Content Placeholder 2">
            <a:extLst>
              <a:ext uri="{FF2B5EF4-FFF2-40B4-BE49-F238E27FC236}">
                <a16:creationId xmlns:a16="http://schemas.microsoft.com/office/drawing/2014/main" id="{F7027998-65C9-0A66-C041-4BEDFE353D40}"/>
              </a:ext>
            </a:extLst>
          </p:cNvPr>
          <p:cNvSpPr>
            <a:spLocks noGrp="1"/>
          </p:cNvSpPr>
          <p:nvPr>
            <p:ph idx="1"/>
          </p:nvPr>
        </p:nvSpPr>
        <p:spPr>
          <a:xfrm>
            <a:off x="677334" y="1514169"/>
            <a:ext cx="8596668" cy="4527194"/>
          </a:xfrm>
        </p:spPr>
        <p:txBody>
          <a:bodyPr/>
          <a:lstStyle/>
          <a:p>
            <a:r>
              <a:rPr lang="en-US" dirty="0"/>
              <a:t>In bug analysis, screenshots are desirable. In automation testing, it is mandatory to take a screenshot for verification of functionality of test cases. Selenium automatically takes screenshots during test execution.</a:t>
            </a:r>
          </a:p>
          <a:p>
            <a:r>
              <a:rPr lang="en-US" dirty="0"/>
              <a:t>Selenium provides Takes Screenshot interface to capture screenshots </a:t>
            </a:r>
          </a:p>
          <a:p>
            <a:r>
              <a:rPr lang="en-US" dirty="0"/>
              <a:t> WebDriver instance has to be type casted to Takes Screenshot</a:t>
            </a:r>
          </a:p>
          <a:p>
            <a:pPr marL="0" indent="0" algn="ctr">
              <a:buNone/>
            </a:pPr>
            <a:r>
              <a:rPr lang="en-US" dirty="0"/>
              <a:t>                </a:t>
            </a:r>
            <a:r>
              <a:rPr lang="en-US" dirty="0">
                <a:solidFill>
                  <a:schemeClr val="accent4"/>
                </a:solidFill>
              </a:rPr>
              <a:t>Screenshots can be captured in Selenium in 3 simple steps</a:t>
            </a:r>
          </a:p>
          <a:p>
            <a:pPr marL="0" indent="0">
              <a:buNone/>
            </a:pPr>
            <a:r>
              <a:rPr lang="en-US" dirty="0"/>
              <a:t> </a:t>
            </a:r>
          </a:p>
        </p:txBody>
      </p:sp>
      <p:pic>
        <p:nvPicPr>
          <p:cNvPr id="5" name="Picture 4">
            <a:extLst>
              <a:ext uri="{FF2B5EF4-FFF2-40B4-BE49-F238E27FC236}">
                <a16:creationId xmlns:a16="http://schemas.microsoft.com/office/drawing/2014/main" id="{86752BD8-9610-F1D7-3166-EAA4627358F5}"/>
              </a:ext>
            </a:extLst>
          </p:cNvPr>
          <p:cNvPicPr>
            <a:picLocks noChangeAspect="1"/>
          </p:cNvPicPr>
          <p:nvPr/>
        </p:nvPicPr>
        <p:blipFill>
          <a:blip r:embed="rId2"/>
          <a:stretch>
            <a:fillRect/>
          </a:stretch>
        </p:blipFill>
        <p:spPr>
          <a:xfrm>
            <a:off x="1562236" y="3743352"/>
            <a:ext cx="7267131" cy="2890687"/>
          </a:xfrm>
          <a:prstGeom prst="rect">
            <a:avLst/>
          </a:prstGeom>
        </p:spPr>
      </p:pic>
    </p:spTree>
    <p:extLst>
      <p:ext uri="{BB962C8B-B14F-4D97-AF65-F5344CB8AC3E}">
        <p14:creationId xmlns:p14="http://schemas.microsoft.com/office/powerpoint/2010/main" val="118258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7CEB-D7CC-AACD-F90E-0DD29AAA2C7C}"/>
              </a:ext>
            </a:extLst>
          </p:cNvPr>
          <p:cNvSpPr>
            <a:spLocks noGrp="1"/>
          </p:cNvSpPr>
          <p:nvPr>
            <p:ph type="title"/>
          </p:nvPr>
        </p:nvSpPr>
        <p:spPr/>
        <p:txBody>
          <a:bodyPr/>
          <a:lstStyle/>
          <a:p>
            <a:r>
              <a:rPr lang="en-US" dirty="0">
                <a:solidFill>
                  <a:schemeClr val="accent4"/>
                </a:solidFill>
              </a:rPr>
              <a:t>WHAT IS TESTNG</a:t>
            </a:r>
          </a:p>
        </p:txBody>
      </p:sp>
      <p:sp>
        <p:nvSpPr>
          <p:cNvPr id="3" name="Content Placeholder 2">
            <a:extLst>
              <a:ext uri="{FF2B5EF4-FFF2-40B4-BE49-F238E27FC236}">
                <a16:creationId xmlns:a16="http://schemas.microsoft.com/office/drawing/2014/main" id="{91F0A2FC-801D-2840-C50D-DE8575B10A55}"/>
              </a:ext>
            </a:extLst>
          </p:cNvPr>
          <p:cNvSpPr>
            <a:spLocks noGrp="1"/>
          </p:cNvSpPr>
          <p:nvPr>
            <p:ph idx="1"/>
          </p:nvPr>
        </p:nvSpPr>
        <p:spPr>
          <a:xfrm>
            <a:off x="677334" y="2212258"/>
            <a:ext cx="8596668" cy="3421625"/>
          </a:xfrm>
        </p:spPr>
        <p:txBody>
          <a:bodyPr/>
          <a:lstStyle/>
          <a:p>
            <a:r>
              <a:rPr lang="en-US" dirty="0"/>
              <a:t>TestNG (Test Next Generation) is a testing framework for the Java programming language inspired by JUnit and </a:t>
            </a:r>
            <a:r>
              <a:rPr lang="en-US" dirty="0" err="1"/>
              <a:t>NUnit</a:t>
            </a:r>
            <a:r>
              <a:rPr lang="en-US" dirty="0"/>
              <a:t>. It is widely used for test automation, particularly in the Java ecosystem. TestNG provides a more flexible and powerful testing environment compared to JUnit, with additional features that support various testing scenarios.</a:t>
            </a:r>
          </a:p>
          <a:p>
            <a:endParaRPr lang="en-US" dirty="0"/>
          </a:p>
        </p:txBody>
      </p:sp>
      <p:pic>
        <p:nvPicPr>
          <p:cNvPr id="5" name="Picture 4">
            <a:extLst>
              <a:ext uri="{FF2B5EF4-FFF2-40B4-BE49-F238E27FC236}">
                <a16:creationId xmlns:a16="http://schemas.microsoft.com/office/drawing/2014/main" id="{B515E323-A737-AED6-4496-E5B0D864C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184" y="166329"/>
            <a:ext cx="1905000" cy="1905000"/>
          </a:xfrm>
          <a:prstGeom prst="rect">
            <a:avLst/>
          </a:prstGeom>
        </p:spPr>
      </p:pic>
    </p:spTree>
    <p:extLst>
      <p:ext uri="{BB962C8B-B14F-4D97-AF65-F5344CB8AC3E}">
        <p14:creationId xmlns:p14="http://schemas.microsoft.com/office/powerpoint/2010/main" val="131076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354B-DC16-F355-930A-E0202D7CB469}"/>
              </a:ext>
            </a:extLst>
          </p:cNvPr>
          <p:cNvSpPr>
            <a:spLocks noGrp="1"/>
          </p:cNvSpPr>
          <p:nvPr>
            <p:ph type="title"/>
          </p:nvPr>
        </p:nvSpPr>
        <p:spPr/>
        <p:txBody>
          <a:bodyPr/>
          <a:lstStyle/>
          <a:p>
            <a:r>
              <a:rPr lang="en-US" dirty="0">
                <a:solidFill>
                  <a:schemeClr val="accent4"/>
                </a:solidFill>
              </a:rPr>
              <a:t>TestNG Annotations</a:t>
            </a:r>
          </a:p>
        </p:txBody>
      </p:sp>
      <p:sp>
        <p:nvSpPr>
          <p:cNvPr id="3" name="Content Placeholder 2">
            <a:extLst>
              <a:ext uri="{FF2B5EF4-FFF2-40B4-BE49-F238E27FC236}">
                <a16:creationId xmlns:a16="http://schemas.microsoft.com/office/drawing/2014/main" id="{6804C57B-1860-BD6C-3C3D-CEDCB22A6F97}"/>
              </a:ext>
            </a:extLst>
          </p:cNvPr>
          <p:cNvSpPr>
            <a:spLocks noGrp="1"/>
          </p:cNvSpPr>
          <p:nvPr>
            <p:ph idx="1"/>
          </p:nvPr>
        </p:nvSpPr>
        <p:spPr>
          <a:xfrm>
            <a:off x="677334" y="1406013"/>
            <a:ext cx="8596668" cy="4635349"/>
          </a:xfrm>
        </p:spPr>
        <p:txBody>
          <a:bodyPr/>
          <a:lstStyle/>
          <a:p>
            <a:r>
              <a:rPr lang="en-US" dirty="0"/>
              <a:t>@BeforeSuite       Runs before suite execution starts </a:t>
            </a:r>
          </a:p>
          <a:p>
            <a:r>
              <a:rPr lang="en-US" dirty="0"/>
              <a:t>@AfterSuite         Runs after all tests are executed </a:t>
            </a:r>
          </a:p>
          <a:p>
            <a:r>
              <a:rPr lang="en-US" dirty="0"/>
              <a:t>@BeforeTest        Runs before first test in a tag is executed </a:t>
            </a:r>
          </a:p>
          <a:p>
            <a:r>
              <a:rPr lang="en-US" dirty="0"/>
              <a:t>@AfterTest          Runs after all the tests in a tag are executed </a:t>
            </a:r>
          </a:p>
          <a:p>
            <a:r>
              <a:rPr lang="en-US" dirty="0"/>
              <a:t>@BeforeGroups   Runs before first test method of the group(s) is executed </a:t>
            </a:r>
          </a:p>
          <a:p>
            <a:r>
              <a:rPr lang="en-US" dirty="0"/>
              <a:t>@AfterGroups     Runs after all the test methods of the group(s) are executed </a:t>
            </a:r>
          </a:p>
          <a:p>
            <a:r>
              <a:rPr lang="en-US" dirty="0"/>
              <a:t>@BeforeClass      Runs before first test in a class is executed </a:t>
            </a:r>
          </a:p>
          <a:p>
            <a:r>
              <a:rPr lang="en-US" dirty="0"/>
              <a:t>@AfterClass        Runs after all the tests in a class are executed </a:t>
            </a:r>
          </a:p>
          <a:p>
            <a:r>
              <a:rPr lang="en-US" dirty="0"/>
              <a:t>@BeforeMethod  Runs before each test in a class is executed </a:t>
            </a:r>
          </a:p>
          <a:p>
            <a:r>
              <a:rPr lang="en-US" dirty="0"/>
              <a:t>@AfterMethod    Runs after each test is executed </a:t>
            </a:r>
          </a:p>
        </p:txBody>
      </p:sp>
    </p:spTree>
    <p:extLst>
      <p:ext uri="{BB962C8B-B14F-4D97-AF65-F5344CB8AC3E}">
        <p14:creationId xmlns:p14="http://schemas.microsoft.com/office/powerpoint/2010/main" val="154551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761E-1732-E6AF-718A-2D924ED35323}"/>
              </a:ext>
            </a:extLst>
          </p:cNvPr>
          <p:cNvSpPr>
            <a:spLocks noGrp="1"/>
          </p:cNvSpPr>
          <p:nvPr>
            <p:ph type="title"/>
          </p:nvPr>
        </p:nvSpPr>
        <p:spPr/>
        <p:txBody>
          <a:bodyPr/>
          <a:lstStyle/>
          <a:p>
            <a:r>
              <a:rPr lang="en-US" dirty="0">
                <a:solidFill>
                  <a:schemeClr val="accent4"/>
                </a:solidFill>
              </a:rPr>
              <a:t>Assertions In TestNG</a:t>
            </a:r>
          </a:p>
        </p:txBody>
      </p:sp>
      <p:sp>
        <p:nvSpPr>
          <p:cNvPr id="3" name="Content Placeholder 2">
            <a:extLst>
              <a:ext uri="{FF2B5EF4-FFF2-40B4-BE49-F238E27FC236}">
                <a16:creationId xmlns:a16="http://schemas.microsoft.com/office/drawing/2014/main" id="{A786BD26-2C91-128C-FC60-F2E7094018A7}"/>
              </a:ext>
            </a:extLst>
          </p:cNvPr>
          <p:cNvSpPr>
            <a:spLocks noGrp="1"/>
          </p:cNvSpPr>
          <p:nvPr>
            <p:ph idx="1"/>
          </p:nvPr>
        </p:nvSpPr>
        <p:spPr>
          <a:xfrm>
            <a:off x="677334" y="1488613"/>
            <a:ext cx="8596668" cy="4759787"/>
          </a:xfrm>
        </p:spPr>
        <p:txBody>
          <a:bodyPr>
            <a:normAutofit/>
          </a:bodyPr>
          <a:lstStyle/>
          <a:p>
            <a:r>
              <a:rPr lang="en-US" sz="2400" dirty="0"/>
              <a:t>Hard Assertion </a:t>
            </a:r>
          </a:p>
          <a:p>
            <a:pPr marL="0" indent="0">
              <a:buNone/>
            </a:pPr>
            <a:r>
              <a:rPr lang="en-US" sz="2400" dirty="0"/>
              <a:t>It stops the program execution if the statement with hard assert fails. </a:t>
            </a:r>
          </a:p>
          <a:p>
            <a:pPr marL="0" indent="0">
              <a:buNone/>
            </a:pPr>
            <a:r>
              <a:rPr lang="en-US" sz="2400" dirty="0"/>
              <a:t>The whole test case fails even if one hard assert fails. </a:t>
            </a:r>
          </a:p>
          <a:p>
            <a:r>
              <a:rPr lang="en-US" sz="2400" dirty="0"/>
              <a:t>Soft Assertion</a:t>
            </a:r>
          </a:p>
          <a:p>
            <a:pPr marL="0" indent="0">
              <a:buNone/>
            </a:pPr>
            <a:r>
              <a:rPr lang="en-US" sz="2400" dirty="0"/>
              <a:t>Next steps would be executed even if the statement with soft assertion fails</a:t>
            </a:r>
          </a:p>
          <a:p>
            <a:pPr marL="0" indent="0">
              <a:buNone/>
            </a:pPr>
            <a:r>
              <a:rPr lang="en-US" sz="2400" dirty="0"/>
              <a:t>Extra lines of code are required to track the fail status. When used in raw format, failed test step would also yield in Pass test script.</a:t>
            </a:r>
          </a:p>
        </p:txBody>
      </p:sp>
    </p:spTree>
    <p:extLst>
      <p:ext uri="{BB962C8B-B14F-4D97-AF65-F5344CB8AC3E}">
        <p14:creationId xmlns:p14="http://schemas.microsoft.com/office/powerpoint/2010/main" val="30836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6D0-615E-A3A6-CFB0-6441C1AECCF9}"/>
              </a:ext>
            </a:extLst>
          </p:cNvPr>
          <p:cNvSpPr>
            <a:spLocks noGrp="1"/>
          </p:cNvSpPr>
          <p:nvPr>
            <p:ph type="title"/>
          </p:nvPr>
        </p:nvSpPr>
        <p:spPr/>
        <p:txBody>
          <a:bodyPr/>
          <a:lstStyle/>
          <a:p>
            <a:r>
              <a:rPr lang="en-US" dirty="0">
                <a:solidFill>
                  <a:schemeClr val="accent4"/>
                </a:solidFill>
              </a:rPr>
              <a:t>Data-Driven Testing </a:t>
            </a:r>
          </a:p>
        </p:txBody>
      </p:sp>
      <p:sp>
        <p:nvSpPr>
          <p:cNvPr id="3" name="Content Placeholder 2">
            <a:extLst>
              <a:ext uri="{FF2B5EF4-FFF2-40B4-BE49-F238E27FC236}">
                <a16:creationId xmlns:a16="http://schemas.microsoft.com/office/drawing/2014/main" id="{9EF06A6F-7A40-D381-4E97-56994FA54DFC}"/>
              </a:ext>
            </a:extLst>
          </p:cNvPr>
          <p:cNvSpPr>
            <a:spLocks noGrp="1"/>
          </p:cNvSpPr>
          <p:nvPr>
            <p:ph idx="1"/>
          </p:nvPr>
        </p:nvSpPr>
        <p:spPr>
          <a:xfrm>
            <a:off x="677334" y="1307691"/>
            <a:ext cx="8596668" cy="4733672"/>
          </a:xfrm>
        </p:spPr>
        <p:txBody>
          <a:bodyPr/>
          <a:lstStyle/>
          <a:p>
            <a:r>
              <a:rPr lang="en-US" dirty="0"/>
              <a:t>Data-driven Testing is an automation framework that allows input values to be read from data files and stored into variables in test scripts</a:t>
            </a:r>
          </a:p>
          <a:p>
            <a:endParaRPr lang="en-US" dirty="0"/>
          </a:p>
        </p:txBody>
      </p:sp>
      <p:pic>
        <p:nvPicPr>
          <p:cNvPr id="5" name="Picture 4">
            <a:extLst>
              <a:ext uri="{FF2B5EF4-FFF2-40B4-BE49-F238E27FC236}">
                <a16:creationId xmlns:a16="http://schemas.microsoft.com/office/drawing/2014/main" id="{4DD923F7-F58B-C7E8-E04F-34C6C03A9DB2}"/>
              </a:ext>
            </a:extLst>
          </p:cNvPr>
          <p:cNvPicPr>
            <a:picLocks noChangeAspect="1"/>
          </p:cNvPicPr>
          <p:nvPr/>
        </p:nvPicPr>
        <p:blipFill>
          <a:blip r:embed="rId2"/>
          <a:stretch>
            <a:fillRect/>
          </a:stretch>
        </p:blipFill>
        <p:spPr>
          <a:xfrm>
            <a:off x="2045110" y="2111157"/>
            <a:ext cx="5171767" cy="2816443"/>
          </a:xfrm>
          <a:prstGeom prst="rect">
            <a:avLst/>
          </a:prstGeom>
        </p:spPr>
      </p:pic>
    </p:spTree>
    <p:extLst>
      <p:ext uri="{BB962C8B-B14F-4D97-AF65-F5344CB8AC3E}">
        <p14:creationId xmlns:p14="http://schemas.microsoft.com/office/powerpoint/2010/main" val="302400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9B50BF-CBC3-E76B-D06B-7300C5D894FF}"/>
              </a:ext>
            </a:extLst>
          </p:cNvPr>
          <p:cNvSpPr>
            <a:spLocks noGrp="1"/>
          </p:cNvSpPr>
          <p:nvPr>
            <p:ph type="title"/>
          </p:nvPr>
        </p:nvSpPr>
        <p:spPr>
          <a:xfrm>
            <a:off x="677863" y="1022349"/>
            <a:ext cx="8596312" cy="4818011"/>
          </a:xfrm>
        </p:spPr>
        <p:txBody>
          <a:bodyPr>
            <a:normAutofit fontScale="90000"/>
          </a:bodyPr>
          <a:lstStyle/>
          <a:p>
            <a:r>
              <a:rPr lang="en-US" dirty="0">
                <a:solidFill>
                  <a:schemeClr val="accent4"/>
                </a:solidFill>
              </a:rPr>
              <a:t>Data Provider Annotation</a:t>
            </a:r>
            <a:r>
              <a:rPr lang="en-US" dirty="0"/>
              <a:t>:</a:t>
            </a:r>
            <a:br>
              <a:rPr lang="en-US" dirty="0"/>
            </a:br>
            <a:br>
              <a:rPr lang="en-US" dirty="0"/>
            </a:br>
            <a:r>
              <a:rPr lang="en-US" sz="2700" dirty="0">
                <a:solidFill>
                  <a:schemeClr val="tx1"/>
                </a:solidFill>
              </a:rPr>
              <a:t>In TestNG, the @DataProvider annotation is used to supply test data to a test method. A method annotated with @DataProvider provides the test data as a two-dimensional array (Object[][]), where each row represents a set of input values.</a:t>
            </a:r>
            <a:br>
              <a:rPr lang="en-US" sz="2700" dirty="0">
                <a:solidFill>
                  <a:schemeClr val="tx1"/>
                </a:solidFill>
              </a:rPr>
            </a:br>
            <a:br>
              <a:rPr lang="en-US" sz="2700" dirty="0">
                <a:solidFill>
                  <a:schemeClr val="tx1"/>
                </a:solidFill>
              </a:rPr>
            </a:br>
            <a:r>
              <a:rPr lang="en-US" sz="2700" dirty="0">
                <a:solidFill>
                  <a:schemeClr val="tx1"/>
                </a:solidFill>
              </a:rPr>
              <a:t>Apache POI is an open source Java library for creating and manipulating various Microsoft Office-based file formats. It is the most commonly used API for Selenium data-driven tests</a:t>
            </a:r>
          </a:p>
        </p:txBody>
      </p:sp>
    </p:spTree>
    <p:extLst>
      <p:ext uri="{BB962C8B-B14F-4D97-AF65-F5344CB8AC3E}">
        <p14:creationId xmlns:p14="http://schemas.microsoft.com/office/powerpoint/2010/main" val="87940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EBF3-9541-04FC-B519-430FF05192FE}"/>
              </a:ext>
            </a:extLst>
          </p:cNvPr>
          <p:cNvSpPr>
            <a:spLocks noGrp="1"/>
          </p:cNvSpPr>
          <p:nvPr>
            <p:ph type="title"/>
          </p:nvPr>
        </p:nvSpPr>
        <p:spPr/>
        <p:txBody>
          <a:bodyPr/>
          <a:lstStyle/>
          <a:p>
            <a:r>
              <a:rPr lang="en-US" dirty="0">
                <a:solidFill>
                  <a:schemeClr val="accent4"/>
                </a:solidFill>
              </a:rPr>
              <a:t>TestNG Listeners</a:t>
            </a:r>
          </a:p>
        </p:txBody>
      </p:sp>
      <p:sp>
        <p:nvSpPr>
          <p:cNvPr id="3" name="Content Placeholder 2">
            <a:extLst>
              <a:ext uri="{FF2B5EF4-FFF2-40B4-BE49-F238E27FC236}">
                <a16:creationId xmlns:a16="http://schemas.microsoft.com/office/drawing/2014/main" id="{4079BF3C-271B-7151-196C-10E90BB41932}"/>
              </a:ext>
            </a:extLst>
          </p:cNvPr>
          <p:cNvSpPr>
            <a:spLocks noGrp="1"/>
          </p:cNvSpPr>
          <p:nvPr>
            <p:ph idx="1"/>
          </p:nvPr>
        </p:nvSpPr>
        <p:spPr>
          <a:xfrm>
            <a:off x="677334" y="1465007"/>
            <a:ext cx="8596668" cy="4576356"/>
          </a:xfrm>
        </p:spPr>
        <p:txBody>
          <a:bodyPr>
            <a:normAutofit/>
          </a:bodyPr>
          <a:lstStyle/>
          <a:p>
            <a:r>
              <a:rPr lang="en-US" sz="2000" dirty="0"/>
              <a:t>Listeners are TestNG annotations that literally “listen” to the events in a script and modify TestNG behavior accordingly.</a:t>
            </a:r>
          </a:p>
          <a:p>
            <a:r>
              <a:rPr lang="en-US" sz="2000" dirty="0"/>
              <a:t>TestNG listeners can be implemented at two levels</a:t>
            </a:r>
          </a:p>
          <a:p>
            <a:pPr marL="0" indent="0">
              <a:buNone/>
            </a:pPr>
            <a:r>
              <a:rPr lang="en-US" sz="2000" dirty="0"/>
              <a:t> 1.Class</a:t>
            </a:r>
          </a:p>
          <a:p>
            <a:pPr marL="0" indent="0">
              <a:buNone/>
            </a:pPr>
            <a:r>
              <a:rPr lang="en-US" sz="2000" dirty="0"/>
              <a:t>Listeners are implemented for each class irrespective of the number of test cases.</a:t>
            </a:r>
          </a:p>
          <a:p>
            <a:pPr marL="0" indent="0">
              <a:buNone/>
            </a:pPr>
            <a:r>
              <a:rPr lang="en-US" sz="2000" dirty="0"/>
              <a:t> 2.Suite</a:t>
            </a:r>
          </a:p>
          <a:p>
            <a:pPr marL="0" indent="0">
              <a:buNone/>
            </a:pPr>
            <a:r>
              <a:rPr lang="en-US" sz="2000" dirty="0"/>
              <a:t>Listeners are implemented for a particular suite that includes several classes and test cases.</a:t>
            </a:r>
          </a:p>
          <a:p>
            <a:r>
              <a:rPr lang="en-US" sz="2000" dirty="0"/>
              <a:t>Listeners are implemented by </a:t>
            </a:r>
            <a:r>
              <a:rPr lang="en-US" sz="2000" dirty="0" err="1"/>
              <a:t>ITestListener</a:t>
            </a:r>
            <a:r>
              <a:rPr lang="en-US" sz="2000" dirty="0"/>
              <a:t> interface </a:t>
            </a:r>
          </a:p>
        </p:txBody>
      </p:sp>
    </p:spTree>
    <p:extLst>
      <p:ext uri="{BB962C8B-B14F-4D97-AF65-F5344CB8AC3E}">
        <p14:creationId xmlns:p14="http://schemas.microsoft.com/office/powerpoint/2010/main" val="420959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04BA-7CA6-2EB4-28FB-B2D597B9932C}"/>
              </a:ext>
            </a:extLst>
          </p:cNvPr>
          <p:cNvSpPr>
            <a:spLocks noGrp="1"/>
          </p:cNvSpPr>
          <p:nvPr>
            <p:ph type="title"/>
          </p:nvPr>
        </p:nvSpPr>
        <p:spPr/>
        <p:txBody>
          <a:bodyPr/>
          <a:lstStyle/>
          <a:p>
            <a:r>
              <a:rPr lang="en-US" dirty="0">
                <a:solidFill>
                  <a:schemeClr val="accent4"/>
                </a:solidFill>
              </a:rPr>
              <a:t>GROUP MEMBERS</a:t>
            </a:r>
          </a:p>
        </p:txBody>
      </p:sp>
      <p:graphicFrame>
        <p:nvGraphicFramePr>
          <p:cNvPr id="4" name="Content Placeholder 3">
            <a:extLst>
              <a:ext uri="{FF2B5EF4-FFF2-40B4-BE49-F238E27FC236}">
                <a16:creationId xmlns:a16="http://schemas.microsoft.com/office/drawing/2014/main" id="{A11BEA6F-34BA-C623-1CC6-DB170E090A8E}"/>
              </a:ext>
            </a:extLst>
          </p:cNvPr>
          <p:cNvGraphicFramePr>
            <a:graphicFrameLocks noGrp="1"/>
          </p:cNvGraphicFramePr>
          <p:nvPr>
            <p:ph idx="1"/>
            <p:extLst>
              <p:ext uri="{D42A27DB-BD31-4B8C-83A1-F6EECF244321}">
                <p14:modId xmlns:p14="http://schemas.microsoft.com/office/powerpoint/2010/main" val="3763795496"/>
              </p:ext>
            </p:extLst>
          </p:nvPr>
        </p:nvGraphicFramePr>
        <p:xfrm>
          <a:off x="589373" y="1563337"/>
          <a:ext cx="8596312" cy="4109877"/>
        </p:xfrm>
        <a:graphic>
          <a:graphicData uri="http://schemas.openxmlformats.org/drawingml/2006/table">
            <a:tbl>
              <a:tblPr>
                <a:tableStyleId>{08FB837D-C827-4EFA-A057-4D05807E0F7C}</a:tableStyleId>
              </a:tblPr>
              <a:tblGrid>
                <a:gridCol w="4298156">
                  <a:extLst>
                    <a:ext uri="{9D8B030D-6E8A-4147-A177-3AD203B41FA5}">
                      <a16:colId xmlns:a16="http://schemas.microsoft.com/office/drawing/2014/main" val="854700336"/>
                    </a:ext>
                  </a:extLst>
                </a:gridCol>
                <a:gridCol w="4298156">
                  <a:extLst>
                    <a:ext uri="{9D8B030D-6E8A-4147-A177-3AD203B41FA5}">
                      <a16:colId xmlns:a16="http://schemas.microsoft.com/office/drawing/2014/main" val="1491059900"/>
                    </a:ext>
                  </a:extLst>
                </a:gridCol>
              </a:tblGrid>
              <a:tr h="456653">
                <a:tc>
                  <a:txBody>
                    <a:bodyPr/>
                    <a:lstStyle/>
                    <a:p>
                      <a:r>
                        <a:rPr lang="en-US"/>
                        <a:t>2575816(Team Lead)</a:t>
                      </a:r>
                      <a:endParaRPr lang="en-US" dirty="0"/>
                    </a:p>
                  </a:txBody>
                  <a:tcPr anchor="ctr"/>
                </a:tc>
                <a:tc>
                  <a:txBody>
                    <a:bodyPr/>
                    <a:lstStyle/>
                    <a:p>
                      <a:r>
                        <a:rPr lang="en-US" dirty="0" err="1"/>
                        <a:t>Priyanshu</a:t>
                      </a:r>
                      <a:r>
                        <a:rPr lang="en-US" dirty="0"/>
                        <a:t> Dwivedi</a:t>
                      </a:r>
                    </a:p>
                  </a:txBody>
                  <a:tcPr anchor="ctr"/>
                </a:tc>
                <a:extLst>
                  <a:ext uri="{0D108BD9-81ED-4DB2-BD59-A6C34878D82A}">
                    <a16:rowId xmlns:a16="http://schemas.microsoft.com/office/drawing/2014/main" val="2053299522"/>
                  </a:ext>
                </a:extLst>
              </a:tr>
              <a:tr h="456653">
                <a:tc>
                  <a:txBody>
                    <a:bodyPr/>
                    <a:lstStyle/>
                    <a:p>
                      <a:r>
                        <a:rPr lang="en-US" dirty="0"/>
                        <a:t>2576485</a:t>
                      </a:r>
                    </a:p>
                  </a:txBody>
                  <a:tcPr anchor="ctr"/>
                </a:tc>
                <a:tc>
                  <a:txBody>
                    <a:bodyPr/>
                    <a:lstStyle/>
                    <a:p>
                      <a:r>
                        <a:rPr lang="en-US"/>
                        <a:t>Kalal Abhilash</a:t>
                      </a:r>
                    </a:p>
                  </a:txBody>
                  <a:tcPr anchor="ctr"/>
                </a:tc>
                <a:extLst>
                  <a:ext uri="{0D108BD9-81ED-4DB2-BD59-A6C34878D82A}">
                    <a16:rowId xmlns:a16="http://schemas.microsoft.com/office/drawing/2014/main" val="1356937141"/>
                  </a:ext>
                </a:extLst>
              </a:tr>
              <a:tr h="456653">
                <a:tc>
                  <a:txBody>
                    <a:bodyPr/>
                    <a:lstStyle/>
                    <a:p>
                      <a:r>
                        <a:rPr lang="en-US" dirty="0"/>
                        <a:t>2576338</a:t>
                      </a:r>
                    </a:p>
                  </a:txBody>
                  <a:tcPr anchor="ctr"/>
                </a:tc>
                <a:tc>
                  <a:txBody>
                    <a:bodyPr/>
                    <a:lstStyle/>
                    <a:p>
                      <a:r>
                        <a:rPr lang="en-US"/>
                        <a:t>Darshan K J</a:t>
                      </a:r>
                      <a:endParaRPr lang="en-US" dirty="0"/>
                    </a:p>
                  </a:txBody>
                  <a:tcPr anchor="ctr"/>
                </a:tc>
                <a:extLst>
                  <a:ext uri="{0D108BD9-81ED-4DB2-BD59-A6C34878D82A}">
                    <a16:rowId xmlns:a16="http://schemas.microsoft.com/office/drawing/2014/main" val="1981765838"/>
                  </a:ext>
                </a:extLst>
              </a:tr>
              <a:tr h="456653">
                <a:tc>
                  <a:txBody>
                    <a:bodyPr/>
                    <a:lstStyle/>
                    <a:p>
                      <a:r>
                        <a:rPr lang="en-US" dirty="0"/>
                        <a:t>2576391</a:t>
                      </a:r>
                    </a:p>
                  </a:txBody>
                  <a:tcPr anchor="ctr"/>
                </a:tc>
                <a:tc>
                  <a:txBody>
                    <a:bodyPr/>
                    <a:lstStyle/>
                    <a:p>
                      <a:r>
                        <a:rPr lang="en-US" dirty="0"/>
                        <a:t>Shivam Singh</a:t>
                      </a:r>
                    </a:p>
                  </a:txBody>
                  <a:tcPr anchor="ctr"/>
                </a:tc>
                <a:extLst>
                  <a:ext uri="{0D108BD9-81ED-4DB2-BD59-A6C34878D82A}">
                    <a16:rowId xmlns:a16="http://schemas.microsoft.com/office/drawing/2014/main" val="1000776716"/>
                  </a:ext>
                </a:extLst>
              </a:tr>
              <a:tr h="456653">
                <a:tc>
                  <a:txBody>
                    <a:bodyPr/>
                    <a:lstStyle/>
                    <a:p>
                      <a:r>
                        <a:rPr lang="en-US" dirty="0"/>
                        <a:t>2577199</a:t>
                      </a:r>
                    </a:p>
                  </a:txBody>
                  <a:tcPr anchor="ctr"/>
                </a:tc>
                <a:tc>
                  <a:txBody>
                    <a:bodyPr/>
                    <a:lstStyle/>
                    <a:p>
                      <a:r>
                        <a:rPr lang="en-US"/>
                        <a:t>Suraj S Malwankar</a:t>
                      </a:r>
                    </a:p>
                  </a:txBody>
                  <a:tcPr anchor="ctr"/>
                </a:tc>
                <a:extLst>
                  <a:ext uri="{0D108BD9-81ED-4DB2-BD59-A6C34878D82A}">
                    <a16:rowId xmlns:a16="http://schemas.microsoft.com/office/drawing/2014/main" val="818591883"/>
                  </a:ext>
                </a:extLst>
              </a:tr>
              <a:tr h="456653">
                <a:tc>
                  <a:txBody>
                    <a:bodyPr/>
                    <a:lstStyle/>
                    <a:p>
                      <a:r>
                        <a:rPr lang="en-US"/>
                        <a:t>2576681</a:t>
                      </a:r>
                    </a:p>
                  </a:txBody>
                  <a:tcPr anchor="ctr"/>
                </a:tc>
                <a:tc>
                  <a:txBody>
                    <a:bodyPr/>
                    <a:lstStyle/>
                    <a:p>
                      <a:r>
                        <a:rPr lang="en-US"/>
                        <a:t>Thummaginjala Siva Prasad</a:t>
                      </a:r>
                    </a:p>
                  </a:txBody>
                  <a:tcPr anchor="ctr"/>
                </a:tc>
                <a:extLst>
                  <a:ext uri="{0D108BD9-81ED-4DB2-BD59-A6C34878D82A}">
                    <a16:rowId xmlns:a16="http://schemas.microsoft.com/office/drawing/2014/main" val="3291968286"/>
                  </a:ext>
                </a:extLst>
              </a:tr>
              <a:tr h="456653">
                <a:tc>
                  <a:txBody>
                    <a:bodyPr/>
                    <a:lstStyle/>
                    <a:p>
                      <a:r>
                        <a:rPr lang="en-US"/>
                        <a:t>2576047</a:t>
                      </a:r>
                    </a:p>
                  </a:txBody>
                  <a:tcPr anchor="ctr"/>
                </a:tc>
                <a:tc>
                  <a:txBody>
                    <a:bodyPr/>
                    <a:lstStyle/>
                    <a:p>
                      <a:r>
                        <a:rPr lang="en-US"/>
                        <a:t>Mucherala Mallika</a:t>
                      </a:r>
                    </a:p>
                  </a:txBody>
                  <a:tcPr anchor="ctr"/>
                </a:tc>
                <a:extLst>
                  <a:ext uri="{0D108BD9-81ED-4DB2-BD59-A6C34878D82A}">
                    <a16:rowId xmlns:a16="http://schemas.microsoft.com/office/drawing/2014/main" val="1878660727"/>
                  </a:ext>
                </a:extLst>
              </a:tr>
              <a:tr h="456653">
                <a:tc>
                  <a:txBody>
                    <a:bodyPr/>
                    <a:lstStyle/>
                    <a:p>
                      <a:r>
                        <a:rPr lang="en-US"/>
                        <a:t>2576986</a:t>
                      </a:r>
                    </a:p>
                  </a:txBody>
                  <a:tcPr anchor="ctr"/>
                </a:tc>
                <a:tc>
                  <a:txBody>
                    <a:bodyPr/>
                    <a:lstStyle/>
                    <a:p>
                      <a:r>
                        <a:rPr lang="en-US"/>
                        <a:t>Thangellapally Bharath Kumar</a:t>
                      </a:r>
                    </a:p>
                  </a:txBody>
                  <a:tcPr anchor="ctr"/>
                </a:tc>
                <a:extLst>
                  <a:ext uri="{0D108BD9-81ED-4DB2-BD59-A6C34878D82A}">
                    <a16:rowId xmlns:a16="http://schemas.microsoft.com/office/drawing/2014/main" val="2749326699"/>
                  </a:ext>
                </a:extLst>
              </a:tr>
              <a:tr h="456653">
                <a:tc>
                  <a:txBody>
                    <a:bodyPr/>
                    <a:lstStyle/>
                    <a:p>
                      <a:r>
                        <a:rPr lang="en-US" dirty="0"/>
                        <a:t>2576275</a:t>
                      </a:r>
                    </a:p>
                  </a:txBody>
                  <a:tcPr anchor="ctr"/>
                </a:tc>
                <a:tc>
                  <a:txBody>
                    <a:bodyPr/>
                    <a:lstStyle/>
                    <a:p>
                      <a:r>
                        <a:rPr lang="en-US" dirty="0" err="1"/>
                        <a:t>Padarthi</a:t>
                      </a:r>
                      <a:r>
                        <a:rPr lang="en-US" dirty="0"/>
                        <a:t> Siri Manasa</a:t>
                      </a:r>
                    </a:p>
                  </a:txBody>
                  <a:tcPr anchor="ctr"/>
                </a:tc>
                <a:extLst>
                  <a:ext uri="{0D108BD9-81ED-4DB2-BD59-A6C34878D82A}">
                    <a16:rowId xmlns:a16="http://schemas.microsoft.com/office/drawing/2014/main" val="640540814"/>
                  </a:ext>
                </a:extLst>
              </a:tr>
            </a:tbl>
          </a:graphicData>
        </a:graphic>
      </p:graphicFrame>
      <p:sp>
        <p:nvSpPr>
          <p:cNvPr id="5" name="Rectangle 1">
            <a:extLst>
              <a:ext uri="{FF2B5EF4-FFF2-40B4-BE49-F238E27FC236}">
                <a16:creationId xmlns:a16="http://schemas.microsoft.com/office/drawing/2014/main" id="{38DAA314-502C-CA95-4CEF-223DE6C040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48170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44CE-8BC1-A9D1-A44D-CD015BAA81D1}"/>
              </a:ext>
            </a:extLst>
          </p:cNvPr>
          <p:cNvSpPr>
            <a:spLocks noGrp="1"/>
          </p:cNvSpPr>
          <p:nvPr>
            <p:ph type="title"/>
          </p:nvPr>
        </p:nvSpPr>
        <p:spPr/>
        <p:txBody>
          <a:bodyPr/>
          <a:lstStyle/>
          <a:p>
            <a:r>
              <a:rPr lang="en-US" dirty="0">
                <a:solidFill>
                  <a:schemeClr val="accent4"/>
                </a:solidFill>
              </a:rPr>
              <a:t>TestNG Listeners: Implementation </a:t>
            </a:r>
          </a:p>
        </p:txBody>
      </p:sp>
      <p:pic>
        <p:nvPicPr>
          <p:cNvPr id="5" name="Content Placeholder 4">
            <a:extLst>
              <a:ext uri="{FF2B5EF4-FFF2-40B4-BE49-F238E27FC236}">
                <a16:creationId xmlns:a16="http://schemas.microsoft.com/office/drawing/2014/main" id="{D5F92731-FF6E-B48C-841D-40EA1F95DB23}"/>
              </a:ext>
            </a:extLst>
          </p:cNvPr>
          <p:cNvPicPr>
            <a:picLocks noGrp="1" noChangeAspect="1"/>
          </p:cNvPicPr>
          <p:nvPr>
            <p:ph idx="1"/>
          </p:nvPr>
        </p:nvPicPr>
        <p:blipFill>
          <a:blip r:embed="rId2"/>
          <a:stretch>
            <a:fillRect/>
          </a:stretch>
        </p:blipFill>
        <p:spPr>
          <a:xfrm>
            <a:off x="1071716" y="1694714"/>
            <a:ext cx="7875639" cy="4155480"/>
          </a:xfrm>
        </p:spPr>
      </p:pic>
    </p:spTree>
    <p:extLst>
      <p:ext uri="{BB962C8B-B14F-4D97-AF65-F5344CB8AC3E}">
        <p14:creationId xmlns:p14="http://schemas.microsoft.com/office/powerpoint/2010/main" val="52630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0F57-497A-9809-DE8E-B27ADF15B32E}"/>
              </a:ext>
            </a:extLst>
          </p:cNvPr>
          <p:cNvSpPr>
            <a:spLocks noGrp="1"/>
          </p:cNvSpPr>
          <p:nvPr>
            <p:ph type="title"/>
          </p:nvPr>
        </p:nvSpPr>
        <p:spPr>
          <a:xfrm>
            <a:off x="677334" y="609599"/>
            <a:ext cx="8596668" cy="5447072"/>
          </a:xfrm>
        </p:spPr>
        <p:txBody>
          <a:bodyPr/>
          <a:lstStyle/>
          <a:p>
            <a:r>
              <a:rPr lang="en-US" dirty="0">
                <a:solidFill>
                  <a:schemeClr val="accent4"/>
                </a:solidFill>
              </a:rPr>
              <a:t>CUCUMBER    </a:t>
            </a:r>
            <a:br>
              <a:rPr lang="en-US" dirty="0">
                <a:solidFill>
                  <a:schemeClr val="accent4"/>
                </a:solidFill>
              </a:rPr>
            </a:br>
            <a:br>
              <a:rPr lang="en-US" dirty="0">
                <a:solidFill>
                  <a:schemeClr val="accent4"/>
                </a:solidFill>
              </a:rPr>
            </a:br>
            <a:br>
              <a:rPr lang="en-US" dirty="0">
                <a:solidFill>
                  <a:schemeClr val="accent4"/>
                </a:solidFill>
              </a:rPr>
            </a:br>
            <a:r>
              <a:rPr lang="en-US" sz="2400" dirty="0">
                <a:solidFill>
                  <a:schemeClr val="tx1"/>
                </a:solidFill>
              </a:rPr>
              <a:t>What is Cucumber</a:t>
            </a:r>
            <a:br>
              <a:rPr lang="en-US" sz="2400" dirty="0">
                <a:solidFill>
                  <a:schemeClr val="tx1"/>
                </a:solidFill>
              </a:rPr>
            </a:br>
            <a:br>
              <a:rPr lang="en-US" sz="2400" dirty="0">
                <a:solidFill>
                  <a:schemeClr val="tx1"/>
                </a:solidFill>
              </a:rPr>
            </a:br>
            <a:r>
              <a:rPr lang="en-US" sz="2400" dirty="0">
                <a:solidFill>
                  <a:schemeClr val="tx1"/>
                </a:solidFill>
              </a:rPr>
              <a:t>Cucumber is a software tool that is used to implement Behavior Driven Development (BDD). It uses the language Gherkin to define test cases.    </a:t>
            </a:r>
          </a:p>
        </p:txBody>
      </p:sp>
      <p:pic>
        <p:nvPicPr>
          <p:cNvPr id="5" name="Content Placeholder 4">
            <a:extLst>
              <a:ext uri="{FF2B5EF4-FFF2-40B4-BE49-F238E27FC236}">
                <a16:creationId xmlns:a16="http://schemas.microsoft.com/office/drawing/2014/main" id="{3F3BA18E-9792-0DC6-1633-07D8B1D72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2629" y="267689"/>
            <a:ext cx="2152958" cy="1558105"/>
          </a:xfrm>
        </p:spPr>
      </p:pic>
    </p:spTree>
    <p:extLst>
      <p:ext uri="{BB962C8B-B14F-4D97-AF65-F5344CB8AC3E}">
        <p14:creationId xmlns:p14="http://schemas.microsoft.com/office/powerpoint/2010/main" val="132447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47C4-D3A2-F833-5185-E183528E7011}"/>
              </a:ext>
            </a:extLst>
          </p:cNvPr>
          <p:cNvSpPr>
            <a:spLocks noGrp="1"/>
          </p:cNvSpPr>
          <p:nvPr>
            <p:ph type="title"/>
          </p:nvPr>
        </p:nvSpPr>
        <p:spPr/>
        <p:txBody>
          <a:bodyPr/>
          <a:lstStyle/>
          <a:p>
            <a:r>
              <a:rPr lang="en-US" dirty="0">
                <a:solidFill>
                  <a:schemeClr val="accent4"/>
                </a:solidFill>
              </a:rPr>
              <a:t>GHERKIN</a:t>
            </a:r>
          </a:p>
        </p:txBody>
      </p:sp>
      <p:sp>
        <p:nvSpPr>
          <p:cNvPr id="3" name="Content Placeholder 2">
            <a:extLst>
              <a:ext uri="{FF2B5EF4-FFF2-40B4-BE49-F238E27FC236}">
                <a16:creationId xmlns:a16="http://schemas.microsoft.com/office/drawing/2014/main" id="{753D48F9-AA84-9531-61F0-038F9695710C}"/>
              </a:ext>
            </a:extLst>
          </p:cNvPr>
          <p:cNvSpPr>
            <a:spLocks noGrp="1"/>
          </p:cNvSpPr>
          <p:nvPr>
            <p:ph idx="1"/>
          </p:nvPr>
        </p:nvSpPr>
        <p:spPr>
          <a:xfrm>
            <a:off x="677334" y="1484671"/>
            <a:ext cx="8596668" cy="4556691"/>
          </a:xfrm>
        </p:spPr>
        <p:txBody>
          <a:bodyPr>
            <a:normAutofit/>
          </a:bodyPr>
          <a:lstStyle/>
          <a:p>
            <a:r>
              <a:rPr lang="en-US" sz="2400" dirty="0"/>
              <a:t>What is Gherkin</a:t>
            </a:r>
          </a:p>
          <a:p>
            <a:pPr marL="0" indent="0">
              <a:buNone/>
            </a:pPr>
            <a:r>
              <a:rPr lang="en-US" sz="2400" dirty="0"/>
              <a:t>Gherkin is a plain English text language, used in Cucumber, to define test cases. It uses a set of nontechnical keywords that can be easily followed.</a:t>
            </a:r>
          </a:p>
          <a:p>
            <a:r>
              <a:rPr lang="en-US" sz="2400" dirty="0"/>
              <a:t>Gherkin Keywords</a:t>
            </a:r>
          </a:p>
          <a:p>
            <a:pPr marL="0" indent="0">
              <a:buNone/>
            </a:pPr>
            <a:r>
              <a:rPr lang="en-US" sz="2400" dirty="0"/>
              <a:t>1.Feature:</a:t>
            </a:r>
          </a:p>
          <a:p>
            <a:pPr marL="0" indent="0">
              <a:buNone/>
            </a:pPr>
            <a:r>
              <a:rPr lang="en-US" sz="2400" dirty="0"/>
              <a:t>Describes a high-level feature or functionality of the software. A Gherkin file typically starts with a Feature section.</a:t>
            </a:r>
          </a:p>
          <a:p>
            <a:pPr marL="0" indent="0">
              <a:buNone/>
            </a:pPr>
            <a:r>
              <a:rPr lang="en-US" sz="2400" dirty="0"/>
              <a:t>Ex:- Feature: Login functionality</a:t>
            </a:r>
          </a:p>
          <a:p>
            <a:pPr marL="0" indent="0">
              <a:buNone/>
            </a:pPr>
            <a:endParaRPr lang="en-US" sz="2400" dirty="0"/>
          </a:p>
        </p:txBody>
      </p:sp>
    </p:spTree>
    <p:extLst>
      <p:ext uri="{BB962C8B-B14F-4D97-AF65-F5344CB8AC3E}">
        <p14:creationId xmlns:p14="http://schemas.microsoft.com/office/powerpoint/2010/main" val="132457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A2037-9BAA-FA5F-A5A2-30185828EC41}"/>
              </a:ext>
            </a:extLst>
          </p:cNvPr>
          <p:cNvSpPr>
            <a:spLocks noGrp="1"/>
          </p:cNvSpPr>
          <p:nvPr>
            <p:ph idx="1"/>
          </p:nvPr>
        </p:nvSpPr>
        <p:spPr>
          <a:xfrm>
            <a:off x="677334" y="275303"/>
            <a:ext cx="8596668" cy="5766060"/>
          </a:xfrm>
        </p:spPr>
        <p:txBody>
          <a:bodyPr>
            <a:normAutofit/>
          </a:bodyPr>
          <a:lstStyle/>
          <a:p>
            <a:pPr marL="0" indent="0">
              <a:buNone/>
            </a:pPr>
            <a:r>
              <a:rPr lang="en-US" sz="2400" dirty="0"/>
              <a:t>2.Scenario:</a:t>
            </a:r>
          </a:p>
          <a:p>
            <a:pPr marL="0" indent="0">
              <a:buNone/>
            </a:pPr>
            <a:r>
              <a:rPr lang="en-US" sz="2400" dirty="0"/>
              <a:t>Describes a specific test scenario or use case. Scenarios are often written to represent a single test case.</a:t>
            </a:r>
          </a:p>
          <a:p>
            <a:pPr marL="0" indent="0">
              <a:buNone/>
            </a:pPr>
            <a:r>
              <a:rPr lang="en-US" sz="2000" dirty="0"/>
              <a:t>Ex:-Scenario: User can log in with valid credentials</a:t>
            </a:r>
            <a:endParaRPr lang="en-US" sz="2400" dirty="0"/>
          </a:p>
          <a:p>
            <a:pPr marL="0" indent="0">
              <a:buNone/>
            </a:pPr>
            <a:r>
              <a:rPr lang="en-US" sz="2400" dirty="0"/>
              <a:t>3.Given: Describes the initial context or preconditions.</a:t>
            </a:r>
          </a:p>
          <a:p>
            <a:pPr marL="0" indent="0">
              <a:buNone/>
            </a:pPr>
            <a:r>
              <a:rPr lang="en-US" sz="2400" dirty="0"/>
              <a:t>4.When: Describes the action or event that triggers the scenario.</a:t>
            </a:r>
          </a:p>
          <a:p>
            <a:pPr marL="0" indent="0">
              <a:buNone/>
            </a:pPr>
            <a:r>
              <a:rPr lang="en-US" sz="2400" dirty="0"/>
              <a:t>5.Then: Describes the expected outcome or result.</a:t>
            </a:r>
          </a:p>
          <a:p>
            <a:pPr marL="0" indent="0">
              <a:buNone/>
            </a:pPr>
            <a:r>
              <a:rPr lang="en-US" sz="2000" dirty="0"/>
              <a:t>Ex:-</a:t>
            </a:r>
          </a:p>
          <a:p>
            <a:pPr marL="0" indent="0">
              <a:buNone/>
            </a:pPr>
            <a:r>
              <a:rPr lang="en-US" sz="2000" dirty="0"/>
              <a:t>Given the user is on the login page</a:t>
            </a:r>
          </a:p>
          <a:p>
            <a:pPr marL="0" indent="0">
              <a:buNone/>
            </a:pPr>
            <a:r>
              <a:rPr lang="en-US" sz="2000" dirty="0"/>
              <a:t>When the user enters valid credentials</a:t>
            </a:r>
          </a:p>
          <a:p>
            <a:pPr marL="0" indent="0">
              <a:buNone/>
            </a:pPr>
            <a:r>
              <a:rPr lang="en-US" sz="2000" dirty="0"/>
              <a:t>Then the user should be logged in successfully</a:t>
            </a:r>
          </a:p>
          <a:p>
            <a:pPr marL="0" indent="0">
              <a:buNone/>
            </a:pPr>
            <a:endParaRPr lang="en-US" sz="2400" dirty="0"/>
          </a:p>
        </p:txBody>
      </p:sp>
    </p:spTree>
    <p:extLst>
      <p:ext uri="{BB962C8B-B14F-4D97-AF65-F5344CB8AC3E}">
        <p14:creationId xmlns:p14="http://schemas.microsoft.com/office/powerpoint/2010/main" val="228573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D0F3-4CFF-E763-7D39-ABDAFEF71EBF}"/>
              </a:ext>
            </a:extLst>
          </p:cNvPr>
          <p:cNvSpPr>
            <a:spLocks noGrp="1"/>
          </p:cNvSpPr>
          <p:nvPr>
            <p:ph type="title"/>
          </p:nvPr>
        </p:nvSpPr>
        <p:spPr/>
        <p:txBody>
          <a:bodyPr/>
          <a:lstStyle/>
          <a:p>
            <a:r>
              <a:rPr lang="en-US" dirty="0">
                <a:solidFill>
                  <a:schemeClr val="accent4"/>
                </a:solidFill>
              </a:rPr>
              <a:t>CUCUMBER ARCHITECTURE</a:t>
            </a:r>
          </a:p>
        </p:txBody>
      </p:sp>
      <p:pic>
        <p:nvPicPr>
          <p:cNvPr id="5" name="Content Placeholder 4">
            <a:extLst>
              <a:ext uri="{FF2B5EF4-FFF2-40B4-BE49-F238E27FC236}">
                <a16:creationId xmlns:a16="http://schemas.microsoft.com/office/drawing/2014/main" id="{ABA6AAE3-23CE-9FEE-7F77-B9B59630C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53" y="1376466"/>
            <a:ext cx="7787199" cy="4672320"/>
          </a:xfrm>
        </p:spPr>
      </p:pic>
    </p:spTree>
    <p:extLst>
      <p:ext uri="{BB962C8B-B14F-4D97-AF65-F5344CB8AC3E}">
        <p14:creationId xmlns:p14="http://schemas.microsoft.com/office/powerpoint/2010/main" val="38050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EF9E2-1A71-4996-D539-8C407BD938CD}"/>
              </a:ext>
            </a:extLst>
          </p:cNvPr>
          <p:cNvSpPr>
            <a:spLocks noGrp="1"/>
          </p:cNvSpPr>
          <p:nvPr>
            <p:ph idx="1"/>
          </p:nvPr>
        </p:nvSpPr>
        <p:spPr>
          <a:xfrm>
            <a:off x="677334" y="806245"/>
            <a:ext cx="8596668" cy="5235118"/>
          </a:xfrm>
        </p:spPr>
        <p:txBody>
          <a:bodyPr>
            <a:normAutofit lnSpcReduction="10000"/>
          </a:bodyPr>
          <a:lstStyle/>
          <a:p>
            <a:r>
              <a:rPr lang="en-US" sz="2400" dirty="0"/>
              <a:t>Feature File:</a:t>
            </a:r>
          </a:p>
          <a:p>
            <a:pPr marL="0" indent="0">
              <a:buNone/>
            </a:pPr>
            <a:r>
              <a:rPr lang="en-US" sz="2400" dirty="0"/>
              <a:t>A feature file is a plain text file that describes the behavior of the system in a human-readable format. It typically contains scenarios and steps written in Gherkin syntax.</a:t>
            </a:r>
          </a:p>
          <a:p>
            <a:r>
              <a:rPr lang="en-US" sz="2400" dirty="0"/>
              <a:t>Step Definition File:</a:t>
            </a:r>
          </a:p>
          <a:p>
            <a:pPr marL="0" indent="0">
              <a:buNone/>
            </a:pPr>
            <a:r>
              <a:rPr lang="en-US" sz="2400" dirty="0"/>
              <a:t>The step definition file contains the actual Java code that maps Gherkin steps to executable code. Each Gherkin step is associated with a method in the step definition file. </a:t>
            </a:r>
          </a:p>
          <a:p>
            <a:r>
              <a:rPr lang="en-US" sz="2400" dirty="0"/>
              <a:t>Runner File:</a:t>
            </a:r>
          </a:p>
          <a:p>
            <a:pPr marL="0" indent="0">
              <a:buNone/>
            </a:pPr>
            <a:r>
              <a:rPr lang="en-US" sz="2400" dirty="0"/>
              <a:t>The runner file is a Java class that configures and runs Cucumber tests. It specifies the location of the feature files, the location of the step definition files, and other configurations.</a:t>
            </a:r>
          </a:p>
        </p:txBody>
      </p:sp>
    </p:spTree>
    <p:extLst>
      <p:ext uri="{BB962C8B-B14F-4D97-AF65-F5344CB8AC3E}">
        <p14:creationId xmlns:p14="http://schemas.microsoft.com/office/powerpoint/2010/main" val="46686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A6B8-79EE-E0D6-6493-5018D0AC0B53}"/>
              </a:ext>
            </a:extLst>
          </p:cNvPr>
          <p:cNvSpPr>
            <a:spLocks noGrp="1"/>
          </p:cNvSpPr>
          <p:nvPr>
            <p:ph type="title"/>
          </p:nvPr>
        </p:nvSpPr>
        <p:spPr/>
        <p:txBody>
          <a:bodyPr/>
          <a:lstStyle/>
          <a:p>
            <a:r>
              <a:rPr lang="en-US" dirty="0">
                <a:solidFill>
                  <a:schemeClr val="accent4"/>
                </a:solidFill>
              </a:rPr>
              <a:t>Cucumber and Extent Reports</a:t>
            </a:r>
          </a:p>
        </p:txBody>
      </p:sp>
      <p:sp>
        <p:nvSpPr>
          <p:cNvPr id="3" name="Content Placeholder 2">
            <a:extLst>
              <a:ext uri="{FF2B5EF4-FFF2-40B4-BE49-F238E27FC236}">
                <a16:creationId xmlns:a16="http://schemas.microsoft.com/office/drawing/2014/main" id="{9C0D91B8-ED3E-BA9F-C492-209D0416385E}"/>
              </a:ext>
            </a:extLst>
          </p:cNvPr>
          <p:cNvSpPr>
            <a:spLocks noGrp="1"/>
          </p:cNvSpPr>
          <p:nvPr>
            <p:ph idx="1"/>
          </p:nvPr>
        </p:nvSpPr>
        <p:spPr>
          <a:xfrm>
            <a:off x="677334" y="1474839"/>
            <a:ext cx="8596668" cy="4566523"/>
          </a:xfrm>
        </p:spPr>
        <p:txBody>
          <a:bodyPr/>
          <a:lstStyle/>
          <a:p>
            <a:r>
              <a:rPr lang="en-US" dirty="0"/>
              <a:t>Extent Report is an open source reporting library for test automation. It generates readable and interactive reports that can be integrated to fit the current test automation framework.</a:t>
            </a:r>
          </a:p>
        </p:txBody>
      </p:sp>
      <p:pic>
        <p:nvPicPr>
          <p:cNvPr id="5" name="Picture 4">
            <a:extLst>
              <a:ext uri="{FF2B5EF4-FFF2-40B4-BE49-F238E27FC236}">
                <a16:creationId xmlns:a16="http://schemas.microsoft.com/office/drawing/2014/main" id="{EE9F10BA-270E-6217-FA9C-CE6D8C8D9C40}"/>
              </a:ext>
            </a:extLst>
          </p:cNvPr>
          <p:cNvPicPr>
            <a:picLocks noChangeAspect="1"/>
          </p:cNvPicPr>
          <p:nvPr/>
        </p:nvPicPr>
        <p:blipFill>
          <a:blip r:embed="rId2"/>
          <a:stretch>
            <a:fillRect/>
          </a:stretch>
        </p:blipFill>
        <p:spPr>
          <a:xfrm>
            <a:off x="677334" y="2641457"/>
            <a:ext cx="3334304" cy="3606943"/>
          </a:xfrm>
          <a:prstGeom prst="rect">
            <a:avLst/>
          </a:prstGeom>
        </p:spPr>
      </p:pic>
      <p:pic>
        <p:nvPicPr>
          <p:cNvPr id="7" name="Picture 6">
            <a:extLst>
              <a:ext uri="{FF2B5EF4-FFF2-40B4-BE49-F238E27FC236}">
                <a16:creationId xmlns:a16="http://schemas.microsoft.com/office/drawing/2014/main" id="{86EE09E4-80C0-6A4F-E9C8-2F99AC369619}"/>
              </a:ext>
            </a:extLst>
          </p:cNvPr>
          <p:cNvPicPr>
            <a:picLocks noChangeAspect="1"/>
          </p:cNvPicPr>
          <p:nvPr/>
        </p:nvPicPr>
        <p:blipFill>
          <a:blip r:embed="rId3"/>
          <a:stretch>
            <a:fillRect/>
          </a:stretch>
        </p:blipFill>
        <p:spPr>
          <a:xfrm>
            <a:off x="4749058" y="2795639"/>
            <a:ext cx="4168799" cy="3178100"/>
          </a:xfrm>
          <a:prstGeom prst="rect">
            <a:avLst/>
          </a:prstGeom>
        </p:spPr>
      </p:pic>
    </p:spTree>
    <p:extLst>
      <p:ext uri="{BB962C8B-B14F-4D97-AF65-F5344CB8AC3E}">
        <p14:creationId xmlns:p14="http://schemas.microsoft.com/office/powerpoint/2010/main" val="3589419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F29D27-A169-1397-E72E-BB46DBD4B983}"/>
              </a:ext>
            </a:extLst>
          </p:cNvPr>
          <p:cNvPicPr>
            <a:picLocks noGrp="1" noChangeAspect="1"/>
          </p:cNvPicPr>
          <p:nvPr>
            <p:ph idx="1"/>
          </p:nvPr>
        </p:nvPicPr>
        <p:blipFill>
          <a:blip r:embed="rId2"/>
          <a:stretch>
            <a:fillRect/>
          </a:stretch>
        </p:blipFill>
        <p:spPr>
          <a:xfrm>
            <a:off x="864676" y="510253"/>
            <a:ext cx="7819469" cy="2990031"/>
          </a:xfrm>
        </p:spPr>
      </p:pic>
      <p:pic>
        <p:nvPicPr>
          <p:cNvPr id="7" name="Picture 6">
            <a:extLst>
              <a:ext uri="{FF2B5EF4-FFF2-40B4-BE49-F238E27FC236}">
                <a16:creationId xmlns:a16="http://schemas.microsoft.com/office/drawing/2014/main" id="{57EB65B3-1D06-18BA-BABF-78AC50CBF744}"/>
              </a:ext>
            </a:extLst>
          </p:cNvPr>
          <p:cNvPicPr>
            <a:picLocks noChangeAspect="1"/>
          </p:cNvPicPr>
          <p:nvPr/>
        </p:nvPicPr>
        <p:blipFill>
          <a:blip r:embed="rId3"/>
          <a:stretch>
            <a:fillRect/>
          </a:stretch>
        </p:blipFill>
        <p:spPr>
          <a:xfrm>
            <a:off x="953729" y="3588774"/>
            <a:ext cx="7730416" cy="2758973"/>
          </a:xfrm>
          <a:prstGeom prst="rect">
            <a:avLst/>
          </a:prstGeom>
        </p:spPr>
      </p:pic>
    </p:spTree>
    <p:extLst>
      <p:ext uri="{BB962C8B-B14F-4D97-AF65-F5344CB8AC3E}">
        <p14:creationId xmlns:p14="http://schemas.microsoft.com/office/powerpoint/2010/main" val="3867099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6979F3-1E42-2E72-7677-7E6437ADA021}"/>
              </a:ext>
            </a:extLst>
          </p:cNvPr>
          <p:cNvPicPr>
            <a:picLocks noGrp="1" noChangeAspect="1"/>
          </p:cNvPicPr>
          <p:nvPr>
            <p:ph idx="1"/>
          </p:nvPr>
        </p:nvPicPr>
        <p:blipFill>
          <a:blip r:embed="rId2"/>
          <a:stretch>
            <a:fillRect/>
          </a:stretch>
        </p:blipFill>
        <p:spPr>
          <a:xfrm>
            <a:off x="668030" y="289604"/>
            <a:ext cx="8596312" cy="2551919"/>
          </a:xfrm>
        </p:spPr>
      </p:pic>
      <p:pic>
        <p:nvPicPr>
          <p:cNvPr id="7" name="Picture 6">
            <a:extLst>
              <a:ext uri="{FF2B5EF4-FFF2-40B4-BE49-F238E27FC236}">
                <a16:creationId xmlns:a16="http://schemas.microsoft.com/office/drawing/2014/main" id="{864012BD-C682-2923-CBEA-EE5781C1828A}"/>
              </a:ext>
            </a:extLst>
          </p:cNvPr>
          <p:cNvPicPr>
            <a:picLocks noChangeAspect="1"/>
          </p:cNvPicPr>
          <p:nvPr/>
        </p:nvPicPr>
        <p:blipFill>
          <a:blip r:embed="rId3"/>
          <a:stretch>
            <a:fillRect/>
          </a:stretch>
        </p:blipFill>
        <p:spPr>
          <a:xfrm>
            <a:off x="597319" y="3147564"/>
            <a:ext cx="8283658" cy="3086088"/>
          </a:xfrm>
          <a:prstGeom prst="rect">
            <a:avLst/>
          </a:prstGeom>
        </p:spPr>
      </p:pic>
    </p:spTree>
    <p:extLst>
      <p:ext uri="{BB962C8B-B14F-4D97-AF65-F5344CB8AC3E}">
        <p14:creationId xmlns:p14="http://schemas.microsoft.com/office/powerpoint/2010/main" val="320513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5A4F41-2BBC-1A1A-37E4-87CBBC9E15BC}"/>
              </a:ext>
            </a:extLst>
          </p:cNvPr>
          <p:cNvPicPr>
            <a:picLocks noGrp="1" noChangeAspect="1"/>
          </p:cNvPicPr>
          <p:nvPr>
            <p:ph idx="1"/>
          </p:nvPr>
        </p:nvPicPr>
        <p:blipFill>
          <a:blip r:embed="rId2"/>
          <a:stretch>
            <a:fillRect/>
          </a:stretch>
        </p:blipFill>
        <p:spPr>
          <a:xfrm>
            <a:off x="707463" y="351515"/>
            <a:ext cx="8596312" cy="3197930"/>
          </a:xfrm>
        </p:spPr>
      </p:pic>
    </p:spTree>
    <p:extLst>
      <p:ext uri="{BB962C8B-B14F-4D97-AF65-F5344CB8AC3E}">
        <p14:creationId xmlns:p14="http://schemas.microsoft.com/office/powerpoint/2010/main" val="14528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CD44-8D4F-8EE1-2126-A9E23670EDD6}"/>
              </a:ext>
            </a:extLst>
          </p:cNvPr>
          <p:cNvSpPr>
            <a:spLocks noGrp="1"/>
          </p:cNvSpPr>
          <p:nvPr>
            <p:ph type="title"/>
          </p:nvPr>
        </p:nvSpPr>
        <p:spPr/>
        <p:txBody>
          <a:bodyPr>
            <a:normAutofit/>
          </a:bodyPr>
          <a:lstStyle/>
          <a:p>
            <a:r>
              <a:rPr lang="en-US" sz="4000" dirty="0">
                <a:solidFill>
                  <a:schemeClr val="accent4"/>
                </a:solidFill>
              </a:rPr>
              <a:t>CONTENT</a:t>
            </a:r>
          </a:p>
        </p:txBody>
      </p:sp>
      <p:sp>
        <p:nvSpPr>
          <p:cNvPr id="3" name="Content Placeholder 2">
            <a:extLst>
              <a:ext uri="{FF2B5EF4-FFF2-40B4-BE49-F238E27FC236}">
                <a16:creationId xmlns:a16="http://schemas.microsoft.com/office/drawing/2014/main" id="{BA853158-E866-5C16-2FE5-437781BD6F77}"/>
              </a:ext>
            </a:extLst>
          </p:cNvPr>
          <p:cNvSpPr>
            <a:spLocks noGrp="1"/>
          </p:cNvSpPr>
          <p:nvPr>
            <p:ph idx="1"/>
          </p:nvPr>
        </p:nvSpPr>
        <p:spPr/>
        <p:txBody>
          <a:bodyPr/>
          <a:lstStyle/>
          <a:p>
            <a:pPr marL="0" indent="0">
              <a:buNone/>
            </a:pPr>
            <a:r>
              <a:rPr lang="en-IN" b="1" dirty="0">
                <a:solidFill>
                  <a:schemeClr val="tx1"/>
                </a:solidFill>
              </a:rPr>
              <a:t>1. INTRODUCTION</a:t>
            </a:r>
          </a:p>
          <a:p>
            <a:pPr marL="0" indent="0">
              <a:buNone/>
            </a:pPr>
            <a:r>
              <a:rPr lang="en-IN" b="1" dirty="0">
                <a:solidFill>
                  <a:schemeClr val="tx1"/>
                </a:solidFill>
              </a:rPr>
              <a:t>2. PROJECT MODULES</a:t>
            </a:r>
          </a:p>
          <a:p>
            <a:pPr marL="0" indent="0">
              <a:buNone/>
            </a:pPr>
            <a:r>
              <a:rPr lang="en-IN" b="1" dirty="0">
                <a:solidFill>
                  <a:schemeClr val="tx1"/>
                </a:solidFill>
              </a:rPr>
              <a:t>3. TECHNOLOGIES USED</a:t>
            </a:r>
          </a:p>
          <a:p>
            <a:pPr marL="0" indent="0">
              <a:buNone/>
            </a:pPr>
            <a:r>
              <a:rPr lang="en-IN" b="1" dirty="0">
                <a:solidFill>
                  <a:schemeClr val="tx1"/>
                </a:solidFill>
              </a:rPr>
              <a:t>4. SCREENSHOTS</a:t>
            </a:r>
          </a:p>
          <a:p>
            <a:endParaRPr lang="en-US" dirty="0"/>
          </a:p>
        </p:txBody>
      </p:sp>
    </p:spTree>
    <p:extLst>
      <p:ext uri="{BB962C8B-B14F-4D97-AF65-F5344CB8AC3E}">
        <p14:creationId xmlns:p14="http://schemas.microsoft.com/office/powerpoint/2010/main" val="72460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798EFD-9EB8-C42A-D715-2BD20E000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63" y="188035"/>
            <a:ext cx="8731045" cy="5746072"/>
          </a:xfrm>
          <a:prstGeom prst="rect">
            <a:avLst/>
          </a:prstGeom>
        </p:spPr>
      </p:pic>
    </p:spTree>
    <p:extLst>
      <p:ext uri="{BB962C8B-B14F-4D97-AF65-F5344CB8AC3E}">
        <p14:creationId xmlns:p14="http://schemas.microsoft.com/office/powerpoint/2010/main" val="2679720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3818CE-6EB9-2BE3-BDA3-3E16044E5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793"/>
            <a:ext cx="11304681" cy="5722374"/>
          </a:xfrm>
          <a:prstGeom prst="rect">
            <a:avLst/>
          </a:prstGeom>
        </p:spPr>
      </p:pic>
    </p:spTree>
    <p:extLst>
      <p:ext uri="{BB962C8B-B14F-4D97-AF65-F5344CB8AC3E}">
        <p14:creationId xmlns:p14="http://schemas.microsoft.com/office/powerpoint/2010/main" val="113351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AC2E-D5A5-225D-9E43-B13ACF11B0E2}"/>
              </a:ext>
            </a:extLst>
          </p:cNvPr>
          <p:cNvSpPr>
            <a:spLocks noGrp="1"/>
          </p:cNvSpPr>
          <p:nvPr>
            <p:ph type="title"/>
          </p:nvPr>
        </p:nvSpPr>
        <p:spPr/>
        <p:txBody>
          <a:bodyPr>
            <a:normAutofit/>
          </a:bodyPr>
          <a:lstStyle/>
          <a:p>
            <a:r>
              <a:rPr lang="en-US" sz="4000" dirty="0">
                <a:solidFill>
                  <a:schemeClr val="accent4"/>
                </a:solidFill>
              </a:rPr>
              <a:t>Introduction</a:t>
            </a:r>
          </a:p>
        </p:txBody>
      </p:sp>
      <p:sp>
        <p:nvSpPr>
          <p:cNvPr id="3" name="Content Placeholder 2">
            <a:extLst>
              <a:ext uri="{FF2B5EF4-FFF2-40B4-BE49-F238E27FC236}">
                <a16:creationId xmlns:a16="http://schemas.microsoft.com/office/drawing/2014/main" id="{2E3DAC8F-CB23-1FCA-C343-46505DCF955B}"/>
              </a:ext>
            </a:extLst>
          </p:cNvPr>
          <p:cNvSpPr>
            <a:spLocks noGrp="1"/>
          </p:cNvSpPr>
          <p:nvPr>
            <p:ph idx="1"/>
          </p:nvPr>
        </p:nvSpPr>
        <p:spPr/>
        <p:txBody>
          <a:bodyPr>
            <a:normAutofit/>
          </a:bodyPr>
          <a:lstStyle/>
          <a:p>
            <a:r>
              <a:rPr lang="en-US" sz="2000" dirty="0">
                <a:latin typeface="Arial Rounded MT Bold" panose="020F0704030504030204" pitchFamily="34" charset="0"/>
              </a:rPr>
              <a:t>Today I will introduce you to a comprehensive solution that aims to transform the way we can automate the open MRS website using different automation tools</a:t>
            </a:r>
          </a:p>
          <a:p>
            <a:r>
              <a:rPr lang="en-US" sz="2000" dirty="0">
                <a:latin typeface="Arial Rounded MT Bold" panose="020F0704030504030204" pitchFamily="34" charset="0"/>
              </a:rPr>
              <a:t>URL - https://demo.openmrs.org/openmrs/login.htm</a:t>
            </a:r>
            <a:endParaRPr lang="en-US" sz="2000" dirty="0"/>
          </a:p>
        </p:txBody>
      </p:sp>
    </p:spTree>
    <p:extLst>
      <p:ext uri="{BB962C8B-B14F-4D97-AF65-F5344CB8AC3E}">
        <p14:creationId xmlns:p14="http://schemas.microsoft.com/office/powerpoint/2010/main" val="167954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0BF59C-9B72-433B-393A-5CBAE40C9F03}"/>
              </a:ext>
            </a:extLst>
          </p:cNvPr>
          <p:cNvSpPr>
            <a:spLocks noGrp="1"/>
          </p:cNvSpPr>
          <p:nvPr>
            <p:ph type="title"/>
          </p:nvPr>
        </p:nvSpPr>
        <p:spPr/>
        <p:txBody>
          <a:bodyPr>
            <a:normAutofit/>
          </a:bodyPr>
          <a:lstStyle/>
          <a:p>
            <a:r>
              <a:rPr lang="en-IN" dirty="0">
                <a:solidFill>
                  <a:srgbClr val="FF0000"/>
                </a:solidFill>
              </a:rPr>
              <a:t>PROJECT MODULES</a:t>
            </a:r>
          </a:p>
        </p:txBody>
      </p:sp>
      <p:sp>
        <p:nvSpPr>
          <p:cNvPr id="5" name="Content Placeholder 4">
            <a:extLst>
              <a:ext uri="{FF2B5EF4-FFF2-40B4-BE49-F238E27FC236}">
                <a16:creationId xmlns:a16="http://schemas.microsoft.com/office/drawing/2014/main" id="{20E47399-378B-CDBB-C76C-50F591FAB7E0}"/>
              </a:ext>
            </a:extLst>
          </p:cNvPr>
          <p:cNvSpPr>
            <a:spLocks noGrp="1"/>
          </p:cNvSpPr>
          <p:nvPr>
            <p:ph idx="1"/>
          </p:nvPr>
        </p:nvSpPr>
        <p:spPr>
          <a:xfrm>
            <a:off x="677334" y="1468939"/>
            <a:ext cx="8596668" cy="4377322"/>
          </a:xfrm>
        </p:spPr>
        <p:txBody>
          <a:bodyPr>
            <a:normAutofit lnSpcReduction="10000"/>
          </a:bodyPr>
          <a:lstStyle/>
          <a:p>
            <a:pPr marL="0" indent="0">
              <a:buNone/>
            </a:pPr>
            <a:r>
              <a:rPr lang="en-IN" sz="2400" dirty="0"/>
              <a:t>Functionalities Performed</a:t>
            </a:r>
          </a:p>
          <a:p>
            <a:pPr marL="0" indent="0">
              <a:buNone/>
            </a:pPr>
            <a:endParaRPr lang="en-IN" sz="2400" dirty="0"/>
          </a:p>
          <a:p>
            <a:pPr marL="0" indent="0">
              <a:buNone/>
            </a:pPr>
            <a:r>
              <a:rPr lang="en-IN" dirty="0"/>
              <a:t>    - Navigate to the URL, Perform Login operation.</a:t>
            </a:r>
          </a:p>
          <a:p>
            <a:pPr marL="0" indent="0">
              <a:buNone/>
            </a:pPr>
            <a:r>
              <a:rPr lang="en-IN" dirty="0"/>
              <a:t>    - Perform Register a Patient.</a:t>
            </a:r>
          </a:p>
          <a:p>
            <a:pPr marL="0" indent="0">
              <a:buNone/>
            </a:pPr>
            <a:r>
              <a:rPr lang="en-IN" dirty="0"/>
              <a:t>    - Find Patient Record by (ID or Name).</a:t>
            </a:r>
          </a:p>
          <a:p>
            <a:pPr marL="0" indent="0">
              <a:buNone/>
            </a:pPr>
            <a:r>
              <a:rPr lang="en-IN" dirty="0"/>
              <a:t>    - Perform Capture Vitals for Patient.</a:t>
            </a:r>
          </a:p>
          <a:p>
            <a:pPr marL="0" indent="0">
              <a:buNone/>
            </a:pPr>
            <a:r>
              <a:rPr lang="en-IN" dirty="0"/>
              <a:t>    - Select any Patient and Record the Vitals.</a:t>
            </a:r>
          </a:p>
          <a:p>
            <a:pPr marL="0" indent="0">
              <a:buNone/>
            </a:pPr>
            <a:r>
              <a:rPr lang="en-IN" dirty="0"/>
              <a:t>    - Perform Manage service types and Add New service types.</a:t>
            </a:r>
          </a:p>
          <a:p>
            <a:pPr marL="0" indent="0">
              <a:buNone/>
            </a:pPr>
            <a:r>
              <a:rPr lang="en-IN" dirty="0"/>
              <a:t>    - Choose Patient and Perform the Patient Appointments.</a:t>
            </a:r>
          </a:p>
          <a:p>
            <a:pPr marL="0" indent="0">
              <a:buNone/>
            </a:pPr>
            <a:r>
              <a:rPr lang="en-IN" dirty="0"/>
              <a:t>    - Create Appointment Blocks.</a:t>
            </a:r>
          </a:p>
          <a:p>
            <a:pPr marL="0" indent="0">
              <a:buNone/>
            </a:pPr>
            <a:r>
              <a:rPr lang="en-IN" dirty="0"/>
              <a:t>    - Find Patient Record and Click on Registration.</a:t>
            </a:r>
          </a:p>
        </p:txBody>
      </p:sp>
    </p:spTree>
    <p:extLst>
      <p:ext uri="{BB962C8B-B14F-4D97-AF65-F5344CB8AC3E}">
        <p14:creationId xmlns:p14="http://schemas.microsoft.com/office/powerpoint/2010/main" val="348195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A76FE9-7CBE-74AA-B897-A57D666D3AB5}"/>
              </a:ext>
            </a:extLst>
          </p:cNvPr>
          <p:cNvSpPr>
            <a:spLocks noGrp="1"/>
          </p:cNvSpPr>
          <p:nvPr>
            <p:ph type="subTitle" idx="1"/>
          </p:nvPr>
        </p:nvSpPr>
        <p:spPr>
          <a:xfrm>
            <a:off x="625151" y="88490"/>
            <a:ext cx="8873412" cy="6209673"/>
          </a:xfrm>
        </p:spPr>
        <p:txBody>
          <a:bodyPr>
            <a:normAutofit/>
          </a:bodyPr>
          <a:lstStyle/>
          <a:p>
            <a:endParaRPr lang="en-IN" dirty="0">
              <a:solidFill>
                <a:schemeClr val="bg2">
                  <a:lumMod val="10000"/>
                </a:schemeClr>
              </a:solidFill>
            </a:endParaRPr>
          </a:p>
          <a:p>
            <a:pPr algn="l"/>
            <a:endParaRPr lang="en-IN" sz="2800" b="1" dirty="0">
              <a:solidFill>
                <a:schemeClr val="bg2">
                  <a:lumMod val="10000"/>
                </a:schemeClr>
              </a:solidFill>
            </a:endParaRPr>
          </a:p>
          <a:p>
            <a:pPr algn="l"/>
            <a:endParaRPr lang="en-IN" sz="1600" b="1" dirty="0">
              <a:solidFill>
                <a:schemeClr val="bg2">
                  <a:lumMod val="10000"/>
                </a:schemeClr>
              </a:solidFill>
            </a:endParaRPr>
          </a:p>
          <a:p>
            <a:pPr algn="l"/>
            <a:r>
              <a:rPr lang="en-IN" sz="2800" b="1" dirty="0">
                <a:solidFill>
                  <a:schemeClr val="accent4"/>
                </a:solidFill>
              </a:rPr>
              <a:t>TECHNOLOGIES USED                   </a:t>
            </a:r>
          </a:p>
          <a:p>
            <a:pPr algn="l"/>
            <a:endParaRPr lang="en-IN" sz="2000" b="1" dirty="0">
              <a:solidFill>
                <a:schemeClr val="bg2">
                  <a:lumMod val="10000"/>
                </a:schemeClr>
              </a:solidFill>
            </a:endParaRPr>
          </a:p>
          <a:p>
            <a:pPr algn="l"/>
            <a:r>
              <a:rPr lang="en-IN" sz="2000" b="1" dirty="0">
                <a:solidFill>
                  <a:schemeClr val="bg2">
                    <a:lumMod val="10000"/>
                  </a:schemeClr>
                </a:solidFill>
              </a:rPr>
              <a:t>1. SELENIUM</a:t>
            </a:r>
          </a:p>
          <a:p>
            <a:pPr algn="l"/>
            <a:r>
              <a:rPr lang="en-IN" sz="2000" b="1" dirty="0">
                <a:solidFill>
                  <a:schemeClr val="bg2">
                    <a:lumMod val="10000"/>
                  </a:schemeClr>
                </a:solidFill>
              </a:rPr>
              <a:t>2. TESTNG</a:t>
            </a:r>
          </a:p>
          <a:p>
            <a:pPr algn="l"/>
            <a:r>
              <a:rPr lang="en-IN" sz="2000" b="1" dirty="0">
                <a:solidFill>
                  <a:schemeClr val="bg2">
                    <a:lumMod val="10000"/>
                  </a:schemeClr>
                </a:solidFill>
              </a:rPr>
              <a:t>3. CUCUMBER  </a:t>
            </a:r>
          </a:p>
          <a:p>
            <a:pPr algn="l"/>
            <a:r>
              <a:rPr lang="en-IN" sz="2000" b="1" dirty="0">
                <a:solidFill>
                  <a:schemeClr val="bg2">
                    <a:lumMod val="10000"/>
                  </a:schemeClr>
                </a:solidFill>
              </a:rPr>
              <a:t>4. JAVA                                                    </a:t>
            </a:r>
          </a:p>
        </p:txBody>
      </p:sp>
      <p:pic>
        <p:nvPicPr>
          <p:cNvPr id="2" name="Picture 1">
            <a:extLst>
              <a:ext uri="{FF2B5EF4-FFF2-40B4-BE49-F238E27FC236}">
                <a16:creationId xmlns:a16="http://schemas.microsoft.com/office/drawing/2014/main" id="{DC56CD5B-1567-D4C3-5D3A-F355394E4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550" y="2104102"/>
            <a:ext cx="993060" cy="934065"/>
          </a:xfrm>
          <a:prstGeom prst="rect">
            <a:avLst/>
          </a:prstGeom>
        </p:spPr>
      </p:pic>
      <p:pic>
        <p:nvPicPr>
          <p:cNvPr id="4" name="Picture 3">
            <a:extLst>
              <a:ext uri="{FF2B5EF4-FFF2-40B4-BE49-F238E27FC236}">
                <a16:creationId xmlns:a16="http://schemas.microsoft.com/office/drawing/2014/main" id="{297554EE-FD28-C94D-2EBC-1E8D6229C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580" y="3401028"/>
            <a:ext cx="1905000" cy="1142700"/>
          </a:xfrm>
          <a:prstGeom prst="rect">
            <a:avLst/>
          </a:prstGeom>
        </p:spPr>
      </p:pic>
      <p:pic>
        <p:nvPicPr>
          <p:cNvPr id="5" name="Content Placeholder 4">
            <a:extLst>
              <a:ext uri="{FF2B5EF4-FFF2-40B4-BE49-F238E27FC236}">
                <a16:creationId xmlns:a16="http://schemas.microsoft.com/office/drawing/2014/main" id="{D1E08B64-213A-8AE6-9C7C-517D561DF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55" y="2558844"/>
            <a:ext cx="1905000" cy="1558105"/>
          </a:xfrm>
          <a:prstGeom prst="rect">
            <a:avLst/>
          </a:prstGeom>
        </p:spPr>
      </p:pic>
    </p:spTree>
    <p:extLst>
      <p:ext uri="{BB962C8B-B14F-4D97-AF65-F5344CB8AC3E}">
        <p14:creationId xmlns:p14="http://schemas.microsoft.com/office/powerpoint/2010/main" val="154031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E133-1868-199F-96E2-4686BBCA0154}"/>
              </a:ext>
            </a:extLst>
          </p:cNvPr>
          <p:cNvSpPr>
            <a:spLocks noGrp="1"/>
          </p:cNvSpPr>
          <p:nvPr>
            <p:ph type="title"/>
          </p:nvPr>
        </p:nvSpPr>
        <p:spPr/>
        <p:txBody>
          <a:bodyPr/>
          <a:lstStyle/>
          <a:p>
            <a:r>
              <a:rPr lang="en-IN" dirty="0">
                <a:solidFill>
                  <a:schemeClr val="accent5">
                    <a:lumMod val="75000"/>
                  </a:schemeClr>
                </a:solidFill>
              </a:rPr>
              <a:t>Automation Testing</a:t>
            </a:r>
          </a:p>
        </p:txBody>
      </p:sp>
      <p:sp>
        <p:nvSpPr>
          <p:cNvPr id="3" name="Content Placeholder 2">
            <a:extLst>
              <a:ext uri="{FF2B5EF4-FFF2-40B4-BE49-F238E27FC236}">
                <a16:creationId xmlns:a16="http://schemas.microsoft.com/office/drawing/2014/main" id="{4E6533CB-DDAA-27F1-834C-64ECBEF0E4F8}"/>
              </a:ext>
            </a:extLst>
          </p:cNvPr>
          <p:cNvSpPr>
            <a:spLocks noGrp="1"/>
          </p:cNvSpPr>
          <p:nvPr>
            <p:ph idx="1"/>
          </p:nvPr>
        </p:nvSpPr>
        <p:spPr>
          <a:xfrm>
            <a:off x="677334" y="1421745"/>
            <a:ext cx="8596668" cy="4619617"/>
          </a:xfrm>
        </p:spPr>
        <p:txBody>
          <a:bodyPr/>
          <a:lstStyle/>
          <a:p>
            <a:pPr marL="0" indent="0">
              <a:buNone/>
            </a:pPr>
            <a:r>
              <a:rPr lang="en-IN" dirty="0"/>
              <a:t> - </a:t>
            </a:r>
            <a:r>
              <a:rPr lang="en-US" b="0" i="0" dirty="0">
                <a:solidFill>
                  <a:srgbClr val="676F76"/>
                </a:solidFill>
                <a:effectLst/>
                <a:latin typeface="AvertaStd"/>
              </a:rPr>
              <a:t>refers to the practice of using software tools and scripts to automate the execution of tests in software development and quality assurance processes.</a:t>
            </a:r>
          </a:p>
          <a:p>
            <a:pPr marL="0" indent="0">
              <a:buNone/>
            </a:pPr>
            <a:r>
              <a:rPr lang="en-US" dirty="0">
                <a:solidFill>
                  <a:srgbClr val="676F76"/>
                </a:solidFill>
                <a:latin typeface="Lato" panose="020F0502020204030204" pitchFamily="34" charset="0"/>
              </a:rPr>
              <a:t>- </a:t>
            </a:r>
            <a:r>
              <a:rPr lang="en-US" b="0" i="0" dirty="0">
                <a:solidFill>
                  <a:srgbClr val="676F76"/>
                </a:solidFill>
                <a:effectLst/>
                <a:latin typeface="AvertaStd"/>
              </a:rPr>
              <a:t>It involves creating scripts or test cases that can be run automatically, rather than requiring manual effort.</a:t>
            </a:r>
          </a:p>
          <a:p>
            <a:pPr marL="0" indent="0">
              <a:buNone/>
            </a:pPr>
            <a:r>
              <a:rPr lang="en-US" dirty="0">
                <a:solidFill>
                  <a:srgbClr val="676F76"/>
                </a:solidFill>
                <a:latin typeface="Lato" panose="020F0502020204030203" pitchFamily="34" charset="0"/>
              </a:rPr>
              <a:t>- </a:t>
            </a:r>
            <a:r>
              <a:rPr lang="en-US" b="0" i="0" dirty="0">
                <a:solidFill>
                  <a:srgbClr val="3F4751"/>
                </a:solidFill>
                <a:effectLst/>
                <a:latin typeface="AvertaStd"/>
              </a:rPr>
              <a:t>Some of the benefits you get by speeding up the testing process with automation are:</a:t>
            </a:r>
          </a:p>
          <a:p>
            <a:pPr algn="l" fontAlgn="base">
              <a:buFont typeface="Arial" panose="020B0604020202020204" pitchFamily="34" charset="0"/>
              <a:buChar char="•"/>
            </a:pPr>
            <a:r>
              <a:rPr lang="en-US" b="0" i="0" dirty="0">
                <a:solidFill>
                  <a:srgbClr val="3F4751"/>
                </a:solidFill>
                <a:effectLst/>
                <a:latin typeface="AvertaStd"/>
              </a:rPr>
              <a:t>Shorter software development cycles</a:t>
            </a:r>
          </a:p>
          <a:p>
            <a:pPr algn="l" fontAlgn="base">
              <a:buFont typeface="Arial" panose="020B0604020202020204" pitchFamily="34" charset="0"/>
              <a:buChar char="•"/>
            </a:pPr>
            <a:r>
              <a:rPr lang="en-US" b="0" i="0" dirty="0">
                <a:solidFill>
                  <a:srgbClr val="3F4751"/>
                </a:solidFill>
                <a:effectLst/>
                <a:latin typeface="AvertaStd"/>
              </a:rPr>
              <a:t>More frequent releases</a:t>
            </a:r>
          </a:p>
          <a:p>
            <a:pPr algn="l" fontAlgn="base">
              <a:buFont typeface="Arial" panose="020B0604020202020204" pitchFamily="34" charset="0"/>
              <a:buChar char="•"/>
            </a:pPr>
            <a:r>
              <a:rPr lang="en-US" b="0" i="0" dirty="0">
                <a:solidFill>
                  <a:srgbClr val="3F4751"/>
                </a:solidFill>
                <a:effectLst/>
                <a:latin typeface="AvertaStd"/>
              </a:rPr>
              <a:t>Quicker application changes and updates</a:t>
            </a:r>
          </a:p>
          <a:p>
            <a:pPr algn="l" fontAlgn="base">
              <a:buFont typeface="Arial" panose="020B0604020202020204" pitchFamily="34" charset="0"/>
              <a:buChar char="•"/>
            </a:pPr>
            <a:r>
              <a:rPr lang="en-US" b="0" i="0" dirty="0">
                <a:solidFill>
                  <a:srgbClr val="3F4751"/>
                </a:solidFill>
                <a:effectLst/>
                <a:latin typeface="AvertaStd"/>
              </a:rPr>
              <a:t>Faster time to market</a:t>
            </a:r>
          </a:p>
          <a:p>
            <a:pPr marL="0" indent="0" algn="l" fontAlgn="base">
              <a:buNone/>
            </a:pPr>
            <a:r>
              <a:rPr lang="en-US" dirty="0">
                <a:solidFill>
                  <a:srgbClr val="3F4751"/>
                </a:solidFill>
                <a:latin typeface="AvertaStd"/>
              </a:rPr>
              <a:t>- </a:t>
            </a:r>
            <a:r>
              <a:rPr lang="en-US" b="0" i="0" dirty="0">
                <a:solidFill>
                  <a:srgbClr val="3F4751"/>
                </a:solidFill>
                <a:effectLst/>
                <a:latin typeface="AvertaStd"/>
              </a:rPr>
              <a:t>Another big benefit of automated testing is the </a:t>
            </a:r>
            <a:r>
              <a:rPr lang="en-US" b="1" i="0" dirty="0">
                <a:effectLst/>
                <a:latin typeface="AvertaStd"/>
              </a:rPr>
              <a:t>increased test coverage,</a:t>
            </a:r>
            <a:r>
              <a:rPr lang="en-US" b="0" i="0" dirty="0">
                <a:solidFill>
                  <a:srgbClr val="3F4751"/>
                </a:solidFill>
                <a:effectLst/>
                <a:latin typeface="AvertaStd"/>
              </a:rPr>
              <a:t> which allows teams to scale up their suites and run tests in parallel on multiple devices and operating systems.</a:t>
            </a:r>
          </a:p>
          <a:p>
            <a:pPr marL="0" indent="0">
              <a:buNone/>
            </a:pPr>
            <a:endParaRPr lang="en-IN" dirty="0"/>
          </a:p>
        </p:txBody>
      </p:sp>
    </p:spTree>
    <p:extLst>
      <p:ext uri="{BB962C8B-B14F-4D97-AF65-F5344CB8AC3E}">
        <p14:creationId xmlns:p14="http://schemas.microsoft.com/office/powerpoint/2010/main" val="411632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C7BB-62BB-E427-F304-E7A6C2425FD6}"/>
              </a:ext>
            </a:extLst>
          </p:cNvPr>
          <p:cNvSpPr>
            <a:spLocks noGrp="1"/>
          </p:cNvSpPr>
          <p:nvPr>
            <p:ph type="title"/>
          </p:nvPr>
        </p:nvSpPr>
        <p:spPr>
          <a:xfrm>
            <a:off x="457200" y="1"/>
            <a:ext cx="8816802" cy="6708709"/>
          </a:xfrm>
        </p:spPr>
        <p:txBody>
          <a:bodyPr>
            <a:normAutofit fontScale="90000"/>
          </a:bodyPr>
          <a:lstStyle/>
          <a:p>
            <a:br>
              <a:rPr lang="en-IN" sz="2400" b="1" dirty="0">
                <a:solidFill>
                  <a:schemeClr val="tx1"/>
                </a:solidFill>
              </a:rPr>
            </a:br>
            <a:r>
              <a:rPr lang="en-IN" sz="2400" b="1" dirty="0">
                <a:solidFill>
                  <a:schemeClr val="accent4"/>
                </a:solidFill>
                <a:latin typeface="Times New Roman" panose="02020603050405020304" pitchFamily="18" charset="0"/>
                <a:cs typeface="Times New Roman" panose="02020603050405020304" pitchFamily="18" charset="0"/>
              </a:rPr>
              <a:t>What is Selenium</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Selenium is a tools for web application testing and browser automation. It provides a way for developers to write scripts in various programming languages, such as Java, Python, C#, and others, to automate interactions with web browsers.</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400" b="1" dirty="0">
                <a:solidFill>
                  <a:schemeClr val="accent4"/>
                </a:solidFill>
                <a:latin typeface="Times New Roman" panose="02020603050405020304" pitchFamily="18" charset="0"/>
                <a:cs typeface="Times New Roman" panose="02020603050405020304" pitchFamily="18" charset="0"/>
              </a:rPr>
              <a:t>Components in Selenium</a:t>
            </a:r>
            <a:br>
              <a:rPr lang="en-US" sz="2400" b="1" dirty="0">
                <a:solidFill>
                  <a:schemeClr val="tx1"/>
                </a:solidFill>
                <a:latin typeface="Times New Roman" panose="02020603050405020304" pitchFamily="18" charset="0"/>
                <a:cs typeface="Times New Roman" panose="02020603050405020304" pitchFamily="18" charset="0"/>
              </a:rPr>
            </a:br>
            <a:br>
              <a:rPr lang="en-US" sz="2400" b="1"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1.Selenium IDE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Selenium IDE Stands for Integrated Development Environment it is used for Record and Playback for the Scripts</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2.Selenium Grid</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Selenium Grid is used to run the Scripts on different Browsers in Parallel</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3.Selenium WebDriver</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br>
              <a:rPr lang="en-US" sz="2000" dirty="0">
                <a:solidFill>
                  <a:schemeClr val="tx1"/>
                </a:solidFill>
                <a:latin typeface="Times New Roman" panose="02020603050405020304" pitchFamily="18" charset="0"/>
                <a:cs typeface="Times New Roman" panose="02020603050405020304" pitchFamily="18" charset="0"/>
              </a:rPr>
            </a:br>
            <a:r>
              <a:rPr lang="en-US" sz="2000" b="1" i="0" dirty="0">
                <a:solidFill>
                  <a:srgbClr val="4D5156"/>
                </a:solidFill>
                <a:effectLst/>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This tool is used for automating web-based application testing to verify that it performs expectedly. </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829661-6B3C-77B6-CD1C-9DF698BB1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308" y="1799302"/>
            <a:ext cx="1582993" cy="1229031"/>
          </a:xfrm>
          <a:prstGeom prst="rect">
            <a:avLst/>
          </a:prstGeom>
        </p:spPr>
      </p:pic>
    </p:spTree>
    <p:extLst>
      <p:ext uri="{BB962C8B-B14F-4D97-AF65-F5344CB8AC3E}">
        <p14:creationId xmlns:p14="http://schemas.microsoft.com/office/powerpoint/2010/main" val="374878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6375-922C-FE25-174F-67F089A9C21A}"/>
              </a:ext>
            </a:extLst>
          </p:cNvPr>
          <p:cNvSpPr>
            <a:spLocks noGrp="1"/>
          </p:cNvSpPr>
          <p:nvPr>
            <p:ph type="title"/>
          </p:nvPr>
        </p:nvSpPr>
        <p:spPr>
          <a:xfrm>
            <a:off x="901267" y="186612"/>
            <a:ext cx="8372734" cy="401217"/>
          </a:xfrm>
        </p:spPr>
        <p:txBody>
          <a:bodyPr>
            <a:normAutofit fontScale="90000"/>
          </a:bodyPr>
          <a:lstStyle/>
          <a:p>
            <a:r>
              <a:rPr lang="en-IN" sz="2400" b="1" dirty="0">
                <a:solidFill>
                  <a:schemeClr val="accent4"/>
                </a:solidFill>
              </a:rPr>
              <a:t>FEATURES OF SELENIUM WebDriver</a:t>
            </a:r>
          </a:p>
        </p:txBody>
      </p:sp>
      <p:sp>
        <p:nvSpPr>
          <p:cNvPr id="3" name="Content Placeholder 2">
            <a:extLst>
              <a:ext uri="{FF2B5EF4-FFF2-40B4-BE49-F238E27FC236}">
                <a16:creationId xmlns:a16="http://schemas.microsoft.com/office/drawing/2014/main" id="{B7C1BDD6-CFBC-ED21-6CAC-AA7B8B5DFB6D}"/>
              </a:ext>
            </a:extLst>
          </p:cNvPr>
          <p:cNvSpPr>
            <a:spLocks noGrp="1"/>
          </p:cNvSpPr>
          <p:nvPr>
            <p:ph idx="1"/>
          </p:nvPr>
        </p:nvSpPr>
        <p:spPr>
          <a:xfrm>
            <a:off x="901267" y="447869"/>
            <a:ext cx="8484701" cy="5038531"/>
          </a:xfrm>
        </p:spPr>
        <p:txBody>
          <a:bodyPr/>
          <a:lstStyle/>
          <a:p>
            <a:pPr marL="0" indent="0">
              <a:buNone/>
            </a:pPr>
            <a:endParaRPr lang="en-IN" dirty="0"/>
          </a:p>
          <a:p>
            <a:pPr marL="0" indent="0">
              <a:lnSpc>
                <a:spcPct val="150000"/>
              </a:lnSpc>
              <a:buNone/>
            </a:pPr>
            <a:r>
              <a:rPr lang="en-US" dirty="0"/>
              <a:t>1.supports testing on all browser</a:t>
            </a:r>
          </a:p>
          <a:p>
            <a:pPr marL="0" indent="0">
              <a:lnSpc>
                <a:spcPct val="150000"/>
              </a:lnSpc>
              <a:buNone/>
            </a:pPr>
            <a:r>
              <a:rPr lang="en-US" dirty="0"/>
              <a:t>2.Wait times</a:t>
            </a:r>
            <a:br>
              <a:rPr lang="en-US" dirty="0"/>
            </a:br>
            <a:r>
              <a:rPr lang="en-US" dirty="0"/>
              <a:t>3.Paramterized testing</a:t>
            </a:r>
            <a:br>
              <a:rPr lang="en-US" dirty="0"/>
            </a:br>
            <a:r>
              <a:rPr lang="en-US" dirty="0"/>
              <a:t>4.Integrate WebDriver with tools like TestNG and cucumber that enhances the features of Selenium WebDriver      </a:t>
            </a:r>
            <a:br>
              <a:rPr lang="en-US" dirty="0"/>
            </a:br>
            <a:r>
              <a:rPr lang="en-US" dirty="0"/>
              <a:t>5.Data driven testing</a:t>
            </a:r>
            <a:br>
              <a:rPr lang="en-US" dirty="0"/>
            </a:br>
            <a:r>
              <a:rPr lang="en-US" dirty="0"/>
              <a:t>6.pritoritze test cases</a:t>
            </a:r>
            <a:br>
              <a:rPr lang="en-US" dirty="0"/>
            </a:br>
            <a:r>
              <a:rPr lang="en-US" dirty="0"/>
              <a:t>7.pre-condition, post condition</a:t>
            </a:r>
            <a:br>
              <a:rPr lang="en-US" dirty="0"/>
            </a:br>
            <a:r>
              <a:rPr lang="en-US" dirty="0"/>
              <a:t>8.reports generation</a:t>
            </a:r>
            <a:endParaRPr lang="en-IN" dirty="0"/>
          </a:p>
        </p:txBody>
      </p:sp>
    </p:spTree>
    <p:extLst>
      <p:ext uri="{BB962C8B-B14F-4D97-AF65-F5344CB8AC3E}">
        <p14:creationId xmlns:p14="http://schemas.microsoft.com/office/powerpoint/2010/main" val="3129654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TotalTime>
  <Words>1528</Words>
  <Application>Microsoft Office PowerPoint</Application>
  <PresentationFormat>Widescreen</PresentationFormat>
  <Paragraphs>143</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Rounded MT Bold</vt:lpstr>
      <vt:lpstr>AvertaStd</vt:lpstr>
      <vt:lpstr>Berlin Sans FB Demi</vt:lpstr>
      <vt:lpstr>Calibri</vt:lpstr>
      <vt:lpstr>Lato</vt:lpstr>
      <vt:lpstr>Times New Roman</vt:lpstr>
      <vt:lpstr>Trebuchet MS</vt:lpstr>
      <vt:lpstr>Wingdings 3</vt:lpstr>
      <vt:lpstr>Facet</vt:lpstr>
      <vt:lpstr> Open MRS. Com  Group:-4  (232 Testing SL Batch)</vt:lpstr>
      <vt:lpstr>GROUP MEMBERS</vt:lpstr>
      <vt:lpstr>CONTENT</vt:lpstr>
      <vt:lpstr>Introduction</vt:lpstr>
      <vt:lpstr>PROJECT MODULES</vt:lpstr>
      <vt:lpstr>PowerPoint Presentation</vt:lpstr>
      <vt:lpstr>Automation Testing</vt:lpstr>
      <vt:lpstr> What is Selenium  Selenium is a tools for web application testing and browser automation. It provides a way for developers to write scripts in various programming languages, such as Java, Python, C#, and others, to automate interactions with web browsers.  Components in Selenium  1.Selenium IDE  Selenium IDE Stands for Integrated Development Environment it is used for Record and Playback for the Scripts  2.Selenium Grid  Selenium Grid is used to run the Scripts on different Browsers in Parallel  3.Selenium WebDriver    This tool is used for automating web-based application testing to verify that it performs expectedly. </vt:lpstr>
      <vt:lpstr>FEATURES OF SELENIUM WebDriver</vt:lpstr>
      <vt:lpstr>selenium web Driver architecture diagram</vt:lpstr>
      <vt:lpstr>WEBDRIVER LOCATORS  Selenium WebDriver uses Following locators to find the elements on a webpage. The object identifiers or locators supported by Selenium are  Id             =         driver.findElement(By.id(“Email”)) Name       =         driver.findElement(By.name(“EmailID”));  Class        =         driver.findElement(By.className(“mandatory”)); XPath       =         driver.findElement(By.xpath(“//input[@class=‘login’]”); link Text   =         driver.findElement(By.linkText(“Gmail”));</vt:lpstr>
      <vt:lpstr>Web Element Class Method</vt:lpstr>
      <vt:lpstr>Capturing Screenshots in Selenium</vt:lpstr>
      <vt:lpstr>WHAT IS TESTNG</vt:lpstr>
      <vt:lpstr>TestNG Annotations</vt:lpstr>
      <vt:lpstr>Assertions In TestNG</vt:lpstr>
      <vt:lpstr>Data-Driven Testing </vt:lpstr>
      <vt:lpstr>Data Provider Annotation:  In TestNG, the @DataProvider annotation is used to supply test data to a test method. A method annotated with @DataProvider provides the test data as a two-dimensional array (Object[][]), where each row represents a set of input values.  Apache POI is an open source Java library for creating and manipulating various Microsoft Office-based file formats. It is the most commonly used API for Selenium data-driven tests</vt:lpstr>
      <vt:lpstr>TestNG Listeners</vt:lpstr>
      <vt:lpstr>TestNG Listeners: Implementation </vt:lpstr>
      <vt:lpstr>CUCUMBER       What is Cucumber  Cucumber is a software tool that is used to implement Behavior Driven Development (BDD). It uses the language Gherkin to define test cases.    </vt:lpstr>
      <vt:lpstr>GHERKIN</vt:lpstr>
      <vt:lpstr>PowerPoint Presentation</vt:lpstr>
      <vt:lpstr>CUCUMBER ARCHITECTURE</vt:lpstr>
      <vt:lpstr>PowerPoint Presentation</vt:lpstr>
      <vt:lpstr>Cucumber and Extent Reports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kalal abhilash</dc:creator>
  <cp:lastModifiedBy>PRIYANSHU DWIVEDI</cp:lastModifiedBy>
  <cp:revision>26</cp:revision>
  <dcterms:created xsi:type="dcterms:W3CDTF">2023-12-13T06:48:52Z</dcterms:created>
  <dcterms:modified xsi:type="dcterms:W3CDTF">2023-12-13T16:50:38Z</dcterms:modified>
</cp:coreProperties>
</file>