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74" r:id="rId2"/>
    <p:sldId id="261" r:id="rId3"/>
    <p:sldId id="273" r:id="rId4"/>
    <p:sldId id="265" r:id="rId5"/>
    <p:sldId id="27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91" d="100"/>
          <a:sy n="91" d="100"/>
        </p:scale>
        <p:origin x="-126"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1366955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4709497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18786997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xmlns="" val="1558499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3472" y="0"/>
            <a:ext cx="21122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052645" y="1250975"/>
            <a:ext cx="2112235" cy="4687944"/>
          </a:xfrm>
          <a:prstGeom prst="rect">
            <a:avLst/>
          </a:prstGeom>
          <a:noFill/>
          <a:extLst>
            <a:ext uri="{909E8E84-426E-40DD-AFC4-6F175D3DCCD1}">
              <a14:hiddenFill xmlns:a14="http://schemas.microsoft.com/office/drawing/2010/main" xmlns="">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xmlns="" val="0"/>
              </a:ext>
            </a:extLst>
          </a:blip>
          <a:srcRect r="50000"/>
          <a:stretch/>
        </p:blipFill>
        <p:spPr bwMode="auto">
          <a:xfrm>
            <a:off x="1052646" y="1250975"/>
            <a:ext cx="1056117" cy="46879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258389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543614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3760341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2495926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18443678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37163358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40705700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2745496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3AD760-9AA1-4799-89A6-62408A978235}" type="datetimeFigureOut">
              <a:rPr lang="en-US" smtClean="0"/>
              <a:pPr/>
              <a:t>06-Jan-20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34783022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D760-9AA1-4799-89A6-62408A978235}" type="datetimeFigureOut">
              <a:rPr lang="en-US" smtClean="0"/>
              <a:pPr/>
              <a:t>06-Jan-20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4192F-FB43-4D53-BB6F-BA263058B54B}" type="slidenum">
              <a:rPr lang="en-US" smtClean="0"/>
              <a:pPr/>
              <a:t>‹#›</a:t>
            </a:fld>
            <a:endParaRPr lang="en-US" dirty="0"/>
          </a:p>
        </p:txBody>
      </p:sp>
    </p:spTree>
    <p:extLst>
      <p:ext uri="{BB962C8B-B14F-4D97-AF65-F5344CB8AC3E}">
        <p14:creationId xmlns:p14="http://schemas.microsoft.com/office/powerpoint/2010/main" xmlns="" val="56096790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FCE5C4D-0C37-4AB4-BE75-153A585A17CD}"/>
              </a:ext>
            </a:extLst>
          </p:cNvPr>
          <p:cNvSpPr/>
          <p:nvPr/>
        </p:nvSpPr>
        <p:spPr>
          <a:xfrm>
            <a:off x="0" y="0"/>
            <a:ext cx="129614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16">
            <a:extLst>
              <a:ext uri="{FF2B5EF4-FFF2-40B4-BE49-F238E27FC236}">
                <a16:creationId xmlns:a16="http://schemas.microsoft.com/office/drawing/2014/main" xmlns="" id="{9316BC69-3D5C-46AA-9154-75C7FE9CC4A4}"/>
              </a:ext>
            </a:extLst>
          </p:cNvPr>
          <p:cNvSpPr/>
          <p:nvPr/>
        </p:nvSpPr>
        <p:spPr>
          <a:xfrm>
            <a:off x="613939" y="2586462"/>
            <a:ext cx="1364402" cy="2185065"/>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Freeform 17">
            <a:extLst>
              <a:ext uri="{FF2B5EF4-FFF2-40B4-BE49-F238E27FC236}">
                <a16:creationId xmlns:a16="http://schemas.microsoft.com/office/drawing/2014/main" xmlns="" id="{7950CD89-4874-4C55-B37E-2E5B24600469}"/>
              </a:ext>
            </a:extLst>
          </p:cNvPr>
          <p:cNvSpPr/>
          <p:nvPr/>
        </p:nvSpPr>
        <p:spPr>
          <a:xfrm>
            <a:off x="1016180" y="2134782"/>
            <a:ext cx="559910" cy="476884"/>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Freeform 15">
            <a:extLst>
              <a:ext uri="{FF2B5EF4-FFF2-40B4-BE49-F238E27FC236}">
                <a16:creationId xmlns:a16="http://schemas.microsoft.com/office/drawing/2014/main" xmlns="" id="{51789149-B6C4-44CC-92FB-086C7716B9C9}"/>
              </a:ext>
            </a:extLst>
          </p:cNvPr>
          <p:cNvSpPr/>
          <p:nvPr/>
        </p:nvSpPr>
        <p:spPr>
          <a:xfrm>
            <a:off x="49497" y="4855485"/>
            <a:ext cx="1955562" cy="1602465"/>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8">
            <a:extLst>
              <a:ext uri="{FF2B5EF4-FFF2-40B4-BE49-F238E27FC236}">
                <a16:creationId xmlns:a16="http://schemas.microsoft.com/office/drawing/2014/main" xmlns="" id="{66D5EB01-B45E-4F5B-81AA-7834DE00135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252"/>
            <a:ext cx="1775533" cy="1180104"/>
          </a:xfrm>
          <a:prstGeom prst="rect">
            <a:avLst/>
          </a:prstGeom>
          <a:solidFill>
            <a:schemeClr val="accent1"/>
          </a:solidFill>
          <a:effectLst>
            <a:outerShdw blurRad="50800" dist="50800" dir="5400000" algn="ctr" rotWithShape="0">
              <a:srgbClr val="000000"/>
            </a:outerShdw>
          </a:effectLst>
        </p:spPr>
      </p:pic>
      <p:sp>
        <p:nvSpPr>
          <p:cNvPr id="2" name="Rectangle 1">
            <a:extLst>
              <a:ext uri="{FF2B5EF4-FFF2-40B4-BE49-F238E27FC236}">
                <a16:creationId xmlns:a16="http://schemas.microsoft.com/office/drawing/2014/main" xmlns="" id="{F359C876-48E3-48FB-BDFD-C284019E51BC}"/>
              </a:ext>
            </a:extLst>
          </p:cNvPr>
          <p:cNvSpPr/>
          <p:nvPr/>
        </p:nvSpPr>
        <p:spPr>
          <a:xfrm>
            <a:off x="1824046" y="109689"/>
            <a:ext cx="6096000" cy="6247864"/>
          </a:xfrm>
          <a:prstGeom prst="rect">
            <a:avLst/>
          </a:prstGeom>
        </p:spPr>
        <p:txBody>
          <a:bodyPr>
            <a:spAutoFit/>
          </a:bodyPr>
          <a:lstStyle/>
          <a:p>
            <a:r>
              <a:rPr lang="en-US" sz="4000" b="1" dirty="0">
                <a:solidFill>
                  <a:schemeClr val="accent5">
                    <a:lumMod val="75000"/>
                  </a:schemeClr>
                </a:solidFill>
                <a:ea typeface="Calibri"/>
                <a:cs typeface="Calibri"/>
                <a:sym typeface="Calibri"/>
              </a:rPr>
              <a:t>Ministry /Organization Name:-</a:t>
            </a:r>
          </a:p>
          <a:p>
            <a:r>
              <a:rPr lang="en-US" sz="4000" dirty="0"/>
              <a:t>Dr. B R Ambedkar Institute of Technology</a:t>
            </a:r>
            <a:endParaRPr lang="en-US" sz="4000" b="1" dirty="0">
              <a:solidFill>
                <a:srgbClr val="00B0F0"/>
              </a:solidFill>
              <a:ea typeface="Calibri"/>
              <a:cs typeface="Calibri"/>
              <a:sym typeface="Calibri"/>
            </a:endParaRPr>
          </a:p>
          <a:p>
            <a:r>
              <a:rPr lang="en-US" sz="4000" b="1" dirty="0">
                <a:solidFill>
                  <a:schemeClr val="accent5">
                    <a:lumMod val="75000"/>
                  </a:schemeClr>
                </a:solidFill>
                <a:ea typeface="Calibri"/>
                <a:cs typeface="Calibri"/>
                <a:sym typeface="Calibri"/>
              </a:rPr>
              <a:t>Team name:-</a:t>
            </a:r>
          </a:p>
          <a:p>
            <a:r>
              <a:rPr lang="en-US" sz="4000" b="1" i="1" dirty="0">
                <a:ea typeface="Calibri"/>
                <a:cs typeface="Calibri"/>
                <a:sym typeface="Calibri"/>
              </a:rPr>
              <a:t>Horizon</a:t>
            </a:r>
            <a:endParaRPr lang="en-US" sz="4000" dirty="0"/>
          </a:p>
          <a:p>
            <a:r>
              <a:rPr lang="en-US" sz="4000" b="1" i="1" dirty="0">
                <a:solidFill>
                  <a:schemeClr val="lt1"/>
                </a:solidFill>
                <a:ea typeface="Calibri"/>
                <a:cs typeface="Calibri"/>
                <a:sym typeface="Calibri"/>
              </a:rPr>
              <a:t>Horizon</a:t>
            </a:r>
            <a:endParaRPr lang="en-US" sz="4000" dirty="0"/>
          </a:p>
          <a:p>
            <a:pPr lvl="0"/>
            <a:endParaRPr lang="en-US" sz="4000" dirty="0">
              <a:solidFill>
                <a:schemeClr val="accent5">
                  <a:lumMod val="75000"/>
                </a:schemeClr>
              </a:solidFill>
            </a:endParaRPr>
          </a:p>
          <a:p>
            <a:pPr lvl="0"/>
            <a:endParaRPr lang="en-US" sz="4000" b="1" dirty="0">
              <a:solidFill>
                <a:schemeClr val="dk1"/>
              </a:solidFill>
              <a:ea typeface="Calibri"/>
              <a:cs typeface="Calibri"/>
              <a:sym typeface="Calibri"/>
            </a:endParaRPr>
          </a:p>
          <a:p>
            <a:pPr lvl="0"/>
            <a:endParaRPr lang="en-US" sz="4000" b="1" dirty="0">
              <a:solidFill>
                <a:schemeClr val="dk1"/>
              </a:solidFill>
              <a:ea typeface="Calibri"/>
              <a:cs typeface="Calibri"/>
              <a:sym typeface="Calibri"/>
            </a:endParaRPr>
          </a:p>
        </p:txBody>
      </p:sp>
      <p:sp>
        <p:nvSpPr>
          <p:cNvPr id="3" name="Rectangle 2">
            <a:extLst>
              <a:ext uri="{FF2B5EF4-FFF2-40B4-BE49-F238E27FC236}">
                <a16:creationId xmlns:a16="http://schemas.microsoft.com/office/drawing/2014/main" xmlns="" id="{DAABA525-CED6-4C90-B2F2-87BBDFB94D02}"/>
              </a:ext>
            </a:extLst>
          </p:cNvPr>
          <p:cNvSpPr/>
          <p:nvPr/>
        </p:nvSpPr>
        <p:spPr>
          <a:xfrm>
            <a:off x="7319954" y="109689"/>
            <a:ext cx="4872046" cy="4031873"/>
          </a:xfrm>
          <a:prstGeom prst="rect">
            <a:avLst/>
          </a:prstGeom>
        </p:spPr>
        <p:txBody>
          <a:bodyPr wrap="square">
            <a:spAutoFit/>
          </a:bodyPr>
          <a:lstStyle/>
          <a:p>
            <a:pPr lvl="0"/>
            <a:r>
              <a:rPr lang="en-US" sz="3200" b="1" dirty="0">
                <a:solidFill>
                  <a:srgbClr val="0070C0"/>
                </a:solidFill>
                <a:ea typeface="Calibri"/>
                <a:cs typeface="Calibri"/>
                <a:sym typeface="Calibri"/>
              </a:rPr>
              <a:t>Problem Statement Title:-</a:t>
            </a:r>
          </a:p>
          <a:p>
            <a:r>
              <a:rPr lang="en-US" sz="3200" dirty="0"/>
              <a:t>Court Case Management </a:t>
            </a:r>
            <a:r>
              <a:rPr lang="en-US" sz="3200" dirty="0" smtClean="0"/>
              <a:t>Software</a:t>
            </a:r>
            <a:endParaRPr lang="en-US" sz="4800" dirty="0">
              <a:solidFill>
                <a:schemeClr val="accent5">
                  <a:lumMod val="75000"/>
                </a:schemeClr>
              </a:solidFill>
            </a:endParaRPr>
          </a:p>
          <a:p>
            <a:pPr lvl="0"/>
            <a:endParaRPr lang="en-US" sz="3200" dirty="0">
              <a:solidFill>
                <a:srgbClr val="0070C0"/>
              </a:solidFill>
              <a:sym typeface="Calibri"/>
            </a:endParaRPr>
          </a:p>
          <a:p>
            <a:pPr lvl="0"/>
            <a:endParaRPr lang="en-US" sz="3200" b="1" dirty="0">
              <a:solidFill>
                <a:schemeClr val="dk1"/>
              </a:solidFill>
              <a:ea typeface="Calibri"/>
              <a:cs typeface="Calibri"/>
              <a:sym typeface="Calibri"/>
            </a:endParaRPr>
          </a:p>
          <a:p>
            <a:pPr lvl="0"/>
            <a:r>
              <a:rPr lang="en-US" sz="3200" b="1" dirty="0">
                <a:solidFill>
                  <a:schemeClr val="accent5">
                    <a:lumMod val="75000"/>
                  </a:schemeClr>
                </a:solidFill>
                <a:ea typeface="Calibri"/>
                <a:cs typeface="Calibri"/>
                <a:sym typeface="Calibri"/>
              </a:rPr>
              <a:t>Team leader name:-</a:t>
            </a:r>
            <a:endParaRPr lang="en-US" sz="3200" b="1" dirty="0">
              <a:ea typeface="Calibri"/>
              <a:cs typeface="Calibri"/>
              <a:sym typeface="Calibri"/>
            </a:endParaRPr>
          </a:p>
          <a:p>
            <a:pPr lvl="0"/>
            <a:r>
              <a:rPr lang="en-US" sz="3200" b="1" i="1" dirty="0"/>
              <a:t> Priyanshu Shrivastava</a:t>
            </a:r>
            <a:endParaRPr lang="en-US" sz="3200" dirty="0"/>
          </a:p>
          <a:p>
            <a:pPr lvl="0"/>
            <a:endParaRPr lang="en-US" sz="3200" b="1" dirty="0">
              <a:solidFill>
                <a:schemeClr val="dk1"/>
              </a:solidFill>
              <a:ea typeface="Calibri"/>
              <a:cs typeface="Calibri"/>
              <a:sym typeface="Calibri"/>
            </a:endParaRPr>
          </a:p>
        </p:txBody>
      </p:sp>
      <p:sp>
        <p:nvSpPr>
          <p:cNvPr id="8" name="Rectangle 7">
            <a:extLst>
              <a:ext uri="{FF2B5EF4-FFF2-40B4-BE49-F238E27FC236}">
                <a16:creationId xmlns:a16="http://schemas.microsoft.com/office/drawing/2014/main" xmlns="" id="{86D02D55-F8DE-4813-A78F-3AFF64B451CD}"/>
              </a:ext>
            </a:extLst>
          </p:cNvPr>
          <p:cNvSpPr/>
          <p:nvPr/>
        </p:nvSpPr>
        <p:spPr>
          <a:xfrm>
            <a:off x="2064360" y="4455435"/>
            <a:ext cx="9877859" cy="1754326"/>
          </a:xfrm>
          <a:prstGeom prst="rect">
            <a:avLst/>
          </a:prstGeom>
        </p:spPr>
        <p:txBody>
          <a:bodyPr wrap="square">
            <a:spAutoFit/>
          </a:bodyPr>
          <a:lstStyle/>
          <a:p>
            <a:pPr lvl="0" algn="ctr"/>
            <a:r>
              <a:rPr lang="en-US" b="1" dirty="0">
                <a:solidFill>
                  <a:schemeClr val="accent1"/>
                </a:solidFill>
                <a:ea typeface="Calibri"/>
                <a:cs typeface="Calibri"/>
                <a:sym typeface="Calibri"/>
              </a:rPr>
              <a:t>Problem Statement Description:-</a:t>
            </a:r>
          </a:p>
          <a:p>
            <a:pPr lvl="0" algn="ctr"/>
            <a:r>
              <a:rPr lang="en-US" dirty="0"/>
              <a:t>Repository of departmental court cases Design and prepare a court case management software that has facility to record information like adding a case, adding lawyers (have facility select from existing list of lawyers), add invoice for each hearing and for different heads under which lawyers charge the clients. In short the system should provide end to end management of court case from client perspective and should be easy to use.</a:t>
            </a:r>
            <a:endParaRPr lang="en-US" dirty="0">
              <a:solidFill>
                <a:schemeClr val="accent1"/>
              </a:solidFill>
              <a:ea typeface="Calibri"/>
              <a:cs typeface="Calibri"/>
              <a:sym typeface="Calibri"/>
            </a:endParaRPr>
          </a:p>
        </p:txBody>
      </p:sp>
    </p:spTree>
    <p:extLst>
      <p:ext uri="{BB962C8B-B14F-4D97-AF65-F5344CB8AC3E}">
        <p14:creationId xmlns:p14="http://schemas.microsoft.com/office/powerpoint/2010/main" xmlns="" val="37786658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3122836" y="0"/>
            <a:ext cx="8784299" cy="768085"/>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4800" dirty="0">
                <a:latin typeface="Calibri"/>
                <a:ea typeface="Calibri"/>
                <a:cs typeface="Calibri"/>
                <a:sym typeface="Calibri"/>
              </a:rPr>
              <a:t>Solution:-</a:t>
            </a:r>
          </a:p>
        </p:txBody>
      </p:sp>
      <p:sp>
        <p:nvSpPr>
          <p:cNvPr id="26" name="TextBox 25"/>
          <p:cNvSpPr txBox="1"/>
          <p:nvPr/>
        </p:nvSpPr>
        <p:spPr>
          <a:xfrm>
            <a:off x="4175787" y="1700808"/>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01</a:t>
            </a:r>
            <a:endParaRPr lang="ko-KR" altLang="en-US" sz="2667" b="1" dirty="0">
              <a:solidFill>
                <a:schemeClr val="bg1"/>
              </a:solidFill>
              <a:cs typeface="Arial" pitchFamily="34" charset="0"/>
            </a:endParaRPr>
          </a:p>
        </p:txBody>
      </p:sp>
      <p:grpSp>
        <p:nvGrpSpPr>
          <p:cNvPr id="9" name="Group 8">
            <a:extLst>
              <a:ext uri="{FF2B5EF4-FFF2-40B4-BE49-F238E27FC236}">
                <a16:creationId xmlns:a16="http://schemas.microsoft.com/office/drawing/2014/main" xmlns="" id="{69E8AB1C-246F-457B-ADEC-958978B2F332}"/>
              </a:ext>
            </a:extLst>
          </p:cNvPr>
          <p:cNvGrpSpPr/>
          <p:nvPr/>
        </p:nvGrpSpPr>
        <p:grpSpPr>
          <a:xfrm>
            <a:off x="3135454" y="1778106"/>
            <a:ext cx="8683685" cy="4848243"/>
            <a:chOff x="3965429" y="1575358"/>
            <a:chExt cx="5362226" cy="4430067"/>
          </a:xfrm>
        </p:grpSpPr>
        <p:grpSp>
          <p:nvGrpSpPr>
            <p:cNvPr id="4" name="Group 3">
              <a:extLst>
                <a:ext uri="{FF2B5EF4-FFF2-40B4-BE49-F238E27FC236}">
                  <a16:creationId xmlns:a16="http://schemas.microsoft.com/office/drawing/2014/main" xmlns="" id="{E91FB4FA-BA6A-4BF5-928F-A3749D9B8CCE}"/>
                </a:ext>
              </a:extLst>
            </p:cNvPr>
            <p:cNvGrpSpPr/>
            <p:nvPr/>
          </p:nvGrpSpPr>
          <p:grpSpPr>
            <a:xfrm>
              <a:off x="3973231" y="2810545"/>
              <a:ext cx="5342727" cy="920004"/>
              <a:chOff x="4160440" y="2884940"/>
              <a:chExt cx="7016452" cy="1029465"/>
            </a:xfrm>
          </p:grpSpPr>
          <p:grpSp>
            <p:nvGrpSpPr>
              <p:cNvPr id="17" name="Group 16"/>
              <p:cNvGrpSpPr/>
              <p:nvPr/>
            </p:nvGrpSpPr>
            <p:grpSpPr>
              <a:xfrm>
                <a:off x="4168113" y="2884940"/>
                <a:ext cx="7008779" cy="969459"/>
                <a:chOff x="3131840" y="1491630"/>
                <a:chExt cx="5256584" cy="581740"/>
              </a:xfrm>
            </p:grpSpPr>
            <p:sp>
              <p:nvSpPr>
                <p:cNvPr id="18" name="Rectangle 17"/>
                <p:cNvSpPr/>
                <p:nvPr/>
              </p:nvSpPr>
              <p:spPr>
                <a:xfrm>
                  <a:off x="3131840" y="1497306"/>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7" name="TextBox 26"/>
              <p:cNvSpPr txBox="1"/>
              <p:nvPr/>
            </p:nvSpPr>
            <p:spPr>
              <a:xfrm>
                <a:off x="4160440" y="2884940"/>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02</a:t>
                </a:r>
                <a:endParaRPr lang="ko-KR" altLang="en-US" sz="2667" b="1" dirty="0">
                  <a:solidFill>
                    <a:schemeClr val="bg1"/>
                  </a:solidFill>
                  <a:cs typeface="Arial" pitchFamily="34" charset="0"/>
                </a:endParaRPr>
              </a:p>
            </p:txBody>
          </p:sp>
          <p:grpSp>
            <p:nvGrpSpPr>
              <p:cNvPr id="36" name="Group 35"/>
              <p:cNvGrpSpPr/>
              <p:nvPr/>
            </p:nvGrpSpPr>
            <p:grpSpPr>
              <a:xfrm>
                <a:off x="5128113" y="2955893"/>
                <a:ext cx="5864430" cy="958512"/>
                <a:chOff x="3846085" y="1322613"/>
                <a:chExt cx="4398323" cy="718883"/>
              </a:xfrm>
            </p:grpSpPr>
            <p:sp>
              <p:nvSpPr>
                <p:cNvPr id="37" name="TextBox 36"/>
                <p:cNvSpPr txBox="1"/>
                <p:nvPr/>
              </p:nvSpPr>
              <p:spPr>
                <a:xfrm>
                  <a:off x="3846085" y="1322613"/>
                  <a:ext cx="4392567" cy="291138"/>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Daily updation:-</a:t>
                  </a:r>
                </a:p>
              </p:txBody>
            </p:sp>
            <p:sp>
              <p:nvSpPr>
                <p:cNvPr id="38" name="TextBox 37"/>
                <p:cNvSpPr txBox="1"/>
                <p:nvPr/>
              </p:nvSpPr>
              <p:spPr>
                <a:xfrm>
                  <a:off x="3851840" y="1593063"/>
                  <a:ext cx="4392568" cy="448433"/>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information about all the cases will be updated regularly and any client can hire lawyer and view further proceeding and its timeline. </a:t>
                  </a:r>
                  <a:endParaRPr lang="ko-KR" altLang="en-US" sz="1600" dirty="0">
                    <a:solidFill>
                      <a:schemeClr val="tx1">
                        <a:lumMod val="75000"/>
                        <a:lumOff val="25000"/>
                      </a:schemeClr>
                    </a:solidFill>
                    <a:cs typeface="Arial" pitchFamily="34" charset="0"/>
                  </a:endParaRPr>
                </a:p>
              </p:txBody>
            </p:sp>
          </p:grpSp>
        </p:grpSp>
        <p:grpSp>
          <p:nvGrpSpPr>
            <p:cNvPr id="8" name="Group 7">
              <a:extLst>
                <a:ext uri="{FF2B5EF4-FFF2-40B4-BE49-F238E27FC236}">
                  <a16:creationId xmlns:a16="http://schemas.microsoft.com/office/drawing/2014/main" xmlns="" id="{236E5E19-FAC2-4623-85EC-0D72B482B3D6}"/>
                </a:ext>
              </a:extLst>
            </p:cNvPr>
            <p:cNvGrpSpPr/>
            <p:nvPr/>
          </p:nvGrpSpPr>
          <p:grpSpPr>
            <a:xfrm>
              <a:off x="3965429" y="3845212"/>
              <a:ext cx="5350529" cy="1069782"/>
              <a:chOff x="4152766" y="4023963"/>
              <a:chExt cx="7016453" cy="1055196"/>
            </a:xfrm>
          </p:grpSpPr>
          <p:grpSp>
            <p:nvGrpSpPr>
              <p:cNvPr id="20" name="Group 19"/>
              <p:cNvGrpSpPr/>
              <p:nvPr/>
            </p:nvGrpSpPr>
            <p:grpSpPr>
              <a:xfrm>
                <a:off x="4160440" y="4069072"/>
                <a:ext cx="7008779" cy="96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8" name="TextBox 27"/>
              <p:cNvSpPr txBox="1"/>
              <p:nvPr/>
            </p:nvSpPr>
            <p:spPr>
              <a:xfrm>
                <a:off x="4152766" y="4023963"/>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03</a:t>
                </a:r>
                <a:endParaRPr lang="ko-KR" altLang="en-US" sz="2667" b="1" dirty="0">
                  <a:solidFill>
                    <a:schemeClr val="bg1"/>
                  </a:solidFill>
                  <a:cs typeface="Arial" pitchFamily="34" charset="0"/>
                </a:endParaRPr>
              </a:p>
            </p:txBody>
          </p:sp>
          <p:grpSp>
            <p:nvGrpSpPr>
              <p:cNvPr id="39" name="Group 38"/>
              <p:cNvGrpSpPr/>
              <p:nvPr/>
            </p:nvGrpSpPr>
            <p:grpSpPr>
              <a:xfrm>
                <a:off x="5135787" y="4193142"/>
                <a:ext cx="5856757" cy="886017"/>
                <a:chOff x="3851840" y="1356248"/>
                <a:chExt cx="4392568" cy="664513"/>
              </a:xfrm>
            </p:grpSpPr>
            <p:sp>
              <p:nvSpPr>
                <p:cNvPr id="40" name="TextBox 39"/>
                <p:cNvSpPr txBox="1"/>
                <p:nvPr/>
              </p:nvSpPr>
              <p:spPr>
                <a:xfrm>
                  <a:off x="3851840" y="1356248"/>
                  <a:ext cx="4392567" cy="256634"/>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Multiway usability:-</a:t>
                  </a:r>
                </a:p>
              </p:txBody>
            </p:sp>
            <p:sp>
              <p:nvSpPr>
                <p:cNvPr id="41" name="TextBox 40"/>
                <p:cNvSpPr txBox="1"/>
                <p:nvPr/>
              </p:nvSpPr>
              <p:spPr>
                <a:xfrm>
                  <a:off x="3851840" y="1625473"/>
                  <a:ext cx="4392568" cy="395288"/>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It can be used by lawyers and jugdes as well to get access to all the </a:t>
                  </a:r>
                  <a:r>
                    <a:rPr lang="en-US" altLang="ko-KR" sz="1600" dirty="0" smtClean="0">
                      <a:solidFill>
                        <a:schemeClr val="tx1">
                          <a:lumMod val="75000"/>
                          <a:lumOff val="25000"/>
                        </a:schemeClr>
                      </a:solidFill>
                      <a:cs typeface="Arial" pitchFamily="34" charset="0"/>
                    </a:rPr>
                    <a:t>cases </a:t>
                  </a:r>
                  <a:r>
                    <a:rPr lang="en-US" altLang="ko-KR" sz="1600" dirty="0">
                      <a:solidFill>
                        <a:schemeClr val="tx1">
                          <a:lumMod val="75000"/>
                          <a:lumOff val="25000"/>
                        </a:schemeClr>
                      </a:solidFill>
                      <a:cs typeface="Arial" pitchFamily="34" charset="0"/>
                    </a:rPr>
                    <a:t>related </a:t>
                  </a:r>
                  <a:r>
                    <a:rPr lang="en-US" altLang="ko-KR" sz="1600" dirty="0" smtClean="0">
                      <a:solidFill>
                        <a:schemeClr val="tx1">
                          <a:lumMod val="75000"/>
                          <a:lumOff val="25000"/>
                        </a:schemeClr>
                      </a:solidFill>
                      <a:cs typeface="Arial" pitchFamily="34" charset="0"/>
                    </a:rPr>
                    <a:t>informations </a:t>
                  </a:r>
                  <a:r>
                    <a:rPr lang="en-US" altLang="ko-KR" sz="1600" dirty="0">
                      <a:solidFill>
                        <a:schemeClr val="tx1">
                          <a:lumMod val="75000"/>
                          <a:lumOff val="25000"/>
                        </a:schemeClr>
                      </a:solidFill>
                      <a:cs typeface="Arial" pitchFamily="34" charset="0"/>
                    </a:rPr>
                    <a:t>on a single webpage. </a:t>
                  </a:r>
                  <a:endParaRPr lang="ko-KR" altLang="en-US" sz="1600" dirty="0">
                    <a:solidFill>
                      <a:schemeClr val="tx1">
                        <a:lumMod val="75000"/>
                        <a:lumOff val="25000"/>
                      </a:schemeClr>
                    </a:solidFill>
                    <a:cs typeface="Arial" pitchFamily="34" charset="0"/>
                  </a:endParaRPr>
                </a:p>
              </p:txBody>
            </p:sp>
          </p:grpSp>
        </p:grpSp>
        <p:grpSp>
          <p:nvGrpSpPr>
            <p:cNvPr id="33" name="Group 32">
              <a:extLst>
                <a:ext uri="{FF2B5EF4-FFF2-40B4-BE49-F238E27FC236}">
                  <a16:creationId xmlns:a16="http://schemas.microsoft.com/office/drawing/2014/main" xmlns="" id="{9DC9C38D-FA46-43B5-AD4B-DF4C1A50D37D}"/>
                </a:ext>
              </a:extLst>
            </p:cNvPr>
            <p:cNvGrpSpPr/>
            <p:nvPr/>
          </p:nvGrpSpPr>
          <p:grpSpPr>
            <a:xfrm>
              <a:off x="3981033" y="5111756"/>
              <a:ext cx="5342727" cy="893669"/>
              <a:chOff x="4160440" y="2884940"/>
              <a:chExt cx="7016452" cy="999997"/>
            </a:xfrm>
          </p:grpSpPr>
          <p:grpSp>
            <p:nvGrpSpPr>
              <p:cNvPr id="34" name="Group 33">
                <a:extLst>
                  <a:ext uri="{FF2B5EF4-FFF2-40B4-BE49-F238E27FC236}">
                    <a16:creationId xmlns:a16="http://schemas.microsoft.com/office/drawing/2014/main" xmlns="" id="{2CABC06F-8F34-4016-B75B-9F8BA204E681}"/>
                  </a:ext>
                </a:extLst>
              </p:cNvPr>
              <p:cNvGrpSpPr/>
              <p:nvPr/>
            </p:nvGrpSpPr>
            <p:grpSpPr>
              <a:xfrm>
                <a:off x="4168113" y="2884940"/>
                <a:ext cx="7008779" cy="960000"/>
                <a:chOff x="3131840" y="1491630"/>
                <a:chExt cx="5256584" cy="576064"/>
              </a:xfrm>
            </p:grpSpPr>
            <p:sp>
              <p:nvSpPr>
                <p:cNvPr id="48" name="Rectangle 47">
                  <a:extLst>
                    <a:ext uri="{FF2B5EF4-FFF2-40B4-BE49-F238E27FC236}">
                      <a16:creationId xmlns:a16="http://schemas.microsoft.com/office/drawing/2014/main" xmlns="" id="{17C4E181-1C79-4ECC-ABD5-877C3F77798A}"/>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49" name="Right Triangle 48">
                  <a:extLst>
                    <a:ext uri="{FF2B5EF4-FFF2-40B4-BE49-F238E27FC236}">
                      <a16:creationId xmlns:a16="http://schemas.microsoft.com/office/drawing/2014/main" xmlns="" id="{08214955-96CA-4D03-BCE9-CE420EECAEB1}"/>
                    </a:ext>
                  </a:extLst>
                </p:cNvPr>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35" name="TextBox 34">
                <a:extLst>
                  <a:ext uri="{FF2B5EF4-FFF2-40B4-BE49-F238E27FC236}">
                    <a16:creationId xmlns:a16="http://schemas.microsoft.com/office/drawing/2014/main" xmlns="" id="{96D2A2C6-3D3A-4F55-9897-3E9519E61116}"/>
                  </a:ext>
                </a:extLst>
              </p:cNvPr>
              <p:cNvSpPr txBox="1"/>
              <p:nvPr/>
            </p:nvSpPr>
            <p:spPr>
              <a:xfrm>
                <a:off x="4160440" y="2884940"/>
                <a:ext cx="710884" cy="562585"/>
              </a:xfrm>
              <a:prstGeom prst="rect">
                <a:avLst/>
              </a:prstGeom>
              <a:noFill/>
            </p:spPr>
            <p:txBody>
              <a:bodyPr wrap="square" rtlCol="0">
                <a:spAutoFit/>
              </a:bodyPr>
              <a:lstStyle/>
              <a:p>
                <a:r>
                  <a:rPr lang="en-US" altLang="ko-KR" sz="2667" b="1" dirty="0">
                    <a:solidFill>
                      <a:schemeClr val="bg1"/>
                    </a:solidFill>
                    <a:cs typeface="Arial" pitchFamily="34" charset="0"/>
                  </a:rPr>
                  <a:t>04</a:t>
                </a:r>
                <a:endParaRPr lang="ko-KR" altLang="en-US" sz="2667" b="1" dirty="0">
                  <a:solidFill>
                    <a:schemeClr val="bg1"/>
                  </a:solidFill>
                  <a:cs typeface="Arial" pitchFamily="34" charset="0"/>
                </a:endParaRPr>
              </a:p>
            </p:txBody>
          </p:sp>
          <p:grpSp>
            <p:nvGrpSpPr>
              <p:cNvPr id="45" name="Group 44">
                <a:extLst>
                  <a:ext uri="{FF2B5EF4-FFF2-40B4-BE49-F238E27FC236}">
                    <a16:creationId xmlns:a16="http://schemas.microsoft.com/office/drawing/2014/main" xmlns="" id="{2492E1E7-2DC0-4FE2-9F24-7F36F27276FB}"/>
                  </a:ext>
                </a:extLst>
              </p:cNvPr>
              <p:cNvGrpSpPr/>
              <p:nvPr/>
            </p:nvGrpSpPr>
            <p:grpSpPr>
              <a:xfrm>
                <a:off x="5124404" y="2941762"/>
                <a:ext cx="5868138" cy="943175"/>
                <a:chOff x="3843303" y="1312017"/>
                <a:chExt cx="4401104" cy="707381"/>
              </a:xfrm>
            </p:grpSpPr>
            <p:sp>
              <p:nvSpPr>
                <p:cNvPr id="46" name="TextBox 45">
                  <a:extLst>
                    <a:ext uri="{FF2B5EF4-FFF2-40B4-BE49-F238E27FC236}">
                      <a16:creationId xmlns:a16="http://schemas.microsoft.com/office/drawing/2014/main" xmlns="" id="{894BC849-6CAA-452B-8DB6-63EB35ED45B6}"/>
                    </a:ext>
                  </a:extLst>
                </p:cNvPr>
                <p:cNvSpPr txBox="1"/>
                <p:nvPr/>
              </p:nvSpPr>
              <p:spPr>
                <a:xfrm>
                  <a:off x="3851840" y="1312017"/>
                  <a:ext cx="4392567" cy="291138"/>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Authorized entry only:- </a:t>
                  </a:r>
                  <a:endParaRPr lang="ko-KR" altLang="en-US" sz="1867" b="1" dirty="0">
                    <a:solidFill>
                      <a:schemeClr val="tx1">
                        <a:lumMod val="75000"/>
                        <a:lumOff val="25000"/>
                      </a:schemeClr>
                    </a:solidFill>
                    <a:cs typeface="Arial" pitchFamily="34" charset="0"/>
                  </a:endParaRPr>
                </a:p>
              </p:txBody>
            </p:sp>
            <p:sp>
              <p:nvSpPr>
                <p:cNvPr id="47" name="TextBox 46">
                  <a:extLst>
                    <a:ext uri="{FF2B5EF4-FFF2-40B4-BE49-F238E27FC236}">
                      <a16:creationId xmlns:a16="http://schemas.microsoft.com/office/drawing/2014/main" xmlns="" id="{5EA41C54-B4F3-449A-B9D2-7D930D6D64AD}"/>
                    </a:ext>
                  </a:extLst>
                </p:cNvPr>
                <p:cNvSpPr txBox="1"/>
                <p:nvPr/>
              </p:nvSpPr>
              <p:spPr>
                <a:xfrm>
                  <a:off x="3843303" y="1570965"/>
                  <a:ext cx="4392568" cy="448433"/>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User will be allowed to enter the website or app only after proper registration and authentication by the court with proper registration id and id proof. </a:t>
                  </a:r>
                  <a:endParaRPr lang="ko-KR" altLang="en-US" sz="1600" dirty="0">
                    <a:solidFill>
                      <a:schemeClr val="tx1">
                        <a:lumMod val="75000"/>
                        <a:lumOff val="25000"/>
                      </a:schemeClr>
                    </a:solidFill>
                    <a:cs typeface="Arial" pitchFamily="34" charset="0"/>
                  </a:endParaRPr>
                </a:p>
              </p:txBody>
            </p:sp>
          </p:grpSp>
        </p:grpSp>
        <p:grpSp>
          <p:nvGrpSpPr>
            <p:cNvPr id="50" name="Group 49">
              <a:extLst>
                <a:ext uri="{FF2B5EF4-FFF2-40B4-BE49-F238E27FC236}">
                  <a16:creationId xmlns:a16="http://schemas.microsoft.com/office/drawing/2014/main" xmlns="" id="{79988712-1494-4E47-83FA-EAB844DAC4F0}"/>
                </a:ext>
              </a:extLst>
            </p:cNvPr>
            <p:cNvGrpSpPr/>
            <p:nvPr/>
          </p:nvGrpSpPr>
          <p:grpSpPr>
            <a:xfrm>
              <a:off x="3981033" y="1575358"/>
              <a:ext cx="5346622" cy="1041512"/>
              <a:chOff x="4152766" y="4023963"/>
              <a:chExt cx="7011330" cy="1027311"/>
            </a:xfrm>
          </p:grpSpPr>
          <p:grpSp>
            <p:nvGrpSpPr>
              <p:cNvPr id="51" name="Group 50">
                <a:extLst>
                  <a:ext uri="{FF2B5EF4-FFF2-40B4-BE49-F238E27FC236}">
                    <a16:creationId xmlns:a16="http://schemas.microsoft.com/office/drawing/2014/main" xmlns="" id="{4619E8F6-271C-42BC-AA05-1C21912FF4A9}"/>
                  </a:ext>
                </a:extLst>
              </p:cNvPr>
              <p:cNvGrpSpPr/>
              <p:nvPr/>
            </p:nvGrpSpPr>
            <p:grpSpPr>
              <a:xfrm>
                <a:off x="4155317" y="4069072"/>
                <a:ext cx="7008779" cy="960000"/>
                <a:chOff x="3127998" y="1491630"/>
                <a:chExt cx="5256584" cy="576064"/>
              </a:xfrm>
            </p:grpSpPr>
            <p:sp>
              <p:nvSpPr>
                <p:cNvPr id="56" name="Rectangle 55">
                  <a:extLst>
                    <a:ext uri="{FF2B5EF4-FFF2-40B4-BE49-F238E27FC236}">
                      <a16:creationId xmlns:a16="http://schemas.microsoft.com/office/drawing/2014/main" xmlns="" id="{ECCB9FA4-B895-4125-A94A-BED1C9A002C9}"/>
                    </a:ext>
                  </a:extLst>
                </p:cNvPr>
                <p:cNvSpPr/>
                <p:nvPr/>
              </p:nvSpPr>
              <p:spPr>
                <a:xfrm>
                  <a:off x="3127998"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7" name="Right Triangle 56">
                  <a:extLst>
                    <a:ext uri="{FF2B5EF4-FFF2-40B4-BE49-F238E27FC236}">
                      <a16:creationId xmlns:a16="http://schemas.microsoft.com/office/drawing/2014/main" xmlns="" id="{F4B350F4-A929-4143-8474-91C60770A8FF}"/>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52" name="TextBox 51">
                <a:extLst>
                  <a:ext uri="{FF2B5EF4-FFF2-40B4-BE49-F238E27FC236}">
                    <a16:creationId xmlns:a16="http://schemas.microsoft.com/office/drawing/2014/main" xmlns="" id="{5C823DB9-5874-4F0F-BDB3-5497A93A6602}"/>
                  </a:ext>
                </a:extLst>
              </p:cNvPr>
              <p:cNvSpPr txBox="1"/>
              <p:nvPr/>
            </p:nvSpPr>
            <p:spPr>
              <a:xfrm>
                <a:off x="4152766" y="4023963"/>
                <a:ext cx="710885" cy="502766"/>
              </a:xfrm>
              <a:prstGeom prst="rect">
                <a:avLst/>
              </a:prstGeom>
              <a:noFill/>
            </p:spPr>
            <p:txBody>
              <a:bodyPr wrap="square" rtlCol="0">
                <a:spAutoFit/>
              </a:bodyPr>
              <a:lstStyle/>
              <a:p>
                <a:r>
                  <a:rPr lang="en-US" altLang="ko-KR" sz="2667" b="1" dirty="0">
                    <a:solidFill>
                      <a:schemeClr val="bg1"/>
                    </a:solidFill>
                    <a:cs typeface="Arial" pitchFamily="34" charset="0"/>
                  </a:rPr>
                  <a:t>01</a:t>
                </a:r>
                <a:endParaRPr lang="ko-KR" altLang="en-US" sz="2667" b="1" dirty="0">
                  <a:solidFill>
                    <a:schemeClr val="bg1"/>
                  </a:solidFill>
                  <a:cs typeface="Arial" pitchFamily="34" charset="0"/>
                </a:endParaRPr>
              </a:p>
            </p:txBody>
          </p:sp>
          <p:grpSp>
            <p:nvGrpSpPr>
              <p:cNvPr id="53" name="Group 52">
                <a:extLst>
                  <a:ext uri="{FF2B5EF4-FFF2-40B4-BE49-F238E27FC236}">
                    <a16:creationId xmlns:a16="http://schemas.microsoft.com/office/drawing/2014/main" xmlns="" id="{AEDB381B-1109-42B3-8E56-F7257FE371D4}"/>
                  </a:ext>
                </a:extLst>
              </p:cNvPr>
              <p:cNvGrpSpPr/>
              <p:nvPr/>
            </p:nvGrpSpPr>
            <p:grpSpPr>
              <a:xfrm>
                <a:off x="5135787" y="4191175"/>
                <a:ext cx="5856757" cy="860099"/>
                <a:chOff x="3851840" y="1354771"/>
                <a:chExt cx="4392568" cy="645074"/>
              </a:xfrm>
            </p:grpSpPr>
            <p:sp>
              <p:nvSpPr>
                <p:cNvPr id="54" name="TextBox 53">
                  <a:extLst>
                    <a:ext uri="{FF2B5EF4-FFF2-40B4-BE49-F238E27FC236}">
                      <a16:creationId xmlns:a16="http://schemas.microsoft.com/office/drawing/2014/main" xmlns="" id="{3FA16A26-25BE-4CE3-9BFC-9ECE01F7AC58}"/>
                    </a:ext>
                  </a:extLst>
                </p:cNvPr>
                <p:cNvSpPr txBox="1"/>
                <p:nvPr/>
              </p:nvSpPr>
              <p:spPr>
                <a:xfrm>
                  <a:off x="3851840" y="1354771"/>
                  <a:ext cx="4392567" cy="645074"/>
                </a:xfrm>
                <a:prstGeom prst="rect">
                  <a:avLst/>
                </a:prstGeom>
                <a:noFill/>
              </p:spPr>
              <p:txBody>
                <a:bodyPr wrap="square" rtlCol="0">
                  <a:spAutoFit/>
                </a:bodyPr>
                <a:lstStyle/>
                <a:p>
                  <a:endParaRPr lang="en-US" altLang="ko-KR" sz="1867" b="1" dirty="0">
                    <a:solidFill>
                      <a:schemeClr val="tx1">
                        <a:lumMod val="75000"/>
                        <a:lumOff val="25000"/>
                      </a:schemeClr>
                    </a:solidFill>
                    <a:cs typeface="Arial" pitchFamily="34" charset="0"/>
                  </a:endParaRPr>
                </a:p>
                <a:p>
                  <a:endParaRPr lang="en-US" altLang="ko-KR" sz="1867" b="1" dirty="0">
                    <a:solidFill>
                      <a:schemeClr val="tx1">
                        <a:lumMod val="75000"/>
                        <a:lumOff val="25000"/>
                      </a:schemeClr>
                    </a:solidFill>
                    <a:cs typeface="Arial" pitchFamily="34" charset="0"/>
                  </a:endParaRPr>
                </a:p>
                <a:p>
                  <a:endParaRPr lang="ko-KR" altLang="en-US" sz="1867" b="1"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xmlns="" id="{533AC54A-A15C-4692-9AB0-03D5B61D439A}"/>
                    </a:ext>
                  </a:extLst>
                </p:cNvPr>
                <p:cNvSpPr txBox="1"/>
                <p:nvPr/>
              </p:nvSpPr>
              <p:spPr>
                <a:xfrm>
                  <a:off x="3851840" y="1582775"/>
                  <a:ext cx="4392568" cy="395288"/>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The user interface of both website and android app will be such that it is easy for a new </a:t>
                  </a:r>
                  <a:r>
                    <a:rPr lang="en-US" altLang="ko-KR" sz="1600" dirty="0" smtClean="0">
                      <a:solidFill>
                        <a:schemeClr val="tx1">
                          <a:lumMod val="75000"/>
                          <a:lumOff val="25000"/>
                        </a:schemeClr>
                      </a:solidFill>
                      <a:cs typeface="Arial" pitchFamily="34" charset="0"/>
                    </a:rPr>
                    <a:t>users. </a:t>
                  </a:r>
                  <a:endParaRPr lang="ko-KR" altLang="en-US" sz="1600" dirty="0">
                    <a:solidFill>
                      <a:schemeClr val="tx1">
                        <a:lumMod val="75000"/>
                        <a:lumOff val="25000"/>
                      </a:schemeClr>
                    </a:solidFill>
                    <a:cs typeface="Arial" pitchFamily="34" charset="0"/>
                  </a:endParaRPr>
                </a:p>
              </p:txBody>
            </p:sp>
          </p:grpSp>
        </p:grpSp>
      </p:grpSp>
      <p:sp>
        <p:nvSpPr>
          <p:cNvPr id="10" name="TextBox 9">
            <a:extLst>
              <a:ext uri="{FF2B5EF4-FFF2-40B4-BE49-F238E27FC236}">
                <a16:creationId xmlns:a16="http://schemas.microsoft.com/office/drawing/2014/main" xmlns="" id="{D38BAD31-93F9-4D3F-8908-136FFA141F38}"/>
              </a:ext>
            </a:extLst>
          </p:cNvPr>
          <p:cNvSpPr txBox="1"/>
          <p:nvPr/>
        </p:nvSpPr>
        <p:spPr>
          <a:xfrm>
            <a:off x="3135454" y="674703"/>
            <a:ext cx="8642647" cy="646331"/>
          </a:xfrm>
          <a:prstGeom prst="rect">
            <a:avLst/>
          </a:prstGeom>
          <a:noFill/>
        </p:spPr>
        <p:txBody>
          <a:bodyPr wrap="square" rtlCol="0">
            <a:spAutoFit/>
          </a:bodyPr>
          <a:lstStyle/>
          <a:p>
            <a:r>
              <a:rPr lang="en-US" dirty="0"/>
              <a:t>Our solution will provide a website and android app for court case management.</a:t>
            </a:r>
          </a:p>
          <a:p>
            <a:r>
              <a:rPr lang="en-US" dirty="0"/>
              <a:t>It will cover all the following features :-</a:t>
            </a:r>
          </a:p>
        </p:txBody>
      </p:sp>
      <p:sp>
        <p:nvSpPr>
          <p:cNvPr id="58" name="TextBox 57">
            <a:extLst>
              <a:ext uri="{FF2B5EF4-FFF2-40B4-BE49-F238E27FC236}">
                <a16:creationId xmlns:a16="http://schemas.microsoft.com/office/drawing/2014/main" xmlns="" id="{6E7FFE6C-6883-4088-8D3D-4D12BEEE8ABF}"/>
              </a:ext>
            </a:extLst>
          </p:cNvPr>
          <p:cNvSpPr txBox="1"/>
          <p:nvPr/>
        </p:nvSpPr>
        <p:spPr>
          <a:xfrm>
            <a:off x="4330452" y="1985014"/>
            <a:ext cx="7222066" cy="379656"/>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Easy user interface:-</a:t>
            </a:r>
          </a:p>
        </p:txBody>
      </p:sp>
    </p:spTree>
    <p:extLst>
      <p:ext uri="{BB962C8B-B14F-4D97-AF65-F5344CB8AC3E}">
        <p14:creationId xmlns:p14="http://schemas.microsoft.com/office/powerpoint/2010/main" xmlns="" val="10950559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4959" y="201924"/>
            <a:ext cx="12192000" cy="768085"/>
          </a:xfrm>
        </p:spPr>
        <p:txBody>
          <a:bodyPr/>
          <a:lstStyle/>
          <a:p>
            <a:r>
              <a:rPr lang="en-US" altLang="ko-KR" dirty="0"/>
              <a:t>Technology stack </a:t>
            </a:r>
            <a:endParaRPr lang="ko-KR" altLang="en-US" dirty="0"/>
          </a:p>
        </p:txBody>
      </p:sp>
      <p:grpSp>
        <p:nvGrpSpPr>
          <p:cNvPr id="12" name="Group 11">
            <a:extLst>
              <a:ext uri="{FF2B5EF4-FFF2-40B4-BE49-F238E27FC236}">
                <a16:creationId xmlns:a16="http://schemas.microsoft.com/office/drawing/2014/main" xmlns="" id="{4E652FBC-92FB-4D98-8DCC-B679CAE65B09}"/>
              </a:ext>
            </a:extLst>
          </p:cNvPr>
          <p:cNvGrpSpPr/>
          <p:nvPr/>
        </p:nvGrpSpPr>
        <p:grpSpPr>
          <a:xfrm>
            <a:off x="811799" y="1509205"/>
            <a:ext cx="10568402" cy="4975974"/>
            <a:chOff x="911425" y="1317042"/>
            <a:chExt cx="10526989" cy="4928439"/>
          </a:xfrm>
        </p:grpSpPr>
        <p:sp>
          <p:nvSpPr>
            <p:cNvPr id="24" name="Rectangle 23"/>
            <p:cNvSpPr/>
            <p:nvPr/>
          </p:nvSpPr>
          <p:spPr>
            <a:xfrm>
              <a:off x="6497146" y="2667183"/>
              <a:ext cx="4941268" cy="4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5" name="Rectangle 24"/>
            <p:cNvSpPr/>
            <p:nvPr/>
          </p:nvSpPr>
          <p:spPr>
            <a:xfrm>
              <a:off x="6497146" y="3651569"/>
              <a:ext cx="4941268" cy="4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6" name="Rectangle 25"/>
            <p:cNvSpPr/>
            <p:nvPr/>
          </p:nvSpPr>
          <p:spPr>
            <a:xfrm>
              <a:off x="6497146" y="4635956"/>
              <a:ext cx="4941268" cy="4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nvGrpSpPr>
            <p:cNvPr id="15" name="Group 14"/>
            <p:cNvGrpSpPr/>
            <p:nvPr/>
          </p:nvGrpSpPr>
          <p:grpSpPr>
            <a:xfrm>
              <a:off x="5411814" y="1317042"/>
              <a:ext cx="1403157" cy="492843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sp>
          <p:nvSpPr>
            <p:cNvPr id="20" name="Rectangle 19"/>
            <p:cNvSpPr/>
            <p:nvPr/>
          </p:nvSpPr>
          <p:spPr>
            <a:xfrm>
              <a:off x="911425" y="2685097"/>
              <a:ext cx="4941268" cy="4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2" name="Rectangle 21"/>
            <p:cNvSpPr/>
            <p:nvPr/>
          </p:nvSpPr>
          <p:spPr>
            <a:xfrm>
              <a:off x="911425" y="3669484"/>
              <a:ext cx="4941268" cy="4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23" name="Rectangle 22"/>
            <p:cNvSpPr/>
            <p:nvPr/>
          </p:nvSpPr>
          <p:spPr>
            <a:xfrm>
              <a:off x="911425" y="4653871"/>
              <a:ext cx="4941268" cy="4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dirty="0"/>
            </a:p>
          </p:txBody>
        </p:sp>
        <p:sp>
          <p:nvSpPr>
            <p:cNvPr id="28" name="TextBox 27"/>
            <p:cNvSpPr txBox="1"/>
            <p:nvPr/>
          </p:nvSpPr>
          <p:spPr>
            <a:xfrm>
              <a:off x="6868381" y="3613397"/>
              <a:ext cx="3162392" cy="584775"/>
            </a:xfrm>
            <a:prstGeom prst="rect">
              <a:avLst/>
            </a:prstGeom>
            <a:noFill/>
          </p:spPr>
          <p:txBody>
            <a:bodyPr wrap="square" rtlCol="0">
              <a:spAutoFit/>
            </a:bodyPr>
            <a:lstStyle/>
            <a:p>
              <a:r>
                <a:rPr lang="en-US" sz="3200" b="1" dirty="0">
                  <a:solidFill>
                    <a:schemeClr val="accent1"/>
                  </a:solidFill>
                  <a:ea typeface="Calibri"/>
                  <a:cs typeface="Calibri"/>
                  <a:sym typeface="Calibri"/>
                </a:rPr>
                <a:t>Kotlin</a:t>
              </a:r>
              <a:endParaRPr lang="ko-KR" altLang="en-US" sz="2800" b="1" dirty="0">
                <a:solidFill>
                  <a:schemeClr val="accent1"/>
                </a:solidFill>
                <a:cs typeface="Arial" pitchFamily="34" charset="0"/>
              </a:endParaRPr>
            </a:p>
          </p:txBody>
        </p:sp>
        <p:sp>
          <p:nvSpPr>
            <p:cNvPr id="29" name="TextBox 28"/>
            <p:cNvSpPr txBox="1"/>
            <p:nvPr/>
          </p:nvSpPr>
          <p:spPr>
            <a:xfrm>
              <a:off x="6774415" y="4699951"/>
              <a:ext cx="3162392" cy="379656"/>
            </a:xfrm>
            <a:prstGeom prst="rect">
              <a:avLst/>
            </a:prstGeom>
            <a:noFill/>
          </p:spPr>
          <p:txBody>
            <a:bodyPr wrap="square" rtlCol="0">
              <a:spAutoFit/>
            </a:bodyPr>
            <a:lstStyle/>
            <a:p>
              <a:r>
                <a:rPr lang="en-US" altLang="ko-KR" sz="1867" b="1" dirty="0">
                  <a:solidFill>
                    <a:schemeClr val="accent1"/>
                  </a:solidFill>
                  <a:cs typeface="Arial" pitchFamily="34" charset="0"/>
                </a:rPr>
                <a:t>jQuery / Node.js</a:t>
              </a:r>
              <a:endParaRPr lang="ko-KR" altLang="en-US" sz="1867" b="1" dirty="0">
                <a:solidFill>
                  <a:schemeClr val="accent1"/>
                </a:solidFill>
                <a:cs typeface="Arial" pitchFamily="34" charset="0"/>
              </a:endParaRPr>
            </a:p>
          </p:txBody>
        </p:sp>
        <p:sp>
          <p:nvSpPr>
            <p:cNvPr id="30" name="TextBox 29"/>
            <p:cNvSpPr txBox="1"/>
            <p:nvPr/>
          </p:nvSpPr>
          <p:spPr>
            <a:xfrm>
              <a:off x="2255573" y="2727629"/>
              <a:ext cx="3162392" cy="369332"/>
            </a:xfrm>
            <a:prstGeom prst="rect">
              <a:avLst/>
            </a:prstGeom>
            <a:noFill/>
          </p:spPr>
          <p:txBody>
            <a:bodyPr wrap="square" rtlCol="0">
              <a:spAutoFit/>
            </a:bodyPr>
            <a:lstStyle/>
            <a:p>
              <a:pPr lvl="0" algn="ctr"/>
              <a:r>
                <a:rPr lang="en-US" b="1" dirty="0">
                  <a:solidFill>
                    <a:srgbClr val="FFC000"/>
                  </a:solidFill>
                  <a:ea typeface="Calibri"/>
                  <a:cs typeface="Calibri"/>
                  <a:sym typeface="Calibri"/>
                </a:rPr>
                <a:t>HTML/CSS/Bootstrap</a:t>
              </a:r>
            </a:p>
          </p:txBody>
        </p:sp>
        <p:sp>
          <p:nvSpPr>
            <p:cNvPr id="31" name="TextBox 30"/>
            <p:cNvSpPr txBox="1"/>
            <p:nvPr/>
          </p:nvSpPr>
          <p:spPr>
            <a:xfrm>
              <a:off x="2255573" y="3683103"/>
              <a:ext cx="3162392" cy="369332"/>
            </a:xfrm>
            <a:prstGeom prst="rect">
              <a:avLst/>
            </a:prstGeom>
            <a:noFill/>
          </p:spPr>
          <p:txBody>
            <a:bodyPr wrap="square" rtlCol="0">
              <a:spAutoFit/>
            </a:bodyPr>
            <a:lstStyle/>
            <a:p>
              <a:pPr lvl="0" algn="ctr"/>
              <a:r>
                <a:rPr lang="en-US" b="1" dirty="0">
                  <a:solidFill>
                    <a:srgbClr val="FFC000"/>
                  </a:solidFill>
                  <a:ea typeface="Calibri"/>
                  <a:cs typeface="Calibri"/>
                  <a:sym typeface="Calibri"/>
                </a:rPr>
                <a:t>JavaScript</a:t>
              </a:r>
            </a:p>
          </p:txBody>
        </p:sp>
        <p:sp>
          <p:nvSpPr>
            <p:cNvPr id="32" name="TextBox 31"/>
            <p:cNvSpPr txBox="1"/>
            <p:nvPr/>
          </p:nvSpPr>
          <p:spPr>
            <a:xfrm>
              <a:off x="2255573" y="4717416"/>
              <a:ext cx="3162392" cy="400110"/>
            </a:xfrm>
            <a:prstGeom prst="rect">
              <a:avLst/>
            </a:prstGeom>
            <a:noFill/>
          </p:spPr>
          <p:txBody>
            <a:bodyPr wrap="square" rtlCol="0">
              <a:spAutoFit/>
            </a:bodyPr>
            <a:lstStyle/>
            <a:p>
              <a:pPr lvl="0" algn="ctr"/>
              <a:r>
                <a:rPr lang="en-US" sz="2000" b="1" dirty="0">
                  <a:solidFill>
                    <a:srgbClr val="FFC000"/>
                  </a:solidFill>
                  <a:ea typeface="Calibri"/>
                  <a:cs typeface="Calibri"/>
                  <a:sym typeface="Calibri"/>
                </a:rPr>
                <a:t>Firebase</a:t>
              </a:r>
              <a:endParaRPr lang="en-US" sz="2000" dirty="0">
                <a:solidFill>
                  <a:srgbClr val="FFC000"/>
                </a:solidFill>
              </a:endParaRPr>
            </a:p>
          </p:txBody>
        </p:sp>
        <p:sp>
          <p:nvSpPr>
            <p:cNvPr id="33" name="TextBox 32"/>
            <p:cNvSpPr txBox="1"/>
            <p:nvPr/>
          </p:nvSpPr>
          <p:spPr>
            <a:xfrm>
              <a:off x="6424365" y="3109167"/>
              <a:ext cx="4369595" cy="584775"/>
            </a:xfrm>
            <a:prstGeom prst="rect">
              <a:avLst/>
            </a:prstGeom>
            <a:noFill/>
          </p:spPr>
          <p:txBody>
            <a:bodyPr wrap="square" rtlCol="0">
              <a:spAutoFit/>
            </a:bodyPr>
            <a:lstStyle/>
            <a:p>
              <a:pPr algn="ctr"/>
              <a:r>
                <a:rPr lang="en-US" sz="1600" dirty="0">
                  <a:solidFill>
                    <a:schemeClr val="accent2"/>
                  </a:solidFill>
                  <a:ea typeface="Calibri"/>
                  <a:cs typeface="Calibri"/>
                  <a:sym typeface="Calibri"/>
                </a:rPr>
                <a:t>Basic Front end language for android app development.</a:t>
              </a:r>
              <a:endParaRPr lang="ko-KR" altLang="en-US" sz="1600" dirty="0">
                <a:solidFill>
                  <a:schemeClr val="accent2"/>
                </a:solidFill>
                <a:cs typeface="Arial" pitchFamily="34" charset="0"/>
              </a:endParaRPr>
            </a:p>
          </p:txBody>
        </p:sp>
        <p:sp>
          <p:nvSpPr>
            <p:cNvPr id="35" name="TextBox 34"/>
            <p:cNvSpPr txBox="1"/>
            <p:nvPr/>
          </p:nvSpPr>
          <p:spPr>
            <a:xfrm>
              <a:off x="6798741" y="4087242"/>
              <a:ext cx="4369595" cy="584775"/>
            </a:xfrm>
            <a:prstGeom prst="rect">
              <a:avLst/>
            </a:prstGeom>
            <a:noFill/>
          </p:spPr>
          <p:txBody>
            <a:bodyPr wrap="square" rtlCol="0">
              <a:spAutoFit/>
            </a:bodyPr>
            <a:lstStyle/>
            <a:p>
              <a:r>
                <a:rPr lang="en-US" sz="1600" dirty="0">
                  <a:solidFill>
                    <a:schemeClr val="accent2"/>
                  </a:solidFill>
                  <a:ea typeface="Calibri"/>
                  <a:cs typeface="Calibri"/>
                  <a:sym typeface="Calibri"/>
                </a:rPr>
                <a:t>It is the lightest and fastest android app </a:t>
              </a:r>
              <a:r>
                <a:rPr lang="en-US" sz="1600" dirty="0" smtClean="0">
                  <a:solidFill>
                    <a:schemeClr val="accent2"/>
                  </a:solidFill>
                  <a:ea typeface="Calibri"/>
                  <a:cs typeface="Calibri"/>
                  <a:sym typeface="Calibri"/>
                </a:rPr>
                <a:t>back end </a:t>
              </a:r>
              <a:r>
                <a:rPr lang="en-US" sz="1600" dirty="0">
                  <a:solidFill>
                    <a:schemeClr val="accent2"/>
                  </a:solidFill>
                  <a:ea typeface="Calibri"/>
                  <a:cs typeface="Calibri"/>
                  <a:sym typeface="Calibri"/>
                </a:rPr>
                <a:t>language for android apps.</a:t>
              </a:r>
              <a:endParaRPr lang="ko-KR" altLang="en-US" sz="1600" dirty="0">
                <a:solidFill>
                  <a:schemeClr val="accent2"/>
                </a:solidFill>
                <a:cs typeface="Arial" pitchFamily="34" charset="0"/>
              </a:endParaRPr>
            </a:p>
          </p:txBody>
        </p:sp>
        <p:sp>
          <p:nvSpPr>
            <p:cNvPr id="36" name="TextBox 35"/>
            <p:cNvSpPr txBox="1"/>
            <p:nvPr/>
          </p:nvSpPr>
          <p:spPr>
            <a:xfrm>
              <a:off x="6814971" y="5209210"/>
              <a:ext cx="4369595" cy="584775"/>
            </a:xfrm>
            <a:prstGeom prst="rect">
              <a:avLst/>
            </a:prstGeom>
            <a:noFill/>
          </p:spPr>
          <p:txBody>
            <a:bodyPr wrap="square" rtlCol="0">
              <a:spAutoFit/>
            </a:bodyPr>
            <a:lstStyle/>
            <a:p>
              <a:r>
                <a:rPr lang="en-US" altLang="ko-KR" sz="1600" dirty="0">
                  <a:solidFill>
                    <a:schemeClr val="accent2"/>
                  </a:solidFill>
                  <a:cs typeface="Arial" pitchFamily="34" charset="0"/>
                </a:rPr>
                <a:t>These are JavaScript frameworks which are used to make websites more interactive.</a:t>
              </a:r>
              <a:endParaRPr lang="ko-KR" altLang="en-US" sz="1600" dirty="0">
                <a:solidFill>
                  <a:schemeClr val="accent2"/>
                </a:solidFill>
                <a:cs typeface="Arial" pitchFamily="34" charset="0"/>
              </a:endParaRPr>
            </a:p>
          </p:txBody>
        </p:sp>
        <p:sp>
          <p:nvSpPr>
            <p:cNvPr id="38" name="TextBox 37"/>
            <p:cNvSpPr txBox="1"/>
            <p:nvPr/>
          </p:nvSpPr>
          <p:spPr>
            <a:xfrm>
              <a:off x="1127444" y="3147183"/>
              <a:ext cx="4431928" cy="584775"/>
            </a:xfrm>
            <a:prstGeom prst="rect">
              <a:avLst/>
            </a:prstGeom>
            <a:noFill/>
          </p:spPr>
          <p:txBody>
            <a:bodyPr wrap="square" rtlCol="0">
              <a:spAutoFit/>
            </a:bodyPr>
            <a:lstStyle/>
            <a:p>
              <a:pPr algn="ctr"/>
              <a:r>
                <a:rPr lang="en-US" sz="1600" dirty="0">
                  <a:solidFill>
                    <a:schemeClr val="accent1"/>
                  </a:solidFill>
                  <a:ea typeface="Calibri"/>
                  <a:cs typeface="Calibri"/>
                  <a:sym typeface="Calibri"/>
                </a:rPr>
                <a:t>These are basic languages used to make UI of websites.</a:t>
              </a:r>
              <a:endParaRPr lang="ko-KR" altLang="en-US" sz="1600" dirty="0">
                <a:solidFill>
                  <a:schemeClr val="accent1"/>
                </a:solidFill>
                <a:cs typeface="Arial" pitchFamily="34" charset="0"/>
              </a:endParaRPr>
            </a:p>
          </p:txBody>
        </p:sp>
        <p:sp>
          <p:nvSpPr>
            <p:cNvPr id="39" name="TextBox 38"/>
            <p:cNvSpPr txBox="1"/>
            <p:nvPr/>
          </p:nvSpPr>
          <p:spPr>
            <a:xfrm>
              <a:off x="1048371" y="5227743"/>
              <a:ext cx="4369595" cy="830997"/>
            </a:xfrm>
            <a:prstGeom prst="rect">
              <a:avLst/>
            </a:prstGeom>
            <a:noFill/>
          </p:spPr>
          <p:txBody>
            <a:bodyPr wrap="square" rtlCol="0">
              <a:spAutoFit/>
            </a:bodyPr>
            <a:lstStyle/>
            <a:p>
              <a:pPr algn="ctr"/>
              <a:r>
                <a:rPr lang="en-US" sz="1600" dirty="0">
                  <a:solidFill>
                    <a:schemeClr val="accent1"/>
                  </a:solidFill>
                  <a:ea typeface="Calibri"/>
                  <a:cs typeface="Calibri"/>
                  <a:sym typeface="Calibri"/>
                </a:rPr>
                <a:t>It is a common platform provided by Google for  </a:t>
              </a:r>
              <a:r>
                <a:rPr lang="en-US" sz="1600" dirty="0" smtClean="0">
                  <a:solidFill>
                    <a:schemeClr val="accent1"/>
                  </a:solidFill>
                  <a:ea typeface="Calibri"/>
                  <a:cs typeface="Calibri"/>
                  <a:sym typeface="Calibri"/>
                </a:rPr>
                <a:t>websites </a:t>
              </a:r>
              <a:r>
                <a:rPr lang="en-US" sz="1600" dirty="0">
                  <a:solidFill>
                    <a:schemeClr val="accent1"/>
                  </a:solidFill>
                  <a:ea typeface="Calibri"/>
                  <a:cs typeface="Calibri"/>
                  <a:sym typeface="Calibri"/>
                </a:rPr>
                <a:t>and app development.</a:t>
              </a:r>
              <a:endParaRPr lang="en-US" sz="1600" dirty="0">
                <a:solidFill>
                  <a:schemeClr val="accent1"/>
                </a:solidFill>
              </a:endParaRPr>
            </a:p>
            <a:p>
              <a:pPr algn="ctr"/>
              <a:endParaRPr lang="ko-KR" altLang="en-US" sz="1600" dirty="0">
                <a:solidFill>
                  <a:schemeClr val="accent1"/>
                </a:solidFill>
                <a:cs typeface="Arial" pitchFamily="34" charset="0"/>
              </a:endParaRPr>
            </a:p>
          </p:txBody>
        </p:sp>
        <p:sp>
          <p:nvSpPr>
            <p:cNvPr id="34" name="Google Shape;240;p3">
              <a:extLst>
                <a:ext uri="{FF2B5EF4-FFF2-40B4-BE49-F238E27FC236}">
                  <a16:creationId xmlns:a16="http://schemas.microsoft.com/office/drawing/2014/main" xmlns="" id="{F6E8C408-9B46-4E9C-BEAC-86C49B515F8D}"/>
                </a:ext>
              </a:extLst>
            </p:cNvPr>
            <p:cNvSpPr txBox="1"/>
            <p:nvPr/>
          </p:nvSpPr>
          <p:spPr>
            <a:xfrm>
              <a:off x="6820607" y="2657629"/>
              <a:ext cx="1220268"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accent1"/>
                  </a:solidFill>
                  <a:latin typeface="Calibri"/>
                  <a:ea typeface="Calibri"/>
                  <a:cs typeface="Calibri"/>
                  <a:sym typeface="Calibri"/>
                </a:rPr>
                <a:t>FXML</a:t>
              </a:r>
              <a:endParaRPr sz="2800" b="1" dirty="0">
                <a:solidFill>
                  <a:schemeClr val="accent1"/>
                </a:solidFill>
                <a:latin typeface="Calibri"/>
                <a:ea typeface="Calibri"/>
                <a:cs typeface="Calibri"/>
                <a:sym typeface="Calibri"/>
              </a:endParaRPr>
            </a:p>
          </p:txBody>
        </p:sp>
        <p:sp>
          <p:nvSpPr>
            <p:cNvPr id="44" name="TextBox 43">
              <a:extLst>
                <a:ext uri="{FF2B5EF4-FFF2-40B4-BE49-F238E27FC236}">
                  <a16:creationId xmlns:a16="http://schemas.microsoft.com/office/drawing/2014/main" xmlns="" id="{261AAAB3-6A6F-4D22-953A-E66F65FDECDB}"/>
                </a:ext>
              </a:extLst>
            </p:cNvPr>
            <p:cNvSpPr txBox="1"/>
            <p:nvPr/>
          </p:nvSpPr>
          <p:spPr>
            <a:xfrm>
              <a:off x="1084597" y="4156092"/>
              <a:ext cx="4369595" cy="338554"/>
            </a:xfrm>
            <a:prstGeom prst="rect">
              <a:avLst/>
            </a:prstGeom>
            <a:noFill/>
          </p:spPr>
          <p:txBody>
            <a:bodyPr wrap="square" rtlCol="0">
              <a:spAutoFit/>
            </a:bodyPr>
            <a:lstStyle/>
            <a:p>
              <a:pPr lvl="0" algn="ctr"/>
              <a:r>
                <a:rPr lang="en-US" sz="1600" dirty="0">
                  <a:solidFill>
                    <a:schemeClr val="accent1"/>
                  </a:solidFill>
                  <a:ea typeface="Calibri"/>
                  <a:cs typeface="Calibri"/>
                  <a:sym typeface="Calibri"/>
                </a:rPr>
                <a:t>This is  the basic </a:t>
              </a:r>
              <a:r>
                <a:rPr lang="en-US" sz="1600" dirty="0" smtClean="0">
                  <a:solidFill>
                    <a:schemeClr val="accent1"/>
                  </a:solidFill>
                  <a:ea typeface="Calibri"/>
                  <a:cs typeface="Calibri"/>
                  <a:sym typeface="Calibri"/>
                </a:rPr>
                <a:t>back end </a:t>
              </a:r>
              <a:r>
                <a:rPr lang="en-US" sz="1600" dirty="0">
                  <a:solidFill>
                    <a:schemeClr val="accent1"/>
                  </a:solidFill>
                  <a:ea typeface="Calibri"/>
                  <a:cs typeface="Calibri"/>
                  <a:sym typeface="Calibri"/>
                </a:rPr>
                <a:t>language for a website .</a:t>
              </a:r>
              <a:r>
                <a:rPr lang="en-US" sz="1400" dirty="0">
                  <a:solidFill>
                    <a:schemeClr val="accent1"/>
                  </a:solidFill>
                  <a:ea typeface="Calibri"/>
                  <a:cs typeface="Calibri"/>
                  <a:sym typeface="Calibri"/>
                </a:rPr>
                <a:t> </a:t>
              </a:r>
              <a:endParaRPr lang="en-US" sz="1600" dirty="0">
                <a:solidFill>
                  <a:schemeClr val="accent1"/>
                </a:solidFill>
              </a:endParaRPr>
            </a:p>
          </p:txBody>
        </p:sp>
      </p:grpSp>
    </p:spTree>
    <p:extLst>
      <p:ext uri="{BB962C8B-B14F-4D97-AF65-F5344CB8AC3E}">
        <p14:creationId xmlns:p14="http://schemas.microsoft.com/office/powerpoint/2010/main" xmlns="" val="1462270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altLang="ko-KR" sz="6600" dirty="0"/>
              <a:t>Use cases:-</a:t>
            </a:r>
            <a:endParaRPr lang="ko-KR" altLang="en-US" sz="6600" dirty="0"/>
          </a:p>
        </p:txBody>
      </p:sp>
      <p:grpSp>
        <p:nvGrpSpPr>
          <p:cNvPr id="5" name="Group 4">
            <a:extLst>
              <a:ext uri="{FF2B5EF4-FFF2-40B4-BE49-F238E27FC236}">
                <a16:creationId xmlns:a16="http://schemas.microsoft.com/office/drawing/2014/main" xmlns="" id="{C9D2815F-94B6-4ED2-A587-AA71D5CE0ECE}"/>
              </a:ext>
            </a:extLst>
          </p:cNvPr>
          <p:cNvGrpSpPr/>
          <p:nvPr/>
        </p:nvGrpSpPr>
        <p:grpSpPr>
          <a:xfrm>
            <a:off x="-17538" y="3931919"/>
            <a:ext cx="6002843" cy="2167913"/>
            <a:chOff x="159317" y="4091199"/>
            <a:chExt cx="6898640" cy="2392682"/>
          </a:xfrm>
        </p:grpSpPr>
        <p:sp>
          <p:nvSpPr>
            <p:cNvPr id="39" name="Rectangle: Rounded Corners 38">
              <a:extLst>
                <a:ext uri="{FF2B5EF4-FFF2-40B4-BE49-F238E27FC236}">
                  <a16:creationId xmlns:a16="http://schemas.microsoft.com/office/drawing/2014/main" xmlns="" id="{AB9A368A-0818-46A9-9AD8-E589D5927ECB}"/>
                </a:ext>
              </a:extLst>
            </p:cNvPr>
            <p:cNvSpPr/>
            <p:nvPr/>
          </p:nvSpPr>
          <p:spPr>
            <a:xfrm>
              <a:off x="2689157" y="4091199"/>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Lawyer</a:t>
              </a:r>
            </a:p>
          </p:txBody>
        </p:sp>
        <p:sp>
          <p:nvSpPr>
            <p:cNvPr id="40" name="Rectangle: Rounded Corners 39">
              <a:extLst>
                <a:ext uri="{FF2B5EF4-FFF2-40B4-BE49-F238E27FC236}">
                  <a16:creationId xmlns:a16="http://schemas.microsoft.com/office/drawing/2014/main" xmlns="" id="{EF200C08-F790-441C-9A00-6ADAFDA8A6D6}"/>
                </a:ext>
              </a:extLst>
            </p:cNvPr>
            <p:cNvSpPr/>
            <p:nvPr/>
          </p:nvSpPr>
          <p:spPr>
            <a:xfrm>
              <a:off x="5218997" y="561012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Access multiple cases at the same portal</a:t>
              </a:r>
            </a:p>
          </p:txBody>
        </p:sp>
        <p:sp>
          <p:nvSpPr>
            <p:cNvPr id="41" name="Rectangle: Rounded Corners 40">
              <a:extLst>
                <a:ext uri="{FF2B5EF4-FFF2-40B4-BE49-F238E27FC236}">
                  <a16:creationId xmlns:a16="http://schemas.microsoft.com/office/drawing/2014/main" xmlns="" id="{733495D3-0F82-4C6B-AB56-CFD48759F476}"/>
                </a:ext>
              </a:extLst>
            </p:cNvPr>
            <p:cNvSpPr/>
            <p:nvPr/>
          </p:nvSpPr>
          <p:spPr>
            <a:xfrm>
              <a:off x="2689157" y="561012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through all the proofs  </a:t>
              </a:r>
            </a:p>
          </p:txBody>
        </p:sp>
        <p:sp>
          <p:nvSpPr>
            <p:cNvPr id="42" name="Rectangle: Rounded Corners 41">
              <a:extLst>
                <a:ext uri="{FF2B5EF4-FFF2-40B4-BE49-F238E27FC236}">
                  <a16:creationId xmlns:a16="http://schemas.microsoft.com/office/drawing/2014/main" xmlns="" id="{88E8C45E-47AD-4EF9-A851-2F51C57BE741}"/>
                </a:ext>
              </a:extLst>
            </p:cNvPr>
            <p:cNvSpPr/>
            <p:nvPr/>
          </p:nvSpPr>
          <p:spPr>
            <a:xfrm>
              <a:off x="159317" y="5610121"/>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 for online hiring </a:t>
              </a:r>
            </a:p>
          </p:txBody>
        </p:sp>
        <p:cxnSp>
          <p:nvCxnSpPr>
            <p:cNvPr id="43" name="Straight Connector 42">
              <a:extLst>
                <a:ext uri="{FF2B5EF4-FFF2-40B4-BE49-F238E27FC236}">
                  <a16:creationId xmlns:a16="http://schemas.microsoft.com/office/drawing/2014/main" xmlns="" id="{06F07EC7-D768-4D1F-8BD9-2EA252492A01}"/>
                </a:ext>
              </a:extLst>
            </p:cNvPr>
            <p:cNvCxnSpPr>
              <a:stCxn id="39" idx="2"/>
              <a:endCxn id="41" idx="0"/>
            </p:cNvCxnSpPr>
            <p:nvPr/>
          </p:nvCxnSpPr>
          <p:spPr>
            <a:xfrm>
              <a:off x="3608637" y="4964959"/>
              <a:ext cx="0" cy="645162"/>
            </a:xfrm>
            <a:prstGeom prst="line">
              <a:avLst/>
            </a:prstGeom>
          </p:spPr>
          <p:style>
            <a:lnRef idx="3">
              <a:schemeClr val="accent3"/>
            </a:lnRef>
            <a:fillRef idx="0">
              <a:schemeClr val="accent3"/>
            </a:fillRef>
            <a:effectRef idx="2">
              <a:schemeClr val="accent3"/>
            </a:effectRef>
            <a:fontRef idx="minor">
              <a:schemeClr val="tx1"/>
            </a:fontRef>
          </p:style>
        </p:cxnSp>
        <p:cxnSp>
          <p:nvCxnSpPr>
            <p:cNvPr id="44" name="Straight Connector 43">
              <a:extLst>
                <a:ext uri="{FF2B5EF4-FFF2-40B4-BE49-F238E27FC236}">
                  <a16:creationId xmlns:a16="http://schemas.microsoft.com/office/drawing/2014/main" xmlns="" id="{83470D70-90A6-4C15-9933-B80DE0F1B5CF}"/>
                </a:ext>
              </a:extLst>
            </p:cNvPr>
            <p:cNvCxnSpPr>
              <a:cxnSpLocks/>
            </p:cNvCxnSpPr>
            <p:nvPr/>
          </p:nvCxnSpPr>
          <p:spPr>
            <a:xfrm flipH="1">
              <a:off x="3623877" y="5335801"/>
              <a:ext cx="25146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5" name="Straight Connector 44">
              <a:extLst>
                <a:ext uri="{FF2B5EF4-FFF2-40B4-BE49-F238E27FC236}">
                  <a16:creationId xmlns:a16="http://schemas.microsoft.com/office/drawing/2014/main" xmlns="" id="{2A9D2816-3AB4-4884-A9B2-004E3C9FA455}"/>
                </a:ext>
              </a:extLst>
            </p:cNvPr>
            <p:cNvCxnSpPr>
              <a:endCxn id="40" idx="0"/>
            </p:cNvCxnSpPr>
            <p:nvPr/>
          </p:nvCxnSpPr>
          <p:spPr>
            <a:xfrm>
              <a:off x="6138477" y="5335801"/>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46" name="Straight Connector 45">
              <a:extLst>
                <a:ext uri="{FF2B5EF4-FFF2-40B4-BE49-F238E27FC236}">
                  <a16:creationId xmlns:a16="http://schemas.microsoft.com/office/drawing/2014/main" xmlns="" id="{02E8861E-190D-4417-8A52-A86E770B2E47}"/>
                </a:ext>
              </a:extLst>
            </p:cNvPr>
            <p:cNvCxnSpPr/>
            <p:nvPr/>
          </p:nvCxnSpPr>
          <p:spPr>
            <a:xfrm>
              <a:off x="3623877" y="5335801"/>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7" name="Straight Connector 46">
              <a:extLst>
                <a:ext uri="{FF2B5EF4-FFF2-40B4-BE49-F238E27FC236}">
                  <a16:creationId xmlns:a16="http://schemas.microsoft.com/office/drawing/2014/main" xmlns="" id="{21068D5A-D76C-4D61-8426-3454BA419A3E}"/>
                </a:ext>
              </a:extLst>
            </p:cNvPr>
            <p:cNvCxnSpPr/>
            <p:nvPr/>
          </p:nvCxnSpPr>
          <p:spPr>
            <a:xfrm flipH="1">
              <a:off x="1078797" y="5335801"/>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xmlns="" id="{0F1D3956-B8E2-45C1-A1AB-C2DE278FC486}"/>
                </a:ext>
              </a:extLst>
            </p:cNvPr>
            <p:cNvCxnSpPr>
              <a:endCxn id="42" idx="0"/>
            </p:cNvCxnSpPr>
            <p:nvPr/>
          </p:nvCxnSpPr>
          <p:spPr>
            <a:xfrm>
              <a:off x="1078797" y="5335801"/>
              <a:ext cx="0" cy="27432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3" name="Group 2">
            <a:extLst>
              <a:ext uri="{FF2B5EF4-FFF2-40B4-BE49-F238E27FC236}">
                <a16:creationId xmlns:a16="http://schemas.microsoft.com/office/drawing/2014/main" xmlns="" id="{416D0F1E-7814-4C76-9596-F9938EF3A19C}"/>
              </a:ext>
            </a:extLst>
          </p:cNvPr>
          <p:cNvGrpSpPr/>
          <p:nvPr/>
        </p:nvGrpSpPr>
        <p:grpSpPr>
          <a:xfrm>
            <a:off x="2340747" y="1254096"/>
            <a:ext cx="7510506" cy="2211901"/>
            <a:chOff x="1336040" y="4267195"/>
            <a:chExt cx="9479280" cy="2458720"/>
          </a:xfrm>
        </p:grpSpPr>
        <p:sp>
          <p:nvSpPr>
            <p:cNvPr id="49" name="Rectangle: Rounded Corners 48">
              <a:extLst>
                <a:ext uri="{FF2B5EF4-FFF2-40B4-BE49-F238E27FC236}">
                  <a16:creationId xmlns:a16="http://schemas.microsoft.com/office/drawing/2014/main" xmlns="" id="{BEA3AECB-A1E9-4255-A359-18B394F4AC7C}"/>
                </a:ext>
              </a:extLst>
            </p:cNvPr>
            <p:cNvSpPr/>
            <p:nvPr/>
          </p:nvSpPr>
          <p:spPr>
            <a:xfrm>
              <a:off x="4582160" y="4267195"/>
              <a:ext cx="270764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50" name="Rectangle: Rounded Corners 49">
              <a:extLst>
                <a:ext uri="{FF2B5EF4-FFF2-40B4-BE49-F238E27FC236}">
                  <a16:creationId xmlns:a16="http://schemas.microsoft.com/office/drawing/2014/main" xmlns="" id="{7E99C807-8259-40E0-BFF6-BC68B33843BC}"/>
                </a:ext>
              </a:extLst>
            </p:cNvPr>
            <p:cNvSpPr/>
            <p:nvPr/>
          </p:nvSpPr>
          <p:spPr>
            <a:xfrm>
              <a:off x="1336040" y="5852155"/>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Hire a lawyer</a:t>
              </a:r>
            </a:p>
          </p:txBody>
        </p:sp>
        <p:cxnSp>
          <p:nvCxnSpPr>
            <p:cNvPr id="51" name="Straight Connector 50">
              <a:extLst>
                <a:ext uri="{FF2B5EF4-FFF2-40B4-BE49-F238E27FC236}">
                  <a16:creationId xmlns:a16="http://schemas.microsoft.com/office/drawing/2014/main" xmlns="" id="{A6622E92-E89C-486B-ACB3-5527EB6F7D2A}"/>
                </a:ext>
              </a:extLst>
            </p:cNvPr>
            <p:cNvCxnSpPr>
              <a:cxnSpLocks/>
            </p:cNvCxnSpPr>
            <p:nvPr/>
          </p:nvCxnSpPr>
          <p:spPr>
            <a:xfrm flipH="1">
              <a:off x="4582160" y="5577835"/>
              <a:ext cx="276606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xmlns="" id="{80D36C76-589F-46EE-8E7C-44955AD285C2}"/>
                </a:ext>
              </a:extLst>
            </p:cNvPr>
            <p:cNvCxnSpPr>
              <a:cxnSpLocks/>
            </p:cNvCxnSpPr>
            <p:nvPr/>
          </p:nvCxnSpPr>
          <p:spPr>
            <a:xfrm>
              <a:off x="734822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53" name="Straight Connector 52">
              <a:extLst>
                <a:ext uri="{FF2B5EF4-FFF2-40B4-BE49-F238E27FC236}">
                  <a16:creationId xmlns:a16="http://schemas.microsoft.com/office/drawing/2014/main" xmlns="" id="{C2CD4E9C-01DD-4E71-8938-3680FADB95AB}"/>
                </a:ext>
              </a:extLst>
            </p:cNvPr>
            <p:cNvCxnSpPr>
              <a:cxnSpLocks/>
            </p:cNvCxnSpPr>
            <p:nvPr/>
          </p:nvCxnSpPr>
          <p:spPr>
            <a:xfrm>
              <a:off x="522986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4" name="Straight Connector 53">
              <a:extLst>
                <a:ext uri="{FF2B5EF4-FFF2-40B4-BE49-F238E27FC236}">
                  <a16:creationId xmlns:a16="http://schemas.microsoft.com/office/drawing/2014/main" xmlns="" id="{23DAB597-9639-4F97-8404-5608CB9BDC41}"/>
                </a:ext>
              </a:extLst>
            </p:cNvPr>
            <p:cNvCxnSpPr>
              <a:cxnSpLocks/>
            </p:cNvCxnSpPr>
            <p:nvPr/>
          </p:nvCxnSpPr>
          <p:spPr>
            <a:xfrm flipH="1">
              <a:off x="2240280" y="5577835"/>
              <a:ext cx="254508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xmlns="" id="{83E5E078-9F27-4BE7-B7B1-4C34552D36B3}"/>
                </a:ext>
              </a:extLst>
            </p:cNvPr>
            <p:cNvCxnSpPr>
              <a:cxnSpLocks/>
            </p:cNvCxnSpPr>
            <p:nvPr/>
          </p:nvCxnSpPr>
          <p:spPr>
            <a:xfrm>
              <a:off x="2255520" y="5577835"/>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56" name="Straight Connector 55">
              <a:extLst>
                <a:ext uri="{FF2B5EF4-FFF2-40B4-BE49-F238E27FC236}">
                  <a16:creationId xmlns:a16="http://schemas.microsoft.com/office/drawing/2014/main" xmlns="" id="{4FAE9A59-D8E8-4DDF-BA48-73B5AEC79D45}"/>
                </a:ext>
              </a:extLst>
            </p:cNvPr>
            <p:cNvCxnSpPr>
              <a:cxnSpLocks/>
            </p:cNvCxnSpPr>
            <p:nvPr/>
          </p:nvCxnSpPr>
          <p:spPr>
            <a:xfrm>
              <a:off x="5935980" y="5171436"/>
              <a:ext cx="0" cy="375916"/>
            </a:xfrm>
            <a:prstGeom prst="line">
              <a:avLst/>
            </a:prstGeom>
          </p:spPr>
          <p:style>
            <a:lnRef idx="3">
              <a:schemeClr val="accent3"/>
            </a:lnRef>
            <a:fillRef idx="0">
              <a:schemeClr val="accent3"/>
            </a:fillRef>
            <a:effectRef idx="2">
              <a:schemeClr val="accent3"/>
            </a:effectRef>
            <a:fontRef idx="minor">
              <a:schemeClr val="tx1"/>
            </a:fontRef>
          </p:style>
        </p:cxnSp>
        <p:cxnSp>
          <p:nvCxnSpPr>
            <p:cNvPr id="57" name="Straight Connector 56">
              <a:extLst>
                <a:ext uri="{FF2B5EF4-FFF2-40B4-BE49-F238E27FC236}">
                  <a16:creationId xmlns:a16="http://schemas.microsoft.com/office/drawing/2014/main" xmlns="" id="{EFE128FF-1CA6-491E-B720-6568BDE89FE8}"/>
                </a:ext>
              </a:extLst>
            </p:cNvPr>
            <p:cNvCxnSpPr>
              <a:cxnSpLocks/>
            </p:cNvCxnSpPr>
            <p:nvPr/>
          </p:nvCxnSpPr>
          <p:spPr>
            <a:xfrm>
              <a:off x="9895840" y="5557514"/>
              <a:ext cx="0" cy="274320"/>
            </a:xfrm>
            <a:prstGeom prst="line">
              <a:avLst/>
            </a:prstGeom>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xmlns="" id="{C5C51042-E0CB-49D5-86CA-6D7B0D0029BC}"/>
                </a:ext>
              </a:extLst>
            </p:cNvPr>
            <p:cNvCxnSpPr>
              <a:cxnSpLocks/>
            </p:cNvCxnSpPr>
            <p:nvPr/>
          </p:nvCxnSpPr>
          <p:spPr>
            <a:xfrm>
              <a:off x="7777480" y="5303513"/>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59" name="Straight Connector 58">
              <a:extLst>
                <a:ext uri="{FF2B5EF4-FFF2-40B4-BE49-F238E27FC236}">
                  <a16:creationId xmlns:a16="http://schemas.microsoft.com/office/drawing/2014/main" xmlns="" id="{C17A271F-AEB4-4C03-946F-48D55A1DE037}"/>
                </a:ext>
              </a:extLst>
            </p:cNvPr>
            <p:cNvCxnSpPr>
              <a:cxnSpLocks/>
            </p:cNvCxnSpPr>
            <p:nvPr/>
          </p:nvCxnSpPr>
          <p:spPr>
            <a:xfrm flipH="1">
              <a:off x="7348220" y="5577835"/>
              <a:ext cx="254762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1" name="Straight Connector 60">
              <a:extLst>
                <a:ext uri="{FF2B5EF4-FFF2-40B4-BE49-F238E27FC236}">
                  <a16:creationId xmlns:a16="http://schemas.microsoft.com/office/drawing/2014/main" xmlns="" id="{16A5B660-37BB-4324-93B8-A6AC53E538A1}"/>
                </a:ext>
              </a:extLst>
            </p:cNvPr>
            <p:cNvCxnSpPr/>
            <p:nvPr/>
          </p:nvCxnSpPr>
          <p:spPr>
            <a:xfrm>
              <a:off x="4785360" y="5577835"/>
              <a:ext cx="0" cy="365765"/>
            </a:xfrm>
            <a:prstGeom prst="line">
              <a:avLst/>
            </a:prstGeom>
          </p:spPr>
          <p:style>
            <a:lnRef idx="3">
              <a:schemeClr val="accent3"/>
            </a:lnRef>
            <a:fillRef idx="0">
              <a:schemeClr val="accent3"/>
            </a:fillRef>
            <a:effectRef idx="2">
              <a:schemeClr val="accent3"/>
            </a:effectRef>
            <a:fontRef idx="minor">
              <a:schemeClr val="tx1"/>
            </a:fontRef>
          </p:style>
        </p:cxnSp>
        <p:sp>
          <p:nvSpPr>
            <p:cNvPr id="62" name="Rectangle: Rounded Corners 61">
              <a:extLst>
                <a:ext uri="{FF2B5EF4-FFF2-40B4-BE49-F238E27FC236}">
                  <a16:creationId xmlns:a16="http://schemas.microsoft.com/office/drawing/2014/main" xmlns="" id="{947D00B7-24C8-4483-ADE7-3F34C82AEDA3}"/>
                </a:ext>
              </a:extLst>
            </p:cNvPr>
            <p:cNvSpPr/>
            <p:nvPr/>
          </p:nvSpPr>
          <p:spPr>
            <a:xfrm>
              <a:off x="388112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alerts on case schedules</a:t>
              </a:r>
            </a:p>
          </p:txBody>
        </p:sp>
        <p:sp>
          <p:nvSpPr>
            <p:cNvPr id="63" name="Rectangle: Rounded Corners 62">
              <a:extLst>
                <a:ext uri="{FF2B5EF4-FFF2-40B4-BE49-F238E27FC236}">
                  <a16:creationId xmlns:a16="http://schemas.microsoft.com/office/drawing/2014/main" xmlns="" id="{122CBB09-D129-424C-91E0-A61022546532}"/>
                </a:ext>
              </a:extLst>
            </p:cNvPr>
            <p:cNvSpPr/>
            <p:nvPr/>
          </p:nvSpPr>
          <p:spPr>
            <a:xfrm>
              <a:off x="642874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every case hearing invoice  </a:t>
              </a:r>
            </a:p>
          </p:txBody>
        </p:sp>
        <p:sp>
          <p:nvSpPr>
            <p:cNvPr id="64" name="Rectangle: Rounded Corners 63">
              <a:extLst>
                <a:ext uri="{FF2B5EF4-FFF2-40B4-BE49-F238E27FC236}">
                  <a16:creationId xmlns:a16="http://schemas.microsoft.com/office/drawing/2014/main" xmlns="" id="{E54FD54A-74DA-47A8-AD24-05901F60AA74}"/>
                </a:ext>
              </a:extLst>
            </p:cNvPr>
            <p:cNvSpPr/>
            <p:nvPr/>
          </p:nvSpPr>
          <p:spPr>
            <a:xfrm>
              <a:off x="8976360" y="5831834"/>
              <a:ext cx="1838960" cy="87376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See status of case</a:t>
              </a:r>
            </a:p>
          </p:txBody>
        </p:sp>
      </p:grpSp>
      <p:grpSp>
        <p:nvGrpSpPr>
          <p:cNvPr id="9" name="Group 8">
            <a:extLst>
              <a:ext uri="{FF2B5EF4-FFF2-40B4-BE49-F238E27FC236}">
                <a16:creationId xmlns:a16="http://schemas.microsoft.com/office/drawing/2014/main" xmlns="" id="{EDE2B46D-4EF6-4499-ADFE-B1FD939C4B8B}"/>
              </a:ext>
            </a:extLst>
          </p:cNvPr>
          <p:cNvGrpSpPr/>
          <p:nvPr/>
        </p:nvGrpSpPr>
        <p:grpSpPr>
          <a:xfrm>
            <a:off x="6785390" y="3933114"/>
            <a:ext cx="5421954" cy="2166050"/>
            <a:chOff x="6111344" y="3933114"/>
            <a:chExt cx="6096000" cy="2166050"/>
          </a:xfrm>
        </p:grpSpPr>
        <p:sp>
          <p:nvSpPr>
            <p:cNvPr id="32" name="Rectangle: Rounded Corners 31">
              <a:extLst>
                <a:ext uri="{FF2B5EF4-FFF2-40B4-BE49-F238E27FC236}">
                  <a16:creationId xmlns:a16="http://schemas.microsoft.com/office/drawing/2014/main" xmlns="" id="{CFE94DE7-CCD9-4F4C-8E4D-C43DFBFE732C}"/>
                </a:ext>
              </a:extLst>
            </p:cNvPr>
            <p:cNvSpPr/>
            <p:nvPr/>
          </p:nvSpPr>
          <p:spPr>
            <a:xfrm>
              <a:off x="8346843" y="3933114"/>
              <a:ext cx="1625001" cy="79099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Judges</a:t>
              </a:r>
            </a:p>
          </p:txBody>
        </p:sp>
        <p:sp>
          <p:nvSpPr>
            <p:cNvPr id="33" name="Rectangle: Rounded Corners 32">
              <a:extLst>
                <a:ext uri="{FF2B5EF4-FFF2-40B4-BE49-F238E27FC236}">
                  <a16:creationId xmlns:a16="http://schemas.microsoft.com/office/drawing/2014/main" xmlns="" id="{36A46441-BC72-4CCC-8B1E-E7A2F9F8395D}"/>
                </a:ext>
              </a:extLst>
            </p:cNvPr>
            <p:cNvSpPr/>
            <p:nvPr/>
          </p:nvSpPr>
          <p:spPr>
            <a:xfrm>
              <a:off x="10582343" y="5308166"/>
              <a:ext cx="1625001" cy="79099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all the proofs according to date of hearing</a:t>
              </a:r>
              <a:endParaRPr lang="en-US" sz="1600" dirty="0"/>
            </a:p>
          </p:txBody>
        </p:sp>
        <p:sp>
          <p:nvSpPr>
            <p:cNvPr id="35" name="Rectangle: Rounded Corners 34">
              <a:extLst>
                <a:ext uri="{FF2B5EF4-FFF2-40B4-BE49-F238E27FC236}">
                  <a16:creationId xmlns:a16="http://schemas.microsoft.com/office/drawing/2014/main" xmlns="" id="{4D74598B-6AC9-4F74-866B-FA3E96D5A2DE}"/>
                </a:ext>
              </a:extLst>
            </p:cNvPr>
            <p:cNvSpPr/>
            <p:nvPr/>
          </p:nvSpPr>
          <p:spPr>
            <a:xfrm>
              <a:off x="6111344" y="5307485"/>
              <a:ext cx="1625001" cy="79099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detailed cases study </a:t>
              </a:r>
            </a:p>
          </p:txBody>
        </p:sp>
        <p:cxnSp>
          <p:nvCxnSpPr>
            <p:cNvPr id="37" name="Straight Connector 36">
              <a:extLst>
                <a:ext uri="{FF2B5EF4-FFF2-40B4-BE49-F238E27FC236}">
                  <a16:creationId xmlns:a16="http://schemas.microsoft.com/office/drawing/2014/main" xmlns="" id="{30174A9A-782E-40A9-8297-7714770E91CD}"/>
                </a:ext>
              </a:extLst>
            </p:cNvPr>
            <p:cNvCxnSpPr>
              <a:cxnSpLocks/>
            </p:cNvCxnSpPr>
            <p:nvPr/>
          </p:nvCxnSpPr>
          <p:spPr>
            <a:xfrm flipH="1">
              <a:off x="9172811" y="5059829"/>
              <a:ext cx="2222032"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a:extLst>
                <a:ext uri="{FF2B5EF4-FFF2-40B4-BE49-F238E27FC236}">
                  <a16:creationId xmlns:a16="http://schemas.microsoft.com/office/drawing/2014/main" xmlns="" id="{BC78B46C-45EE-4F70-9482-0FFC0974CD3D}"/>
                </a:ext>
              </a:extLst>
            </p:cNvPr>
            <p:cNvCxnSpPr>
              <a:cxnSpLocks/>
              <a:endCxn id="33" idx="0"/>
            </p:cNvCxnSpPr>
            <p:nvPr/>
          </p:nvCxnSpPr>
          <p:spPr>
            <a:xfrm>
              <a:off x="11394843" y="5059829"/>
              <a:ext cx="0" cy="248337"/>
            </a:xfrm>
            <a:prstGeom prst="line">
              <a:avLst/>
            </a:prstGeom>
          </p:spPr>
          <p:style>
            <a:lnRef idx="3">
              <a:schemeClr val="accent3"/>
            </a:lnRef>
            <a:fillRef idx="0">
              <a:schemeClr val="accent3"/>
            </a:fillRef>
            <a:effectRef idx="2">
              <a:schemeClr val="accent3"/>
            </a:effectRef>
            <a:fontRef idx="minor">
              <a:schemeClr val="tx1"/>
            </a:fontRef>
          </p:style>
        </p:cxnSp>
        <p:cxnSp>
          <p:nvCxnSpPr>
            <p:cNvPr id="65" name="Straight Connector 64">
              <a:extLst>
                <a:ext uri="{FF2B5EF4-FFF2-40B4-BE49-F238E27FC236}">
                  <a16:creationId xmlns:a16="http://schemas.microsoft.com/office/drawing/2014/main" xmlns="" id="{4CD881ED-7881-49FA-AD58-0466229AE331}"/>
                </a:ext>
              </a:extLst>
            </p:cNvPr>
            <p:cNvCxnSpPr/>
            <p:nvPr/>
          </p:nvCxnSpPr>
          <p:spPr>
            <a:xfrm>
              <a:off x="9172811" y="5059829"/>
              <a:ext cx="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6" name="Straight Connector 65">
              <a:extLst>
                <a:ext uri="{FF2B5EF4-FFF2-40B4-BE49-F238E27FC236}">
                  <a16:creationId xmlns:a16="http://schemas.microsoft.com/office/drawing/2014/main" xmlns="" id="{593B9F32-5CC3-44A6-8B62-0A2A6E398F3B}"/>
                </a:ext>
              </a:extLst>
            </p:cNvPr>
            <p:cNvCxnSpPr/>
            <p:nvPr/>
          </p:nvCxnSpPr>
          <p:spPr>
            <a:xfrm flipH="1">
              <a:off x="6923845" y="5059829"/>
              <a:ext cx="2248966"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67" name="Straight Connector 66">
              <a:extLst>
                <a:ext uri="{FF2B5EF4-FFF2-40B4-BE49-F238E27FC236}">
                  <a16:creationId xmlns:a16="http://schemas.microsoft.com/office/drawing/2014/main" xmlns="" id="{B0496D79-6F1B-441E-AECC-471FE4A678AF}"/>
                </a:ext>
              </a:extLst>
            </p:cNvPr>
            <p:cNvCxnSpPr>
              <a:cxnSpLocks/>
              <a:endCxn id="35" idx="0"/>
            </p:cNvCxnSpPr>
            <p:nvPr/>
          </p:nvCxnSpPr>
          <p:spPr>
            <a:xfrm>
              <a:off x="6923845" y="5059148"/>
              <a:ext cx="0" cy="248337"/>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11" name="Straight Connector 10">
            <a:extLst>
              <a:ext uri="{FF2B5EF4-FFF2-40B4-BE49-F238E27FC236}">
                <a16:creationId xmlns:a16="http://schemas.microsoft.com/office/drawing/2014/main" xmlns="" id="{EA460338-8B41-4853-8ABA-6C57606D5993}"/>
              </a:ext>
            </a:extLst>
          </p:cNvPr>
          <p:cNvCxnSpPr>
            <a:stCxn id="32" idx="2"/>
          </p:cNvCxnSpPr>
          <p:nvPr/>
        </p:nvCxnSpPr>
        <p:spPr>
          <a:xfrm>
            <a:off x="9496367" y="4724112"/>
            <a:ext cx="0" cy="3350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39406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Dependencies</a:t>
            </a:r>
            <a:endParaRPr lang="ko-KR" altLang="en-US" dirty="0"/>
          </a:p>
        </p:txBody>
      </p:sp>
      <p:grpSp>
        <p:nvGrpSpPr>
          <p:cNvPr id="13319" name="Group 13318"/>
          <p:cNvGrpSpPr/>
          <p:nvPr/>
        </p:nvGrpSpPr>
        <p:grpSpPr>
          <a:xfrm rot="19917947">
            <a:off x="1959185" y="1804728"/>
            <a:ext cx="2221159" cy="4745163"/>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chemeClr val="tx1"/>
                  </a:solidFill>
                </a:endParaRPr>
              </a:p>
            </p:txBody>
          </p:sp>
        </p:grpSp>
      </p:grpSp>
      <p:sp>
        <p:nvSpPr>
          <p:cNvPr id="13313" name="Freeform 13312"/>
          <p:cNvSpPr/>
          <p:nvPr/>
        </p:nvSpPr>
        <p:spPr>
          <a:xfrm>
            <a:off x="-21148" y="3373509"/>
            <a:ext cx="4122240" cy="2584668"/>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
        <p:nvSpPr>
          <p:cNvPr id="50" name="Oval 49"/>
          <p:cNvSpPr/>
          <p:nvPr/>
        </p:nvSpPr>
        <p:spPr>
          <a:xfrm>
            <a:off x="5552318" y="1871926"/>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51" name="Oval 50"/>
          <p:cNvSpPr/>
          <p:nvPr/>
        </p:nvSpPr>
        <p:spPr>
          <a:xfrm>
            <a:off x="5552318" y="3016940"/>
            <a:ext cx="768085" cy="7680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sp>
        <p:nvSpPr>
          <p:cNvPr id="52" name="Oval 51"/>
          <p:cNvSpPr/>
          <p:nvPr/>
        </p:nvSpPr>
        <p:spPr>
          <a:xfrm>
            <a:off x="5552318" y="4139099"/>
            <a:ext cx="768085" cy="7680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solidFill>
                <a:srgbClr val="32AEB8"/>
              </a:solidFill>
            </a:endParaRPr>
          </a:p>
        </p:txBody>
      </p:sp>
      <p:grpSp>
        <p:nvGrpSpPr>
          <p:cNvPr id="53" name="Group 52"/>
          <p:cNvGrpSpPr/>
          <p:nvPr/>
        </p:nvGrpSpPr>
        <p:grpSpPr>
          <a:xfrm>
            <a:off x="6454919" y="1759328"/>
            <a:ext cx="4896544" cy="962504"/>
            <a:chOff x="803640" y="3362835"/>
            <a:chExt cx="2059657" cy="721878"/>
          </a:xfrm>
        </p:grpSpPr>
        <p:sp>
          <p:nvSpPr>
            <p:cNvPr id="54" name="TextBox 53"/>
            <p:cNvSpPr txBox="1"/>
            <p:nvPr/>
          </p:nvSpPr>
          <p:spPr>
            <a:xfrm>
              <a:off x="803640" y="3646132"/>
              <a:ext cx="2059657"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 person is required to manually upload all the case details daily/regularly.</a:t>
              </a:r>
              <a:endParaRPr lang="ko-KR" altLang="en-US" sz="16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Daily case information updating:-</a:t>
              </a:r>
              <a:endParaRPr lang="ko-KR" altLang="en-US" sz="1867" b="1" dirty="0">
                <a:solidFill>
                  <a:schemeClr val="tx1">
                    <a:lumMod val="75000"/>
                    <a:lumOff val="25000"/>
                  </a:schemeClr>
                </a:solidFill>
                <a:cs typeface="Arial" pitchFamily="34" charset="0"/>
              </a:endParaRPr>
            </a:p>
          </p:txBody>
        </p:sp>
      </p:grpSp>
      <p:grpSp>
        <p:nvGrpSpPr>
          <p:cNvPr id="56" name="Group 55"/>
          <p:cNvGrpSpPr/>
          <p:nvPr/>
        </p:nvGrpSpPr>
        <p:grpSpPr>
          <a:xfrm>
            <a:off x="6454919" y="2904342"/>
            <a:ext cx="4896544" cy="962504"/>
            <a:chOff x="803640" y="3362835"/>
            <a:chExt cx="2059657" cy="721878"/>
          </a:xfrm>
        </p:grpSpPr>
        <p:sp>
          <p:nvSpPr>
            <p:cNvPr id="57" name="TextBox 56"/>
            <p:cNvSpPr txBox="1"/>
            <p:nvPr/>
          </p:nvSpPr>
          <p:spPr>
            <a:xfrm>
              <a:off x="803640" y="3646132"/>
              <a:ext cx="2059657"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All the proofs should be converted as a soft copy </a:t>
              </a:r>
              <a:r>
                <a:rPr lang="en-US" altLang="ko-KR" sz="1600" dirty="0" smtClean="0">
                  <a:solidFill>
                    <a:schemeClr val="tx1">
                      <a:lumMod val="75000"/>
                      <a:lumOff val="25000"/>
                    </a:schemeClr>
                  </a:solidFill>
                  <a:cs typeface="Arial" pitchFamily="34" charset="0"/>
                </a:rPr>
                <a:t>and then </a:t>
              </a:r>
              <a:r>
                <a:rPr lang="en-US" altLang="ko-KR" sz="1600" dirty="0">
                  <a:solidFill>
                    <a:schemeClr val="tx1">
                      <a:lumMod val="75000"/>
                      <a:lumOff val="25000"/>
                    </a:schemeClr>
                  </a:solidFill>
                  <a:cs typeface="Arial" pitchFamily="34" charset="0"/>
                </a:rPr>
                <a:t>should be uploaded on the portal.   </a:t>
              </a:r>
              <a:endParaRPr lang="ko-KR" altLang="en-US" sz="16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Soft copies of all the documents presented:-</a:t>
              </a:r>
              <a:endParaRPr lang="ko-KR" altLang="en-US" sz="1867" b="1" dirty="0">
                <a:solidFill>
                  <a:schemeClr val="tx1">
                    <a:lumMod val="75000"/>
                    <a:lumOff val="25000"/>
                  </a:schemeClr>
                </a:solidFill>
                <a:cs typeface="Arial" pitchFamily="34" charset="0"/>
              </a:endParaRPr>
            </a:p>
          </p:txBody>
        </p:sp>
      </p:grpSp>
      <p:grpSp>
        <p:nvGrpSpPr>
          <p:cNvPr id="59" name="Group 58"/>
          <p:cNvGrpSpPr/>
          <p:nvPr/>
        </p:nvGrpSpPr>
        <p:grpSpPr>
          <a:xfrm>
            <a:off x="6454919" y="4026501"/>
            <a:ext cx="4896544" cy="962504"/>
            <a:chOff x="803640" y="3362835"/>
            <a:chExt cx="2059657" cy="721878"/>
          </a:xfrm>
        </p:grpSpPr>
        <p:sp>
          <p:nvSpPr>
            <p:cNvPr id="60" name="TextBox 59"/>
            <p:cNvSpPr txBox="1"/>
            <p:nvPr/>
          </p:nvSpPr>
          <p:spPr>
            <a:xfrm>
              <a:off x="803640" y="3646132"/>
              <a:ext cx="2059657" cy="438581"/>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A registration department needs to be created to verify the documents of lawyers and clients to avoid </a:t>
              </a:r>
              <a:r>
                <a:rPr lang="en-US" altLang="ko-KR" sz="1600" dirty="0" smtClean="0">
                  <a:solidFill>
                    <a:schemeClr val="tx1">
                      <a:lumMod val="75000"/>
                      <a:lumOff val="25000"/>
                    </a:schemeClr>
                  </a:solidFill>
                  <a:cs typeface="Arial" pitchFamily="34" charset="0"/>
                </a:rPr>
                <a:t>duplicacy</a:t>
              </a: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sp>
          <p:nvSpPr>
            <p:cNvPr id="61" name="TextBox 60"/>
            <p:cNvSpPr txBox="1"/>
            <p:nvPr/>
          </p:nvSpPr>
          <p:spPr>
            <a:xfrm>
              <a:off x="803640" y="3362835"/>
              <a:ext cx="2059657" cy="284742"/>
            </a:xfrm>
            <a:prstGeom prst="rect">
              <a:avLst/>
            </a:prstGeom>
            <a:noFill/>
          </p:spPr>
          <p:txBody>
            <a:bodyPr wrap="square" rtlCol="0">
              <a:spAutoFit/>
            </a:bodyPr>
            <a:lstStyle/>
            <a:p>
              <a:r>
                <a:rPr lang="en-US" altLang="ko-KR" sz="1867" b="1" dirty="0">
                  <a:solidFill>
                    <a:schemeClr val="tx1">
                      <a:lumMod val="75000"/>
                      <a:lumOff val="25000"/>
                    </a:schemeClr>
                  </a:solidFill>
                  <a:cs typeface="Arial" pitchFamily="34" charset="0"/>
                </a:rPr>
                <a:t>Registration department for portal:-</a:t>
              </a:r>
              <a:endParaRPr lang="ko-KR" altLang="en-US" sz="1867" b="1" dirty="0">
                <a:solidFill>
                  <a:schemeClr val="tx1">
                    <a:lumMod val="75000"/>
                    <a:lumOff val="25000"/>
                  </a:schemeClr>
                </a:solidFill>
                <a:cs typeface="Arial" pitchFamily="34" charset="0"/>
              </a:endParaRPr>
            </a:p>
          </p:txBody>
        </p:sp>
      </p:grpSp>
      <p:sp>
        <p:nvSpPr>
          <p:cNvPr id="62" name="TextBox 61"/>
          <p:cNvSpPr txBox="1"/>
          <p:nvPr/>
        </p:nvSpPr>
        <p:spPr>
          <a:xfrm>
            <a:off x="5507779" y="1948193"/>
            <a:ext cx="857163"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sp>
        <p:nvSpPr>
          <p:cNvPr id="63" name="TextBox 62"/>
          <p:cNvSpPr txBox="1"/>
          <p:nvPr/>
        </p:nvSpPr>
        <p:spPr>
          <a:xfrm>
            <a:off x="5507779" y="3093207"/>
            <a:ext cx="857163"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64" name="TextBox 63"/>
          <p:cNvSpPr txBox="1"/>
          <p:nvPr/>
        </p:nvSpPr>
        <p:spPr>
          <a:xfrm>
            <a:off x="5507779" y="4215366"/>
            <a:ext cx="857163"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03</a:t>
            </a:r>
            <a:endParaRPr lang="ko-KR" altLang="en-US" sz="3200" b="1" dirty="0">
              <a:solidFill>
                <a:schemeClr val="bg1"/>
              </a:solidFill>
              <a:cs typeface="Arial" pitchFamily="34" charset="0"/>
            </a:endParaRPr>
          </a:p>
        </p:txBody>
      </p:sp>
    </p:spTree>
    <p:extLst>
      <p:ext uri="{BB962C8B-B14F-4D97-AF65-F5344CB8AC3E}">
        <p14:creationId xmlns:p14="http://schemas.microsoft.com/office/powerpoint/2010/main" xmlns="" val="12781607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TotalTime>
  <Words>459</Words>
  <Application>Microsoft Office PowerPoint</Application>
  <PresentationFormat>Custom</PresentationFormat>
  <Paragraphs>67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SID</cp:lastModifiedBy>
  <cp:revision>17</cp:revision>
  <dcterms:created xsi:type="dcterms:W3CDTF">2020-01-04T18:21:34Z</dcterms:created>
  <dcterms:modified xsi:type="dcterms:W3CDTF">2020-01-06T09:44:38Z</dcterms:modified>
</cp:coreProperties>
</file>