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8" d="100"/>
          <a:sy n="78" d="100"/>
        </p:scale>
        <p:origin x="-1332" y="-2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B87D4D-DC5D-4262-87E2-31A3DA422A87}" type="datetimeFigureOut">
              <a:rPr lang="en-US" smtClean="0"/>
              <a:pPr/>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B87D4D-DC5D-4262-87E2-31A3DA422A87}" type="datetimeFigureOut">
              <a:rPr lang="en-US" smtClean="0"/>
              <a:pPr/>
              <a:t>06-Jan-20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B87D4D-DC5D-4262-87E2-31A3DA422A87}" type="datetimeFigureOut">
              <a:rPr lang="en-US" smtClean="0"/>
              <a:pPr/>
              <a:t>06-Jan-20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87D4D-DC5D-4262-87E2-31A3DA422A87}" type="datetimeFigureOut">
              <a:rPr lang="en-US" smtClean="0"/>
              <a:pPr/>
              <a:t>06-Jan-20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B87D4D-DC5D-4262-87E2-31A3DA422A87}" type="datetimeFigureOut">
              <a:rPr lang="en-US" smtClean="0"/>
              <a:pPr/>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D75FA-B00F-416C-BBEB-91BF42DC6B6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2B87D4D-DC5D-4262-87E2-31A3DA422A87}" type="datetimeFigureOut">
              <a:rPr lang="en-US" smtClean="0"/>
              <a:pPr/>
              <a:t>06-Jan-20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B5D75FA-B00F-416C-BBEB-91BF42DC6B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2B87D4D-DC5D-4262-87E2-31A3DA422A87}" type="datetimeFigureOut">
              <a:rPr lang="en-US" smtClean="0"/>
              <a:pPr/>
              <a:t>06-Jan-20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B5D75FA-B00F-416C-BBEB-91BF42DC6B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descr="C:\Users\SID\Desktop\slide.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2" name="TextBox 11"/>
          <p:cNvSpPr txBox="1"/>
          <p:nvPr/>
        </p:nvSpPr>
        <p:spPr>
          <a:xfrm>
            <a:off x="5181600" y="762000"/>
            <a:ext cx="4495800" cy="2246769"/>
          </a:xfrm>
          <a:prstGeom prst="rect">
            <a:avLst/>
          </a:prstGeom>
          <a:noFill/>
        </p:spPr>
        <p:txBody>
          <a:bodyPr wrap="square" rtlCol="0">
            <a:spAutoFit/>
          </a:bodyPr>
          <a:lstStyle/>
          <a:p>
            <a:r>
              <a:rPr lang="en-US" sz="2000" b="1" u="sng" dirty="0" smtClean="0">
                <a:solidFill>
                  <a:schemeClr val="bg1"/>
                </a:solidFill>
                <a:latin typeface="Flareserif821 BT" pitchFamily="34" charset="0"/>
              </a:rPr>
              <a:t>Problem Statement </a:t>
            </a:r>
          </a:p>
          <a:p>
            <a:r>
              <a:rPr lang="en-US" sz="2000" b="1" u="sng" dirty="0" smtClean="0">
                <a:solidFill>
                  <a:schemeClr val="bg1"/>
                </a:solidFill>
                <a:latin typeface="Flareserif821 BT" pitchFamily="34" charset="0"/>
              </a:rPr>
              <a:t>Title -</a:t>
            </a:r>
            <a:r>
              <a:rPr lang="en-US" sz="2000" b="1" dirty="0" smtClean="0">
                <a:solidFill>
                  <a:srgbClr val="99CC00"/>
                </a:solidFill>
                <a:latin typeface="Flareserif821 BT" pitchFamily="34" charset="0"/>
              </a:rPr>
              <a:t/>
            </a:r>
            <a:br>
              <a:rPr lang="en-US" sz="2000" b="1" dirty="0" smtClean="0">
                <a:solidFill>
                  <a:srgbClr val="99CC00"/>
                </a:solidFill>
                <a:latin typeface="Flareserif821 BT" pitchFamily="34" charset="0"/>
              </a:rPr>
            </a:br>
            <a:r>
              <a:rPr lang="en-US" sz="2000" dirty="0" smtClean="0">
                <a:solidFill>
                  <a:srgbClr val="99CC00"/>
                </a:solidFill>
                <a:latin typeface="Flareserif821 BT" pitchFamily="34" charset="0"/>
              </a:rPr>
              <a:t>Alumni  Tracking  System </a:t>
            </a:r>
          </a:p>
          <a:p>
            <a:r>
              <a:rPr lang="en-US" sz="2000" b="1" dirty="0" smtClean="0">
                <a:solidFill>
                  <a:srgbClr val="99CC00"/>
                </a:solidFill>
                <a:latin typeface="Flareserif821 BT" pitchFamily="34" charset="0"/>
              </a:rPr>
              <a:t/>
            </a:r>
            <a:br>
              <a:rPr lang="en-US" sz="2000" b="1" dirty="0" smtClean="0">
                <a:solidFill>
                  <a:srgbClr val="99CC00"/>
                </a:solidFill>
                <a:latin typeface="Flareserif821 BT" pitchFamily="34" charset="0"/>
              </a:rPr>
            </a:br>
            <a:r>
              <a:rPr lang="en-US" sz="2000" b="1" u="sng" dirty="0" smtClean="0">
                <a:solidFill>
                  <a:schemeClr val="bg1"/>
                </a:solidFill>
                <a:latin typeface="Flareserif821 BT" pitchFamily="34" charset="0"/>
              </a:rPr>
              <a:t>Team Leader Name -</a:t>
            </a:r>
            <a:r>
              <a:rPr lang="en-US" sz="2000" b="1" dirty="0" smtClean="0">
                <a:solidFill>
                  <a:srgbClr val="99CC00"/>
                </a:solidFill>
                <a:latin typeface="Flareserif821 BT" pitchFamily="34" charset="0"/>
              </a:rPr>
              <a:t/>
            </a:r>
            <a:br>
              <a:rPr lang="en-US" sz="2000" b="1" dirty="0" smtClean="0">
                <a:solidFill>
                  <a:srgbClr val="99CC00"/>
                </a:solidFill>
                <a:latin typeface="Flareserif821 BT" pitchFamily="34" charset="0"/>
              </a:rPr>
            </a:br>
            <a:r>
              <a:rPr lang="en-US" sz="2000" dirty="0" smtClean="0">
                <a:solidFill>
                  <a:srgbClr val="99CC00"/>
                </a:solidFill>
                <a:latin typeface="Flareserif821 BT" pitchFamily="34" charset="0"/>
              </a:rPr>
              <a:t>Priyanshu Shrivastav</a:t>
            </a:r>
            <a:r>
              <a:rPr lang="en-US" sz="2000" b="1" i="1" dirty="0" smtClean="0">
                <a:solidFill>
                  <a:srgbClr val="99CC00"/>
                </a:solidFill>
                <a:latin typeface="Flareserif821 BT" pitchFamily="34" charset="0"/>
              </a:rPr>
              <a:t/>
            </a:r>
            <a:br>
              <a:rPr lang="en-US" sz="2000" b="1" i="1" dirty="0" smtClean="0">
                <a:solidFill>
                  <a:srgbClr val="99CC00"/>
                </a:solidFill>
                <a:latin typeface="Flareserif821 BT" pitchFamily="34" charset="0"/>
              </a:rPr>
            </a:br>
            <a:endParaRPr lang="en-US" sz="2000" b="1" i="1" dirty="0">
              <a:solidFill>
                <a:srgbClr val="99CC00"/>
              </a:solidFill>
              <a:latin typeface="Flareserif821 BT" pitchFamily="34" charset="0"/>
            </a:endParaRPr>
          </a:p>
        </p:txBody>
      </p:sp>
      <p:sp>
        <p:nvSpPr>
          <p:cNvPr id="16" name="TextBox 15"/>
          <p:cNvSpPr txBox="1"/>
          <p:nvPr/>
        </p:nvSpPr>
        <p:spPr>
          <a:xfrm>
            <a:off x="1981200" y="762000"/>
            <a:ext cx="4343400" cy="1938992"/>
          </a:xfrm>
          <a:prstGeom prst="rect">
            <a:avLst/>
          </a:prstGeom>
          <a:noFill/>
        </p:spPr>
        <p:txBody>
          <a:bodyPr wrap="square" rtlCol="0">
            <a:spAutoFit/>
          </a:bodyPr>
          <a:lstStyle/>
          <a:p>
            <a:r>
              <a:rPr lang="en-US" sz="2000" b="1" u="sng" dirty="0" smtClean="0">
                <a:solidFill>
                  <a:schemeClr val="bg1"/>
                </a:solidFill>
                <a:latin typeface="Flareserif821 BT" pitchFamily="34" charset="0"/>
              </a:rPr>
              <a:t>Ministry/Organization </a:t>
            </a:r>
            <a:br>
              <a:rPr lang="en-US" sz="2000" b="1" u="sng" dirty="0" smtClean="0">
                <a:solidFill>
                  <a:schemeClr val="bg1"/>
                </a:solidFill>
                <a:latin typeface="Flareserif821 BT" pitchFamily="34" charset="0"/>
              </a:rPr>
            </a:br>
            <a:r>
              <a:rPr lang="en-US" sz="2000" b="1" u="sng" dirty="0" smtClean="0">
                <a:solidFill>
                  <a:schemeClr val="bg1"/>
                </a:solidFill>
                <a:latin typeface="Flareserif821 BT" pitchFamily="34" charset="0"/>
              </a:rPr>
              <a:t>Name – </a:t>
            </a:r>
            <a:r>
              <a:rPr lang="en-US" sz="2000" b="1" dirty="0" smtClean="0">
                <a:solidFill>
                  <a:srgbClr val="99CC00"/>
                </a:solidFill>
                <a:latin typeface="Flareserif821 BT" pitchFamily="34" charset="0"/>
              </a:rPr>
              <a:t/>
            </a:r>
            <a:br>
              <a:rPr lang="en-US" sz="2000" b="1" dirty="0" smtClean="0">
                <a:solidFill>
                  <a:srgbClr val="99CC00"/>
                </a:solidFill>
                <a:latin typeface="Flareserif821 BT" pitchFamily="34" charset="0"/>
              </a:rPr>
            </a:br>
            <a:r>
              <a:rPr lang="en-US" sz="2000" dirty="0" smtClean="0">
                <a:solidFill>
                  <a:srgbClr val="99CC00"/>
                </a:solidFill>
                <a:latin typeface="Flareserif821 BT" pitchFamily="34" charset="0"/>
              </a:rPr>
              <a:t>Government of Goa </a:t>
            </a:r>
            <a:r>
              <a:rPr lang="en-US" sz="2000" b="1" dirty="0" smtClean="0">
                <a:solidFill>
                  <a:srgbClr val="99CC00"/>
                </a:solidFill>
                <a:latin typeface="Flareserif821 BT" pitchFamily="34" charset="0"/>
              </a:rPr>
              <a:t/>
            </a:r>
            <a:br>
              <a:rPr lang="en-US" sz="2000" b="1" dirty="0" smtClean="0">
                <a:solidFill>
                  <a:srgbClr val="99CC00"/>
                </a:solidFill>
                <a:latin typeface="Flareserif821 BT" pitchFamily="34" charset="0"/>
              </a:rPr>
            </a:br>
            <a:r>
              <a:rPr lang="en-US" sz="2000" b="1" u="sng" dirty="0" smtClean="0">
                <a:solidFill>
                  <a:srgbClr val="99CC00"/>
                </a:solidFill>
                <a:latin typeface="Flareserif821 BT" pitchFamily="34" charset="0"/>
              </a:rPr>
              <a:t/>
            </a:r>
            <a:br>
              <a:rPr lang="en-US" sz="2000" b="1" u="sng" dirty="0" smtClean="0">
                <a:solidFill>
                  <a:srgbClr val="99CC00"/>
                </a:solidFill>
                <a:latin typeface="Flareserif821 BT" pitchFamily="34" charset="0"/>
              </a:rPr>
            </a:br>
            <a:r>
              <a:rPr lang="en-US" sz="2000" b="1" u="sng" dirty="0" smtClean="0">
                <a:solidFill>
                  <a:schemeClr val="bg1"/>
                </a:solidFill>
                <a:latin typeface="Flareserif821 BT" pitchFamily="34" charset="0"/>
              </a:rPr>
              <a:t>Team Name-</a:t>
            </a:r>
          </a:p>
          <a:p>
            <a:r>
              <a:rPr lang="en-US" sz="2000" dirty="0" smtClean="0">
                <a:solidFill>
                  <a:srgbClr val="99CC00"/>
                </a:solidFill>
                <a:latin typeface="Flareserif821 BT" pitchFamily="34" charset="0"/>
              </a:rPr>
              <a:t>Horizon</a:t>
            </a:r>
            <a:endParaRPr lang="en-US" sz="2000" dirty="0">
              <a:solidFill>
                <a:srgbClr val="99CC00"/>
              </a:solidFill>
              <a:latin typeface="Flareserif821 BT" pitchFamily="34" charset="0"/>
            </a:endParaRPr>
          </a:p>
        </p:txBody>
      </p:sp>
      <p:sp>
        <p:nvSpPr>
          <p:cNvPr id="14338" name="AutoShape 2" descr="Image result for smart india hackathon 20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0"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90600" y="457200"/>
            <a:ext cx="3429000" cy="1905000"/>
          </a:xfrm>
          <a:prstGeom prst="rect">
            <a:avLst/>
          </a:prstGeom>
          <a:noFill/>
        </p:spPr>
      </p:pic>
      <p:sp>
        <p:nvSpPr>
          <p:cNvPr id="19" name="TextBox 18"/>
          <p:cNvSpPr txBox="1"/>
          <p:nvPr/>
        </p:nvSpPr>
        <p:spPr>
          <a:xfrm>
            <a:off x="2667000" y="3653135"/>
            <a:ext cx="4648200" cy="461665"/>
          </a:xfrm>
          <a:prstGeom prst="rect">
            <a:avLst/>
          </a:prstGeom>
          <a:noFill/>
        </p:spPr>
        <p:txBody>
          <a:bodyPr wrap="square" rtlCol="0">
            <a:spAutoFit/>
          </a:bodyPr>
          <a:lstStyle/>
          <a:p>
            <a:r>
              <a:rPr lang="en-US" sz="2400" b="1" u="sng" dirty="0" smtClean="0">
                <a:solidFill>
                  <a:schemeClr val="bg1"/>
                </a:solidFill>
                <a:latin typeface="Flareserif821 BT" pitchFamily="34" charset="0"/>
              </a:rPr>
              <a:t>Problem Statement Description-</a:t>
            </a:r>
            <a:endParaRPr lang="en-US" sz="2400" b="1" u="sng" dirty="0">
              <a:solidFill>
                <a:schemeClr val="bg1"/>
              </a:solidFill>
              <a:latin typeface="Flareserif821 BT" pitchFamily="34" charset="0"/>
            </a:endParaRPr>
          </a:p>
        </p:txBody>
      </p:sp>
      <p:sp>
        <p:nvSpPr>
          <p:cNvPr id="21" name="TextBox 20"/>
          <p:cNvSpPr txBox="1"/>
          <p:nvPr/>
        </p:nvSpPr>
        <p:spPr>
          <a:xfrm>
            <a:off x="1219200" y="3995678"/>
            <a:ext cx="7924800" cy="2769989"/>
          </a:xfrm>
          <a:prstGeom prst="rect">
            <a:avLst/>
          </a:prstGeom>
          <a:noFill/>
        </p:spPr>
        <p:txBody>
          <a:bodyPr wrap="square" rtlCol="0">
            <a:spAutoFit/>
          </a:bodyPr>
          <a:lstStyle/>
          <a:p>
            <a:pPr algn="ctr"/>
            <a:r>
              <a:rPr lang="en-US" sz="1450" dirty="0">
                <a:solidFill>
                  <a:schemeClr val="bg1"/>
                </a:solidFill>
                <a:latin typeface="Flareserif821 BT" pitchFamily="34" charset="0"/>
                <a:cs typeface="Times New Roman" pitchFamily="18" charset="0"/>
              </a:rPr>
              <a:t>T</a:t>
            </a:r>
            <a:r>
              <a:rPr lang="en-US" sz="1450" dirty="0" smtClean="0">
                <a:solidFill>
                  <a:schemeClr val="bg1"/>
                </a:solidFill>
                <a:latin typeface="Flareserif821 BT" pitchFamily="34" charset="0"/>
                <a:cs typeface="Times New Roman" pitchFamily="18" charset="0"/>
              </a:rPr>
              <a:t>he Directorate of Higher Education has 7 Government Colleges and 26 aided colleges under it. Altogether, more than 10000 students that pass out from them every year either choose to opt for further studies, work or have their own startups.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features:- (a) allow the Alumni members to register themselves (b) allow colleges to verify and authenticate their registered alumni (c) provision for alumni members to update their details (d) allow the colleges to search details based on criteria such as year, subject, etc. (e) allow the Directorate to search details based on criteria such as colleges, year, subject, etc. (f) send messages and emails to alumni members (g) group chats, create events, publish notices on the portal (h) Security features with login for every user</a:t>
            </a:r>
            <a:endParaRPr lang="en-US" sz="1450" dirty="0">
              <a:solidFill>
                <a:schemeClr val="bg1"/>
              </a:solidFill>
              <a:latin typeface="Flareserif821 BT" pitchFamily="34" charset="0"/>
              <a:cs typeface="Times New Roman" pitchFamily="18" charset="0"/>
            </a:endParaRPr>
          </a:p>
        </p:txBody>
      </p:sp>
      <p:pic>
        <p:nvPicPr>
          <p:cNvPr id="14347" name="Picture 11" descr="Image result for college  clipart"/>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600" y="3733800"/>
            <a:ext cx="2057400" cy="288036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5"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9" name="TextBox 8"/>
          <p:cNvSpPr txBox="1"/>
          <p:nvPr/>
        </p:nvSpPr>
        <p:spPr>
          <a:xfrm>
            <a:off x="838200" y="0"/>
            <a:ext cx="7772400" cy="923330"/>
          </a:xfrm>
          <a:prstGeom prst="rect">
            <a:avLst/>
          </a:prstGeom>
          <a:noFill/>
        </p:spPr>
        <p:txBody>
          <a:bodyPr wrap="square" rtlCol="0">
            <a:spAutoFit/>
          </a:bodyPr>
          <a:lstStyle/>
          <a:p>
            <a:pPr algn="ctr"/>
            <a:r>
              <a:rPr lang="en-US" sz="5400" b="1" u="sng" dirty="0" smtClean="0">
                <a:latin typeface="Flareserif821 BT" pitchFamily="34" charset="0"/>
              </a:rPr>
              <a:t>Solution</a:t>
            </a:r>
            <a:endParaRPr lang="en-US" sz="5400" b="1" u="sng" dirty="0">
              <a:latin typeface="Flareserif821 BT" pitchFamily="34" charset="0"/>
            </a:endParaRPr>
          </a:p>
        </p:txBody>
      </p:sp>
      <p:pic>
        <p:nvPicPr>
          <p:cNvPr id="10"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1066800" y="152400"/>
            <a:ext cx="3733800" cy="1828800"/>
          </a:xfrm>
          <a:prstGeom prst="rect">
            <a:avLst/>
          </a:prstGeom>
          <a:noFill/>
        </p:spPr>
      </p:pic>
      <p:sp>
        <p:nvSpPr>
          <p:cNvPr id="12" name="TextBox 11"/>
          <p:cNvSpPr txBox="1"/>
          <p:nvPr/>
        </p:nvSpPr>
        <p:spPr>
          <a:xfrm>
            <a:off x="1295400" y="1066800"/>
            <a:ext cx="8229600" cy="1200329"/>
          </a:xfrm>
          <a:prstGeom prst="rect">
            <a:avLst/>
          </a:prstGeom>
          <a:noFill/>
        </p:spPr>
        <p:txBody>
          <a:bodyPr wrap="square" rtlCol="0">
            <a:spAutoFit/>
          </a:bodyPr>
          <a:lstStyle/>
          <a:p>
            <a:r>
              <a:rPr lang="en-US" dirty="0" smtClean="0">
                <a:latin typeface="Flareserif821 BT" pitchFamily="34" charset="0"/>
              </a:rPr>
              <a:t>The  solution will include  a pakage of  website and an android app for  </a:t>
            </a:r>
            <a:endParaRPr lang="en-US" dirty="0" smtClean="0">
              <a:latin typeface="Flareserif821 BT" pitchFamily="34" charset="0"/>
            </a:endParaRPr>
          </a:p>
          <a:p>
            <a:r>
              <a:rPr lang="en-US" dirty="0" smtClean="0">
                <a:latin typeface="Flareserif821 BT" pitchFamily="34" charset="0"/>
              </a:rPr>
              <a:t>keeping </a:t>
            </a:r>
            <a:r>
              <a:rPr lang="en-US" dirty="0" smtClean="0">
                <a:latin typeface="Flareserif821 BT" pitchFamily="34" charset="0"/>
              </a:rPr>
              <a:t>track of alumni and all the pass out  students that will </a:t>
            </a:r>
            <a:r>
              <a:rPr lang="en-US" dirty="0" smtClean="0">
                <a:latin typeface="Flareserif821 BT" pitchFamily="34" charset="0"/>
              </a:rPr>
              <a:t>help</a:t>
            </a:r>
          </a:p>
          <a:p>
            <a:r>
              <a:rPr lang="en-US" dirty="0" smtClean="0">
                <a:latin typeface="Flareserif821 BT" pitchFamily="34" charset="0"/>
              </a:rPr>
              <a:t> </a:t>
            </a:r>
            <a:r>
              <a:rPr lang="en-US" dirty="0" smtClean="0">
                <a:latin typeface="Flareserif821 BT" pitchFamily="34" charset="0"/>
              </a:rPr>
              <a:t>both college authorities and  directorate to keep record of their </a:t>
            </a:r>
            <a:r>
              <a:rPr lang="en-US" dirty="0" smtClean="0">
                <a:latin typeface="Flareserif821 BT" pitchFamily="34" charset="0"/>
              </a:rPr>
              <a:t>alumni.</a:t>
            </a:r>
          </a:p>
          <a:p>
            <a:endParaRPr lang="en-US" dirty="0" smtClean="0">
              <a:latin typeface="Flareserif821 BT" pitchFamily="34" charset="0"/>
            </a:endParaRPr>
          </a:p>
        </p:txBody>
      </p:sp>
      <p:sp>
        <p:nvSpPr>
          <p:cNvPr id="13316" name="AutoShape 4" descr="Image result for bulb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Image result for bulb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20" name="Picture 8" descr="Light Bulb Idea Clip Art"/>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 y="3276600"/>
            <a:ext cx="2057400" cy="2846734"/>
          </a:xfrm>
          <a:prstGeom prst="rect">
            <a:avLst/>
          </a:prstGeom>
          <a:noFill/>
        </p:spPr>
      </p:pic>
      <p:pic>
        <p:nvPicPr>
          <p:cNvPr id="13324"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600" y="2667000"/>
            <a:ext cx="1066800" cy="960469"/>
          </a:xfrm>
          <a:prstGeom prst="rect">
            <a:avLst/>
          </a:prstGeom>
          <a:noFill/>
        </p:spPr>
      </p:pic>
      <p:pic>
        <p:nvPicPr>
          <p:cNvPr id="22"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3581400"/>
            <a:ext cx="1066800" cy="960469"/>
          </a:xfrm>
          <a:prstGeom prst="rect">
            <a:avLst/>
          </a:prstGeom>
          <a:noFill/>
        </p:spPr>
      </p:pic>
      <p:pic>
        <p:nvPicPr>
          <p:cNvPr id="23"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419600"/>
            <a:ext cx="1066800" cy="960469"/>
          </a:xfrm>
          <a:prstGeom prst="rect">
            <a:avLst/>
          </a:prstGeom>
          <a:noFill/>
        </p:spPr>
      </p:pic>
      <p:sp>
        <p:nvSpPr>
          <p:cNvPr id="25" name="TextBox 24"/>
          <p:cNvSpPr txBox="1"/>
          <p:nvPr/>
        </p:nvSpPr>
        <p:spPr>
          <a:xfrm>
            <a:off x="2362200" y="2590800"/>
            <a:ext cx="6172200" cy="892552"/>
          </a:xfrm>
          <a:prstGeom prst="rect">
            <a:avLst/>
          </a:prstGeom>
          <a:noFill/>
        </p:spPr>
        <p:txBody>
          <a:bodyPr wrap="square" rtlCol="0">
            <a:spAutoFit/>
          </a:bodyPr>
          <a:lstStyle/>
          <a:p>
            <a:r>
              <a:rPr lang="en-US" sz="2000" b="1" u="sng" dirty="0" smtClean="0">
                <a:latin typeface="Flareserif821 BT" pitchFamily="34" charset="0"/>
              </a:rPr>
              <a:t>Userfriendly Interface</a:t>
            </a:r>
          </a:p>
          <a:p>
            <a:r>
              <a:rPr lang="en-US" sz="1600" dirty="0" smtClean="0">
                <a:latin typeface="Flareserif821 BT" pitchFamily="34" charset="0"/>
              </a:rPr>
              <a:t>Both website and application will be made such that it fall easy to all group of  passouts</a:t>
            </a:r>
            <a:endParaRPr lang="en-US" sz="1600" dirty="0">
              <a:latin typeface="Flareserif821 BT" pitchFamily="34" charset="0"/>
            </a:endParaRPr>
          </a:p>
        </p:txBody>
      </p:sp>
      <p:sp>
        <p:nvSpPr>
          <p:cNvPr id="26" name="TextBox 25"/>
          <p:cNvSpPr txBox="1"/>
          <p:nvPr/>
        </p:nvSpPr>
        <p:spPr>
          <a:xfrm>
            <a:off x="2362200" y="3505200"/>
            <a:ext cx="6781800" cy="892552"/>
          </a:xfrm>
          <a:prstGeom prst="rect">
            <a:avLst/>
          </a:prstGeom>
          <a:noFill/>
        </p:spPr>
        <p:txBody>
          <a:bodyPr wrap="square" rtlCol="0">
            <a:spAutoFit/>
          </a:bodyPr>
          <a:lstStyle/>
          <a:p>
            <a:r>
              <a:rPr lang="en-US" sz="2000" b="1" u="sng" dirty="0" smtClean="0">
                <a:latin typeface="Flareserif821 BT" pitchFamily="34" charset="0"/>
              </a:rPr>
              <a:t>Regular Updates</a:t>
            </a:r>
          </a:p>
          <a:p>
            <a:r>
              <a:rPr lang="en-US" sz="1600" dirty="0" smtClean="0">
                <a:latin typeface="Flareserif821 BT" pitchFamily="34" charset="0"/>
              </a:rPr>
              <a:t>Regular connction to the registered alumni will be established so that any upgradation of  decline in their career will be taken into consideration</a:t>
            </a:r>
            <a:endParaRPr lang="en-US" sz="1600" dirty="0">
              <a:latin typeface="Flareserif821 BT" pitchFamily="34" charset="0"/>
            </a:endParaRPr>
          </a:p>
        </p:txBody>
      </p:sp>
      <p:sp>
        <p:nvSpPr>
          <p:cNvPr id="27" name="TextBox 26"/>
          <p:cNvSpPr txBox="1"/>
          <p:nvPr/>
        </p:nvSpPr>
        <p:spPr>
          <a:xfrm>
            <a:off x="2362200" y="4419600"/>
            <a:ext cx="6781800" cy="892552"/>
          </a:xfrm>
          <a:prstGeom prst="rect">
            <a:avLst/>
          </a:prstGeom>
          <a:noFill/>
        </p:spPr>
        <p:txBody>
          <a:bodyPr wrap="square" rtlCol="0">
            <a:spAutoFit/>
          </a:bodyPr>
          <a:lstStyle/>
          <a:p>
            <a:r>
              <a:rPr lang="en-US" sz="2000" b="1" u="sng" dirty="0" smtClean="0">
                <a:latin typeface="Flareserif821 BT" pitchFamily="34" charset="0"/>
              </a:rPr>
              <a:t>Easy Bifurcation</a:t>
            </a:r>
          </a:p>
          <a:p>
            <a:r>
              <a:rPr lang="en-US" sz="1600" dirty="0" smtClean="0">
                <a:latin typeface="Flareserif821 BT" pitchFamily="34" charset="0"/>
              </a:rPr>
              <a:t>The  application will allow both college and directorate to search details of registered alumni based on criteria such as college, year,subject etc</a:t>
            </a:r>
            <a:endParaRPr lang="en-US" sz="1600" dirty="0">
              <a:latin typeface="Flareserif821 BT" pitchFamily="34" charset="0"/>
            </a:endParaRPr>
          </a:p>
        </p:txBody>
      </p:sp>
      <p:sp>
        <p:nvSpPr>
          <p:cNvPr id="29" name="TextBox 28"/>
          <p:cNvSpPr txBox="1"/>
          <p:nvPr/>
        </p:nvSpPr>
        <p:spPr>
          <a:xfrm>
            <a:off x="2362200" y="5334000"/>
            <a:ext cx="6781800" cy="1138773"/>
          </a:xfrm>
          <a:prstGeom prst="rect">
            <a:avLst/>
          </a:prstGeom>
          <a:noFill/>
        </p:spPr>
        <p:txBody>
          <a:bodyPr wrap="square" rtlCol="0">
            <a:spAutoFit/>
          </a:bodyPr>
          <a:lstStyle/>
          <a:p>
            <a:r>
              <a:rPr lang="en-US" sz="2000" b="1" u="sng" dirty="0" smtClean="0">
                <a:latin typeface="Flareserif821 BT" pitchFamily="34" charset="0"/>
              </a:rPr>
              <a:t>Authorized Entry Only</a:t>
            </a:r>
          </a:p>
          <a:p>
            <a:r>
              <a:rPr lang="en-US" sz="1600" dirty="0" smtClean="0">
                <a:latin typeface="Flareserif821 BT" pitchFamily="34" charset="0"/>
              </a:rPr>
              <a:t>The  user acount will be made as soon as a person become legal applicant of an institute and login to his/her account can </a:t>
            </a:r>
            <a:r>
              <a:rPr lang="en-US" sz="1600" dirty="0" smtClean="0">
                <a:latin typeface="Flareserif821 BT" pitchFamily="34" charset="0"/>
              </a:rPr>
              <a:t>beaccesed</a:t>
            </a:r>
          </a:p>
          <a:p>
            <a:r>
              <a:rPr lang="en-US" sz="1600" dirty="0" smtClean="0">
                <a:latin typeface="Flareserif821 BT" pitchFamily="34" charset="0"/>
              </a:rPr>
              <a:t>only </a:t>
            </a:r>
            <a:r>
              <a:rPr lang="en-US" sz="1600" dirty="0" smtClean="0">
                <a:latin typeface="Flareserif821 BT" pitchFamily="34" charset="0"/>
              </a:rPr>
              <a:t>via valid student id set by directorate itself</a:t>
            </a:r>
            <a:endParaRPr lang="en-US" sz="1600" dirty="0">
              <a:latin typeface="Flareserif821 BT" pitchFamily="34" charset="0"/>
            </a:endParaRPr>
          </a:p>
        </p:txBody>
      </p:sp>
      <p:pic>
        <p:nvPicPr>
          <p:cNvPr id="30"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5410200"/>
            <a:ext cx="1066800" cy="960469"/>
          </a:xfrm>
          <a:prstGeom prst="rect">
            <a:avLst/>
          </a:prstGeom>
          <a:noFill/>
        </p:spPr>
      </p:pic>
      <p:sp>
        <p:nvSpPr>
          <p:cNvPr id="17" name="TextBox 16"/>
          <p:cNvSpPr txBox="1"/>
          <p:nvPr/>
        </p:nvSpPr>
        <p:spPr>
          <a:xfrm>
            <a:off x="2362200" y="2133600"/>
            <a:ext cx="3886200" cy="646331"/>
          </a:xfrm>
          <a:prstGeom prst="rect">
            <a:avLst/>
          </a:prstGeom>
          <a:noFill/>
        </p:spPr>
        <p:txBody>
          <a:bodyPr wrap="square" rtlCol="0">
            <a:spAutoFit/>
          </a:bodyPr>
          <a:lstStyle/>
          <a:p>
            <a:r>
              <a:rPr lang="en-US" u="sng" dirty="0" smtClean="0">
                <a:latin typeface="Flareserif821 BT" pitchFamily="34" charset="0"/>
              </a:rPr>
              <a:t>The major benefits undertaken are-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14400" y="228600"/>
            <a:ext cx="3733800" cy="1828800"/>
          </a:xfrm>
          <a:prstGeom prst="rect">
            <a:avLst/>
          </a:prstGeom>
          <a:noFill/>
        </p:spPr>
      </p:pic>
      <p:sp>
        <p:nvSpPr>
          <p:cNvPr id="4" name="TextBox 3"/>
          <p:cNvSpPr txBox="1"/>
          <p:nvPr/>
        </p:nvSpPr>
        <p:spPr>
          <a:xfrm>
            <a:off x="2438400" y="152400"/>
            <a:ext cx="5867400" cy="923330"/>
          </a:xfrm>
          <a:prstGeom prst="rect">
            <a:avLst/>
          </a:prstGeom>
          <a:noFill/>
        </p:spPr>
        <p:txBody>
          <a:bodyPr wrap="square" rtlCol="0">
            <a:spAutoFit/>
          </a:bodyPr>
          <a:lstStyle/>
          <a:p>
            <a:r>
              <a:rPr lang="en-US" sz="5400" b="1" u="sng" dirty="0" smtClean="0">
                <a:latin typeface="Flareserif821 BT" pitchFamily="34" charset="0"/>
              </a:rPr>
              <a:t>Technology </a:t>
            </a:r>
            <a:r>
              <a:rPr lang="en-US" sz="5400" b="1" u="sng" dirty="0" smtClean="0">
                <a:latin typeface="Flareserif821 BT" pitchFamily="34" charset="0"/>
              </a:rPr>
              <a:t>Stack</a:t>
            </a:r>
            <a:endParaRPr lang="en-US" sz="5400" b="1" u="sng" dirty="0">
              <a:latin typeface="Flareserif821 BT" pitchFamily="34" charset="0"/>
            </a:endParaRPr>
          </a:p>
        </p:txBody>
      </p:sp>
      <p:pic>
        <p:nvPicPr>
          <p:cNvPr id="20"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2895600"/>
            <a:ext cx="1066800" cy="960469"/>
          </a:xfrm>
          <a:prstGeom prst="rect">
            <a:avLst/>
          </a:prstGeom>
          <a:noFill/>
        </p:spPr>
      </p:pic>
      <p:pic>
        <p:nvPicPr>
          <p:cNvPr id="21"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4114800"/>
            <a:ext cx="1066800" cy="960469"/>
          </a:xfrm>
          <a:prstGeom prst="rect">
            <a:avLst/>
          </a:prstGeom>
          <a:noFill/>
        </p:spPr>
      </p:pic>
      <p:pic>
        <p:nvPicPr>
          <p:cNvPr id="22"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495800"/>
            <a:ext cx="1066800" cy="960469"/>
          </a:xfrm>
          <a:prstGeom prst="rect">
            <a:avLst/>
          </a:prstGeom>
          <a:noFill/>
        </p:spPr>
      </p:pic>
      <p:pic>
        <p:nvPicPr>
          <p:cNvPr id="23"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895600"/>
            <a:ext cx="1066800" cy="960469"/>
          </a:xfrm>
          <a:prstGeom prst="rect">
            <a:avLst/>
          </a:prstGeom>
          <a:noFill/>
        </p:spPr>
      </p:pic>
      <p:pic>
        <p:nvPicPr>
          <p:cNvPr id="24"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34000" y="1524000"/>
            <a:ext cx="1066800" cy="960469"/>
          </a:xfrm>
          <a:prstGeom prst="rect">
            <a:avLst/>
          </a:prstGeom>
          <a:noFill/>
        </p:spPr>
      </p:pic>
      <p:pic>
        <p:nvPicPr>
          <p:cNvPr id="25"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1524000"/>
            <a:ext cx="1066800" cy="960469"/>
          </a:xfrm>
          <a:prstGeom prst="rect">
            <a:avLst/>
          </a:prstGeom>
          <a:noFill/>
        </p:spPr>
      </p:pic>
      <p:sp>
        <p:nvSpPr>
          <p:cNvPr id="26" name="TextBox 25"/>
          <p:cNvSpPr txBox="1"/>
          <p:nvPr/>
        </p:nvSpPr>
        <p:spPr>
          <a:xfrm>
            <a:off x="2362200" y="1447800"/>
            <a:ext cx="3429000" cy="1508105"/>
          </a:xfrm>
          <a:prstGeom prst="rect">
            <a:avLst/>
          </a:prstGeom>
          <a:noFill/>
        </p:spPr>
        <p:txBody>
          <a:bodyPr wrap="square" rtlCol="0">
            <a:spAutoFit/>
          </a:bodyPr>
          <a:lstStyle/>
          <a:p>
            <a:pPr lvl="0"/>
            <a:r>
              <a:rPr lang="en-US" sz="2000" b="1" u="sng" dirty="0" smtClean="0">
                <a:latin typeface="Flareserif821 BT" pitchFamily="34" charset="0"/>
                <a:ea typeface="Calibri"/>
                <a:cs typeface="Calibri"/>
                <a:sym typeface="Calibri"/>
              </a:rPr>
              <a:t>HTML /CSS /Bootstrap</a:t>
            </a:r>
          </a:p>
          <a:p>
            <a:r>
              <a:rPr lang="en-US" sz="1600" dirty="0" smtClean="0">
                <a:latin typeface="Flareserif821 BT" pitchFamily="34" charset="0"/>
                <a:ea typeface="Calibri"/>
                <a:cs typeface="Calibri"/>
                <a:sym typeface="Calibri"/>
              </a:rPr>
              <a:t>These are basic languages used to make interface of websites</a:t>
            </a:r>
            <a:r>
              <a:rPr lang="en-US" dirty="0" smtClean="0">
                <a:latin typeface="Flareserif821 BT" pitchFamily="34" charset="0"/>
                <a:ea typeface="Calibri"/>
                <a:cs typeface="Calibri"/>
                <a:sym typeface="Calibri"/>
              </a:rPr>
              <a:t>.</a:t>
            </a:r>
            <a:endParaRPr lang="ko-KR" altLang="en-US" dirty="0" smtClean="0">
              <a:latin typeface="Flareserif821 BT" pitchFamily="34" charset="0"/>
              <a:cs typeface="Arial" pitchFamily="34" charset="0"/>
            </a:endParaRPr>
          </a:p>
          <a:p>
            <a:pPr lvl="0"/>
            <a:endParaRPr lang="en-US" b="1" dirty="0" smtClean="0">
              <a:solidFill>
                <a:srgbClr val="FFC000"/>
              </a:solidFill>
              <a:ea typeface="Calibri"/>
              <a:cs typeface="Calibri"/>
              <a:sym typeface="Calibri"/>
            </a:endParaRPr>
          </a:p>
          <a:p>
            <a:endParaRPr lang="en-US" dirty="0"/>
          </a:p>
        </p:txBody>
      </p:sp>
      <p:sp>
        <p:nvSpPr>
          <p:cNvPr id="27" name="Rectangle 26"/>
          <p:cNvSpPr/>
          <p:nvPr/>
        </p:nvSpPr>
        <p:spPr>
          <a:xfrm>
            <a:off x="2971800" y="4038600"/>
            <a:ext cx="2579552" cy="1169551"/>
          </a:xfrm>
          <a:prstGeom prst="rect">
            <a:avLst/>
          </a:prstGeom>
        </p:spPr>
        <p:txBody>
          <a:bodyPr wrap="none">
            <a:spAutoFit/>
          </a:bodyPr>
          <a:lstStyle/>
          <a:p>
            <a:pPr lvl="0"/>
            <a:r>
              <a:rPr lang="en-US" sz="2000" b="1" u="sng" dirty="0" smtClean="0">
                <a:latin typeface="Flareserif821 BT" pitchFamily="34" charset="0"/>
                <a:ea typeface="Calibri"/>
                <a:cs typeface="Calibri"/>
                <a:sym typeface="Calibri"/>
              </a:rPr>
              <a:t>JavaScript</a:t>
            </a:r>
          </a:p>
          <a:p>
            <a:r>
              <a:rPr lang="en-US" sz="1600" dirty="0" smtClean="0">
                <a:latin typeface="Flareserif821 BT" pitchFamily="34" charset="0"/>
                <a:ea typeface="Calibri"/>
                <a:cs typeface="Calibri"/>
                <a:sym typeface="Calibri"/>
              </a:rPr>
              <a:t>This is  the basic back end </a:t>
            </a:r>
          </a:p>
          <a:p>
            <a:r>
              <a:rPr lang="en-US" sz="1600" dirty="0" smtClean="0">
                <a:latin typeface="Flareserif821 BT" pitchFamily="34" charset="0"/>
                <a:ea typeface="Calibri"/>
                <a:cs typeface="Calibri"/>
                <a:sym typeface="Calibri"/>
              </a:rPr>
              <a:t>language for a website </a:t>
            </a:r>
            <a:r>
              <a:rPr lang="en-US" sz="1600" dirty="0" smtClean="0">
                <a:ea typeface="Calibri"/>
                <a:cs typeface="Calibri"/>
                <a:sym typeface="Calibri"/>
              </a:rPr>
              <a:t>. </a:t>
            </a:r>
            <a:endParaRPr lang="en-US" sz="1600" dirty="0" smtClean="0"/>
          </a:p>
          <a:p>
            <a:pPr lvl="0"/>
            <a:endParaRPr lang="en-US" b="1" dirty="0">
              <a:solidFill>
                <a:srgbClr val="FFC000"/>
              </a:solidFill>
              <a:ea typeface="Calibri"/>
              <a:cs typeface="Calibri"/>
              <a:sym typeface="Calibri"/>
            </a:endParaRPr>
          </a:p>
        </p:txBody>
      </p:sp>
      <p:sp>
        <p:nvSpPr>
          <p:cNvPr id="28" name="Rectangle 27"/>
          <p:cNvSpPr/>
          <p:nvPr/>
        </p:nvSpPr>
        <p:spPr>
          <a:xfrm>
            <a:off x="2514600" y="2667000"/>
            <a:ext cx="3177473" cy="1415772"/>
          </a:xfrm>
          <a:prstGeom prst="rect">
            <a:avLst/>
          </a:prstGeom>
        </p:spPr>
        <p:txBody>
          <a:bodyPr wrap="none">
            <a:spAutoFit/>
          </a:bodyPr>
          <a:lstStyle/>
          <a:p>
            <a:pPr lvl="0"/>
            <a:r>
              <a:rPr lang="en-US" sz="2000" b="1" u="sng" dirty="0" smtClean="0">
                <a:latin typeface="Flareserif821 BT" pitchFamily="34" charset="0"/>
                <a:ea typeface="Calibri"/>
                <a:cs typeface="Calibri"/>
                <a:sym typeface="Calibri"/>
              </a:rPr>
              <a:t>Firebase</a:t>
            </a:r>
          </a:p>
          <a:p>
            <a:r>
              <a:rPr lang="en-US" sz="1600" dirty="0" smtClean="0">
                <a:latin typeface="Flareserif821 BT" pitchFamily="34" charset="0"/>
                <a:ea typeface="Calibri"/>
                <a:cs typeface="Calibri"/>
                <a:sym typeface="Calibri"/>
              </a:rPr>
              <a:t>It is a common platform provided</a:t>
            </a:r>
          </a:p>
          <a:p>
            <a:r>
              <a:rPr lang="en-US" sz="1600" dirty="0" smtClean="0">
                <a:latin typeface="Flareserif821 BT" pitchFamily="34" charset="0"/>
                <a:ea typeface="Calibri"/>
                <a:cs typeface="Calibri"/>
                <a:sym typeface="Calibri"/>
              </a:rPr>
              <a:t>by Google for  websites and app</a:t>
            </a:r>
          </a:p>
          <a:p>
            <a:r>
              <a:rPr lang="en-US" sz="1600" dirty="0" smtClean="0">
                <a:latin typeface="Flareserif821 BT" pitchFamily="34" charset="0"/>
                <a:ea typeface="Calibri"/>
                <a:cs typeface="Calibri"/>
                <a:sym typeface="Calibri"/>
              </a:rPr>
              <a:t>development.</a:t>
            </a:r>
            <a:endParaRPr lang="en-US" sz="1600" dirty="0" smtClean="0">
              <a:latin typeface="Flareserif821 BT" pitchFamily="34" charset="0"/>
            </a:endParaRPr>
          </a:p>
          <a:p>
            <a:pPr lvl="0"/>
            <a:endParaRPr lang="en-US" dirty="0">
              <a:solidFill>
                <a:srgbClr val="FFC000"/>
              </a:solidFill>
            </a:endParaRPr>
          </a:p>
        </p:txBody>
      </p:sp>
      <p:sp>
        <p:nvSpPr>
          <p:cNvPr id="29" name="Rectangle 28"/>
          <p:cNvSpPr/>
          <p:nvPr/>
        </p:nvSpPr>
        <p:spPr>
          <a:xfrm>
            <a:off x="6248401" y="1524000"/>
            <a:ext cx="2895600" cy="1169551"/>
          </a:xfrm>
          <a:prstGeom prst="rect">
            <a:avLst/>
          </a:prstGeom>
        </p:spPr>
        <p:txBody>
          <a:bodyPr wrap="square">
            <a:spAutoFit/>
          </a:bodyPr>
          <a:lstStyle/>
          <a:p>
            <a:pPr lvl="0"/>
            <a:r>
              <a:rPr lang="en-US" sz="2000" b="1" u="sng" dirty="0" smtClean="0">
                <a:latin typeface="Flareserif821 BT" pitchFamily="34" charset="0"/>
                <a:ea typeface="Calibri"/>
                <a:cs typeface="Calibri"/>
                <a:sym typeface="Calibri"/>
              </a:rPr>
              <a:t>FXML</a:t>
            </a:r>
          </a:p>
          <a:p>
            <a:r>
              <a:rPr lang="en-US" sz="1600" dirty="0" smtClean="0">
                <a:latin typeface="Flareserif821 BT" pitchFamily="34" charset="0"/>
                <a:ea typeface="Calibri"/>
                <a:cs typeface="Calibri"/>
                <a:sym typeface="Calibri"/>
              </a:rPr>
              <a:t>Basic Front end language</a:t>
            </a:r>
          </a:p>
          <a:p>
            <a:r>
              <a:rPr lang="en-US" sz="1600" dirty="0" smtClean="0">
                <a:latin typeface="Flareserif821 BT" pitchFamily="34" charset="0"/>
                <a:ea typeface="Calibri"/>
                <a:cs typeface="Calibri"/>
                <a:sym typeface="Calibri"/>
              </a:rPr>
              <a:t>for android app development.</a:t>
            </a:r>
            <a:endParaRPr lang="ko-KR" altLang="en-US" sz="1600" dirty="0" smtClean="0">
              <a:latin typeface="Flareserif821 BT" pitchFamily="34" charset="0"/>
              <a:cs typeface="Arial" pitchFamily="34" charset="0"/>
            </a:endParaRPr>
          </a:p>
          <a:p>
            <a:pPr lvl="0"/>
            <a:endParaRPr lang="en-US" b="1" dirty="0">
              <a:latin typeface="Calibri"/>
              <a:ea typeface="Calibri"/>
              <a:cs typeface="Calibri"/>
              <a:sym typeface="Calibri"/>
            </a:endParaRPr>
          </a:p>
        </p:txBody>
      </p:sp>
      <p:sp>
        <p:nvSpPr>
          <p:cNvPr id="30" name="Rectangle 29"/>
          <p:cNvSpPr/>
          <p:nvPr/>
        </p:nvSpPr>
        <p:spPr>
          <a:xfrm>
            <a:off x="6324600" y="2971800"/>
            <a:ext cx="2648482" cy="1415772"/>
          </a:xfrm>
          <a:prstGeom prst="rect">
            <a:avLst/>
          </a:prstGeom>
        </p:spPr>
        <p:txBody>
          <a:bodyPr wrap="none">
            <a:spAutoFit/>
          </a:bodyPr>
          <a:lstStyle/>
          <a:p>
            <a:r>
              <a:rPr lang="en-US" sz="2000" b="1" u="sng" dirty="0" smtClean="0">
                <a:latin typeface="Flareserif821 BT" pitchFamily="34" charset="0"/>
                <a:ea typeface="Calibri"/>
                <a:cs typeface="Calibri"/>
                <a:sym typeface="Calibri"/>
              </a:rPr>
              <a:t>Kotlin</a:t>
            </a:r>
          </a:p>
          <a:p>
            <a:r>
              <a:rPr lang="en-US" sz="1600" dirty="0" smtClean="0">
                <a:latin typeface="Flareserif821 BT" pitchFamily="34" charset="0"/>
                <a:ea typeface="Calibri"/>
                <a:cs typeface="Calibri"/>
                <a:sym typeface="Calibri"/>
              </a:rPr>
              <a:t>It is the lightest and fastest </a:t>
            </a:r>
          </a:p>
          <a:p>
            <a:r>
              <a:rPr lang="en-US" sz="1600" dirty="0" smtClean="0">
                <a:latin typeface="Flareserif821 BT" pitchFamily="34" charset="0"/>
                <a:ea typeface="Calibri"/>
                <a:cs typeface="Calibri"/>
                <a:sym typeface="Calibri"/>
              </a:rPr>
              <a:t>android App </a:t>
            </a:r>
            <a:r>
              <a:rPr lang="en-US" sz="1600" dirty="0" smtClean="0">
                <a:latin typeface="Flareserif821 BT" pitchFamily="34" charset="0"/>
                <a:ea typeface="Calibri"/>
                <a:cs typeface="Calibri"/>
                <a:sym typeface="Calibri"/>
              </a:rPr>
              <a:t>backend</a:t>
            </a:r>
          </a:p>
          <a:p>
            <a:r>
              <a:rPr lang="en-US" sz="1600" dirty="0" smtClean="0">
                <a:latin typeface="Flareserif821 BT" pitchFamily="34" charset="0"/>
                <a:ea typeface="Calibri"/>
                <a:cs typeface="Calibri"/>
                <a:sym typeface="Calibri"/>
              </a:rPr>
              <a:t>Language</a:t>
            </a:r>
            <a:r>
              <a:rPr lang="en-US" sz="1600" dirty="0" smtClean="0">
                <a:latin typeface="Flareserif821 BT" pitchFamily="34" charset="0"/>
                <a:ea typeface="Calibri"/>
                <a:cs typeface="Calibri"/>
                <a:sym typeface="Calibri"/>
              </a:rPr>
              <a:t> </a:t>
            </a:r>
            <a:r>
              <a:rPr lang="en-US" sz="1600" dirty="0" smtClean="0">
                <a:latin typeface="Flareserif821 BT" pitchFamily="34" charset="0"/>
                <a:ea typeface="Calibri"/>
                <a:cs typeface="Calibri"/>
                <a:sym typeface="Calibri"/>
              </a:rPr>
              <a:t>for </a:t>
            </a:r>
            <a:r>
              <a:rPr lang="en-US" sz="1600" dirty="0" smtClean="0">
                <a:latin typeface="Flareserif821 BT" pitchFamily="34" charset="0"/>
                <a:ea typeface="Calibri"/>
                <a:cs typeface="Calibri"/>
                <a:sym typeface="Calibri"/>
              </a:rPr>
              <a:t>android apps.</a:t>
            </a:r>
            <a:endParaRPr lang="ko-KR" altLang="en-US" sz="1600" dirty="0" smtClean="0">
              <a:latin typeface="Flareserif821 BT" pitchFamily="34" charset="0"/>
              <a:cs typeface="Arial" pitchFamily="34" charset="0"/>
            </a:endParaRPr>
          </a:p>
          <a:p>
            <a:endParaRPr lang="ko-KR" altLang="en-US" b="1" dirty="0">
              <a:latin typeface="Flareserif821 BT" pitchFamily="34" charset="0"/>
              <a:cs typeface="Arial" pitchFamily="34" charset="0"/>
            </a:endParaRPr>
          </a:p>
        </p:txBody>
      </p:sp>
      <p:sp>
        <p:nvSpPr>
          <p:cNvPr id="31" name="Rectangle 30"/>
          <p:cNvSpPr/>
          <p:nvPr/>
        </p:nvSpPr>
        <p:spPr>
          <a:xfrm>
            <a:off x="6172200" y="4419600"/>
            <a:ext cx="3090141" cy="1138773"/>
          </a:xfrm>
          <a:prstGeom prst="rect">
            <a:avLst/>
          </a:prstGeom>
        </p:spPr>
        <p:txBody>
          <a:bodyPr wrap="none">
            <a:spAutoFit/>
          </a:bodyPr>
          <a:lstStyle/>
          <a:p>
            <a:r>
              <a:rPr lang="en-US" altLang="ko-KR" sz="2000" b="1" u="sng" dirty="0" smtClean="0">
                <a:latin typeface="Flareserif821 BT" pitchFamily="34" charset="0"/>
                <a:cs typeface="Arial" pitchFamily="34" charset="0"/>
              </a:rPr>
              <a:t>jQuery / Node.js</a:t>
            </a:r>
          </a:p>
          <a:p>
            <a:r>
              <a:rPr lang="en-US" altLang="ko-KR" sz="1600" dirty="0" smtClean="0">
                <a:latin typeface="Flareserif821 BT" pitchFamily="34" charset="0"/>
                <a:cs typeface="Arial" pitchFamily="34" charset="0"/>
              </a:rPr>
              <a:t>These are JavaScript frameworks</a:t>
            </a:r>
          </a:p>
          <a:p>
            <a:r>
              <a:rPr lang="en-US" altLang="ko-KR" sz="1600" dirty="0" smtClean="0">
                <a:latin typeface="Flareserif821 BT" pitchFamily="34" charset="0"/>
                <a:cs typeface="Arial" pitchFamily="34" charset="0"/>
              </a:rPr>
              <a:t> whichare used to make websites</a:t>
            </a:r>
          </a:p>
          <a:p>
            <a:r>
              <a:rPr lang="en-US" altLang="ko-KR" sz="1600" dirty="0" smtClean="0">
                <a:latin typeface="Flareserif821 BT" pitchFamily="34" charset="0"/>
                <a:cs typeface="Arial" pitchFamily="34" charset="0"/>
              </a:rPr>
              <a:t> more interactive</a:t>
            </a:r>
            <a:endParaRPr lang="ko-KR" altLang="en-US" sz="1600" b="1" dirty="0">
              <a:latin typeface="Flareserif821 BT" pitchFamily="34" charset="0"/>
              <a:cs typeface="Arial" pitchFamily="34" charset="0"/>
            </a:endParaRPr>
          </a:p>
        </p:txBody>
      </p:sp>
      <p:pic>
        <p:nvPicPr>
          <p:cNvPr id="27660" name="Picture 12" descr="Image result for coding clipart"/>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524000" y="3048000"/>
            <a:ext cx="4591050" cy="45910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228600" y="533400"/>
            <a:ext cx="3733800" cy="1828800"/>
          </a:xfrm>
          <a:prstGeom prst="rect">
            <a:avLst/>
          </a:prstGeom>
          <a:noFill/>
        </p:spPr>
      </p:pic>
      <p:pic>
        <p:nvPicPr>
          <p:cNvPr id="4" name="Picture 4" descr="C:\Users\SID\Desktop\156.pn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09800" y="990600"/>
            <a:ext cx="6400800" cy="3600450"/>
          </a:xfrm>
          <a:prstGeom prst="rect">
            <a:avLst/>
          </a:prstGeom>
          <a:noFill/>
        </p:spPr>
      </p:pic>
      <p:pic>
        <p:nvPicPr>
          <p:cNvPr id="5" name="Picture 3" descr="C:\Users\SID\Desktop\2.pn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971800" y="4191000"/>
            <a:ext cx="5029200" cy="2828925"/>
          </a:xfrm>
          <a:prstGeom prst="rect">
            <a:avLst/>
          </a:prstGeom>
          <a:noFill/>
        </p:spPr>
      </p:pic>
      <p:sp>
        <p:nvSpPr>
          <p:cNvPr id="6" name="TextBox 5"/>
          <p:cNvSpPr txBox="1"/>
          <p:nvPr/>
        </p:nvSpPr>
        <p:spPr>
          <a:xfrm>
            <a:off x="3429000" y="0"/>
            <a:ext cx="5181600" cy="923330"/>
          </a:xfrm>
          <a:prstGeom prst="rect">
            <a:avLst/>
          </a:prstGeom>
          <a:noFill/>
        </p:spPr>
        <p:txBody>
          <a:bodyPr wrap="square" rtlCol="0">
            <a:spAutoFit/>
          </a:bodyPr>
          <a:lstStyle/>
          <a:p>
            <a:r>
              <a:rPr lang="en-US" sz="5400" b="1" u="sng" dirty="0" smtClean="0">
                <a:latin typeface="Flareserif821 BT" pitchFamily="34" charset="0"/>
              </a:rPr>
              <a:t>Use Cases</a:t>
            </a:r>
            <a:endParaRPr lang="en-US" sz="5400" b="1" u="sng" dirty="0">
              <a:latin typeface="Flareserif821 BT" pitchFamily="34" charset="0"/>
            </a:endParaRPr>
          </a:p>
        </p:txBody>
      </p:sp>
      <p:pic>
        <p:nvPicPr>
          <p:cNvPr id="28674" name="Picture 2" descr="Related image"/>
          <p:cNvPicPr>
            <a:picLocks noChangeAspect="1" noChangeArrowheads="1"/>
          </p:cNvPicPr>
          <p:nvPr/>
        </p:nvPicPr>
        <p:blipFill>
          <a:blip r:embed="rId6">
            <a:clrChange>
              <a:clrFrom>
                <a:srgbClr val="F8F8F8"/>
              </a:clrFrom>
              <a:clrTo>
                <a:srgbClr val="F8F8F8">
                  <a:alpha val="0"/>
                </a:srgbClr>
              </a:clrTo>
            </a:clrChange>
          </a:blip>
          <a:srcRect/>
          <a:stretch>
            <a:fillRect/>
          </a:stretch>
        </p:blipFill>
        <p:spPr bwMode="auto">
          <a:xfrm>
            <a:off x="-609600" y="3124200"/>
            <a:ext cx="4706303"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
        <p:nvSpPr>
          <p:cNvPr id="3" name="TextBox 2"/>
          <p:cNvSpPr txBox="1"/>
          <p:nvPr/>
        </p:nvSpPr>
        <p:spPr>
          <a:xfrm>
            <a:off x="2590800" y="76200"/>
            <a:ext cx="5257800" cy="923330"/>
          </a:xfrm>
          <a:prstGeom prst="rect">
            <a:avLst/>
          </a:prstGeom>
          <a:noFill/>
        </p:spPr>
        <p:txBody>
          <a:bodyPr wrap="square" rtlCol="0">
            <a:spAutoFit/>
          </a:bodyPr>
          <a:lstStyle/>
          <a:p>
            <a:r>
              <a:rPr lang="en-US" sz="5400" b="1" u="sng" dirty="0">
                <a:latin typeface="Flareserif821 BT" pitchFamily="34" charset="0"/>
              </a:rPr>
              <a:t>D</a:t>
            </a:r>
            <a:r>
              <a:rPr lang="en-US" sz="5400" b="1" u="sng" dirty="0" smtClean="0">
                <a:latin typeface="Flareserif821 BT" pitchFamily="34" charset="0"/>
              </a:rPr>
              <a:t>ependencies</a:t>
            </a:r>
            <a:endParaRPr lang="en-US" b="1" u="sng" dirty="0">
              <a:latin typeface="Flareserif821 BT" pitchFamily="34" charset="0"/>
            </a:endParaRPr>
          </a:p>
        </p:txBody>
      </p:sp>
      <p:pic>
        <p:nvPicPr>
          <p:cNvPr id="4"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90600" y="381000"/>
            <a:ext cx="3733800" cy="1828800"/>
          </a:xfrm>
          <a:prstGeom prst="rect">
            <a:avLst/>
          </a:prstGeom>
          <a:noFill/>
        </p:spPr>
      </p:pic>
      <p:pic>
        <p:nvPicPr>
          <p:cNvPr id="29698" name="Picture 2" descr="Related image"/>
          <p:cNvPicPr>
            <a:picLocks noChangeAspect="1" noChangeArrowheads="1"/>
          </p:cNvPicPr>
          <p:nvPr/>
        </p:nvPicPr>
        <p:blipFill>
          <a:blip r:embed="rId4">
            <a:clrChange>
              <a:clrFrom>
                <a:srgbClr val="F6F6F6"/>
              </a:clrFrom>
              <a:clrTo>
                <a:srgbClr val="F6F6F6">
                  <a:alpha val="0"/>
                </a:srgbClr>
              </a:clrTo>
            </a:clrChange>
          </a:blip>
          <a:srcRect/>
          <a:stretch>
            <a:fillRect/>
          </a:stretch>
        </p:blipFill>
        <p:spPr bwMode="auto">
          <a:xfrm>
            <a:off x="152400" y="3200400"/>
            <a:ext cx="3124200" cy="3124201"/>
          </a:xfrm>
          <a:prstGeom prst="rect">
            <a:avLst/>
          </a:prstGeom>
          <a:noFill/>
        </p:spPr>
      </p:pic>
      <p:pic>
        <p:nvPicPr>
          <p:cNvPr id="6"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48000" y="2133600"/>
            <a:ext cx="1066800" cy="960469"/>
          </a:xfrm>
          <a:prstGeom prst="rect">
            <a:avLst/>
          </a:prstGeom>
          <a:noFill/>
        </p:spPr>
      </p:pic>
      <p:pic>
        <p:nvPicPr>
          <p:cNvPr id="7"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24200" y="3581400"/>
            <a:ext cx="1066800" cy="960469"/>
          </a:xfrm>
          <a:prstGeom prst="rect">
            <a:avLst/>
          </a:prstGeom>
          <a:noFill/>
        </p:spPr>
      </p:pic>
      <p:pic>
        <p:nvPicPr>
          <p:cNvPr id="8"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24200" y="5135531"/>
            <a:ext cx="1066800" cy="960469"/>
          </a:xfrm>
          <a:prstGeom prst="rect">
            <a:avLst/>
          </a:prstGeom>
          <a:noFill/>
        </p:spPr>
      </p:pic>
      <p:sp>
        <p:nvSpPr>
          <p:cNvPr id="9" name="TextBox 8"/>
          <p:cNvSpPr txBox="1"/>
          <p:nvPr/>
        </p:nvSpPr>
        <p:spPr>
          <a:xfrm>
            <a:off x="4267200" y="2209800"/>
            <a:ext cx="4419600" cy="954107"/>
          </a:xfrm>
          <a:prstGeom prst="rect">
            <a:avLst/>
          </a:prstGeom>
          <a:noFill/>
        </p:spPr>
        <p:txBody>
          <a:bodyPr wrap="square" rtlCol="0">
            <a:spAutoFit/>
          </a:bodyPr>
          <a:lstStyle/>
          <a:p>
            <a:r>
              <a:rPr lang="en-US" sz="2000" b="1" u="sng" dirty="0" smtClean="0">
                <a:latin typeface="Flareserif821 BT" pitchFamily="34" charset="0"/>
              </a:rPr>
              <a:t>Dependency on user</a:t>
            </a:r>
          </a:p>
          <a:p>
            <a:r>
              <a:rPr lang="en-US" dirty="0" smtClean="0">
                <a:latin typeface="Flareserif821 BT" pitchFamily="34" charset="0"/>
              </a:rPr>
              <a:t>The website created will be dependent</a:t>
            </a:r>
          </a:p>
          <a:p>
            <a:r>
              <a:rPr lang="en-US" dirty="0" smtClean="0">
                <a:latin typeface="Flareserif821 BT" pitchFamily="34" charset="0"/>
              </a:rPr>
              <a:t> on alumni  for  upgradation and validity</a:t>
            </a:r>
            <a:endParaRPr lang="en-US" dirty="0">
              <a:latin typeface="Flareserif821 BT" pitchFamily="34" charset="0"/>
            </a:endParaRPr>
          </a:p>
        </p:txBody>
      </p:sp>
      <p:sp>
        <p:nvSpPr>
          <p:cNvPr id="10" name="TextBox 9"/>
          <p:cNvSpPr txBox="1"/>
          <p:nvPr/>
        </p:nvSpPr>
        <p:spPr>
          <a:xfrm>
            <a:off x="4267200" y="3733800"/>
            <a:ext cx="4495800" cy="954107"/>
          </a:xfrm>
          <a:prstGeom prst="rect">
            <a:avLst/>
          </a:prstGeom>
          <a:noFill/>
        </p:spPr>
        <p:txBody>
          <a:bodyPr wrap="square" rtlCol="0">
            <a:spAutoFit/>
          </a:bodyPr>
          <a:lstStyle/>
          <a:p>
            <a:r>
              <a:rPr lang="en-US" sz="2000" b="1" u="sng" dirty="0" smtClean="0">
                <a:latin typeface="Flareserif821 BT" pitchFamily="34" charset="0"/>
              </a:rPr>
              <a:t>Reality check</a:t>
            </a:r>
          </a:p>
          <a:p>
            <a:r>
              <a:rPr lang="en-US" dirty="0" smtClean="0">
                <a:latin typeface="Flareserif821 BT" pitchFamily="34" charset="0"/>
              </a:rPr>
              <a:t>Completely  dependent on user  whether  information provided is valid or  not</a:t>
            </a:r>
            <a:endParaRPr lang="en-US" dirty="0">
              <a:latin typeface="Flareserif821 BT" pitchFamily="34" charset="0"/>
            </a:endParaRPr>
          </a:p>
        </p:txBody>
      </p:sp>
      <p:sp>
        <p:nvSpPr>
          <p:cNvPr id="11" name="TextBox 10"/>
          <p:cNvSpPr txBox="1"/>
          <p:nvPr/>
        </p:nvSpPr>
        <p:spPr>
          <a:xfrm>
            <a:off x="4267200" y="5029200"/>
            <a:ext cx="3657600" cy="1508105"/>
          </a:xfrm>
          <a:prstGeom prst="rect">
            <a:avLst/>
          </a:prstGeom>
          <a:noFill/>
        </p:spPr>
        <p:txBody>
          <a:bodyPr wrap="square" rtlCol="0">
            <a:spAutoFit/>
          </a:bodyPr>
          <a:lstStyle/>
          <a:p>
            <a:r>
              <a:rPr lang="en-US" sz="2000" b="1" u="sng" dirty="0" smtClean="0">
                <a:latin typeface="Flareserif821 BT" pitchFamily="34" charset="0"/>
              </a:rPr>
              <a:t>Regular Upgradation</a:t>
            </a:r>
          </a:p>
          <a:p>
            <a:r>
              <a:rPr lang="en-US" dirty="0" smtClean="0">
                <a:latin typeface="Flareserif821 BT" pitchFamily="34" charset="0"/>
              </a:rPr>
              <a:t>Frequent upgradation required to  keep track of career record of the  alumni</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443</TotalTime>
  <Words>498</Words>
  <Application>Microsoft Office PowerPoint</Application>
  <PresentationFormat>On-screen Show (4:3)</PresentationFormat>
  <Paragraphs>51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Module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Ministry/Organization Namew</dc:title>
  <dc:creator>SID</dc:creator>
  <cp:lastModifiedBy>SID</cp:lastModifiedBy>
  <cp:revision>47</cp:revision>
  <dcterms:created xsi:type="dcterms:W3CDTF">2020-01-06T10:22:40Z</dcterms:created>
  <dcterms:modified xsi:type="dcterms:W3CDTF">2020-01-06T17:46:28Z</dcterms:modified>
</cp:coreProperties>
</file>