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1332" y="-2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B87D4D-DC5D-4262-87E2-31A3DA422A87}" type="datetimeFigureOut">
              <a:rPr lang="en-US" smtClean="0"/>
              <a:pPr/>
              <a:t>06-Jan-20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D75FA-B00F-416C-BBEB-91BF42DC6B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B87D4D-DC5D-4262-87E2-31A3DA422A87}" type="datetimeFigureOut">
              <a:rPr lang="en-US" smtClean="0"/>
              <a:pPr/>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B87D4D-DC5D-4262-87E2-31A3DA422A87}" type="datetimeFigureOut">
              <a:rPr lang="en-US" smtClean="0"/>
              <a:pPr/>
              <a:t>06-Jan-20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B87D4D-DC5D-4262-87E2-31A3DA422A87}" type="datetimeFigureOut">
              <a:rPr lang="en-US" smtClean="0"/>
              <a:pPr/>
              <a:t>06-Jan-20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87D4D-DC5D-4262-87E2-31A3DA422A87}" type="datetimeFigureOut">
              <a:rPr lang="en-US" smtClean="0"/>
              <a:pPr/>
              <a:t>06-Jan-20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D75FA-B00F-416C-BBEB-91BF42DC6B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B87D4D-DC5D-4262-87E2-31A3DA422A87}" type="datetimeFigureOut">
              <a:rPr lang="en-US" smtClean="0"/>
              <a:pPr/>
              <a:t>06-Jan-20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D75FA-B00F-416C-BBEB-91BF42DC6B6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2B87D4D-DC5D-4262-87E2-31A3DA422A87}" type="datetimeFigureOut">
              <a:rPr lang="en-US" smtClean="0"/>
              <a:pPr/>
              <a:t>06-Jan-20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B5D75FA-B00F-416C-BBEB-91BF42DC6B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2B87D4D-DC5D-4262-87E2-31A3DA422A87}" type="datetimeFigureOut">
              <a:rPr lang="en-US" smtClean="0"/>
              <a:pPr/>
              <a:t>06-Jan-20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B5D75FA-B00F-416C-BBEB-91BF42DC6B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descr="C:\Users\SID\Desktop\slide.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2" name="TextBox 11"/>
          <p:cNvSpPr txBox="1"/>
          <p:nvPr/>
        </p:nvSpPr>
        <p:spPr>
          <a:xfrm>
            <a:off x="5181600" y="762000"/>
            <a:ext cx="4495800" cy="2431435"/>
          </a:xfrm>
          <a:prstGeom prst="rect">
            <a:avLst/>
          </a:prstGeom>
          <a:noFill/>
        </p:spPr>
        <p:txBody>
          <a:bodyPr wrap="square" rtlCol="0">
            <a:spAutoFit/>
          </a:bodyPr>
          <a:lstStyle/>
          <a:p>
            <a:r>
              <a:rPr lang="en-US" sz="2200" b="1" u="sng" dirty="0" smtClean="0">
                <a:solidFill>
                  <a:schemeClr val="bg1"/>
                </a:solidFill>
                <a:latin typeface="Flareserif821 BT" pitchFamily="34" charset="0"/>
              </a:rPr>
              <a:t>Problem Statement </a:t>
            </a:r>
          </a:p>
          <a:p>
            <a:r>
              <a:rPr lang="en-US" sz="2200" b="1" u="sng" dirty="0" smtClean="0">
                <a:solidFill>
                  <a:schemeClr val="bg1"/>
                </a:solidFill>
                <a:latin typeface="Flareserif821 BT" pitchFamily="34" charset="0"/>
              </a:rPr>
              <a:t>Title -</a:t>
            </a:r>
            <a:r>
              <a:rPr lang="en-US" sz="2200" b="1" dirty="0" smtClean="0">
                <a:solidFill>
                  <a:srgbClr val="99CC00"/>
                </a:solidFill>
                <a:latin typeface="Flareserif821 BT" pitchFamily="34" charset="0"/>
              </a:rPr>
              <a:t/>
            </a:r>
            <a:br>
              <a:rPr lang="en-US" sz="2200" b="1" dirty="0" smtClean="0">
                <a:solidFill>
                  <a:srgbClr val="99CC00"/>
                </a:solidFill>
                <a:latin typeface="Flareserif821 BT" pitchFamily="34" charset="0"/>
              </a:rPr>
            </a:br>
            <a:r>
              <a:rPr lang="en-US" sz="2200" dirty="0" smtClean="0">
                <a:solidFill>
                  <a:srgbClr val="99CC00"/>
                </a:solidFill>
                <a:latin typeface="Flareserif821 BT" pitchFamily="34" charset="0"/>
              </a:rPr>
              <a:t>Alumni  Tracking  System </a:t>
            </a:r>
          </a:p>
          <a:p>
            <a:r>
              <a:rPr lang="en-US" sz="2200" b="1" dirty="0" smtClean="0">
                <a:solidFill>
                  <a:srgbClr val="99CC00"/>
                </a:solidFill>
                <a:latin typeface="Flareserif821 BT" pitchFamily="34" charset="0"/>
              </a:rPr>
              <a:t/>
            </a:r>
            <a:br>
              <a:rPr lang="en-US" sz="2200" b="1" dirty="0" smtClean="0">
                <a:solidFill>
                  <a:srgbClr val="99CC00"/>
                </a:solidFill>
                <a:latin typeface="Flareserif821 BT" pitchFamily="34" charset="0"/>
              </a:rPr>
            </a:br>
            <a:r>
              <a:rPr lang="en-US" sz="2200" b="1" u="sng" dirty="0" smtClean="0">
                <a:solidFill>
                  <a:schemeClr val="bg1"/>
                </a:solidFill>
                <a:latin typeface="Flareserif821 BT" pitchFamily="34" charset="0"/>
              </a:rPr>
              <a:t>Team Leader Name -</a:t>
            </a:r>
            <a:r>
              <a:rPr lang="en-US" sz="2200" b="1" dirty="0" smtClean="0">
                <a:solidFill>
                  <a:srgbClr val="99CC00"/>
                </a:solidFill>
                <a:latin typeface="Flareserif821 BT" pitchFamily="34" charset="0"/>
              </a:rPr>
              <a:t/>
            </a:r>
            <a:br>
              <a:rPr lang="en-US" sz="2200" b="1" dirty="0" smtClean="0">
                <a:solidFill>
                  <a:srgbClr val="99CC00"/>
                </a:solidFill>
                <a:latin typeface="Flareserif821 BT" pitchFamily="34" charset="0"/>
              </a:rPr>
            </a:br>
            <a:r>
              <a:rPr lang="en-US" sz="2200" dirty="0" smtClean="0">
                <a:solidFill>
                  <a:srgbClr val="99CC00"/>
                </a:solidFill>
                <a:latin typeface="Flareserif821 BT" pitchFamily="34" charset="0"/>
              </a:rPr>
              <a:t>Priyanshu </a:t>
            </a:r>
            <a:r>
              <a:rPr lang="en-US" sz="2200" dirty="0" smtClean="0">
                <a:solidFill>
                  <a:srgbClr val="99CC00"/>
                </a:solidFill>
                <a:latin typeface="Flareserif821 BT" pitchFamily="34" charset="0"/>
              </a:rPr>
              <a:t>Shrivastava</a:t>
            </a:r>
            <a:r>
              <a:rPr lang="en-US" sz="2000" b="1" i="1" dirty="0" smtClean="0">
                <a:solidFill>
                  <a:srgbClr val="99CC00"/>
                </a:solidFill>
                <a:latin typeface="Flareserif821 BT" pitchFamily="34" charset="0"/>
              </a:rPr>
              <a:t/>
            </a:r>
            <a:br>
              <a:rPr lang="en-US" sz="2000" b="1" i="1" dirty="0" smtClean="0">
                <a:solidFill>
                  <a:srgbClr val="99CC00"/>
                </a:solidFill>
                <a:latin typeface="Flareserif821 BT" pitchFamily="34" charset="0"/>
              </a:rPr>
            </a:br>
            <a:endParaRPr lang="en-US" sz="2000" b="1" i="1" dirty="0">
              <a:solidFill>
                <a:srgbClr val="99CC00"/>
              </a:solidFill>
              <a:latin typeface="Flareserif821 BT" pitchFamily="34" charset="0"/>
            </a:endParaRPr>
          </a:p>
        </p:txBody>
      </p:sp>
      <p:sp>
        <p:nvSpPr>
          <p:cNvPr id="16" name="TextBox 15"/>
          <p:cNvSpPr txBox="1"/>
          <p:nvPr/>
        </p:nvSpPr>
        <p:spPr>
          <a:xfrm>
            <a:off x="1981200" y="762000"/>
            <a:ext cx="4343400" cy="2123658"/>
          </a:xfrm>
          <a:prstGeom prst="rect">
            <a:avLst/>
          </a:prstGeom>
          <a:noFill/>
        </p:spPr>
        <p:txBody>
          <a:bodyPr wrap="square" rtlCol="0">
            <a:spAutoFit/>
          </a:bodyPr>
          <a:lstStyle/>
          <a:p>
            <a:r>
              <a:rPr lang="en-US" sz="2200" b="1" u="sng" dirty="0" smtClean="0">
                <a:solidFill>
                  <a:schemeClr val="bg1"/>
                </a:solidFill>
                <a:latin typeface="Flareserif821 BT" pitchFamily="34" charset="0"/>
              </a:rPr>
              <a:t>Ministry/Organization </a:t>
            </a:r>
            <a:br>
              <a:rPr lang="en-US" sz="2200" b="1" u="sng" dirty="0" smtClean="0">
                <a:solidFill>
                  <a:schemeClr val="bg1"/>
                </a:solidFill>
                <a:latin typeface="Flareserif821 BT" pitchFamily="34" charset="0"/>
              </a:rPr>
            </a:br>
            <a:r>
              <a:rPr lang="en-US" sz="2200" b="1" u="sng" dirty="0" smtClean="0">
                <a:solidFill>
                  <a:schemeClr val="bg1"/>
                </a:solidFill>
                <a:latin typeface="Flareserif821 BT" pitchFamily="34" charset="0"/>
              </a:rPr>
              <a:t>Name – </a:t>
            </a:r>
            <a:r>
              <a:rPr lang="en-US" sz="2200" b="1" dirty="0" smtClean="0">
                <a:solidFill>
                  <a:srgbClr val="99CC00"/>
                </a:solidFill>
                <a:latin typeface="Flareserif821 BT" pitchFamily="34" charset="0"/>
              </a:rPr>
              <a:t/>
            </a:r>
            <a:br>
              <a:rPr lang="en-US" sz="2200" b="1" dirty="0" smtClean="0">
                <a:solidFill>
                  <a:srgbClr val="99CC00"/>
                </a:solidFill>
                <a:latin typeface="Flareserif821 BT" pitchFamily="34" charset="0"/>
              </a:rPr>
            </a:br>
            <a:r>
              <a:rPr lang="en-US" sz="2200" dirty="0" smtClean="0">
                <a:solidFill>
                  <a:srgbClr val="99CC00"/>
                </a:solidFill>
                <a:latin typeface="Flareserif821 BT" pitchFamily="34" charset="0"/>
              </a:rPr>
              <a:t>Government of Goa </a:t>
            </a:r>
            <a:r>
              <a:rPr lang="en-US" sz="2200" b="1" dirty="0" smtClean="0">
                <a:solidFill>
                  <a:srgbClr val="99CC00"/>
                </a:solidFill>
                <a:latin typeface="Flareserif821 BT" pitchFamily="34" charset="0"/>
              </a:rPr>
              <a:t/>
            </a:r>
            <a:br>
              <a:rPr lang="en-US" sz="2200" b="1" dirty="0" smtClean="0">
                <a:solidFill>
                  <a:srgbClr val="99CC00"/>
                </a:solidFill>
                <a:latin typeface="Flareserif821 BT" pitchFamily="34" charset="0"/>
              </a:rPr>
            </a:br>
            <a:r>
              <a:rPr lang="en-US" sz="2200" b="1" u="sng" dirty="0" smtClean="0">
                <a:solidFill>
                  <a:srgbClr val="99CC00"/>
                </a:solidFill>
                <a:latin typeface="Flareserif821 BT" pitchFamily="34" charset="0"/>
              </a:rPr>
              <a:t/>
            </a:r>
            <a:br>
              <a:rPr lang="en-US" sz="2200" b="1" u="sng" dirty="0" smtClean="0">
                <a:solidFill>
                  <a:srgbClr val="99CC00"/>
                </a:solidFill>
                <a:latin typeface="Flareserif821 BT" pitchFamily="34" charset="0"/>
              </a:rPr>
            </a:br>
            <a:r>
              <a:rPr lang="en-US" sz="2200" b="1" u="sng" dirty="0" smtClean="0">
                <a:solidFill>
                  <a:schemeClr val="bg1"/>
                </a:solidFill>
                <a:latin typeface="Flareserif821 BT" pitchFamily="34" charset="0"/>
              </a:rPr>
              <a:t>Team Name-</a:t>
            </a:r>
          </a:p>
          <a:p>
            <a:r>
              <a:rPr lang="en-US" sz="2200" dirty="0" smtClean="0">
                <a:solidFill>
                  <a:srgbClr val="99CC00"/>
                </a:solidFill>
                <a:latin typeface="Flareserif821 BT" pitchFamily="34" charset="0"/>
              </a:rPr>
              <a:t>Horizon</a:t>
            </a:r>
            <a:endParaRPr lang="en-US" sz="2200" dirty="0">
              <a:solidFill>
                <a:srgbClr val="99CC00"/>
              </a:solidFill>
              <a:latin typeface="Flareserif821 BT" pitchFamily="34" charset="0"/>
            </a:endParaRPr>
          </a:p>
        </p:txBody>
      </p:sp>
      <p:sp>
        <p:nvSpPr>
          <p:cNvPr id="14338" name="AutoShape 2" descr="Image result for smart india hackathon 20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0"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90600" y="457200"/>
            <a:ext cx="3429000" cy="1905000"/>
          </a:xfrm>
          <a:prstGeom prst="rect">
            <a:avLst/>
          </a:prstGeom>
          <a:noFill/>
        </p:spPr>
      </p:pic>
      <p:sp>
        <p:nvSpPr>
          <p:cNvPr id="19" name="TextBox 18"/>
          <p:cNvSpPr txBox="1"/>
          <p:nvPr/>
        </p:nvSpPr>
        <p:spPr>
          <a:xfrm>
            <a:off x="2667000" y="3653135"/>
            <a:ext cx="4648200" cy="461665"/>
          </a:xfrm>
          <a:prstGeom prst="rect">
            <a:avLst/>
          </a:prstGeom>
          <a:noFill/>
        </p:spPr>
        <p:txBody>
          <a:bodyPr wrap="square" rtlCol="0">
            <a:spAutoFit/>
          </a:bodyPr>
          <a:lstStyle/>
          <a:p>
            <a:r>
              <a:rPr lang="en-US" sz="2400" b="1" u="sng" dirty="0" smtClean="0">
                <a:solidFill>
                  <a:schemeClr val="bg1"/>
                </a:solidFill>
                <a:latin typeface="Flareserif821 BT" pitchFamily="34" charset="0"/>
              </a:rPr>
              <a:t>Problem Statement Description-</a:t>
            </a:r>
            <a:endParaRPr lang="en-US" sz="2400" b="1" u="sng" dirty="0">
              <a:solidFill>
                <a:schemeClr val="bg1"/>
              </a:solidFill>
              <a:latin typeface="Flareserif821 BT" pitchFamily="34" charset="0"/>
            </a:endParaRPr>
          </a:p>
        </p:txBody>
      </p:sp>
      <p:sp>
        <p:nvSpPr>
          <p:cNvPr id="21" name="TextBox 20"/>
          <p:cNvSpPr txBox="1"/>
          <p:nvPr/>
        </p:nvSpPr>
        <p:spPr>
          <a:xfrm>
            <a:off x="1219200" y="3995678"/>
            <a:ext cx="7924800" cy="2769989"/>
          </a:xfrm>
          <a:prstGeom prst="rect">
            <a:avLst/>
          </a:prstGeom>
          <a:noFill/>
        </p:spPr>
        <p:txBody>
          <a:bodyPr wrap="square" rtlCol="0">
            <a:spAutoFit/>
          </a:bodyPr>
          <a:lstStyle/>
          <a:p>
            <a:pPr algn="ctr"/>
            <a:r>
              <a:rPr lang="en-US" sz="1450" dirty="0">
                <a:solidFill>
                  <a:schemeClr val="bg1"/>
                </a:solidFill>
                <a:latin typeface="Flareserif821 BT" pitchFamily="34" charset="0"/>
                <a:cs typeface="Times New Roman" pitchFamily="18" charset="0"/>
              </a:rPr>
              <a:t>T</a:t>
            </a:r>
            <a:r>
              <a:rPr lang="en-US" sz="1450" dirty="0" smtClean="0">
                <a:solidFill>
                  <a:schemeClr val="bg1"/>
                </a:solidFill>
                <a:latin typeface="Flareserif821 BT" pitchFamily="34" charset="0"/>
                <a:cs typeface="Times New Roman" pitchFamily="18" charset="0"/>
              </a:rPr>
              <a:t>he Directorate of Higher Education has 7 Government Colleges and 26 aided colleges under it. Altogether, more than 10000 students that pass out from them every year either choose to opt for further studies, work or have their own startups.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features:- (a) allow the Alumni members to register themselves (b) allow colleges to verify and authenticate their registered alumni (c) provision for alumni members to update their details (d) allow the colleges to search details based on criteria such as year, subject, etc. (e) allow the Directorate to search details based on criteria such as colleges, year, subject, etc. (f) send messages and emails to alumni members (g) group chats, create events, publish notices on the portal (h) Security features with login for every user</a:t>
            </a:r>
            <a:endParaRPr lang="en-US" sz="1450" dirty="0">
              <a:solidFill>
                <a:schemeClr val="bg1"/>
              </a:solidFill>
              <a:latin typeface="Flareserif821 BT" pitchFamily="34" charset="0"/>
              <a:cs typeface="Times New Roman" pitchFamily="18" charset="0"/>
            </a:endParaRPr>
          </a:p>
        </p:txBody>
      </p:sp>
      <p:pic>
        <p:nvPicPr>
          <p:cNvPr id="14347" name="Picture 11" descr="Image result for college  clipart"/>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600" y="3733800"/>
            <a:ext cx="2057400" cy="288036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5"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9" name="TextBox 8"/>
          <p:cNvSpPr txBox="1"/>
          <p:nvPr/>
        </p:nvSpPr>
        <p:spPr>
          <a:xfrm>
            <a:off x="838200" y="0"/>
            <a:ext cx="7772400" cy="923330"/>
          </a:xfrm>
          <a:prstGeom prst="rect">
            <a:avLst/>
          </a:prstGeom>
          <a:noFill/>
        </p:spPr>
        <p:txBody>
          <a:bodyPr wrap="square" rtlCol="0">
            <a:spAutoFit/>
          </a:bodyPr>
          <a:lstStyle/>
          <a:p>
            <a:pPr algn="ctr"/>
            <a:r>
              <a:rPr lang="en-US" sz="5400" b="1" u="sng" dirty="0" smtClean="0">
                <a:latin typeface="Flareserif821 BT" pitchFamily="34" charset="0"/>
              </a:rPr>
              <a:t>Solution</a:t>
            </a:r>
            <a:endParaRPr lang="en-US" sz="5400" b="1" u="sng" dirty="0">
              <a:latin typeface="Flareserif821 BT" pitchFamily="34" charset="0"/>
            </a:endParaRPr>
          </a:p>
        </p:txBody>
      </p:sp>
      <p:pic>
        <p:nvPicPr>
          <p:cNvPr id="10"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1066800" y="152400"/>
            <a:ext cx="3733800" cy="1828800"/>
          </a:xfrm>
          <a:prstGeom prst="rect">
            <a:avLst/>
          </a:prstGeom>
          <a:noFill/>
        </p:spPr>
      </p:pic>
      <p:sp>
        <p:nvSpPr>
          <p:cNvPr id="12" name="TextBox 11"/>
          <p:cNvSpPr txBox="1"/>
          <p:nvPr/>
        </p:nvSpPr>
        <p:spPr>
          <a:xfrm>
            <a:off x="1295400" y="1066800"/>
            <a:ext cx="8229600" cy="1477328"/>
          </a:xfrm>
          <a:prstGeom prst="rect">
            <a:avLst/>
          </a:prstGeom>
          <a:noFill/>
        </p:spPr>
        <p:txBody>
          <a:bodyPr wrap="square" rtlCol="0">
            <a:spAutoFit/>
          </a:bodyPr>
          <a:lstStyle/>
          <a:p>
            <a:r>
              <a:rPr lang="en-US" dirty="0" smtClean="0">
                <a:latin typeface="Flareserif821 BT" pitchFamily="34" charset="0"/>
              </a:rPr>
              <a:t>The  solution will include  a </a:t>
            </a:r>
            <a:r>
              <a:rPr lang="en-US" dirty="0" smtClean="0">
                <a:latin typeface="Flareserif821 BT" pitchFamily="34" charset="0"/>
              </a:rPr>
              <a:t>package </a:t>
            </a:r>
            <a:r>
              <a:rPr lang="en-US" dirty="0" smtClean="0">
                <a:latin typeface="Flareserif821 BT" pitchFamily="34" charset="0"/>
              </a:rPr>
              <a:t>of  website and an android app </a:t>
            </a:r>
            <a:endParaRPr lang="en-US" dirty="0" smtClean="0">
              <a:latin typeface="Flareserif821 BT" pitchFamily="34" charset="0"/>
            </a:endParaRPr>
          </a:p>
          <a:p>
            <a:r>
              <a:rPr lang="en-US" dirty="0" smtClean="0">
                <a:latin typeface="Flareserif821 BT" pitchFamily="34" charset="0"/>
              </a:rPr>
              <a:t>for keeping </a:t>
            </a:r>
            <a:r>
              <a:rPr lang="en-US" dirty="0" smtClean="0">
                <a:latin typeface="Flareserif821 BT" pitchFamily="34" charset="0"/>
              </a:rPr>
              <a:t>track of alumni and all the pass out </a:t>
            </a:r>
            <a:r>
              <a:rPr lang="en-US" dirty="0" smtClean="0">
                <a:latin typeface="Flareserif821 BT" pitchFamily="34" charset="0"/>
              </a:rPr>
              <a:t>students </a:t>
            </a:r>
            <a:r>
              <a:rPr lang="en-US" dirty="0" smtClean="0">
                <a:latin typeface="Flareserif821 BT" pitchFamily="34" charset="0"/>
              </a:rPr>
              <a:t>that </a:t>
            </a:r>
            <a:r>
              <a:rPr lang="en-US" dirty="0" smtClean="0">
                <a:latin typeface="Flareserif821 BT" pitchFamily="34" charset="0"/>
              </a:rPr>
              <a:t>will</a:t>
            </a:r>
          </a:p>
          <a:p>
            <a:r>
              <a:rPr lang="en-US" dirty="0" smtClean="0">
                <a:latin typeface="Flareserif821 BT" pitchFamily="34" charset="0"/>
              </a:rPr>
              <a:t>Help both </a:t>
            </a:r>
            <a:r>
              <a:rPr lang="en-US" dirty="0" smtClean="0">
                <a:latin typeface="Flareserif821 BT" pitchFamily="34" charset="0"/>
              </a:rPr>
              <a:t>college authorities and  directorate to keep record of </a:t>
            </a:r>
            <a:endParaRPr lang="en-US" dirty="0" smtClean="0">
              <a:latin typeface="Flareserif821 BT" pitchFamily="34" charset="0"/>
            </a:endParaRPr>
          </a:p>
          <a:p>
            <a:r>
              <a:rPr lang="en-US" dirty="0" smtClean="0">
                <a:latin typeface="Flareserif821 BT" pitchFamily="34" charset="0"/>
              </a:rPr>
              <a:t>their </a:t>
            </a:r>
            <a:r>
              <a:rPr lang="en-US" dirty="0" smtClean="0">
                <a:latin typeface="Flareserif821 BT" pitchFamily="34" charset="0"/>
              </a:rPr>
              <a:t>alumni.</a:t>
            </a:r>
          </a:p>
          <a:p>
            <a:endParaRPr lang="en-US" dirty="0" smtClean="0">
              <a:latin typeface="Flareserif821 BT" pitchFamily="34" charset="0"/>
            </a:endParaRPr>
          </a:p>
        </p:txBody>
      </p:sp>
      <p:sp>
        <p:nvSpPr>
          <p:cNvPr id="13316" name="AutoShape 4" descr="Image result for bulb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Image result for bulb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20" name="Picture 8" descr="Light Bulb Idea Clip Art"/>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 y="3276600"/>
            <a:ext cx="2057400" cy="2846734"/>
          </a:xfrm>
          <a:prstGeom prst="rect">
            <a:avLst/>
          </a:prstGeom>
          <a:noFill/>
        </p:spPr>
      </p:pic>
      <p:pic>
        <p:nvPicPr>
          <p:cNvPr id="13324"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600" y="2667000"/>
            <a:ext cx="1066800" cy="960469"/>
          </a:xfrm>
          <a:prstGeom prst="rect">
            <a:avLst/>
          </a:prstGeom>
          <a:noFill/>
        </p:spPr>
      </p:pic>
      <p:pic>
        <p:nvPicPr>
          <p:cNvPr id="22"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3581400"/>
            <a:ext cx="1066800" cy="960469"/>
          </a:xfrm>
          <a:prstGeom prst="rect">
            <a:avLst/>
          </a:prstGeom>
          <a:noFill/>
        </p:spPr>
      </p:pic>
      <p:pic>
        <p:nvPicPr>
          <p:cNvPr id="23"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419600"/>
            <a:ext cx="1066800" cy="960469"/>
          </a:xfrm>
          <a:prstGeom prst="rect">
            <a:avLst/>
          </a:prstGeom>
          <a:noFill/>
        </p:spPr>
      </p:pic>
      <p:sp>
        <p:nvSpPr>
          <p:cNvPr id="25" name="TextBox 24"/>
          <p:cNvSpPr txBox="1"/>
          <p:nvPr/>
        </p:nvSpPr>
        <p:spPr>
          <a:xfrm>
            <a:off x="2362200" y="2590800"/>
            <a:ext cx="6172200" cy="892552"/>
          </a:xfrm>
          <a:prstGeom prst="rect">
            <a:avLst/>
          </a:prstGeom>
          <a:noFill/>
        </p:spPr>
        <p:txBody>
          <a:bodyPr wrap="square" rtlCol="0">
            <a:spAutoFit/>
          </a:bodyPr>
          <a:lstStyle/>
          <a:p>
            <a:r>
              <a:rPr lang="en-US" sz="2000" b="1" u="sng" dirty="0" smtClean="0">
                <a:latin typeface="Flareserif821 BT" pitchFamily="34" charset="0"/>
              </a:rPr>
              <a:t>Userfriendly Interface</a:t>
            </a:r>
          </a:p>
          <a:p>
            <a:r>
              <a:rPr lang="en-US" sz="1600" dirty="0" smtClean="0">
                <a:latin typeface="Flareserif821 BT" pitchFamily="34" charset="0"/>
              </a:rPr>
              <a:t>Both website and application will be made such that it fall easy to all group of  </a:t>
            </a:r>
            <a:r>
              <a:rPr lang="en-US" sz="1600" dirty="0" smtClean="0">
                <a:latin typeface="Flareserif821 BT" pitchFamily="34" charset="0"/>
              </a:rPr>
              <a:t>pass outs.</a:t>
            </a:r>
            <a:endParaRPr lang="en-US" sz="1600" dirty="0">
              <a:latin typeface="Flareserif821 BT" pitchFamily="34" charset="0"/>
            </a:endParaRPr>
          </a:p>
        </p:txBody>
      </p:sp>
      <p:sp>
        <p:nvSpPr>
          <p:cNvPr id="26" name="TextBox 25"/>
          <p:cNvSpPr txBox="1"/>
          <p:nvPr/>
        </p:nvSpPr>
        <p:spPr>
          <a:xfrm>
            <a:off x="2362200" y="3505200"/>
            <a:ext cx="6781800" cy="892552"/>
          </a:xfrm>
          <a:prstGeom prst="rect">
            <a:avLst/>
          </a:prstGeom>
          <a:noFill/>
        </p:spPr>
        <p:txBody>
          <a:bodyPr wrap="square" rtlCol="0">
            <a:spAutoFit/>
          </a:bodyPr>
          <a:lstStyle/>
          <a:p>
            <a:r>
              <a:rPr lang="en-US" sz="2000" b="1" u="sng" dirty="0" smtClean="0">
                <a:latin typeface="Flareserif821 BT" pitchFamily="34" charset="0"/>
              </a:rPr>
              <a:t>Regular Updates</a:t>
            </a:r>
          </a:p>
          <a:p>
            <a:r>
              <a:rPr lang="en-US" sz="1600" dirty="0" smtClean="0">
                <a:latin typeface="Flareserif821 BT" pitchFamily="34" charset="0"/>
              </a:rPr>
              <a:t>Regular </a:t>
            </a:r>
            <a:r>
              <a:rPr lang="en-US" sz="1600" dirty="0" smtClean="0">
                <a:latin typeface="Flareserif821 BT" pitchFamily="34" charset="0"/>
              </a:rPr>
              <a:t>connection </a:t>
            </a:r>
            <a:r>
              <a:rPr lang="en-US" sz="1600" dirty="0" smtClean="0">
                <a:latin typeface="Flareserif821 BT" pitchFamily="34" charset="0"/>
              </a:rPr>
              <a:t>to the registered alumni will be established so that any upgradation </a:t>
            </a:r>
            <a:r>
              <a:rPr lang="en-US" sz="1600" dirty="0" smtClean="0">
                <a:latin typeface="Flareserif821 BT" pitchFamily="34" charset="0"/>
              </a:rPr>
              <a:t>or decline </a:t>
            </a:r>
            <a:r>
              <a:rPr lang="en-US" sz="1600" dirty="0" smtClean="0">
                <a:latin typeface="Flareserif821 BT" pitchFamily="34" charset="0"/>
              </a:rPr>
              <a:t>in their career will be taken into </a:t>
            </a:r>
            <a:r>
              <a:rPr lang="en-US" sz="1600" dirty="0" smtClean="0">
                <a:latin typeface="Flareserif821 BT" pitchFamily="34" charset="0"/>
              </a:rPr>
              <a:t>consideration.</a:t>
            </a:r>
            <a:endParaRPr lang="en-US" sz="1600" dirty="0">
              <a:latin typeface="Flareserif821 BT" pitchFamily="34" charset="0"/>
            </a:endParaRPr>
          </a:p>
        </p:txBody>
      </p:sp>
      <p:sp>
        <p:nvSpPr>
          <p:cNvPr id="27" name="TextBox 26"/>
          <p:cNvSpPr txBox="1"/>
          <p:nvPr/>
        </p:nvSpPr>
        <p:spPr>
          <a:xfrm>
            <a:off x="2362200" y="4419600"/>
            <a:ext cx="6781800" cy="892552"/>
          </a:xfrm>
          <a:prstGeom prst="rect">
            <a:avLst/>
          </a:prstGeom>
          <a:noFill/>
        </p:spPr>
        <p:txBody>
          <a:bodyPr wrap="square" rtlCol="0">
            <a:spAutoFit/>
          </a:bodyPr>
          <a:lstStyle/>
          <a:p>
            <a:r>
              <a:rPr lang="en-US" sz="2000" b="1" u="sng" dirty="0" smtClean="0">
                <a:latin typeface="Flareserif821 BT" pitchFamily="34" charset="0"/>
              </a:rPr>
              <a:t>Easy Bifurcation</a:t>
            </a:r>
          </a:p>
          <a:p>
            <a:r>
              <a:rPr lang="en-US" sz="1600" dirty="0" smtClean="0">
                <a:latin typeface="Flareserif821 BT" pitchFamily="34" charset="0"/>
              </a:rPr>
              <a:t>The  application will allow both college and directorate to search details of registered alumni based on criteria such as college, year,subject </a:t>
            </a:r>
            <a:r>
              <a:rPr lang="en-US" sz="1600" dirty="0" smtClean="0">
                <a:latin typeface="Flareserif821 BT" pitchFamily="34" charset="0"/>
              </a:rPr>
              <a:t>etc.</a:t>
            </a:r>
            <a:endParaRPr lang="en-US" sz="1600" dirty="0">
              <a:latin typeface="Flareserif821 BT" pitchFamily="34" charset="0"/>
            </a:endParaRPr>
          </a:p>
        </p:txBody>
      </p:sp>
      <p:sp>
        <p:nvSpPr>
          <p:cNvPr id="29" name="TextBox 28"/>
          <p:cNvSpPr txBox="1"/>
          <p:nvPr/>
        </p:nvSpPr>
        <p:spPr>
          <a:xfrm>
            <a:off x="2362200" y="5334000"/>
            <a:ext cx="6781800" cy="1138773"/>
          </a:xfrm>
          <a:prstGeom prst="rect">
            <a:avLst/>
          </a:prstGeom>
          <a:noFill/>
        </p:spPr>
        <p:txBody>
          <a:bodyPr wrap="square" rtlCol="0">
            <a:spAutoFit/>
          </a:bodyPr>
          <a:lstStyle/>
          <a:p>
            <a:r>
              <a:rPr lang="en-US" sz="2000" b="1" u="sng" dirty="0" smtClean="0">
                <a:latin typeface="Flareserif821 BT" pitchFamily="34" charset="0"/>
              </a:rPr>
              <a:t>Authorized Entry Only</a:t>
            </a:r>
          </a:p>
          <a:p>
            <a:r>
              <a:rPr lang="en-US" sz="1600" dirty="0" smtClean="0">
                <a:latin typeface="Flareserif821 BT" pitchFamily="34" charset="0"/>
              </a:rPr>
              <a:t>The user’s </a:t>
            </a:r>
            <a:r>
              <a:rPr lang="en-US" sz="1600" dirty="0" smtClean="0">
                <a:latin typeface="Flareserif821 BT" pitchFamily="34" charset="0"/>
              </a:rPr>
              <a:t>acount will be made as soon as a person become legal applicant of an institute and login to his/her account can </a:t>
            </a:r>
            <a:r>
              <a:rPr lang="en-US" sz="1600" dirty="0" smtClean="0">
                <a:latin typeface="Flareserif821 BT" pitchFamily="34" charset="0"/>
              </a:rPr>
              <a:t>be accessed</a:t>
            </a:r>
            <a:endParaRPr lang="en-US" sz="1600" dirty="0" smtClean="0">
              <a:latin typeface="Flareserif821 BT" pitchFamily="34" charset="0"/>
            </a:endParaRPr>
          </a:p>
          <a:p>
            <a:r>
              <a:rPr lang="en-US" sz="1600" dirty="0" smtClean="0">
                <a:latin typeface="Flareserif821 BT" pitchFamily="34" charset="0"/>
              </a:rPr>
              <a:t>only </a:t>
            </a:r>
            <a:r>
              <a:rPr lang="en-US" sz="1600" dirty="0" smtClean="0">
                <a:latin typeface="Flareserif821 BT" pitchFamily="34" charset="0"/>
              </a:rPr>
              <a:t>through </a:t>
            </a:r>
            <a:r>
              <a:rPr lang="en-US" sz="1600" dirty="0" smtClean="0">
                <a:latin typeface="Flareserif821 BT" pitchFamily="34" charset="0"/>
              </a:rPr>
              <a:t>valid student </a:t>
            </a:r>
            <a:r>
              <a:rPr lang="en-US" sz="1600" dirty="0" smtClean="0">
                <a:latin typeface="Flareserif821 BT" pitchFamily="34" charset="0"/>
              </a:rPr>
              <a:t>Id </a:t>
            </a:r>
            <a:r>
              <a:rPr lang="en-US" sz="1600" dirty="0" smtClean="0">
                <a:latin typeface="Flareserif821 BT" pitchFamily="34" charset="0"/>
              </a:rPr>
              <a:t>set by directorate </a:t>
            </a:r>
            <a:r>
              <a:rPr lang="en-US" sz="1600" dirty="0" smtClean="0">
                <a:latin typeface="Flareserif821 BT" pitchFamily="34" charset="0"/>
              </a:rPr>
              <a:t>itself.</a:t>
            </a:r>
            <a:endParaRPr lang="en-US" sz="1600" dirty="0">
              <a:latin typeface="Flareserif821 BT" pitchFamily="34" charset="0"/>
            </a:endParaRPr>
          </a:p>
        </p:txBody>
      </p:sp>
      <p:pic>
        <p:nvPicPr>
          <p:cNvPr id="30"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5410200"/>
            <a:ext cx="1066800" cy="960469"/>
          </a:xfrm>
          <a:prstGeom prst="rect">
            <a:avLst/>
          </a:prstGeom>
          <a:noFill/>
        </p:spPr>
      </p:pic>
      <p:sp>
        <p:nvSpPr>
          <p:cNvPr id="17" name="TextBox 16"/>
          <p:cNvSpPr txBox="1"/>
          <p:nvPr/>
        </p:nvSpPr>
        <p:spPr>
          <a:xfrm>
            <a:off x="2362200" y="2249269"/>
            <a:ext cx="3886200" cy="646331"/>
          </a:xfrm>
          <a:prstGeom prst="rect">
            <a:avLst/>
          </a:prstGeom>
          <a:noFill/>
        </p:spPr>
        <p:txBody>
          <a:bodyPr wrap="square" rtlCol="0">
            <a:spAutoFit/>
          </a:bodyPr>
          <a:lstStyle/>
          <a:p>
            <a:r>
              <a:rPr lang="en-US" u="sng" dirty="0" smtClean="0">
                <a:latin typeface="Flareserif821 BT" pitchFamily="34" charset="0"/>
              </a:rPr>
              <a:t>The major benefits undertaken are-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14400" y="228600"/>
            <a:ext cx="3733800" cy="1828800"/>
          </a:xfrm>
          <a:prstGeom prst="rect">
            <a:avLst/>
          </a:prstGeom>
          <a:noFill/>
        </p:spPr>
      </p:pic>
      <p:sp>
        <p:nvSpPr>
          <p:cNvPr id="4" name="TextBox 3"/>
          <p:cNvSpPr txBox="1"/>
          <p:nvPr/>
        </p:nvSpPr>
        <p:spPr>
          <a:xfrm>
            <a:off x="2438400" y="152400"/>
            <a:ext cx="5867400" cy="923330"/>
          </a:xfrm>
          <a:prstGeom prst="rect">
            <a:avLst/>
          </a:prstGeom>
          <a:noFill/>
        </p:spPr>
        <p:txBody>
          <a:bodyPr wrap="square" rtlCol="0">
            <a:spAutoFit/>
          </a:bodyPr>
          <a:lstStyle/>
          <a:p>
            <a:r>
              <a:rPr lang="en-US" sz="5400" b="1" u="sng" dirty="0" smtClean="0">
                <a:latin typeface="Flareserif821 BT" pitchFamily="34" charset="0"/>
              </a:rPr>
              <a:t>Technology Stack</a:t>
            </a:r>
            <a:endParaRPr lang="en-US" sz="5400" b="1" u="sng" dirty="0">
              <a:latin typeface="Flareserif821 BT" pitchFamily="34" charset="0"/>
            </a:endParaRPr>
          </a:p>
        </p:txBody>
      </p:sp>
      <p:pic>
        <p:nvPicPr>
          <p:cNvPr id="20"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2895600"/>
            <a:ext cx="1066800" cy="960469"/>
          </a:xfrm>
          <a:prstGeom prst="rect">
            <a:avLst/>
          </a:prstGeom>
          <a:noFill/>
        </p:spPr>
      </p:pic>
      <p:pic>
        <p:nvPicPr>
          <p:cNvPr id="21"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4114800"/>
            <a:ext cx="1066800" cy="960469"/>
          </a:xfrm>
          <a:prstGeom prst="rect">
            <a:avLst/>
          </a:prstGeom>
          <a:noFill/>
        </p:spPr>
      </p:pic>
      <p:pic>
        <p:nvPicPr>
          <p:cNvPr id="22"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495800"/>
            <a:ext cx="1066800" cy="960469"/>
          </a:xfrm>
          <a:prstGeom prst="rect">
            <a:avLst/>
          </a:prstGeom>
          <a:noFill/>
        </p:spPr>
      </p:pic>
      <p:pic>
        <p:nvPicPr>
          <p:cNvPr id="23"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895600"/>
            <a:ext cx="1066800" cy="960469"/>
          </a:xfrm>
          <a:prstGeom prst="rect">
            <a:avLst/>
          </a:prstGeom>
          <a:noFill/>
        </p:spPr>
      </p:pic>
      <p:pic>
        <p:nvPicPr>
          <p:cNvPr id="24"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34000" y="1524000"/>
            <a:ext cx="1066800" cy="960469"/>
          </a:xfrm>
          <a:prstGeom prst="rect">
            <a:avLst/>
          </a:prstGeom>
          <a:noFill/>
        </p:spPr>
      </p:pic>
      <p:pic>
        <p:nvPicPr>
          <p:cNvPr id="25" name="Picture 12" descr="Related imag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1524000"/>
            <a:ext cx="1066800" cy="960469"/>
          </a:xfrm>
          <a:prstGeom prst="rect">
            <a:avLst/>
          </a:prstGeom>
          <a:noFill/>
        </p:spPr>
      </p:pic>
      <p:sp>
        <p:nvSpPr>
          <p:cNvPr id="26" name="TextBox 25"/>
          <p:cNvSpPr txBox="1"/>
          <p:nvPr/>
        </p:nvSpPr>
        <p:spPr>
          <a:xfrm>
            <a:off x="2362200" y="1447800"/>
            <a:ext cx="3429000" cy="1508105"/>
          </a:xfrm>
          <a:prstGeom prst="rect">
            <a:avLst/>
          </a:prstGeom>
          <a:noFill/>
        </p:spPr>
        <p:txBody>
          <a:bodyPr wrap="square" rtlCol="0">
            <a:spAutoFit/>
          </a:bodyPr>
          <a:lstStyle/>
          <a:p>
            <a:pPr lvl="0"/>
            <a:r>
              <a:rPr lang="en-US" sz="2000" b="1" u="sng" dirty="0" smtClean="0">
                <a:latin typeface="Flareserif821 BT" pitchFamily="34" charset="0"/>
                <a:ea typeface="Calibri"/>
                <a:cs typeface="Calibri"/>
                <a:sym typeface="Calibri"/>
              </a:rPr>
              <a:t>HTML /CSS /Bootstrap</a:t>
            </a:r>
          </a:p>
          <a:p>
            <a:r>
              <a:rPr lang="en-US" sz="1600" dirty="0" smtClean="0">
                <a:latin typeface="Flareserif821 BT" pitchFamily="34" charset="0"/>
                <a:ea typeface="Calibri"/>
                <a:cs typeface="Calibri"/>
                <a:sym typeface="Calibri"/>
              </a:rPr>
              <a:t>These are basic languages used to make interface of websites</a:t>
            </a:r>
            <a:r>
              <a:rPr lang="en-US" dirty="0" smtClean="0">
                <a:latin typeface="Flareserif821 BT" pitchFamily="34" charset="0"/>
                <a:ea typeface="Calibri"/>
                <a:cs typeface="Calibri"/>
                <a:sym typeface="Calibri"/>
              </a:rPr>
              <a:t>.</a:t>
            </a:r>
            <a:endParaRPr lang="ko-KR" altLang="en-US" dirty="0" smtClean="0">
              <a:latin typeface="Flareserif821 BT" pitchFamily="34" charset="0"/>
              <a:cs typeface="Arial" pitchFamily="34" charset="0"/>
            </a:endParaRPr>
          </a:p>
          <a:p>
            <a:pPr lvl="0"/>
            <a:endParaRPr lang="en-US" b="1" dirty="0" smtClean="0">
              <a:solidFill>
                <a:srgbClr val="FFC000"/>
              </a:solidFill>
              <a:ea typeface="Calibri"/>
              <a:cs typeface="Calibri"/>
              <a:sym typeface="Calibri"/>
            </a:endParaRPr>
          </a:p>
          <a:p>
            <a:endParaRPr lang="en-US" dirty="0"/>
          </a:p>
        </p:txBody>
      </p:sp>
      <p:sp>
        <p:nvSpPr>
          <p:cNvPr id="27" name="Rectangle 26"/>
          <p:cNvSpPr/>
          <p:nvPr/>
        </p:nvSpPr>
        <p:spPr>
          <a:xfrm>
            <a:off x="2971800" y="4038600"/>
            <a:ext cx="2450927" cy="1169551"/>
          </a:xfrm>
          <a:prstGeom prst="rect">
            <a:avLst/>
          </a:prstGeom>
        </p:spPr>
        <p:txBody>
          <a:bodyPr wrap="none">
            <a:spAutoFit/>
          </a:bodyPr>
          <a:lstStyle/>
          <a:p>
            <a:pPr lvl="0"/>
            <a:r>
              <a:rPr lang="en-US" sz="2000" b="1" u="sng" dirty="0" smtClean="0">
                <a:latin typeface="Flareserif821 BT" pitchFamily="34" charset="0"/>
                <a:ea typeface="Calibri"/>
                <a:cs typeface="Calibri"/>
                <a:sym typeface="Calibri"/>
              </a:rPr>
              <a:t>JavaScript</a:t>
            </a:r>
          </a:p>
          <a:p>
            <a:r>
              <a:rPr lang="en-US" sz="1600" dirty="0" smtClean="0">
                <a:latin typeface="Flareserif821 BT" pitchFamily="34" charset="0"/>
                <a:ea typeface="Calibri"/>
                <a:cs typeface="Calibri"/>
                <a:sym typeface="Calibri"/>
              </a:rPr>
              <a:t>This is </a:t>
            </a:r>
            <a:r>
              <a:rPr lang="en-US" sz="1600" dirty="0" smtClean="0">
                <a:latin typeface="Flareserif821 BT" pitchFamily="34" charset="0"/>
                <a:ea typeface="Calibri"/>
                <a:cs typeface="Calibri"/>
                <a:sym typeface="Calibri"/>
              </a:rPr>
              <a:t>the </a:t>
            </a:r>
            <a:r>
              <a:rPr lang="en-US" sz="1600" dirty="0" smtClean="0">
                <a:latin typeface="Flareserif821 BT" pitchFamily="34" charset="0"/>
                <a:ea typeface="Calibri"/>
                <a:cs typeface="Calibri"/>
                <a:sym typeface="Calibri"/>
              </a:rPr>
              <a:t>basic </a:t>
            </a:r>
            <a:r>
              <a:rPr lang="en-US" sz="1600" dirty="0" smtClean="0">
                <a:latin typeface="Flareserif821 BT" pitchFamily="34" charset="0"/>
                <a:ea typeface="Calibri"/>
                <a:cs typeface="Calibri"/>
                <a:sym typeface="Calibri"/>
              </a:rPr>
              <a:t>backend </a:t>
            </a:r>
            <a:endParaRPr lang="en-US" sz="1600" dirty="0" smtClean="0">
              <a:latin typeface="Flareserif821 BT" pitchFamily="34" charset="0"/>
              <a:ea typeface="Calibri"/>
              <a:cs typeface="Calibri"/>
              <a:sym typeface="Calibri"/>
            </a:endParaRPr>
          </a:p>
          <a:p>
            <a:r>
              <a:rPr lang="en-US" sz="1600" dirty="0" smtClean="0">
                <a:latin typeface="Flareserif821 BT" pitchFamily="34" charset="0"/>
                <a:ea typeface="Calibri"/>
                <a:cs typeface="Calibri"/>
                <a:sym typeface="Calibri"/>
              </a:rPr>
              <a:t>language for a website </a:t>
            </a:r>
            <a:r>
              <a:rPr lang="en-US" sz="1600" dirty="0" smtClean="0">
                <a:ea typeface="Calibri"/>
                <a:cs typeface="Calibri"/>
                <a:sym typeface="Calibri"/>
              </a:rPr>
              <a:t>. </a:t>
            </a:r>
            <a:endParaRPr lang="en-US" sz="1600" dirty="0" smtClean="0"/>
          </a:p>
          <a:p>
            <a:pPr lvl="0"/>
            <a:endParaRPr lang="en-US" b="1" dirty="0">
              <a:solidFill>
                <a:srgbClr val="FFC000"/>
              </a:solidFill>
              <a:ea typeface="Calibri"/>
              <a:cs typeface="Calibri"/>
              <a:sym typeface="Calibri"/>
            </a:endParaRPr>
          </a:p>
        </p:txBody>
      </p:sp>
      <p:sp>
        <p:nvSpPr>
          <p:cNvPr id="28" name="Rectangle 27"/>
          <p:cNvSpPr/>
          <p:nvPr/>
        </p:nvSpPr>
        <p:spPr>
          <a:xfrm>
            <a:off x="2514600" y="2667000"/>
            <a:ext cx="3177473" cy="1415772"/>
          </a:xfrm>
          <a:prstGeom prst="rect">
            <a:avLst/>
          </a:prstGeom>
        </p:spPr>
        <p:txBody>
          <a:bodyPr wrap="none">
            <a:spAutoFit/>
          </a:bodyPr>
          <a:lstStyle/>
          <a:p>
            <a:pPr lvl="0"/>
            <a:r>
              <a:rPr lang="en-US" sz="2000" b="1" u="sng" dirty="0" smtClean="0">
                <a:latin typeface="Flareserif821 BT" pitchFamily="34" charset="0"/>
                <a:ea typeface="Calibri"/>
                <a:cs typeface="Calibri"/>
                <a:sym typeface="Calibri"/>
              </a:rPr>
              <a:t>Firebase</a:t>
            </a:r>
          </a:p>
          <a:p>
            <a:r>
              <a:rPr lang="en-US" sz="1600" dirty="0" smtClean="0">
                <a:latin typeface="Flareserif821 BT" pitchFamily="34" charset="0"/>
                <a:ea typeface="Calibri"/>
                <a:cs typeface="Calibri"/>
                <a:sym typeface="Calibri"/>
              </a:rPr>
              <a:t>It is a common platform provided</a:t>
            </a:r>
          </a:p>
          <a:p>
            <a:r>
              <a:rPr lang="en-US" sz="1600" dirty="0" smtClean="0">
                <a:latin typeface="Flareserif821 BT" pitchFamily="34" charset="0"/>
                <a:ea typeface="Calibri"/>
                <a:cs typeface="Calibri"/>
                <a:sym typeface="Calibri"/>
              </a:rPr>
              <a:t>by Google for </a:t>
            </a:r>
            <a:r>
              <a:rPr lang="en-US" sz="1600" dirty="0" smtClean="0">
                <a:latin typeface="Flareserif821 BT" pitchFamily="34" charset="0"/>
                <a:ea typeface="Calibri"/>
                <a:cs typeface="Calibri"/>
                <a:sym typeface="Calibri"/>
              </a:rPr>
              <a:t>websites </a:t>
            </a:r>
            <a:r>
              <a:rPr lang="en-US" sz="1600" dirty="0" smtClean="0">
                <a:latin typeface="Flareserif821 BT" pitchFamily="34" charset="0"/>
                <a:ea typeface="Calibri"/>
                <a:cs typeface="Calibri"/>
                <a:sym typeface="Calibri"/>
              </a:rPr>
              <a:t>and app</a:t>
            </a:r>
          </a:p>
          <a:p>
            <a:r>
              <a:rPr lang="en-US" sz="1600" dirty="0" smtClean="0">
                <a:latin typeface="Flareserif821 BT" pitchFamily="34" charset="0"/>
                <a:ea typeface="Calibri"/>
                <a:cs typeface="Calibri"/>
                <a:sym typeface="Calibri"/>
              </a:rPr>
              <a:t>development.</a:t>
            </a:r>
            <a:endParaRPr lang="en-US" sz="1600" dirty="0" smtClean="0">
              <a:latin typeface="Flareserif821 BT" pitchFamily="34" charset="0"/>
            </a:endParaRPr>
          </a:p>
          <a:p>
            <a:pPr lvl="0"/>
            <a:endParaRPr lang="en-US" dirty="0">
              <a:solidFill>
                <a:srgbClr val="FFC000"/>
              </a:solidFill>
            </a:endParaRPr>
          </a:p>
        </p:txBody>
      </p:sp>
      <p:sp>
        <p:nvSpPr>
          <p:cNvPr id="29" name="Rectangle 28"/>
          <p:cNvSpPr/>
          <p:nvPr/>
        </p:nvSpPr>
        <p:spPr>
          <a:xfrm>
            <a:off x="6248401" y="1524000"/>
            <a:ext cx="2895600" cy="1169551"/>
          </a:xfrm>
          <a:prstGeom prst="rect">
            <a:avLst/>
          </a:prstGeom>
        </p:spPr>
        <p:txBody>
          <a:bodyPr wrap="square">
            <a:spAutoFit/>
          </a:bodyPr>
          <a:lstStyle/>
          <a:p>
            <a:pPr lvl="0"/>
            <a:r>
              <a:rPr lang="en-US" sz="2000" b="1" u="sng" dirty="0" smtClean="0">
                <a:latin typeface="Flareserif821 BT" pitchFamily="34" charset="0"/>
                <a:ea typeface="Calibri"/>
                <a:cs typeface="Calibri"/>
                <a:sym typeface="Calibri"/>
              </a:rPr>
              <a:t>FXML</a:t>
            </a:r>
          </a:p>
          <a:p>
            <a:r>
              <a:rPr lang="en-US" sz="1600" dirty="0" smtClean="0">
                <a:latin typeface="Flareserif821 BT" pitchFamily="34" charset="0"/>
                <a:ea typeface="Calibri"/>
                <a:cs typeface="Calibri"/>
                <a:sym typeface="Calibri"/>
              </a:rPr>
              <a:t>Basic </a:t>
            </a:r>
            <a:r>
              <a:rPr lang="en-US" sz="1600" dirty="0" smtClean="0">
                <a:latin typeface="Flareserif821 BT" pitchFamily="34" charset="0"/>
                <a:ea typeface="Calibri"/>
                <a:cs typeface="Calibri"/>
                <a:sym typeface="Calibri"/>
              </a:rPr>
              <a:t>f</a:t>
            </a:r>
            <a:r>
              <a:rPr lang="en-US" sz="1600" dirty="0" smtClean="0">
                <a:latin typeface="Flareserif821 BT" pitchFamily="34" charset="0"/>
                <a:ea typeface="Calibri"/>
                <a:cs typeface="Calibri"/>
                <a:sym typeface="Calibri"/>
              </a:rPr>
              <a:t>rontend </a:t>
            </a:r>
            <a:r>
              <a:rPr lang="en-US" sz="1600" dirty="0" smtClean="0">
                <a:latin typeface="Flareserif821 BT" pitchFamily="34" charset="0"/>
                <a:ea typeface="Calibri"/>
                <a:cs typeface="Calibri"/>
                <a:sym typeface="Calibri"/>
              </a:rPr>
              <a:t>language</a:t>
            </a:r>
          </a:p>
          <a:p>
            <a:r>
              <a:rPr lang="en-US" sz="1600" dirty="0" smtClean="0">
                <a:latin typeface="Flareserif821 BT" pitchFamily="34" charset="0"/>
                <a:ea typeface="Calibri"/>
                <a:cs typeface="Calibri"/>
                <a:sym typeface="Calibri"/>
              </a:rPr>
              <a:t>for android app development.</a:t>
            </a:r>
            <a:endParaRPr lang="ko-KR" altLang="en-US" sz="1600" dirty="0" smtClean="0">
              <a:latin typeface="Flareserif821 BT" pitchFamily="34" charset="0"/>
              <a:cs typeface="Arial" pitchFamily="34" charset="0"/>
            </a:endParaRPr>
          </a:p>
          <a:p>
            <a:pPr lvl="0"/>
            <a:endParaRPr lang="en-US" b="1" dirty="0">
              <a:latin typeface="Calibri"/>
              <a:ea typeface="Calibri"/>
              <a:cs typeface="Calibri"/>
              <a:sym typeface="Calibri"/>
            </a:endParaRPr>
          </a:p>
        </p:txBody>
      </p:sp>
      <p:sp>
        <p:nvSpPr>
          <p:cNvPr id="30" name="Rectangle 29"/>
          <p:cNvSpPr/>
          <p:nvPr/>
        </p:nvSpPr>
        <p:spPr>
          <a:xfrm>
            <a:off x="6324600" y="2971800"/>
            <a:ext cx="2648482" cy="1415772"/>
          </a:xfrm>
          <a:prstGeom prst="rect">
            <a:avLst/>
          </a:prstGeom>
        </p:spPr>
        <p:txBody>
          <a:bodyPr wrap="none">
            <a:spAutoFit/>
          </a:bodyPr>
          <a:lstStyle/>
          <a:p>
            <a:r>
              <a:rPr lang="en-US" sz="2000" b="1" u="sng" dirty="0" smtClean="0">
                <a:latin typeface="Flareserif821 BT" pitchFamily="34" charset="0"/>
                <a:ea typeface="Calibri"/>
                <a:cs typeface="Calibri"/>
                <a:sym typeface="Calibri"/>
              </a:rPr>
              <a:t>Kotlin</a:t>
            </a:r>
          </a:p>
          <a:p>
            <a:r>
              <a:rPr lang="en-US" sz="1600" dirty="0" smtClean="0">
                <a:latin typeface="Flareserif821 BT" pitchFamily="34" charset="0"/>
                <a:ea typeface="Calibri"/>
                <a:cs typeface="Calibri"/>
                <a:sym typeface="Calibri"/>
              </a:rPr>
              <a:t>It is the lightest and fastest </a:t>
            </a:r>
          </a:p>
          <a:p>
            <a:r>
              <a:rPr lang="en-US" sz="1600" dirty="0" smtClean="0">
                <a:latin typeface="Flareserif821 BT" pitchFamily="34" charset="0"/>
                <a:ea typeface="Calibri"/>
                <a:cs typeface="Calibri"/>
                <a:sym typeface="Calibri"/>
              </a:rPr>
              <a:t>android </a:t>
            </a:r>
            <a:r>
              <a:rPr lang="en-US" sz="1600" dirty="0" smtClean="0">
                <a:latin typeface="Flareserif821 BT" pitchFamily="34" charset="0"/>
                <a:ea typeface="Calibri"/>
                <a:cs typeface="Calibri"/>
                <a:sym typeface="Calibri"/>
              </a:rPr>
              <a:t>app </a:t>
            </a:r>
            <a:r>
              <a:rPr lang="en-US" sz="1600" dirty="0" smtClean="0">
                <a:latin typeface="Flareserif821 BT" pitchFamily="34" charset="0"/>
                <a:ea typeface="Calibri"/>
                <a:cs typeface="Calibri"/>
                <a:sym typeface="Calibri"/>
              </a:rPr>
              <a:t>backend</a:t>
            </a:r>
          </a:p>
          <a:p>
            <a:r>
              <a:rPr lang="en-US" sz="1600" dirty="0" smtClean="0">
                <a:latin typeface="Flareserif821 BT" pitchFamily="34" charset="0"/>
                <a:ea typeface="Calibri"/>
                <a:cs typeface="Calibri"/>
                <a:sym typeface="Calibri"/>
              </a:rPr>
              <a:t>l</a:t>
            </a:r>
            <a:r>
              <a:rPr lang="en-US" sz="1600" dirty="0" smtClean="0">
                <a:latin typeface="Flareserif821 BT" pitchFamily="34" charset="0"/>
                <a:ea typeface="Calibri"/>
                <a:cs typeface="Calibri"/>
                <a:sym typeface="Calibri"/>
              </a:rPr>
              <a:t>anguage </a:t>
            </a:r>
            <a:r>
              <a:rPr lang="en-US" sz="1600" dirty="0" smtClean="0">
                <a:latin typeface="Flareserif821 BT" pitchFamily="34" charset="0"/>
                <a:ea typeface="Calibri"/>
                <a:cs typeface="Calibri"/>
                <a:sym typeface="Calibri"/>
              </a:rPr>
              <a:t>for android apps.</a:t>
            </a:r>
            <a:endParaRPr lang="ko-KR" altLang="en-US" sz="1600" dirty="0" smtClean="0">
              <a:latin typeface="Flareserif821 BT" pitchFamily="34" charset="0"/>
              <a:cs typeface="Arial" pitchFamily="34" charset="0"/>
            </a:endParaRPr>
          </a:p>
          <a:p>
            <a:endParaRPr lang="ko-KR" altLang="en-US" b="1" dirty="0">
              <a:latin typeface="Flareserif821 BT" pitchFamily="34" charset="0"/>
              <a:cs typeface="Arial" pitchFamily="34" charset="0"/>
            </a:endParaRPr>
          </a:p>
        </p:txBody>
      </p:sp>
      <p:sp>
        <p:nvSpPr>
          <p:cNvPr id="31" name="Rectangle 30"/>
          <p:cNvSpPr/>
          <p:nvPr/>
        </p:nvSpPr>
        <p:spPr>
          <a:xfrm>
            <a:off x="6172200" y="4419600"/>
            <a:ext cx="3047244" cy="1138773"/>
          </a:xfrm>
          <a:prstGeom prst="rect">
            <a:avLst/>
          </a:prstGeom>
        </p:spPr>
        <p:txBody>
          <a:bodyPr wrap="none">
            <a:spAutoFit/>
          </a:bodyPr>
          <a:lstStyle/>
          <a:p>
            <a:r>
              <a:rPr lang="en-US" altLang="ko-KR" sz="2000" b="1" u="sng" dirty="0" smtClean="0">
                <a:latin typeface="Flareserif821 BT" pitchFamily="34" charset="0"/>
                <a:cs typeface="Arial" pitchFamily="34" charset="0"/>
              </a:rPr>
              <a:t>jQuery / Node.js</a:t>
            </a:r>
          </a:p>
          <a:p>
            <a:r>
              <a:rPr lang="en-US" altLang="ko-KR" sz="1600" dirty="0" smtClean="0">
                <a:latin typeface="Flareserif821 BT" pitchFamily="34" charset="0"/>
                <a:cs typeface="Arial" pitchFamily="34" charset="0"/>
              </a:rPr>
              <a:t>These are JavaScript frameworks</a:t>
            </a:r>
          </a:p>
          <a:p>
            <a:r>
              <a:rPr lang="en-US" altLang="ko-KR" sz="1600" dirty="0" smtClean="0">
                <a:latin typeface="Flareserif821 BT" pitchFamily="34" charset="0"/>
                <a:cs typeface="Arial" pitchFamily="34" charset="0"/>
              </a:rPr>
              <a:t> </a:t>
            </a:r>
            <a:r>
              <a:rPr lang="en-US" altLang="ko-KR" sz="1600" dirty="0" smtClean="0">
                <a:latin typeface="Flareserif821 BT" pitchFamily="34" charset="0"/>
                <a:cs typeface="Arial" pitchFamily="34" charset="0"/>
              </a:rPr>
              <a:t>which are </a:t>
            </a:r>
            <a:r>
              <a:rPr lang="en-US" altLang="ko-KR" sz="1600" dirty="0" smtClean="0">
                <a:latin typeface="Flareserif821 BT" pitchFamily="34" charset="0"/>
                <a:cs typeface="Arial" pitchFamily="34" charset="0"/>
              </a:rPr>
              <a:t>used to </a:t>
            </a:r>
            <a:r>
              <a:rPr lang="en-US" altLang="ko-KR" sz="1600" dirty="0" smtClean="0">
                <a:latin typeface="Flareserif821 BT" pitchFamily="34" charset="0"/>
                <a:cs typeface="Arial" pitchFamily="34" charset="0"/>
              </a:rPr>
              <a:t>make</a:t>
            </a:r>
          </a:p>
          <a:p>
            <a:r>
              <a:rPr lang="en-US" altLang="ko-KR" sz="1600" dirty="0" smtClean="0">
                <a:latin typeface="Flareserif821 BT" pitchFamily="34" charset="0"/>
                <a:cs typeface="Arial" pitchFamily="34" charset="0"/>
              </a:rPr>
              <a:t> websites more </a:t>
            </a:r>
            <a:r>
              <a:rPr lang="en-US" altLang="ko-KR" sz="1600" dirty="0" smtClean="0">
                <a:latin typeface="Flareserif821 BT" pitchFamily="34" charset="0"/>
                <a:cs typeface="Arial" pitchFamily="34" charset="0"/>
              </a:rPr>
              <a:t>interactive</a:t>
            </a:r>
            <a:endParaRPr lang="ko-KR" altLang="en-US" sz="1600" b="1" dirty="0">
              <a:latin typeface="Flareserif821 BT" pitchFamily="34" charset="0"/>
              <a:cs typeface="Arial" pitchFamily="34" charset="0"/>
            </a:endParaRPr>
          </a:p>
        </p:txBody>
      </p:sp>
      <p:pic>
        <p:nvPicPr>
          <p:cNvPr id="27660" name="Picture 12" descr="Image result for coding clipart"/>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524000" y="3048000"/>
            <a:ext cx="4591050" cy="45910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228600" y="533400"/>
            <a:ext cx="3733800" cy="1828800"/>
          </a:xfrm>
          <a:prstGeom prst="rect">
            <a:avLst/>
          </a:prstGeom>
          <a:noFill/>
        </p:spPr>
      </p:pic>
      <p:pic>
        <p:nvPicPr>
          <p:cNvPr id="4" name="Picture 4" descr="C:\Users\SID\Desktop\156.pn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09800" y="990600"/>
            <a:ext cx="6400800" cy="3600450"/>
          </a:xfrm>
          <a:prstGeom prst="rect">
            <a:avLst/>
          </a:prstGeom>
          <a:noFill/>
        </p:spPr>
      </p:pic>
      <p:pic>
        <p:nvPicPr>
          <p:cNvPr id="5" name="Picture 3" descr="C:\Users\SID\Desktop\2.pn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971800" y="4191000"/>
            <a:ext cx="5029200" cy="2828925"/>
          </a:xfrm>
          <a:prstGeom prst="rect">
            <a:avLst/>
          </a:prstGeom>
          <a:noFill/>
        </p:spPr>
      </p:pic>
      <p:sp>
        <p:nvSpPr>
          <p:cNvPr id="6" name="TextBox 5"/>
          <p:cNvSpPr txBox="1"/>
          <p:nvPr/>
        </p:nvSpPr>
        <p:spPr>
          <a:xfrm>
            <a:off x="3429000" y="0"/>
            <a:ext cx="5181600" cy="923330"/>
          </a:xfrm>
          <a:prstGeom prst="rect">
            <a:avLst/>
          </a:prstGeom>
          <a:noFill/>
        </p:spPr>
        <p:txBody>
          <a:bodyPr wrap="square" rtlCol="0">
            <a:spAutoFit/>
          </a:bodyPr>
          <a:lstStyle/>
          <a:p>
            <a:r>
              <a:rPr lang="en-US" sz="5400" b="1" u="sng" dirty="0" smtClean="0">
                <a:latin typeface="Flareserif821 BT" pitchFamily="34" charset="0"/>
              </a:rPr>
              <a:t>Use Cases</a:t>
            </a:r>
            <a:endParaRPr lang="en-US" sz="5400" b="1" u="sng" dirty="0">
              <a:latin typeface="Flareserif821 BT" pitchFamily="34" charset="0"/>
            </a:endParaRPr>
          </a:p>
        </p:txBody>
      </p:sp>
      <p:pic>
        <p:nvPicPr>
          <p:cNvPr id="28674" name="Picture 2" descr="Related image"/>
          <p:cNvPicPr>
            <a:picLocks noChangeAspect="1" noChangeArrowheads="1"/>
          </p:cNvPicPr>
          <p:nvPr/>
        </p:nvPicPr>
        <p:blipFill>
          <a:blip r:embed="rId6">
            <a:clrChange>
              <a:clrFrom>
                <a:srgbClr val="F8F8F8"/>
              </a:clrFrom>
              <a:clrTo>
                <a:srgbClr val="F8F8F8">
                  <a:alpha val="0"/>
                </a:srgbClr>
              </a:clrTo>
            </a:clrChange>
          </a:blip>
          <a:srcRect/>
          <a:stretch>
            <a:fillRect/>
          </a:stretch>
        </p:blipFill>
        <p:spPr bwMode="auto">
          <a:xfrm>
            <a:off x="-609600" y="3124200"/>
            <a:ext cx="4706303"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SID\Desktop\111.pn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
        <p:nvSpPr>
          <p:cNvPr id="3" name="TextBox 2"/>
          <p:cNvSpPr txBox="1"/>
          <p:nvPr/>
        </p:nvSpPr>
        <p:spPr>
          <a:xfrm>
            <a:off x="2590800" y="76200"/>
            <a:ext cx="5257800" cy="923330"/>
          </a:xfrm>
          <a:prstGeom prst="rect">
            <a:avLst/>
          </a:prstGeom>
          <a:noFill/>
        </p:spPr>
        <p:txBody>
          <a:bodyPr wrap="square" rtlCol="0">
            <a:spAutoFit/>
          </a:bodyPr>
          <a:lstStyle/>
          <a:p>
            <a:r>
              <a:rPr lang="en-US" sz="5400" b="1" u="sng" dirty="0">
                <a:latin typeface="Flareserif821 BT" pitchFamily="34" charset="0"/>
              </a:rPr>
              <a:t>D</a:t>
            </a:r>
            <a:r>
              <a:rPr lang="en-US" sz="5400" b="1" u="sng" dirty="0" smtClean="0">
                <a:latin typeface="Flareserif821 BT" pitchFamily="34" charset="0"/>
              </a:rPr>
              <a:t>ependencies</a:t>
            </a:r>
            <a:endParaRPr lang="en-US" b="1" u="sng" dirty="0">
              <a:latin typeface="Flareserif821 BT" pitchFamily="34" charset="0"/>
            </a:endParaRPr>
          </a:p>
        </p:txBody>
      </p:sp>
      <p:pic>
        <p:nvPicPr>
          <p:cNvPr id="4" name="Picture 4" descr="Image result for smart india hackathon 2020"/>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990600" y="381000"/>
            <a:ext cx="3733800" cy="1828800"/>
          </a:xfrm>
          <a:prstGeom prst="rect">
            <a:avLst/>
          </a:prstGeom>
          <a:noFill/>
        </p:spPr>
      </p:pic>
      <p:pic>
        <p:nvPicPr>
          <p:cNvPr id="29698" name="Picture 2" descr="Related image"/>
          <p:cNvPicPr>
            <a:picLocks noChangeAspect="1" noChangeArrowheads="1"/>
          </p:cNvPicPr>
          <p:nvPr/>
        </p:nvPicPr>
        <p:blipFill>
          <a:blip r:embed="rId4">
            <a:clrChange>
              <a:clrFrom>
                <a:srgbClr val="F6F6F6"/>
              </a:clrFrom>
              <a:clrTo>
                <a:srgbClr val="F6F6F6">
                  <a:alpha val="0"/>
                </a:srgbClr>
              </a:clrTo>
            </a:clrChange>
          </a:blip>
          <a:srcRect/>
          <a:stretch>
            <a:fillRect/>
          </a:stretch>
        </p:blipFill>
        <p:spPr bwMode="auto">
          <a:xfrm>
            <a:off x="152400" y="3200400"/>
            <a:ext cx="3124200" cy="3124201"/>
          </a:xfrm>
          <a:prstGeom prst="rect">
            <a:avLst/>
          </a:prstGeom>
          <a:noFill/>
        </p:spPr>
      </p:pic>
      <p:pic>
        <p:nvPicPr>
          <p:cNvPr id="6"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48000" y="2133600"/>
            <a:ext cx="1066800" cy="960469"/>
          </a:xfrm>
          <a:prstGeom prst="rect">
            <a:avLst/>
          </a:prstGeom>
          <a:noFill/>
        </p:spPr>
      </p:pic>
      <p:pic>
        <p:nvPicPr>
          <p:cNvPr id="7"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24200" y="3581400"/>
            <a:ext cx="1066800" cy="960469"/>
          </a:xfrm>
          <a:prstGeom prst="rect">
            <a:avLst/>
          </a:prstGeom>
          <a:noFill/>
        </p:spPr>
      </p:pic>
      <p:pic>
        <p:nvPicPr>
          <p:cNvPr id="8" name="Picture 12" descr="Related imag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24200" y="5135531"/>
            <a:ext cx="1066800" cy="960469"/>
          </a:xfrm>
          <a:prstGeom prst="rect">
            <a:avLst/>
          </a:prstGeom>
          <a:noFill/>
        </p:spPr>
      </p:pic>
      <p:sp>
        <p:nvSpPr>
          <p:cNvPr id="9" name="TextBox 8"/>
          <p:cNvSpPr txBox="1"/>
          <p:nvPr/>
        </p:nvSpPr>
        <p:spPr>
          <a:xfrm>
            <a:off x="4267200" y="2209800"/>
            <a:ext cx="4419600" cy="954107"/>
          </a:xfrm>
          <a:prstGeom prst="rect">
            <a:avLst/>
          </a:prstGeom>
          <a:noFill/>
        </p:spPr>
        <p:txBody>
          <a:bodyPr wrap="square" rtlCol="0">
            <a:spAutoFit/>
          </a:bodyPr>
          <a:lstStyle/>
          <a:p>
            <a:r>
              <a:rPr lang="en-US" sz="2000" b="1" u="sng" dirty="0" smtClean="0">
                <a:latin typeface="Flareserif821 BT" pitchFamily="34" charset="0"/>
              </a:rPr>
              <a:t>Dependency on </a:t>
            </a:r>
            <a:r>
              <a:rPr lang="en-US" sz="2000" b="1" u="sng" dirty="0" smtClean="0">
                <a:latin typeface="Flareserif821 BT" pitchFamily="34" charset="0"/>
              </a:rPr>
              <a:t>User</a:t>
            </a:r>
            <a:endParaRPr lang="en-US" sz="2000" b="1" u="sng" dirty="0" smtClean="0">
              <a:latin typeface="Flareserif821 BT" pitchFamily="34" charset="0"/>
            </a:endParaRPr>
          </a:p>
          <a:p>
            <a:r>
              <a:rPr lang="en-US" dirty="0" smtClean="0">
                <a:latin typeface="Flareserif821 BT" pitchFamily="34" charset="0"/>
              </a:rPr>
              <a:t>The website created will be dependent</a:t>
            </a:r>
          </a:p>
          <a:p>
            <a:r>
              <a:rPr lang="en-US" dirty="0" smtClean="0">
                <a:latin typeface="Flareserif821 BT" pitchFamily="34" charset="0"/>
              </a:rPr>
              <a:t> on </a:t>
            </a:r>
            <a:r>
              <a:rPr lang="en-US" dirty="0" smtClean="0">
                <a:latin typeface="Flareserif821 BT" pitchFamily="34" charset="0"/>
              </a:rPr>
              <a:t>alumni </a:t>
            </a:r>
            <a:r>
              <a:rPr lang="en-US" dirty="0" smtClean="0">
                <a:latin typeface="Flareserif821 BT" pitchFamily="34" charset="0"/>
              </a:rPr>
              <a:t>for </a:t>
            </a:r>
            <a:r>
              <a:rPr lang="en-US" dirty="0" smtClean="0">
                <a:latin typeface="Flareserif821 BT" pitchFamily="34" charset="0"/>
              </a:rPr>
              <a:t>upgradation </a:t>
            </a:r>
            <a:r>
              <a:rPr lang="en-US" dirty="0" smtClean="0">
                <a:latin typeface="Flareserif821 BT" pitchFamily="34" charset="0"/>
              </a:rPr>
              <a:t>and </a:t>
            </a:r>
            <a:r>
              <a:rPr lang="en-US" dirty="0" smtClean="0">
                <a:latin typeface="Flareserif821 BT" pitchFamily="34" charset="0"/>
              </a:rPr>
              <a:t>validity.</a:t>
            </a:r>
            <a:endParaRPr lang="en-US" dirty="0">
              <a:latin typeface="Flareserif821 BT" pitchFamily="34" charset="0"/>
            </a:endParaRPr>
          </a:p>
        </p:txBody>
      </p:sp>
      <p:sp>
        <p:nvSpPr>
          <p:cNvPr id="10" name="TextBox 9"/>
          <p:cNvSpPr txBox="1"/>
          <p:nvPr/>
        </p:nvSpPr>
        <p:spPr>
          <a:xfrm>
            <a:off x="4267200" y="3733800"/>
            <a:ext cx="4495800" cy="954107"/>
          </a:xfrm>
          <a:prstGeom prst="rect">
            <a:avLst/>
          </a:prstGeom>
          <a:noFill/>
        </p:spPr>
        <p:txBody>
          <a:bodyPr wrap="square" rtlCol="0">
            <a:spAutoFit/>
          </a:bodyPr>
          <a:lstStyle/>
          <a:p>
            <a:r>
              <a:rPr lang="en-US" sz="2000" b="1" u="sng" dirty="0" smtClean="0">
                <a:latin typeface="Flareserif821 BT" pitchFamily="34" charset="0"/>
              </a:rPr>
              <a:t>Reality </a:t>
            </a:r>
            <a:r>
              <a:rPr lang="en-US" sz="2000" b="1" u="sng" dirty="0" smtClean="0">
                <a:latin typeface="Flareserif821 BT" pitchFamily="34" charset="0"/>
              </a:rPr>
              <a:t>Check</a:t>
            </a:r>
            <a:endParaRPr lang="en-US" sz="2000" b="1" u="sng" dirty="0" smtClean="0">
              <a:latin typeface="Flareserif821 BT" pitchFamily="34" charset="0"/>
            </a:endParaRPr>
          </a:p>
          <a:p>
            <a:r>
              <a:rPr lang="en-US" dirty="0" smtClean="0">
                <a:latin typeface="Flareserif821 BT" pitchFamily="34" charset="0"/>
              </a:rPr>
              <a:t>Completely </a:t>
            </a:r>
            <a:r>
              <a:rPr lang="en-US" dirty="0" smtClean="0">
                <a:latin typeface="Flareserif821 BT" pitchFamily="34" charset="0"/>
              </a:rPr>
              <a:t>dependent </a:t>
            </a:r>
            <a:r>
              <a:rPr lang="en-US" dirty="0" smtClean="0">
                <a:latin typeface="Flareserif821 BT" pitchFamily="34" charset="0"/>
              </a:rPr>
              <a:t>on user  whether  information provided is valid or </a:t>
            </a:r>
            <a:r>
              <a:rPr lang="en-US" dirty="0" smtClean="0">
                <a:latin typeface="Flareserif821 BT" pitchFamily="34" charset="0"/>
              </a:rPr>
              <a:t>not.</a:t>
            </a:r>
            <a:endParaRPr lang="en-US" dirty="0">
              <a:latin typeface="Flareserif821 BT" pitchFamily="34" charset="0"/>
            </a:endParaRPr>
          </a:p>
        </p:txBody>
      </p:sp>
      <p:sp>
        <p:nvSpPr>
          <p:cNvPr id="11" name="TextBox 10"/>
          <p:cNvSpPr txBox="1"/>
          <p:nvPr/>
        </p:nvSpPr>
        <p:spPr>
          <a:xfrm>
            <a:off x="4267200" y="5029200"/>
            <a:ext cx="3657600" cy="1508105"/>
          </a:xfrm>
          <a:prstGeom prst="rect">
            <a:avLst/>
          </a:prstGeom>
          <a:noFill/>
        </p:spPr>
        <p:txBody>
          <a:bodyPr wrap="square" rtlCol="0">
            <a:spAutoFit/>
          </a:bodyPr>
          <a:lstStyle/>
          <a:p>
            <a:r>
              <a:rPr lang="en-US" sz="2000" b="1" u="sng" dirty="0" smtClean="0">
                <a:latin typeface="Flareserif821 BT" pitchFamily="34" charset="0"/>
              </a:rPr>
              <a:t>Regular Upgradation</a:t>
            </a:r>
          </a:p>
          <a:p>
            <a:r>
              <a:rPr lang="en-US" dirty="0" smtClean="0">
                <a:latin typeface="Flareserif821 BT" pitchFamily="34" charset="0"/>
              </a:rPr>
              <a:t>Frequent upgradation required to  keep track of career record of the  </a:t>
            </a:r>
            <a:r>
              <a:rPr lang="en-US" dirty="0" smtClean="0">
                <a:latin typeface="Flareserif821 BT" pitchFamily="34" charset="0"/>
              </a:rPr>
              <a:t>alumni.</a:t>
            </a:r>
            <a:endParaRPr lang="en-US" dirty="0" smtClean="0">
              <a:latin typeface="Flareserif821 BT" pitchFamily="34"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453</TotalTime>
  <Words>505</Words>
  <Application>Microsoft Office PowerPoint</Application>
  <PresentationFormat>On-screen Show (4:3)</PresentationFormat>
  <Paragraphs>52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Module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Ministry/Organization Namew</dc:title>
  <dc:creator>SID</dc:creator>
  <cp:lastModifiedBy>SID</cp:lastModifiedBy>
  <cp:revision>50</cp:revision>
  <dcterms:created xsi:type="dcterms:W3CDTF">2020-01-06T10:22:40Z</dcterms:created>
  <dcterms:modified xsi:type="dcterms:W3CDTF">2020-01-06T18:04:14Z</dcterms:modified>
</cp:coreProperties>
</file>