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62"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HwoaXdM9TiS6hAxWkRMC4GtgM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71" name="Google Shape;7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dirty="0"/>
          </a:p>
        </p:txBody>
      </p:sp>
      <p:sp>
        <p:nvSpPr>
          <p:cNvPr id="78" name="Google Shape;7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9" name="Google Shape;7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5" name="Google Shape;8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7" name="Google Shape;8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1" name="Google Shape;9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0"/>
        <p:cNvGrpSpPr/>
        <p:nvPr/>
      </p:nvGrpSpPr>
      <p:grpSpPr>
        <a:xfrm>
          <a:off x="0" y="0"/>
          <a:ext cx="0" cy="0"/>
          <a:chOff x="0" y="0"/>
          <a:chExt cx="0" cy="0"/>
        </a:xfrm>
      </p:grpSpPr>
      <p:sp>
        <p:nvSpPr>
          <p:cNvPr id="21" name="Google Shape;21;p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FEFEFE"/>
              </a:buClr>
              <a:buSzPts val="5400"/>
              <a:buNone/>
              <a:defRPr sz="5400" b="0">
                <a:solidFill>
                  <a:srgbClr val="FEFEFE"/>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10"/>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2400"/>
              <a:buFont typeface="Calibri"/>
              <a:buNone/>
            </a:pPr>
            <a:endParaRPr sz="2400" dirty="0">
              <a:solidFill>
                <a:schemeClr val="lt1"/>
              </a:solidFill>
              <a:latin typeface="Calibri"/>
              <a:ea typeface="Calibri"/>
              <a:cs typeface="Calibri"/>
              <a:sym typeface="Calibri"/>
            </a:endParaRPr>
          </a:p>
        </p:txBody>
      </p:sp>
      <p:sp>
        <p:nvSpPr>
          <p:cNvPr id="24" name="Google Shape;24;p10"/>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2400"/>
              <a:buFont typeface="Calibri"/>
              <a:buNone/>
            </a:pPr>
            <a:endParaRPr sz="2400" dirty="0">
              <a:solidFill>
                <a:schemeClr val="lt1"/>
              </a:solidFill>
              <a:latin typeface="Calibri"/>
              <a:ea typeface="Calibri"/>
              <a:cs typeface="Calibri"/>
              <a:sym typeface="Calibri"/>
            </a:endParaRPr>
          </a:p>
        </p:txBody>
      </p:sp>
      <p:sp>
        <p:nvSpPr>
          <p:cNvPr id="25" name="Google Shape;25;p10"/>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Calibri"/>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10"/>
          <p:cNvSpPr txBox="1">
            <a:spLocks noGrp="1"/>
          </p:cNvSpPr>
          <p:nvPr>
            <p:ph type="body" idx="1"/>
          </p:nvPr>
        </p:nvSpPr>
        <p:spPr>
          <a:xfrm>
            <a:off x="609600" y="2661000"/>
            <a:ext cx="3576800" cy="3572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800"/>
              </a:spcBef>
              <a:spcAft>
                <a:spcPts val="0"/>
              </a:spcAft>
              <a:buClr>
                <a:schemeClr val="lt1"/>
              </a:buClr>
              <a:buSzPts val="1800"/>
              <a:buChar char="▸"/>
              <a:defRPr sz="2400"/>
            </a:lvl1pPr>
            <a:lvl2pPr marL="914400" lvl="1" indent="-342900" algn="l">
              <a:lnSpc>
                <a:spcPct val="90000"/>
              </a:lnSpc>
              <a:spcBef>
                <a:spcPts val="800"/>
              </a:spcBef>
              <a:spcAft>
                <a:spcPts val="0"/>
              </a:spcAft>
              <a:buClr>
                <a:schemeClr val="lt1"/>
              </a:buClr>
              <a:buSzPts val="1800"/>
              <a:buChar char="▹"/>
              <a:defRPr sz="2400"/>
            </a:lvl2pPr>
            <a:lvl3pPr marL="1371600" lvl="2" indent="-342900" algn="l">
              <a:lnSpc>
                <a:spcPct val="90000"/>
              </a:lnSpc>
              <a:spcBef>
                <a:spcPts val="800"/>
              </a:spcBef>
              <a:spcAft>
                <a:spcPts val="0"/>
              </a:spcAft>
              <a:buClr>
                <a:schemeClr val="lt1"/>
              </a:buClr>
              <a:buSzPts val="1800"/>
              <a:buChar char="▹"/>
              <a:defRPr sz="2400"/>
            </a:lvl3pPr>
            <a:lvl4pPr marL="1828800" lvl="3" indent="-342900" algn="l">
              <a:lnSpc>
                <a:spcPct val="90000"/>
              </a:lnSpc>
              <a:spcBef>
                <a:spcPts val="800"/>
              </a:spcBef>
              <a:spcAft>
                <a:spcPts val="0"/>
              </a:spcAft>
              <a:buClr>
                <a:schemeClr val="lt1"/>
              </a:buClr>
              <a:buSzPts val="1800"/>
              <a:buChar char="▹"/>
              <a:defRPr sz="2400"/>
            </a:lvl4pPr>
            <a:lvl5pPr marL="2286000" lvl="4" indent="-342900" algn="l">
              <a:lnSpc>
                <a:spcPct val="90000"/>
              </a:lnSpc>
              <a:spcBef>
                <a:spcPts val="800"/>
              </a:spcBef>
              <a:spcAft>
                <a:spcPts val="0"/>
              </a:spcAft>
              <a:buClr>
                <a:schemeClr val="lt1"/>
              </a:buClr>
              <a:buSzPts val="1800"/>
              <a:buChar char="▹"/>
              <a:defRPr sz="2400"/>
            </a:lvl5pPr>
            <a:lvl6pPr marL="2743200" lvl="5" indent="-342900" algn="l">
              <a:lnSpc>
                <a:spcPct val="90000"/>
              </a:lnSpc>
              <a:spcBef>
                <a:spcPts val="800"/>
              </a:spcBef>
              <a:spcAft>
                <a:spcPts val="0"/>
              </a:spcAft>
              <a:buClr>
                <a:schemeClr val="lt1"/>
              </a:buClr>
              <a:buSzPts val="1800"/>
              <a:buChar char="▹"/>
              <a:defRPr sz="2400"/>
            </a:lvl6pPr>
            <a:lvl7pPr marL="3200400" lvl="6" indent="-342900" algn="l">
              <a:lnSpc>
                <a:spcPct val="90000"/>
              </a:lnSpc>
              <a:spcBef>
                <a:spcPts val="800"/>
              </a:spcBef>
              <a:spcAft>
                <a:spcPts val="0"/>
              </a:spcAft>
              <a:buClr>
                <a:schemeClr val="lt1"/>
              </a:buClr>
              <a:buSzPts val="1800"/>
              <a:buChar char="▹"/>
              <a:defRPr sz="2400"/>
            </a:lvl7pPr>
            <a:lvl8pPr marL="3657600" lvl="7" indent="-342900" algn="l">
              <a:lnSpc>
                <a:spcPct val="90000"/>
              </a:lnSpc>
              <a:spcBef>
                <a:spcPts val="800"/>
              </a:spcBef>
              <a:spcAft>
                <a:spcPts val="0"/>
              </a:spcAft>
              <a:buClr>
                <a:schemeClr val="lt1"/>
              </a:buClr>
              <a:buSzPts val="1800"/>
              <a:buChar char="▹"/>
              <a:defRPr sz="2400"/>
            </a:lvl8pPr>
            <a:lvl9pPr marL="4114800" lvl="8" indent="-342900" algn="l">
              <a:lnSpc>
                <a:spcPct val="90000"/>
              </a:lnSpc>
              <a:spcBef>
                <a:spcPts val="800"/>
              </a:spcBef>
              <a:spcAft>
                <a:spcPts val="0"/>
              </a:spcAft>
              <a:buClr>
                <a:schemeClr val="lt1"/>
              </a:buClr>
              <a:buSzPts val="1800"/>
              <a:buChar char="▹"/>
              <a:defRPr sz="2400"/>
            </a:lvl9pPr>
          </a:lstStyle>
          <a:p>
            <a:endParaRPr/>
          </a:p>
        </p:txBody>
      </p:sp>
      <p:sp>
        <p:nvSpPr>
          <p:cNvPr id="27" name="Google Shape;27;p10"/>
          <p:cNvSpPr txBox="1">
            <a:spLocks noGrp="1"/>
          </p:cNvSpPr>
          <p:nvPr>
            <p:ph type="body" idx="2"/>
          </p:nvPr>
        </p:nvSpPr>
        <p:spPr>
          <a:xfrm>
            <a:off x="4554104" y="2661000"/>
            <a:ext cx="3576800" cy="3572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800"/>
              </a:spcBef>
              <a:spcAft>
                <a:spcPts val="0"/>
              </a:spcAft>
              <a:buClr>
                <a:schemeClr val="lt1"/>
              </a:buClr>
              <a:buSzPts val="1800"/>
              <a:buChar char="▸"/>
              <a:defRPr sz="2400"/>
            </a:lvl1pPr>
            <a:lvl2pPr marL="914400" lvl="1" indent="-342900" algn="l">
              <a:lnSpc>
                <a:spcPct val="90000"/>
              </a:lnSpc>
              <a:spcBef>
                <a:spcPts val="800"/>
              </a:spcBef>
              <a:spcAft>
                <a:spcPts val="0"/>
              </a:spcAft>
              <a:buClr>
                <a:schemeClr val="lt1"/>
              </a:buClr>
              <a:buSzPts val="1800"/>
              <a:buChar char="▹"/>
              <a:defRPr sz="2400"/>
            </a:lvl2pPr>
            <a:lvl3pPr marL="1371600" lvl="2" indent="-342900" algn="l">
              <a:lnSpc>
                <a:spcPct val="90000"/>
              </a:lnSpc>
              <a:spcBef>
                <a:spcPts val="800"/>
              </a:spcBef>
              <a:spcAft>
                <a:spcPts val="0"/>
              </a:spcAft>
              <a:buClr>
                <a:schemeClr val="lt1"/>
              </a:buClr>
              <a:buSzPts val="1800"/>
              <a:buChar char="▹"/>
              <a:defRPr sz="2400"/>
            </a:lvl3pPr>
            <a:lvl4pPr marL="1828800" lvl="3" indent="-342900" algn="l">
              <a:lnSpc>
                <a:spcPct val="90000"/>
              </a:lnSpc>
              <a:spcBef>
                <a:spcPts val="800"/>
              </a:spcBef>
              <a:spcAft>
                <a:spcPts val="0"/>
              </a:spcAft>
              <a:buClr>
                <a:schemeClr val="lt1"/>
              </a:buClr>
              <a:buSzPts val="1800"/>
              <a:buChar char="▹"/>
              <a:defRPr sz="2400"/>
            </a:lvl4pPr>
            <a:lvl5pPr marL="2286000" lvl="4" indent="-342900" algn="l">
              <a:lnSpc>
                <a:spcPct val="90000"/>
              </a:lnSpc>
              <a:spcBef>
                <a:spcPts val="800"/>
              </a:spcBef>
              <a:spcAft>
                <a:spcPts val="0"/>
              </a:spcAft>
              <a:buClr>
                <a:schemeClr val="lt1"/>
              </a:buClr>
              <a:buSzPts val="1800"/>
              <a:buChar char="▹"/>
              <a:defRPr sz="2400"/>
            </a:lvl5pPr>
            <a:lvl6pPr marL="2743200" lvl="5" indent="-342900" algn="l">
              <a:lnSpc>
                <a:spcPct val="90000"/>
              </a:lnSpc>
              <a:spcBef>
                <a:spcPts val="800"/>
              </a:spcBef>
              <a:spcAft>
                <a:spcPts val="0"/>
              </a:spcAft>
              <a:buClr>
                <a:schemeClr val="lt1"/>
              </a:buClr>
              <a:buSzPts val="1800"/>
              <a:buChar char="▹"/>
              <a:defRPr sz="2400"/>
            </a:lvl6pPr>
            <a:lvl7pPr marL="3200400" lvl="6" indent="-342900" algn="l">
              <a:lnSpc>
                <a:spcPct val="90000"/>
              </a:lnSpc>
              <a:spcBef>
                <a:spcPts val="800"/>
              </a:spcBef>
              <a:spcAft>
                <a:spcPts val="0"/>
              </a:spcAft>
              <a:buClr>
                <a:schemeClr val="lt1"/>
              </a:buClr>
              <a:buSzPts val="1800"/>
              <a:buChar char="▹"/>
              <a:defRPr sz="2400"/>
            </a:lvl7pPr>
            <a:lvl8pPr marL="3657600" lvl="7" indent="-342900" algn="l">
              <a:lnSpc>
                <a:spcPct val="90000"/>
              </a:lnSpc>
              <a:spcBef>
                <a:spcPts val="800"/>
              </a:spcBef>
              <a:spcAft>
                <a:spcPts val="0"/>
              </a:spcAft>
              <a:buClr>
                <a:schemeClr val="lt1"/>
              </a:buClr>
              <a:buSzPts val="1800"/>
              <a:buChar char="▹"/>
              <a:defRPr sz="2400"/>
            </a:lvl8pPr>
            <a:lvl9pPr marL="4114800" lvl="8" indent="-342900" algn="l">
              <a:lnSpc>
                <a:spcPct val="90000"/>
              </a:lnSpc>
              <a:spcBef>
                <a:spcPts val="800"/>
              </a:spcBef>
              <a:spcAft>
                <a:spcPts val="0"/>
              </a:spcAft>
              <a:buClr>
                <a:schemeClr val="lt1"/>
              </a:buClr>
              <a:buSzPts val="1800"/>
              <a:buChar char="▹"/>
              <a:defRPr sz="2400"/>
            </a:lvl9pPr>
          </a:lstStyle>
          <a:p>
            <a:endParaRPr/>
          </a:p>
        </p:txBody>
      </p:sp>
      <p:sp>
        <p:nvSpPr>
          <p:cNvPr id="28" name="Google Shape;28;p10"/>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4" name="Google Shape;4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7" name="Google Shape;57;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 name="Google Shape;58;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9" name="Google Shape;59;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p:nvPr/>
        </p:nvSpPr>
        <p:spPr>
          <a:xfrm>
            <a:off x="196118" y="386856"/>
            <a:ext cx="482438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chemeClr val="dk1"/>
                </a:solidFill>
                <a:latin typeface="Calibri"/>
                <a:ea typeface="Calibri"/>
                <a:cs typeface="Calibri"/>
                <a:sym typeface="Calibri"/>
              </a:rPr>
              <a:t>Ministry /Organization Name:-</a:t>
            </a:r>
            <a:endParaRPr dirty="0"/>
          </a:p>
          <a:p>
            <a:pPr marL="0" marR="0" lvl="0" indent="0" algn="l" rtl="0">
              <a:spcBef>
                <a:spcPts val="0"/>
              </a:spcBef>
              <a:spcAft>
                <a:spcPts val="0"/>
              </a:spcAft>
              <a:buNone/>
            </a:pPr>
            <a:endParaRPr sz="3600" b="1" dirty="0">
              <a:solidFill>
                <a:srgbClr val="00B0F0"/>
              </a:solidFill>
              <a:latin typeface="Calibri"/>
              <a:ea typeface="Calibri"/>
              <a:cs typeface="Calibri"/>
              <a:sym typeface="Calibri"/>
            </a:endParaRPr>
          </a:p>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Team name:-</a:t>
            </a:r>
            <a:endParaRPr dirty="0"/>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p:txBody>
      </p:sp>
      <p:sp>
        <p:nvSpPr>
          <p:cNvPr id="99" name="Google Shape;99;p1"/>
          <p:cNvSpPr/>
          <p:nvPr/>
        </p:nvSpPr>
        <p:spPr>
          <a:xfrm>
            <a:off x="349188" y="1661505"/>
            <a:ext cx="2127312" cy="400235"/>
          </a:xfrm>
          <a:prstGeom prst="roundRect">
            <a:avLst>
              <a:gd name="adj" fmla="val 16667"/>
            </a:avLst>
          </a:prstGeom>
          <a:solidFill>
            <a:srgbClr val="001848">
              <a:alpha val="57254"/>
            </a:srgbClr>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Govt.of Sikkim</a:t>
            </a:r>
            <a:endParaRPr dirty="0"/>
          </a:p>
        </p:txBody>
      </p:sp>
      <p:sp>
        <p:nvSpPr>
          <p:cNvPr id="100" name="Google Shape;100;p1"/>
          <p:cNvSpPr txBox="1"/>
          <p:nvPr/>
        </p:nvSpPr>
        <p:spPr>
          <a:xfrm>
            <a:off x="6673175" y="382957"/>
            <a:ext cx="5322707" cy="36009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Problem Statement Title:-</a:t>
            </a:r>
            <a:endParaRPr dirty="0"/>
          </a:p>
          <a:p>
            <a:pPr marL="0" marR="0" lvl="0" indent="0" algn="l" rtl="0">
              <a:spcBef>
                <a:spcPts val="0"/>
              </a:spcBef>
              <a:spcAft>
                <a:spcPts val="0"/>
              </a:spcAft>
              <a:buNone/>
            </a:pPr>
            <a:r>
              <a:rPr lang="en-US" sz="2400" dirty="0">
                <a:solidFill>
                  <a:srgbClr val="00B0F0"/>
                </a:solidFill>
                <a:latin typeface="Calibri"/>
                <a:ea typeface="Calibri"/>
                <a:cs typeface="Calibri"/>
                <a:sym typeface="Calibri"/>
              </a:rPr>
              <a:t>Online STET (State Teacher Eligibility Test) Software or web portal.</a:t>
            </a:r>
            <a:endParaRPr sz="4400" b="1" dirty="0">
              <a:solidFill>
                <a:srgbClr val="00B0F0"/>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Team leader name:-</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600" b="1" dirty="0">
              <a:solidFill>
                <a:schemeClr val="dk1"/>
              </a:solidFill>
              <a:latin typeface="Calibri"/>
              <a:ea typeface="Calibri"/>
              <a:cs typeface="Calibri"/>
              <a:sym typeface="Calibri"/>
            </a:endParaRPr>
          </a:p>
        </p:txBody>
      </p:sp>
      <p:sp>
        <p:nvSpPr>
          <p:cNvPr id="101" name="Google Shape;101;p1"/>
          <p:cNvSpPr/>
          <p:nvPr/>
        </p:nvSpPr>
        <p:spPr>
          <a:xfrm>
            <a:off x="349197" y="2740557"/>
            <a:ext cx="2384400" cy="442500"/>
          </a:xfrm>
          <a:prstGeom prst="roundRect">
            <a:avLst>
              <a:gd name="adj" fmla="val 16667"/>
            </a:avLst>
          </a:prstGeom>
          <a:solidFill>
            <a:srgbClr val="001848">
              <a:alpha val="57250"/>
            </a:srgbClr>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dirty="0">
                <a:solidFill>
                  <a:schemeClr val="lt1"/>
                </a:solidFill>
                <a:latin typeface="Calibri"/>
                <a:ea typeface="Calibri"/>
                <a:cs typeface="Calibri"/>
                <a:sym typeface="Calibri"/>
              </a:rPr>
              <a:t>Horizon</a:t>
            </a:r>
            <a:endParaRPr dirty="0"/>
          </a:p>
        </p:txBody>
      </p:sp>
      <p:sp>
        <p:nvSpPr>
          <p:cNvPr id="102" name="Google Shape;102;p1"/>
          <p:cNvSpPr/>
          <p:nvPr/>
        </p:nvSpPr>
        <p:spPr>
          <a:xfrm>
            <a:off x="76201" y="3861881"/>
            <a:ext cx="12115798" cy="2906682"/>
          </a:xfrm>
          <a:prstGeom prst="roundRect">
            <a:avLst>
              <a:gd name="adj" fmla="val 16667"/>
            </a:avLst>
          </a:prstGeom>
          <a:solidFill>
            <a:srgbClr val="001848">
              <a:alpha val="68627"/>
            </a:srgbClr>
          </a:solidFill>
          <a:ln w="12700" cap="flat" cmpd="sng">
            <a:solidFill>
              <a:srgbClr val="606D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Problem Statement Description:-</a:t>
            </a:r>
            <a:endParaRPr sz="18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b="1" dirty="0">
                <a:solidFill>
                  <a:schemeClr val="lt1"/>
                </a:solidFill>
                <a:latin typeface="Calibri"/>
                <a:ea typeface="Calibri"/>
                <a:cs typeface="Calibri"/>
                <a:sym typeface="Calibri"/>
              </a:rPr>
              <a:t>Education Department Govt of Sikkim, every year conduct STET (State Teacher Eligibility Test) exam for all categories of teachers Primary Teacher, Graduate Teacher and Post Graduate Teacher before the recruitment exam. All the eligible candidates will apply for STET, so the applicants will be almost 5000. Checking all the documents, verifying them and issuing admit cards to individual candidate manually is a difficult job, which we are carrying for many years. During this span of time we made human error and had to repeat the processes. What we want : To make the STET exam error free and quick solution, we are in need of online software or window where candidates can login, register, fill the form and submit. Software should keep bio data of the candidate, print admits cards and later we can display online result of STET as well. During all the process automatic SMS and Email facilities should be included. Mobile app will be more convenient along with software. Challenges Network connectivity is not uniform all throughout the state of Sikkim so software should be develop in such a way that it can run with less network ,that is it can open only that window which candidate wants. Design a application that integrates with some reliable system like DigiLocker for verification of documents, or accept documents signed by </a:t>
            </a:r>
            <a:r>
              <a:rPr lang="en-US" sz="1400" b="1" dirty="0" err="1">
                <a:solidFill>
                  <a:schemeClr val="lt1"/>
                </a:solidFill>
                <a:latin typeface="Calibri"/>
                <a:ea typeface="Calibri"/>
                <a:cs typeface="Calibri"/>
                <a:sym typeface="Calibri"/>
              </a:rPr>
              <a:t>DigiLocker</a:t>
            </a:r>
            <a:r>
              <a:rPr lang="en-US" sz="1400" b="1" dirty="0">
                <a:solidFill>
                  <a:schemeClr val="lt1"/>
                </a:solidFill>
                <a:latin typeface="Calibri"/>
                <a:ea typeface="Calibri"/>
                <a:cs typeface="Calibri"/>
                <a:sym typeface="Calibri"/>
              </a:rPr>
              <a:t> sign for document verification. Reduce manual intervention wherever possible, manual verification should be done only when final offer letter is to be issued.</a:t>
            </a:r>
            <a:endParaRPr dirty="0"/>
          </a:p>
        </p:txBody>
      </p:sp>
      <p:sp>
        <p:nvSpPr>
          <p:cNvPr id="103" name="Google Shape;103;p1"/>
          <p:cNvSpPr txBox="1"/>
          <p:nvPr/>
        </p:nvSpPr>
        <p:spPr>
          <a:xfrm>
            <a:off x="6898175" y="2843250"/>
            <a:ext cx="4487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104" name="Google Shape;104;p1"/>
          <p:cNvSpPr/>
          <p:nvPr/>
        </p:nvSpPr>
        <p:spPr>
          <a:xfrm>
            <a:off x="6799075" y="2920000"/>
            <a:ext cx="3710400" cy="442500"/>
          </a:xfrm>
          <a:prstGeom prst="roundRect">
            <a:avLst>
              <a:gd name="adj" fmla="val 16667"/>
            </a:avLst>
          </a:prstGeom>
          <a:solidFill>
            <a:srgbClr val="001848">
              <a:alpha val="5725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i="1" dirty="0">
                <a:solidFill>
                  <a:schemeClr val="lt1"/>
                </a:solidFill>
              </a:rPr>
              <a:t>       Priyanshu Shrivastava</a:t>
            </a:r>
            <a:endParaRPr sz="1800" b="1" i="1" dirty="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
          <p:cNvSpPr/>
          <p:nvPr/>
        </p:nvSpPr>
        <p:spPr>
          <a:xfrm>
            <a:off x="128546" y="752870"/>
            <a:ext cx="9422229" cy="5682747"/>
          </a:xfrm>
          <a:prstGeom prst="rect">
            <a:avLst/>
          </a:prstGeom>
          <a:solidFill>
            <a:srgbClr val="001848">
              <a:alpha val="49803"/>
            </a:srgbClr>
          </a:solidFill>
          <a:ln w="12700" cap="flat" cmpd="sng">
            <a:solidFill>
              <a:srgbClr val="606D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0" name="Google Shape;110;p2"/>
          <p:cNvSpPr txBox="1">
            <a:spLocks noGrp="1"/>
          </p:cNvSpPr>
          <p:nvPr>
            <p:ph type="ctrTitle" idx="4294967295"/>
          </p:nvPr>
        </p:nvSpPr>
        <p:spPr>
          <a:xfrm>
            <a:off x="153317" y="-769196"/>
            <a:ext cx="5157200" cy="15464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accent1"/>
              </a:buClr>
              <a:buSzPts val="4800"/>
              <a:buFont typeface="Calibri"/>
              <a:buNone/>
            </a:pPr>
            <a:r>
              <a:rPr lang="en-US" sz="4800" b="0" i="0" u="none" strike="noStrike" cap="none" dirty="0">
                <a:latin typeface="Calibri"/>
                <a:ea typeface="Calibri"/>
                <a:cs typeface="Calibri"/>
                <a:sym typeface="Calibri"/>
              </a:rPr>
              <a:t>Solution:-</a:t>
            </a:r>
            <a:endParaRPr sz="4800" b="0" i="0" u="none" strike="noStrike" cap="none" dirty="0">
              <a:latin typeface="Calibri"/>
              <a:ea typeface="Calibri"/>
              <a:cs typeface="Calibri"/>
              <a:sym typeface="Calibri"/>
            </a:endParaRPr>
          </a:p>
        </p:txBody>
      </p:sp>
      <p:sp>
        <p:nvSpPr>
          <p:cNvPr id="111" name="Google Shape;111;p2"/>
          <p:cNvSpPr txBox="1">
            <a:spLocks noGrp="1"/>
          </p:cNvSpPr>
          <p:nvPr>
            <p:ph type="subTitle" idx="4294967295"/>
          </p:nvPr>
        </p:nvSpPr>
        <p:spPr>
          <a:xfrm>
            <a:off x="146974" y="828604"/>
            <a:ext cx="9457343" cy="6280546"/>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800"/>
              </a:spcBef>
              <a:spcAft>
                <a:spcPts val="0"/>
              </a:spcAft>
              <a:buClr>
                <a:schemeClr val="lt1"/>
              </a:buClr>
              <a:buSzPts val="2800"/>
              <a:buFont typeface="Arial"/>
              <a:buNone/>
            </a:pPr>
            <a:r>
              <a:rPr lang="en-US" sz="2800" b="0" i="0" u="none" strike="noStrike" cap="none" dirty="0">
                <a:solidFill>
                  <a:schemeClr val="lt1"/>
                </a:solidFill>
                <a:latin typeface="Calibri"/>
                <a:ea typeface="Calibri"/>
                <a:cs typeface="Calibri"/>
                <a:sym typeface="Calibri"/>
              </a:rPr>
              <a:t>Our idea is to create a website and an android app to fill the STET forms and verify them.</a:t>
            </a:r>
            <a:endParaRPr dirty="0"/>
          </a:p>
          <a:p>
            <a:pPr marL="0" marR="0" lvl="0" indent="0" algn="l" rtl="0">
              <a:lnSpc>
                <a:spcPct val="90000"/>
              </a:lnSpc>
              <a:spcBef>
                <a:spcPts val="800"/>
              </a:spcBef>
              <a:spcAft>
                <a:spcPts val="0"/>
              </a:spcAft>
              <a:buClr>
                <a:schemeClr val="lt1"/>
              </a:buClr>
              <a:buSzPts val="2800"/>
              <a:buFont typeface="Arial"/>
              <a:buNone/>
            </a:pPr>
            <a:r>
              <a:rPr lang="en-US" sz="2800" b="0" i="0" u="none" strike="noStrike" cap="none" dirty="0">
                <a:solidFill>
                  <a:schemeClr val="lt1"/>
                </a:solidFill>
                <a:latin typeface="Calibri"/>
                <a:ea typeface="Calibri"/>
                <a:cs typeface="Calibri"/>
                <a:sym typeface="Calibri"/>
              </a:rPr>
              <a:t>Our solution covers following points:-</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Our website will be  made using JavaScript which is one of the fastest language when it comes to web development and our android app will be made using Kotlin which is fastest backend language for android apps.</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Our website /app will verify documents using Digilocker and image recognition (which do not require human intervention).</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Our website /app will send all the information about registration , exam dates and result using emails and SMS.</a:t>
            </a:r>
            <a:endParaRPr dirty="0"/>
          </a:p>
          <a:p>
            <a:pPr marL="228600" marR="0" lvl="0" indent="-228600" algn="l" rtl="0">
              <a:lnSpc>
                <a:spcPct val="90000"/>
              </a:lnSpc>
              <a:spcBef>
                <a:spcPts val="800"/>
              </a:spcBef>
              <a:spcAft>
                <a:spcPts val="0"/>
              </a:spcAft>
              <a:buClr>
                <a:schemeClr val="lt1"/>
              </a:buClr>
              <a:buSzPts val="2800"/>
              <a:buFont typeface="Arial"/>
              <a:buChar char="•"/>
            </a:pPr>
            <a:r>
              <a:rPr lang="en-US" sz="2800" b="0" i="0" u="none" strike="noStrike" cap="none" dirty="0">
                <a:solidFill>
                  <a:schemeClr val="lt1"/>
                </a:solidFill>
                <a:latin typeface="Calibri"/>
                <a:ea typeface="Calibri"/>
                <a:cs typeface="Calibri"/>
                <a:sym typeface="Calibri"/>
              </a:rPr>
              <a:t>The UI of both app and website will be kept simple and easy to use (so that a candidate can easily use it).</a:t>
            </a:r>
            <a:endParaRPr dirty="0"/>
          </a:p>
          <a:p>
            <a:pPr marL="228600" marR="0" lvl="0" indent="-50800" algn="l" rtl="0">
              <a:lnSpc>
                <a:spcPct val="90000"/>
              </a:lnSpc>
              <a:spcBef>
                <a:spcPts val="800"/>
              </a:spcBef>
              <a:spcAft>
                <a:spcPts val="0"/>
              </a:spcAft>
              <a:buClr>
                <a:schemeClr val="lt1"/>
              </a:buClr>
              <a:buSzPts val="2800"/>
              <a:buFont typeface="Arial"/>
              <a:buNone/>
            </a:pPr>
            <a:endParaRPr sz="2800" b="0" i="0" u="none" strike="noStrike" cap="none" dirty="0">
              <a:solidFill>
                <a:schemeClr val="lt1"/>
              </a:solidFill>
              <a:latin typeface="Calibri"/>
              <a:ea typeface="Calibri"/>
              <a:cs typeface="Calibri"/>
              <a:sym typeface="Calibri"/>
            </a:endParaRPr>
          </a:p>
        </p:txBody>
      </p:sp>
      <p:sp>
        <p:nvSpPr>
          <p:cNvPr id="112" name="Google Shape;112;p2"/>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dirty="0"/>
          </a:p>
        </p:txBody>
      </p:sp>
      <p:grpSp>
        <p:nvGrpSpPr>
          <p:cNvPr id="113" name="Google Shape;113;p2"/>
          <p:cNvGrpSpPr/>
          <p:nvPr/>
        </p:nvGrpSpPr>
        <p:grpSpPr>
          <a:xfrm>
            <a:off x="9654190" y="50867"/>
            <a:ext cx="2487043" cy="2596658"/>
            <a:chOff x="2152750" y="190500"/>
            <a:chExt cx="4293756" cy="4762499"/>
          </a:xfrm>
        </p:grpSpPr>
        <p:sp>
          <p:nvSpPr>
            <p:cNvPr id="114" name="Google Shape;114;p2"/>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5" name="Google Shape;115;p2"/>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6" name="Google Shape;116;p2"/>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7" name="Google Shape;117;p2"/>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8" name="Google Shape;118;p2"/>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9" name="Google Shape;119;p2"/>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0" name="Google Shape;120;p2"/>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1" name="Google Shape;121;p2"/>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2" name="Google Shape;122;p2"/>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3" name="Google Shape;123;p2"/>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4" name="Google Shape;124;p2"/>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5" name="Google Shape;125;p2"/>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6" name="Google Shape;126;p2"/>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7" name="Google Shape;127;p2"/>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8" name="Google Shape;128;p2"/>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9" name="Google Shape;129;p2"/>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0" name="Google Shape;130;p2"/>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1" name="Google Shape;131;p2"/>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2" name="Google Shape;132;p2"/>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3" name="Google Shape;133;p2"/>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4" name="Google Shape;134;p2"/>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5" name="Google Shape;135;p2"/>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6" name="Google Shape;136;p2"/>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7" name="Google Shape;137;p2"/>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8" name="Google Shape;138;p2"/>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9" name="Google Shape;139;p2"/>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0" name="Google Shape;140;p2"/>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1" name="Google Shape;141;p2"/>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2" name="Google Shape;142;p2"/>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3" name="Google Shape;143;p2"/>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4" name="Google Shape;144;p2"/>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5" name="Google Shape;145;p2"/>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6" name="Google Shape;146;p2"/>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7" name="Google Shape;147;p2"/>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8" name="Google Shape;148;p2"/>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9" name="Google Shape;149;p2"/>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0" name="Google Shape;150;p2"/>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1" name="Google Shape;151;p2"/>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2" name="Google Shape;152;p2"/>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6"/>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3" name="Google Shape;153;p2"/>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4" name="Google Shape;154;p2"/>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5" name="Google Shape;155;p2"/>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6" name="Google Shape;156;p2"/>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7" name="Google Shape;157;p2"/>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8" name="Google Shape;158;p2"/>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9" name="Google Shape;159;p2"/>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6"/>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0" name="Google Shape;160;p2"/>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1" name="Google Shape;161;p2"/>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2" name="Google Shape;162;p2"/>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3" name="Google Shape;163;p2"/>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4" name="Google Shape;164;p2"/>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5" name="Google Shape;165;p2"/>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6" name="Google Shape;166;p2"/>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7" name="Google Shape;167;p2"/>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8" name="Google Shape;168;p2"/>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9" name="Google Shape;169;p2"/>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0" name="Google Shape;170;p2"/>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1" name="Google Shape;171;p2"/>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2" name="Google Shape;172;p2"/>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3" name="Google Shape;173;p2"/>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4" name="Google Shape;174;p2"/>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5" name="Google Shape;175;p2"/>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6" name="Google Shape;176;p2"/>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7" name="Google Shape;177;p2"/>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8" name="Google Shape;178;p2"/>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9" name="Google Shape;179;p2"/>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0" name="Google Shape;180;p2"/>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1" name="Google Shape;181;p2"/>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2" name="Google Shape;182;p2"/>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3" name="Google Shape;183;p2"/>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4" name="Google Shape;184;p2"/>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5" name="Google Shape;185;p2"/>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6" name="Google Shape;186;p2"/>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7" name="Google Shape;187;p2"/>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27"/>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nvGrpSpPr>
            <p:cNvPr id="188" name="Google Shape;188;p2"/>
            <p:cNvGrpSpPr/>
            <p:nvPr/>
          </p:nvGrpSpPr>
          <p:grpSpPr>
            <a:xfrm>
              <a:off x="3923682" y="3244965"/>
              <a:ext cx="195764" cy="131404"/>
              <a:chOff x="5733332" y="4102215"/>
              <a:chExt cx="195764" cy="131404"/>
            </a:xfrm>
          </p:grpSpPr>
          <p:sp>
            <p:nvSpPr>
              <p:cNvPr id="189" name="Google Shape;189;p2"/>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0" name="Google Shape;190;p2"/>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411"/>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1" name="Google Shape;191;p2"/>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2" name="Google Shape;192;p2"/>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3" name="Google Shape;193;p2"/>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411"/>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4" name="Google Shape;194;p2"/>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5" name="Google Shape;195;p2"/>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6" name="Google Shape;196;p2"/>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97" name="Google Shape;197;p2"/>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411"/>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grpSp>
          <p:nvGrpSpPr>
            <p:cNvPr id="198" name="Google Shape;198;p2"/>
            <p:cNvGrpSpPr/>
            <p:nvPr/>
          </p:nvGrpSpPr>
          <p:grpSpPr>
            <a:xfrm flipH="1">
              <a:off x="3829269" y="2465054"/>
              <a:ext cx="683693" cy="518573"/>
              <a:chOff x="6621095" y="1452181"/>
              <a:chExt cx="330893" cy="250785"/>
            </a:xfrm>
          </p:grpSpPr>
          <p:sp>
            <p:nvSpPr>
              <p:cNvPr id="199" name="Google Shape;199;p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0" name="Google Shape;200;p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1" name="Google Shape;201;p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2" name="Google Shape;202;p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3" name="Google Shape;203;p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sp>
          <p:nvSpPr>
            <p:cNvPr id="204" name="Google Shape;204;p2"/>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5" name="Google Shape;205;p2"/>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6" name="Google Shape;206;p2"/>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7" name="Google Shape;207;p2"/>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8" name="Google Shape;208;p2"/>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9" name="Google Shape;209;p2"/>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0" name="Google Shape;210;p2"/>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1" name="Google Shape;211;p2"/>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2" name="Google Shape;212;p2"/>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3" name="Google Shape;213;p2"/>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4" name="Google Shape;214;p2"/>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5" name="Google Shape;215;p2"/>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6" name="Google Shape;216;p2"/>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7" name="Google Shape;217;p2"/>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8" name="Google Shape;218;p2"/>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9" name="Google Shape;219;p2"/>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20" name="Google Shape;220;p2"/>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21" name="Google Shape;221;p2"/>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3"/>
          <p:cNvSpPr txBox="1">
            <a:spLocks noGrp="1"/>
          </p:cNvSpPr>
          <p:nvPr>
            <p:ph type="body" idx="1"/>
          </p:nvPr>
        </p:nvSpPr>
        <p:spPr>
          <a:xfrm>
            <a:off x="323529" y="290871"/>
            <a:ext cx="11573197" cy="724247"/>
          </a:xfrm>
          <a:prstGeom prst="rect">
            <a:avLst/>
          </a:prstGeom>
          <a:noFill/>
          <a:ln>
            <a:noFill/>
          </a:ln>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rgbClr val="FEFEFE"/>
              </a:buClr>
              <a:buSzPts val="4995"/>
              <a:buNone/>
            </a:pPr>
            <a:r>
              <a:rPr lang="en-US" sz="4995" dirty="0"/>
              <a:t>Technology Stack </a:t>
            </a:r>
            <a:endParaRPr dirty="0"/>
          </a:p>
        </p:txBody>
      </p:sp>
      <p:sp>
        <p:nvSpPr>
          <p:cNvPr id="227" name="Google Shape;227;p3"/>
          <p:cNvSpPr/>
          <p:nvPr/>
        </p:nvSpPr>
        <p:spPr>
          <a:xfrm>
            <a:off x="9168095" y="2803896"/>
            <a:ext cx="2105076" cy="3263520"/>
          </a:xfrm>
          <a:prstGeom prst="rect">
            <a:avLst/>
          </a:prstGeom>
          <a:solidFill>
            <a:schemeClr val="accent4">
              <a:alpha val="6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28" name="Google Shape;228;p3"/>
          <p:cNvSpPr/>
          <p:nvPr/>
        </p:nvSpPr>
        <p:spPr>
          <a:xfrm>
            <a:off x="918830" y="3542172"/>
            <a:ext cx="2042102" cy="893484"/>
          </a:xfrm>
          <a:prstGeom prst="chevron">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29" name="Google Shape;229;p3"/>
          <p:cNvSpPr/>
          <p:nvPr/>
        </p:nvSpPr>
        <p:spPr>
          <a:xfrm>
            <a:off x="2987884" y="3114722"/>
            <a:ext cx="2042102" cy="893484"/>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0" name="Google Shape;230;p3"/>
          <p:cNvSpPr/>
          <p:nvPr/>
        </p:nvSpPr>
        <p:spPr>
          <a:xfrm>
            <a:off x="5056938" y="2687274"/>
            <a:ext cx="2042102" cy="893484"/>
          </a:xfrm>
          <a:prstGeom prst="chevron">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1" name="Google Shape;231;p3"/>
          <p:cNvSpPr/>
          <p:nvPr/>
        </p:nvSpPr>
        <p:spPr>
          <a:xfrm>
            <a:off x="7125992" y="2259825"/>
            <a:ext cx="2042102" cy="893484"/>
          </a:xfrm>
          <a:prstGeom prst="chevron">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2" name="Google Shape;232;p3"/>
          <p:cNvSpPr/>
          <p:nvPr/>
        </p:nvSpPr>
        <p:spPr>
          <a:xfrm>
            <a:off x="9195048" y="1832376"/>
            <a:ext cx="2042102" cy="893484"/>
          </a:xfrm>
          <a:prstGeom prst="chevron">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3" name="Google Shape;233;p3"/>
          <p:cNvSpPr/>
          <p:nvPr/>
        </p:nvSpPr>
        <p:spPr>
          <a:xfrm>
            <a:off x="7099041" y="3246640"/>
            <a:ext cx="2069053" cy="2820777"/>
          </a:xfrm>
          <a:prstGeom prst="rect">
            <a:avLst/>
          </a:prstGeom>
          <a:solidFill>
            <a:schemeClr val="accent3">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4" name="Google Shape;234;p3"/>
          <p:cNvSpPr/>
          <p:nvPr/>
        </p:nvSpPr>
        <p:spPr>
          <a:xfrm>
            <a:off x="5029988" y="3688604"/>
            <a:ext cx="2069054" cy="2378812"/>
          </a:xfrm>
          <a:prstGeom prst="rect">
            <a:avLst/>
          </a:prstGeom>
          <a:solidFill>
            <a:schemeClr val="accent2">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5" name="Google Shape;235;p3"/>
          <p:cNvSpPr/>
          <p:nvPr/>
        </p:nvSpPr>
        <p:spPr>
          <a:xfrm>
            <a:off x="2987884" y="4084563"/>
            <a:ext cx="2042102" cy="1982855"/>
          </a:xfrm>
          <a:prstGeom prst="rect">
            <a:avLst/>
          </a:prstGeom>
          <a:solidFill>
            <a:schemeClr val="accent1">
              <a:alpha val="7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6" name="Google Shape;236;p3"/>
          <p:cNvSpPr/>
          <p:nvPr/>
        </p:nvSpPr>
        <p:spPr>
          <a:xfrm>
            <a:off x="932387" y="4495694"/>
            <a:ext cx="2055497" cy="1571722"/>
          </a:xfrm>
          <a:prstGeom prst="rect">
            <a:avLst/>
          </a:prstGeom>
          <a:solidFill>
            <a:schemeClr val="accent6">
              <a:alpha val="8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dirty="0">
              <a:solidFill>
                <a:schemeClr val="lt1"/>
              </a:solidFill>
              <a:latin typeface="Calibri"/>
              <a:ea typeface="Calibri"/>
              <a:cs typeface="Calibri"/>
              <a:sym typeface="Calibri"/>
            </a:endParaRPr>
          </a:p>
        </p:txBody>
      </p:sp>
      <p:sp>
        <p:nvSpPr>
          <p:cNvPr id="237" name="Google Shape;237;p3"/>
          <p:cNvSpPr txBox="1"/>
          <p:nvPr/>
        </p:nvSpPr>
        <p:spPr>
          <a:xfrm>
            <a:off x="1284077" y="3590091"/>
            <a:ext cx="1443903"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Calibri"/>
                <a:ea typeface="Calibri"/>
                <a:cs typeface="Calibri"/>
                <a:sym typeface="Calibri"/>
              </a:rPr>
              <a:t>HTML/CSS/Bootstrap</a:t>
            </a:r>
            <a:endParaRPr sz="2000" b="1" dirty="0">
              <a:solidFill>
                <a:schemeClr val="dk1"/>
              </a:solidFill>
              <a:latin typeface="Calibri"/>
              <a:ea typeface="Calibri"/>
              <a:cs typeface="Calibri"/>
              <a:sym typeface="Calibri"/>
            </a:endParaRPr>
          </a:p>
        </p:txBody>
      </p:sp>
      <p:sp>
        <p:nvSpPr>
          <p:cNvPr id="238" name="Google Shape;238;p3"/>
          <p:cNvSpPr txBox="1"/>
          <p:nvPr/>
        </p:nvSpPr>
        <p:spPr>
          <a:xfrm>
            <a:off x="3392816" y="3166026"/>
            <a:ext cx="132179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2B1C51"/>
                </a:solidFill>
                <a:latin typeface="Calibri"/>
                <a:ea typeface="Calibri"/>
                <a:cs typeface="Calibri"/>
                <a:sym typeface="Calibri"/>
              </a:rPr>
              <a:t>Javascript/PHP</a:t>
            </a:r>
            <a:endParaRPr sz="2000" b="1" dirty="0">
              <a:solidFill>
                <a:srgbClr val="2B1C51"/>
              </a:solidFill>
              <a:latin typeface="Calibri"/>
              <a:ea typeface="Calibri"/>
              <a:cs typeface="Calibri"/>
              <a:sym typeface="Calibri"/>
            </a:endParaRPr>
          </a:p>
        </p:txBody>
      </p:sp>
      <p:sp>
        <p:nvSpPr>
          <p:cNvPr id="239" name="Google Shape;239;p3"/>
          <p:cNvSpPr txBox="1"/>
          <p:nvPr/>
        </p:nvSpPr>
        <p:spPr>
          <a:xfrm>
            <a:off x="5413812" y="2871136"/>
            <a:ext cx="139262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Firebase</a:t>
            </a:r>
            <a:endParaRPr dirty="0"/>
          </a:p>
        </p:txBody>
      </p:sp>
      <p:sp>
        <p:nvSpPr>
          <p:cNvPr id="240" name="Google Shape;240;p3"/>
          <p:cNvSpPr txBox="1"/>
          <p:nvPr/>
        </p:nvSpPr>
        <p:spPr>
          <a:xfrm>
            <a:off x="7645801" y="2444958"/>
            <a:ext cx="100248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2376C"/>
                </a:solidFill>
                <a:latin typeface="Calibri"/>
                <a:ea typeface="Calibri"/>
                <a:cs typeface="Calibri"/>
                <a:sym typeface="Calibri"/>
              </a:rPr>
              <a:t>FXML</a:t>
            </a:r>
            <a:endParaRPr sz="2800" b="1" dirty="0">
              <a:solidFill>
                <a:srgbClr val="02376C"/>
              </a:solidFill>
              <a:latin typeface="Calibri"/>
              <a:ea typeface="Calibri"/>
              <a:cs typeface="Calibri"/>
              <a:sym typeface="Calibri"/>
            </a:endParaRPr>
          </a:p>
        </p:txBody>
      </p:sp>
      <p:sp>
        <p:nvSpPr>
          <p:cNvPr id="241" name="Google Shape;241;p3"/>
          <p:cNvSpPr txBox="1"/>
          <p:nvPr/>
        </p:nvSpPr>
        <p:spPr>
          <a:xfrm>
            <a:off x="9714857" y="2017509"/>
            <a:ext cx="134265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Kotlin </a:t>
            </a:r>
            <a:endParaRPr dirty="0"/>
          </a:p>
        </p:txBody>
      </p:sp>
      <p:sp>
        <p:nvSpPr>
          <p:cNvPr id="242" name="Google Shape;242;p3"/>
          <p:cNvSpPr txBox="1"/>
          <p:nvPr/>
        </p:nvSpPr>
        <p:spPr>
          <a:xfrm>
            <a:off x="1104169" y="4708398"/>
            <a:ext cx="171193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rgbClr val="FEFEFE"/>
                </a:solidFill>
                <a:latin typeface="Calibri"/>
                <a:ea typeface="Calibri"/>
                <a:cs typeface="Calibri"/>
                <a:sym typeface="Calibri"/>
              </a:rPr>
              <a:t>These are basic languages used to make UI of websites and are very lightweight . </a:t>
            </a:r>
            <a:endParaRPr sz="1600" dirty="0"/>
          </a:p>
        </p:txBody>
      </p:sp>
      <p:sp>
        <p:nvSpPr>
          <p:cNvPr id="243" name="Google Shape;243;p3"/>
          <p:cNvSpPr txBox="1"/>
          <p:nvPr/>
        </p:nvSpPr>
        <p:spPr>
          <a:xfrm>
            <a:off x="3169294" y="4284333"/>
            <a:ext cx="1711800" cy="1200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These are  the basic backend languages for a website .</a:t>
            </a:r>
            <a:r>
              <a:rPr lang="en-US" sz="1800" dirty="0">
                <a:solidFill>
                  <a:srgbClr val="FEFEFE"/>
                </a:solidFill>
                <a:latin typeface="Calibri"/>
                <a:ea typeface="Calibri"/>
                <a:cs typeface="Calibri"/>
                <a:sym typeface="Calibri"/>
              </a:rPr>
              <a:t> </a:t>
            </a:r>
            <a:endParaRPr dirty="0"/>
          </a:p>
        </p:txBody>
      </p:sp>
      <p:sp>
        <p:nvSpPr>
          <p:cNvPr id="244" name="Google Shape;244;p3"/>
          <p:cNvSpPr txBox="1"/>
          <p:nvPr/>
        </p:nvSpPr>
        <p:spPr>
          <a:xfrm>
            <a:off x="5234419" y="3860268"/>
            <a:ext cx="1711933"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It is a common platform provided by Google for  website and app development</a:t>
            </a:r>
            <a:r>
              <a:rPr lang="en-US" sz="1200" dirty="0">
                <a:solidFill>
                  <a:srgbClr val="FEFEFE"/>
                </a:solidFill>
                <a:latin typeface="Calibri"/>
                <a:ea typeface="Calibri"/>
                <a:cs typeface="Calibri"/>
                <a:sym typeface="Calibri"/>
              </a:rPr>
              <a:t> </a:t>
            </a:r>
            <a:endParaRPr dirty="0"/>
          </a:p>
        </p:txBody>
      </p:sp>
      <p:sp>
        <p:nvSpPr>
          <p:cNvPr id="245" name="Google Shape;245;p3"/>
          <p:cNvSpPr txBox="1"/>
          <p:nvPr/>
        </p:nvSpPr>
        <p:spPr>
          <a:xfrm>
            <a:off x="7308238" y="3427845"/>
            <a:ext cx="1711933"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Basic Front end language for android app development and it is light weight .</a:t>
            </a:r>
            <a:endParaRPr dirty="0"/>
          </a:p>
        </p:txBody>
      </p:sp>
      <p:sp>
        <p:nvSpPr>
          <p:cNvPr id="246" name="Google Shape;246;p3"/>
          <p:cNvSpPr txBox="1"/>
          <p:nvPr/>
        </p:nvSpPr>
        <p:spPr>
          <a:xfrm>
            <a:off x="9345575" y="2850606"/>
            <a:ext cx="1711933"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FEFEFE"/>
                </a:solidFill>
                <a:latin typeface="Calibri"/>
                <a:ea typeface="Calibri"/>
                <a:cs typeface="Calibri"/>
                <a:sym typeface="Calibri"/>
              </a:rPr>
              <a:t>It is the lightest and fastest android app backend language and it is more powerful then java for android apps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33A505-7A96-436A-B2F2-4D86B8B01302}"/>
              </a:ext>
            </a:extLst>
          </p:cNvPr>
          <p:cNvSpPr/>
          <p:nvPr/>
        </p:nvSpPr>
        <p:spPr>
          <a:xfrm>
            <a:off x="5064334" y="111771"/>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3" name="Rectangle: Rounded Corners 2">
            <a:extLst>
              <a:ext uri="{FF2B5EF4-FFF2-40B4-BE49-F238E27FC236}">
                <a16:creationId xmlns:a16="http://schemas.microsoft.com/office/drawing/2014/main" id="{15716EC2-9D08-4F8F-B50C-8E905137E5D9}"/>
              </a:ext>
            </a:extLst>
          </p:cNvPr>
          <p:cNvSpPr/>
          <p:nvPr/>
        </p:nvSpPr>
        <p:spPr>
          <a:xfrm>
            <a:off x="7594174" y="1630693"/>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 result</a:t>
            </a:r>
          </a:p>
        </p:txBody>
      </p:sp>
      <p:sp>
        <p:nvSpPr>
          <p:cNvPr id="4" name="Rectangle: Rounded Corners 3">
            <a:extLst>
              <a:ext uri="{FF2B5EF4-FFF2-40B4-BE49-F238E27FC236}">
                <a16:creationId xmlns:a16="http://schemas.microsoft.com/office/drawing/2014/main" id="{4BE4EAAA-41E1-47CB-B3B0-0EB6649E4136}"/>
              </a:ext>
            </a:extLst>
          </p:cNvPr>
          <p:cNvSpPr/>
          <p:nvPr/>
        </p:nvSpPr>
        <p:spPr>
          <a:xfrm>
            <a:off x="5064334" y="1630693"/>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 admit card </a:t>
            </a:r>
          </a:p>
        </p:txBody>
      </p:sp>
      <p:sp>
        <p:nvSpPr>
          <p:cNvPr id="5" name="Rectangle: Rounded Corners 4">
            <a:extLst>
              <a:ext uri="{FF2B5EF4-FFF2-40B4-BE49-F238E27FC236}">
                <a16:creationId xmlns:a16="http://schemas.microsoft.com/office/drawing/2014/main" id="{73516834-4CCC-4676-8AD3-EF28A4995CF0}"/>
              </a:ext>
            </a:extLst>
          </p:cNvPr>
          <p:cNvSpPr/>
          <p:nvPr/>
        </p:nvSpPr>
        <p:spPr>
          <a:xfrm>
            <a:off x="2534494" y="1630693"/>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 Notification </a:t>
            </a:r>
          </a:p>
        </p:txBody>
      </p:sp>
      <p:cxnSp>
        <p:nvCxnSpPr>
          <p:cNvPr id="7" name="Straight Connector 6">
            <a:extLst>
              <a:ext uri="{FF2B5EF4-FFF2-40B4-BE49-F238E27FC236}">
                <a16:creationId xmlns:a16="http://schemas.microsoft.com/office/drawing/2014/main" id="{852A74F3-ADB8-49FC-90CB-BD6652B4D9ED}"/>
              </a:ext>
            </a:extLst>
          </p:cNvPr>
          <p:cNvCxnSpPr>
            <a:stCxn id="2" idx="2"/>
            <a:endCxn id="4" idx="0"/>
          </p:cNvCxnSpPr>
          <p:nvPr/>
        </p:nvCxnSpPr>
        <p:spPr>
          <a:xfrm>
            <a:off x="5983814" y="985531"/>
            <a:ext cx="0" cy="645162"/>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id="{FC2A53B6-D14D-4DE0-AFCD-899F17F50121}"/>
              </a:ext>
            </a:extLst>
          </p:cNvPr>
          <p:cNvCxnSpPr>
            <a:cxnSpLocks/>
          </p:cNvCxnSpPr>
          <p:nvPr/>
        </p:nvCxnSpPr>
        <p:spPr>
          <a:xfrm flipH="1">
            <a:off x="5999054" y="1356373"/>
            <a:ext cx="2514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4EFBB5A5-5165-49E3-9F9F-A6578F49379F}"/>
              </a:ext>
            </a:extLst>
          </p:cNvPr>
          <p:cNvCxnSpPr>
            <a:endCxn id="3" idx="0"/>
          </p:cNvCxnSpPr>
          <p:nvPr/>
        </p:nvCxnSpPr>
        <p:spPr>
          <a:xfrm>
            <a:off x="8513654" y="1356373"/>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9E642D0D-A610-42AD-9083-9C6DE65C4033}"/>
              </a:ext>
            </a:extLst>
          </p:cNvPr>
          <p:cNvCxnSpPr/>
          <p:nvPr/>
        </p:nvCxnSpPr>
        <p:spPr>
          <a:xfrm>
            <a:off x="5999054" y="135637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a:extLst>
              <a:ext uri="{FF2B5EF4-FFF2-40B4-BE49-F238E27FC236}">
                <a16:creationId xmlns:a16="http://schemas.microsoft.com/office/drawing/2014/main" id="{2A14D51D-7DEB-41E2-9847-954C8C7B64BB}"/>
              </a:ext>
            </a:extLst>
          </p:cNvPr>
          <p:cNvCxnSpPr/>
          <p:nvPr/>
        </p:nvCxnSpPr>
        <p:spPr>
          <a:xfrm flipH="1">
            <a:off x="3453974" y="1356373"/>
            <a:ext cx="254508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id="{391FCF22-CFF6-4B28-982B-1F5BEC0D857B}"/>
              </a:ext>
            </a:extLst>
          </p:cNvPr>
          <p:cNvCxnSpPr>
            <a:endCxn id="5" idx="0"/>
          </p:cNvCxnSpPr>
          <p:nvPr/>
        </p:nvCxnSpPr>
        <p:spPr>
          <a:xfrm>
            <a:off x="3453974" y="1356373"/>
            <a:ext cx="0" cy="274320"/>
          </a:xfrm>
          <a:prstGeom prst="line">
            <a:avLst/>
          </a:prstGeom>
        </p:spPr>
        <p:style>
          <a:lnRef idx="3">
            <a:schemeClr val="accent3"/>
          </a:lnRef>
          <a:fillRef idx="0">
            <a:schemeClr val="accent3"/>
          </a:fillRef>
          <a:effectRef idx="2">
            <a:schemeClr val="accent3"/>
          </a:effectRef>
          <a:fontRef idx="minor">
            <a:schemeClr val="tx1"/>
          </a:fontRef>
        </p:style>
      </p:cxnSp>
      <p:sp>
        <p:nvSpPr>
          <p:cNvPr id="25" name="Rectangle: Rounded Corners 24">
            <a:extLst>
              <a:ext uri="{FF2B5EF4-FFF2-40B4-BE49-F238E27FC236}">
                <a16:creationId xmlns:a16="http://schemas.microsoft.com/office/drawing/2014/main" id="{E72E773F-2330-46C6-94CB-39AB18CFCEE1}"/>
              </a:ext>
            </a:extLst>
          </p:cNvPr>
          <p:cNvSpPr/>
          <p:nvPr/>
        </p:nvSpPr>
        <p:spPr>
          <a:xfrm>
            <a:off x="4582160" y="4267195"/>
            <a:ext cx="270764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28" name="Rectangle: Rounded Corners 27">
            <a:extLst>
              <a:ext uri="{FF2B5EF4-FFF2-40B4-BE49-F238E27FC236}">
                <a16:creationId xmlns:a16="http://schemas.microsoft.com/office/drawing/2014/main" id="{0A7485DD-A1A7-4E30-B059-53CA67006F5B}"/>
              </a:ext>
            </a:extLst>
          </p:cNvPr>
          <p:cNvSpPr/>
          <p:nvPr/>
        </p:nvSpPr>
        <p:spPr>
          <a:xfrm>
            <a:off x="1336040" y="5852155"/>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application form</a:t>
            </a:r>
          </a:p>
        </p:txBody>
      </p:sp>
      <p:cxnSp>
        <p:nvCxnSpPr>
          <p:cNvPr id="30" name="Straight Connector 29">
            <a:extLst>
              <a:ext uri="{FF2B5EF4-FFF2-40B4-BE49-F238E27FC236}">
                <a16:creationId xmlns:a16="http://schemas.microsoft.com/office/drawing/2014/main" id="{84271BEE-EDEC-47AC-9AB3-D376C3B9724C}"/>
              </a:ext>
            </a:extLst>
          </p:cNvPr>
          <p:cNvCxnSpPr>
            <a:cxnSpLocks/>
          </p:cNvCxnSpPr>
          <p:nvPr/>
        </p:nvCxnSpPr>
        <p:spPr>
          <a:xfrm flipH="1">
            <a:off x="4582160" y="5577835"/>
            <a:ext cx="276606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a:extLst>
              <a:ext uri="{FF2B5EF4-FFF2-40B4-BE49-F238E27FC236}">
                <a16:creationId xmlns:a16="http://schemas.microsoft.com/office/drawing/2014/main" id="{CD6C50FD-90FE-48CB-AADF-91360E06B012}"/>
              </a:ext>
            </a:extLst>
          </p:cNvPr>
          <p:cNvCxnSpPr>
            <a:cxnSpLocks/>
          </p:cNvCxnSpPr>
          <p:nvPr/>
        </p:nvCxnSpPr>
        <p:spPr>
          <a:xfrm>
            <a:off x="7348220" y="5557514"/>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415105CF-A0F4-4891-A833-C187E4FDB079}"/>
              </a:ext>
            </a:extLst>
          </p:cNvPr>
          <p:cNvCxnSpPr>
            <a:cxnSpLocks/>
          </p:cNvCxnSpPr>
          <p:nvPr/>
        </p:nvCxnSpPr>
        <p:spPr>
          <a:xfrm>
            <a:off x="5229860" y="530351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3" name="Straight Connector 32">
            <a:extLst>
              <a:ext uri="{FF2B5EF4-FFF2-40B4-BE49-F238E27FC236}">
                <a16:creationId xmlns:a16="http://schemas.microsoft.com/office/drawing/2014/main" id="{CB9002E0-F143-4C58-BCCF-F1A76EE06C6A}"/>
              </a:ext>
            </a:extLst>
          </p:cNvPr>
          <p:cNvCxnSpPr>
            <a:cxnSpLocks/>
          </p:cNvCxnSpPr>
          <p:nvPr/>
        </p:nvCxnSpPr>
        <p:spPr>
          <a:xfrm flipH="1">
            <a:off x="2240280" y="5577835"/>
            <a:ext cx="254508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a:extLst>
              <a:ext uri="{FF2B5EF4-FFF2-40B4-BE49-F238E27FC236}">
                <a16:creationId xmlns:a16="http://schemas.microsoft.com/office/drawing/2014/main" id="{70BA56F9-33D3-484C-A065-42BAD69528C0}"/>
              </a:ext>
            </a:extLst>
          </p:cNvPr>
          <p:cNvCxnSpPr>
            <a:cxnSpLocks/>
          </p:cNvCxnSpPr>
          <p:nvPr/>
        </p:nvCxnSpPr>
        <p:spPr>
          <a:xfrm>
            <a:off x="2255520" y="5577835"/>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06C691F9-03B6-4FCC-B301-632BF569E685}"/>
              </a:ext>
            </a:extLst>
          </p:cNvPr>
          <p:cNvCxnSpPr>
            <a:cxnSpLocks/>
          </p:cNvCxnSpPr>
          <p:nvPr/>
        </p:nvCxnSpPr>
        <p:spPr>
          <a:xfrm>
            <a:off x="5935980" y="5171436"/>
            <a:ext cx="0" cy="375916"/>
          </a:xfrm>
          <a:prstGeom prst="line">
            <a:avLst/>
          </a:prstGeom>
        </p:spPr>
        <p:style>
          <a:lnRef idx="3">
            <a:schemeClr val="accent3"/>
          </a:lnRef>
          <a:fillRef idx="0">
            <a:schemeClr val="accent3"/>
          </a:fillRef>
          <a:effectRef idx="2">
            <a:schemeClr val="accent3"/>
          </a:effectRef>
          <a:fontRef idx="minor">
            <a:schemeClr val="tx1"/>
          </a:fontRef>
        </p:style>
      </p:cxnSp>
      <p:cxnSp>
        <p:nvCxnSpPr>
          <p:cNvPr id="47" name="Straight Connector 46">
            <a:extLst>
              <a:ext uri="{FF2B5EF4-FFF2-40B4-BE49-F238E27FC236}">
                <a16:creationId xmlns:a16="http://schemas.microsoft.com/office/drawing/2014/main" id="{BFA1420B-6B90-4182-A0D9-7174C8EB3C00}"/>
              </a:ext>
            </a:extLst>
          </p:cNvPr>
          <p:cNvCxnSpPr>
            <a:cxnSpLocks/>
          </p:cNvCxnSpPr>
          <p:nvPr/>
        </p:nvCxnSpPr>
        <p:spPr>
          <a:xfrm>
            <a:off x="9895840" y="5557514"/>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48" name="Straight Connector 47">
            <a:extLst>
              <a:ext uri="{FF2B5EF4-FFF2-40B4-BE49-F238E27FC236}">
                <a16:creationId xmlns:a16="http://schemas.microsoft.com/office/drawing/2014/main" id="{70313E1F-5D8E-4C0C-8A9A-668A1F44AEA5}"/>
              </a:ext>
            </a:extLst>
          </p:cNvPr>
          <p:cNvCxnSpPr>
            <a:cxnSpLocks/>
          </p:cNvCxnSpPr>
          <p:nvPr/>
        </p:nvCxnSpPr>
        <p:spPr>
          <a:xfrm>
            <a:off x="7777480" y="530351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0" name="Straight Connector 49">
            <a:extLst>
              <a:ext uri="{FF2B5EF4-FFF2-40B4-BE49-F238E27FC236}">
                <a16:creationId xmlns:a16="http://schemas.microsoft.com/office/drawing/2014/main" id="{C5396293-8425-4A77-AE27-EA99703906FA}"/>
              </a:ext>
            </a:extLst>
          </p:cNvPr>
          <p:cNvCxnSpPr>
            <a:cxnSpLocks/>
          </p:cNvCxnSpPr>
          <p:nvPr/>
        </p:nvCxnSpPr>
        <p:spPr>
          <a:xfrm flipH="1">
            <a:off x="7348220" y="5577835"/>
            <a:ext cx="2547620" cy="0"/>
          </a:xfrm>
          <a:prstGeom prst="line">
            <a:avLst/>
          </a:prstGeom>
        </p:spPr>
        <p:style>
          <a:lnRef idx="3">
            <a:schemeClr val="accent3"/>
          </a:lnRef>
          <a:fillRef idx="0">
            <a:schemeClr val="accent3"/>
          </a:fillRef>
          <a:effectRef idx="2">
            <a:schemeClr val="accent3"/>
          </a:effectRef>
          <a:fontRef idx="minor">
            <a:schemeClr val="tx1"/>
          </a:fontRef>
        </p:style>
      </p:cxnSp>
      <p:sp>
        <p:nvSpPr>
          <p:cNvPr id="52" name="Rectangle: Rounded Corners 51">
            <a:extLst>
              <a:ext uri="{FF2B5EF4-FFF2-40B4-BE49-F238E27FC236}">
                <a16:creationId xmlns:a16="http://schemas.microsoft.com/office/drawing/2014/main" id="{07139CBC-2825-4C99-9365-24589BD2F4FC}"/>
              </a:ext>
            </a:extLst>
          </p:cNvPr>
          <p:cNvSpPr/>
          <p:nvPr/>
        </p:nvSpPr>
        <p:spPr>
          <a:xfrm>
            <a:off x="5016500" y="3261361"/>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a:t>
            </a:r>
          </a:p>
        </p:txBody>
      </p:sp>
      <p:sp>
        <p:nvSpPr>
          <p:cNvPr id="66" name="Google Shape;251;p4">
            <a:extLst>
              <a:ext uri="{FF2B5EF4-FFF2-40B4-BE49-F238E27FC236}">
                <a16:creationId xmlns:a16="http://schemas.microsoft.com/office/drawing/2014/main" id="{002680CE-A3E6-4F57-AF11-E7AAC5456410}"/>
              </a:ext>
            </a:extLst>
          </p:cNvPr>
          <p:cNvSpPr txBox="1">
            <a:spLocks/>
          </p:cNvSpPr>
          <p:nvPr/>
        </p:nvSpPr>
        <p:spPr>
          <a:xfrm>
            <a:off x="0" y="-77994"/>
            <a:ext cx="5278546" cy="11212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0000"/>
              </a:lnSpc>
              <a:buClr>
                <a:srgbClr val="FEFEFE"/>
              </a:buClr>
              <a:buSzPts val="4995"/>
            </a:pPr>
            <a:r>
              <a:rPr lang="en-US" sz="6600" dirty="0">
                <a:solidFill>
                  <a:schemeClr val="bg1"/>
                </a:solidFill>
              </a:rPr>
              <a:t>Use cases:-</a:t>
            </a:r>
          </a:p>
        </p:txBody>
      </p:sp>
      <p:cxnSp>
        <p:nvCxnSpPr>
          <p:cNvPr id="69" name="Straight Connector 68">
            <a:extLst>
              <a:ext uri="{FF2B5EF4-FFF2-40B4-BE49-F238E27FC236}">
                <a16:creationId xmlns:a16="http://schemas.microsoft.com/office/drawing/2014/main" id="{F9EAFA2B-23D6-4B7A-B6D3-FBB50EF51313}"/>
              </a:ext>
            </a:extLst>
          </p:cNvPr>
          <p:cNvCxnSpPr>
            <a:cxnSpLocks/>
          </p:cNvCxnSpPr>
          <p:nvPr/>
        </p:nvCxnSpPr>
        <p:spPr>
          <a:xfrm>
            <a:off x="0" y="2804160"/>
            <a:ext cx="121920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7" name="Straight Connector 76">
            <a:extLst>
              <a:ext uri="{FF2B5EF4-FFF2-40B4-BE49-F238E27FC236}">
                <a16:creationId xmlns:a16="http://schemas.microsoft.com/office/drawing/2014/main" id="{BE96C571-0635-482F-8816-B668499D70EA}"/>
              </a:ext>
            </a:extLst>
          </p:cNvPr>
          <p:cNvCxnSpPr/>
          <p:nvPr/>
        </p:nvCxnSpPr>
        <p:spPr>
          <a:xfrm>
            <a:off x="4785360" y="5577835"/>
            <a:ext cx="0" cy="365765"/>
          </a:xfrm>
          <a:prstGeom prst="line">
            <a:avLst/>
          </a:prstGeom>
        </p:spPr>
        <p:style>
          <a:lnRef idx="3">
            <a:schemeClr val="accent3"/>
          </a:lnRef>
          <a:fillRef idx="0">
            <a:schemeClr val="accent3"/>
          </a:fillRef>
          <a:effectRef idx="2">
            <a:schemeClr val="accent3"/>
          </a:effectRef>
          <a:fontRef idx="minor">
            <a:schemeClr val="tx1"/>
          </a:fontRef>
        </p:style>
      </p:cxnSp>
      <p:sp>
        <p:nvSpPr>
          <p:cNvPr id="27" name="Rectangle: Rounded Corners 26">
            <a:extLst>
              <a:ext uri="{FF2B5EF4-FFF2-40B4-BE49-F238E27FC236}">
                <a16:creationId xmlns:a16="http://schemas.microsoft.com/office/drawing/2014/main" id="{489A4B4E-C5E6-49C4-8AD2-4D79A3E6552C}"/>
              </a:ext>
            </a:extLst>
          </p:cNvPr>
          <p:cNvSpPr/>
          <p:nvPr/>
        </p:nvSpPr>
        <p:spPr>
          <a:xfrm>
            <a:off x="388112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admit card </a:t>
            </a:r>
          </a:p>
        </p:txBody>
      </p:sp>
      <p:sp>
        <p:nvSpPr>
          <p:cNvPr id="26" name="Rectangle: Rounded Corners 25">
            <a:extLst>
              <a:ext uri="{FF2B5EF4-FFF2-40B4-BE49-F238E27FC236}">
                <a16:creationId xmlns:a16="http://schemas.microsoft.com/office/drawing/2014/main" id="{AF987264-8EB5-4082-A5A5-D1F837264DE5}"/>
              </a:ext>
            </a:extLst>
          </p:cNvPr>
          <p:cNvSpPr/>
          <p:nvPr/>
        </p:nvSpPr>
        <p:spPr>
          <a:xfrm>
            <a:off x="642874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result </a:t>
            </a:r>
          </a:p>
        </p:txBody>
      </p:sp>
      <p:sp>
        <p:nvSpPr>
          <p:cNvPr id="46" name="Rectangle: Rounded Corners 45">
            <a:extLst>
              <a:ext uri="{FF2B5EF4-FFF2-40B4-BE49-F238E27FC236}">
                <a16:creationId xmlns:a16="http://schemas.microsoft.com/office/drawing/2014/main" id="{2AED5B61-4516-4AB8-B5DA-E99F336B4334}"/>
              </a:ext>
            </a:extLst>
          </p:cNvPr>
          <p:cNvSpPr/>
          <p:nvPr/>
        </p:nvSpPr>
        <p:spPr>
          <a:xfrm>
            <a:off x="897636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all notification</a:t>
            </a:r>
          </a:p>
        </p:txBody>
      </p:sp>
    </p:spTree>
    <p:extLst>
      <p:ext uri="{BB962C8B-B14F-4D97-AF65-F5344CB8AC3E}">
        <p14:creationId xmlns:p14="http://schemas.microsoft.com/office/powerpoint/2010/main" val="178067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5"/>
          <p:cNvSpPr/>
          <p:nvPr/>
        </p:nvSpPr>
        <p:spPr>
          <a:xfrm>
            <a:off x="846306" y="3229583"/>
            <a:ext cx="10350230" cy="3025302"/>
          </a:xfrm>
          <a:prstGeom prst="rect">
            <a:avLst/>
          </a:prstGeom>
          <a:solidFill>
            <a:srgbClr val="001848">
              <a:alpha val="75686"/>
            </a:srgbClr>
          </a:solidFill>
          <a:ln w="12700" cap="flat" cmpd="sng">
            <a:solidFill>
              <a:srgbClr val="606D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92" name="Google Shape;292;p5"/>
          <p:cNvSpPr txBox="1">
            <a:spLocks noGrp="1"/>
          </p:cNvSpPr>
          <p:nvPr>
            <p:ph type="body" idx="1"/>
          </p:nvPr>
        </p:nvSpPr>
        <p:spPr>
          <a:xfrm>
            <a:off x="400007" y="947389"/>
            <a:ext cx="3576800" cy="357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800"/>
              </a:spcBef>
              <a:spcAft>
                <a:spcPts val="0"/>
              </a:spcAft>
              <a:buClr>
                <a:schemeClr val="lt1"/>
              </a:buClr>
              <a:buSzPts val="1800"/>
              <a:buNone/>
            </a:pPr>
            <a:r>
              <a:rPr lang="en-US" b="1" dirty="0"/>
              <a:t>Digi locker api:-</a:t>
            </a:r>
            <a:endParaRPr b="1" dirty="0"/>
          </a:p>
          <a:p>
            <a:pPr marL="0" lvl="0" indent="0" algn="l" rtl="0">
              <a:lnSpc>
                <a:spcPct val="90000"/>
              </a:lnSpc>
              <a:spcBef>
                <a:spcPts val="800"/>
              </a:spcBef>
              <a:spcAft>
                <a:spcPts val="0"/>
              </a:spcAft>
              <a:buClr>
                <a:schemeClr val="lt1"/>
              </a:buClr>
              <a:buSzPts val="1800"/>
              <a:buNone/>
            </a:pPr>
            <a:r>
              <a:rPr lang="en-US" dirty="0"/>
              <a:t>It will be for the verification of documents submitted by the applicants and will reduce the chances for plagiarism or duplicacy.</a:t>
            </a:r>
            <a:endParaRPr dirty="0"/>
          </a:p>
        </p:txBody>
      </p:sp>
      <p:sp>
        <p:nvSpPr>
          <p:cNvPr id="293" name="Google Shape;293;p5"/>
          <p:cNvSpPr txBox="1">
            <a:spLocks noGrp="1"/>
          </p:cNvSpPr>
          <p:nvPr>
            <p:ph type="title"/>
          </p:nvPr>
        </p:nvSpPr>
        <p:spPr>
          <a:xfrm>
            <a:off x="0" y="0"/>
            <a:ext cx="7521200" cy="1443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4800"/>
              <a:buFont typeface="Calibri"/>
              <a:buNone/>
            </a:pPr>
            <a:r>
              <a:rPr lang="en-US" b="1" dirty="0"/>
              <a:t>Dependencies:-</a:t>
            </a:r>
            <a:endParaRPr b="1" dirty="0"/>
          </a:p>
        </p:txBody>
      </p:sp>
      <p:sp>
        <p:nvSpPr>
          <p:cNvPr id="294" name="Google Shape;294;p5"/>
          <p:cNvSpPr txBox="1">
            <a:spLocks noGrp="1"/>
          </p:cNvSpPr>
          <p:nvPr>
            <p:ph type="body" idx="2"/>
          </p:nvPr>
        </p:nvSpPr>
        <p:spPr>
          <a:xfrm>
            <a:off x="4376814" y="1107351"/>
            <a:ext cx="3576800" cy="1626038"/>
          </a:xfrm>
          <a:prstGeom prst="rect">
            <a:avLst/>
          </a:prstGeom>
          <a:noFill/>
          <a:ln>
            <a:noFill/>
          </a:ln>
        </p:spPr>
        <p:txBody>
          <a:bodyPr spcFirstLastPara="1" wrap="square" lIns="0" tIns="0" rIns="0" bIns="0" anchor="t" anchorCtr="0">
            <a:noAutofit/>
          </a:bodyPr>
          <a:lstStyle/>
          <a:p>
            <a:pPr marL="0" lvl="0" indent="0" algn="l" rtl="0">
              <a:lnSpc>
                <a:spcPct val="90000"/>
              </a:lnSpc>
              <a:spcBef>
                <a:spcPts val="800"/>
              </a:spcBef>
              <a:spcAft>
                <a:spcPts val="0"/>
              </a:spcAft>
              <a:buClr>
                <a:schemeClr val="lt1"/>
              </a:buClr>
              <a:buSzPts val="1800"/>
              <a:buNone/>
            </a:pPr>
            <a:r>
              <a:rPr lang="en-US" b="1" dirty="0"/>
              <a:t>Payment gateway:-</a:t>
            </a:r>
            <a:endParaRPr dirty="0"/>
          </a:p>
          <a:p>
            <a:pPr marL="0" lvl="0" indent="0" algn="l" rtl="0">
              <a:lnSpc>
                <a:spcPct val="90000"/>
              </a:lnSpc>
              <a:spcBef>
                <a:spcPts val="800"/>
              </a:spcBef>
              <a:spcAft>
                <a:spcPts val="0"/>
              </a:spcAft>
              <a:buClr>
                <a:schemeClr val="lt1"/>
              </a:buClr>
              <a:buSzPts val="1800"/>
              <a:buNone/>
            </a:pPr>
            <a:r>
              <a:rPr lang="en-US" dirty="0"/>
              <a:t>It will be used for payments for forms .</a:t>
            </a:r>
            <a:endParaRPr dirty="0"/>
          </a:p>
        </p:txBody>
      </p:sp>
      <p:sp>
        <p:nvSpPr>
          <p:cNvPr id="295" name="Google Shape;295;p5"/>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chemeClr val="lt1"/>
              </a:buClr>
              <a:buSzPts val="1200"/>
              <a:buFont typeface="Calibri"/>
              <a:buNone/>
            </a:pPr>
            <a:fld id="{00000000-1234-1234-1234-123412341234}" type="slidenum">
              <a:rPr lang="en-US"/>
              <a:t>5</a:t>
            </a:fld>
            <a:endParaRPr dirty="0"/>
          </a:p>
        </p:txBody>
      </p:sp>
      <p:sp>
        <p:nvSpPr>
          <p:cNvPr id="296" name="Google Shape;296;p5"/>
          <p:cNvSpPr txBox="1"/>
          <p:nvPr/>
        </p:nvSpPr>
        <p:spPr>
          <a:xfrm>
            <a:off x="8031171" y="1107351"/>
            <a:ext cx="3576800" cy="184013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800"/>
              </a:spcBef>
              <a:spcAft>
                <a:spcPts val="0"/>
              </a:spcAft>
              <a:buClr>
                <a:schemeClr val="lt1"/>
              </a:buClr>
              <a:buSzPts val="1800"/>
              <a:buFont typeface="Arial"/>
              <a:buNone/>
            </a:pPr>
            <a:r>
              <a:rPr lang="en-US" sz="2400" b="1" dirty="0">
                <a:solidFill>
                  <a:schemeClr val="lt1"/>
                </a:solidFill>
                <a:latin typeface="Calibri"/>
                <a:ea typeface="Calibri"/>
                <a:cs typeface="Calibri"/>
                <a:sym typeface="Calibri"/>
              </a:rPr>
              <a:t>Domains for website and app:-</a:t>
            </a:r>
            <a:endParaRPr dirty="0"/>
          </a:p>
          <a:p>
            <a:pPr marL="0" marR="0" lvl="0" indent="0" algn="l" rtl="0">
              <a:lnSpc>
                <a:spcPct val="90000"/>
              </a:lnSpc>
              <a:spcBef>
                <a:spcPts val="800"/>
              </a:spcBef>
              <a:spcAft>
                <a:spcPts val="0"/>
              </a:spcAft>
              <a:buClr>
                <a:schemeClr val="lt1"/>
              </a:buClr>
              <a:buSzPts val="1800"/>
              <a:buFont typeface="Arial"/>
              <a:buNone/>
            </a:pPr>
            <a:r>
              <a:rPr lang="en-US" sz="2400" dirty="0">
                <a:solidFill>
                  <a:schemeClr val="lt1"/>
                </a:solidFill>
                <a:latin typeface="Calibri"/>
                <a:ea typeface="Calibri"/>
                <a:cs typeface="Calibri"/>
                <a:sym typeface="Calibri"/>
              </a:rPr>
              <a:t>To publish the app and website on the server domains will be required.</a:t>
            </a:r>
            <a:endParaRPr dirty="0"/>
          </a:p>
        </p:txBody>
      </p:sp>
      <p:sp>
        <p:nvSpPr>
          <p:cNvPr id="297" name="Google Shape;297;p5"/>
          <p:cNvSpPr txBox="1"/>
          <p:nvPr/>
        </p:nvSpPr>
        <p:spPr>
          <a:xfrm>
            <a:off x="933855" y="3274977"/>
            <a:ext cx="10233498" cy="337874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4800"/>
              <a:buFont typeface="Calibri"/>
              <a:buNone/>
            </a:pPr>
            <a:r>
              <a:rPr lang="en-US" sz="4400" b="1" dirty="0">
                <a:solidFill>
                  <a:schemeClr val="lt1"/>
                </a:solidFill>
                <a:latin typeface="Calibri"/>
                <a:ea typeface="Calibri"/>
                <a:cs typeface="Calibri"/>
                <a:sym typeface="Calibri"/>
              </a:rPr>
              <a:t>Conclusion :-</a:t>
            </a:r>
            <a:endParaRPr dirty="0"/>
          </a:p>
          <a:p>
            <a:pPr marL="0" marR="0" lvl="0" indent="0" algn="l" rtl="0">
              <a:lnSpc>
                <a:spcPct val="90000"/>
              </a:lnSpc>
              <a:spcBef>
                <a:spcPts val="0"/>
              </a:spcBef>
              <a:spcAft>
                <a:spcPts val="0"/>
              </a:spcAft>
              <a:buClr>
                <a:schemeClr val="lt1"/>
              </a:buClr>
              <a:buSzPts val="4800"/>
              <a:buFont typeface="Calibri"/>
              <a:buNone/>
            </a:pPr>
            <a:r>
              <a:rPr lang="en-US" sz="3600" dirty="0">
                <a:solidFill>
                  <a:schemeClr val="lt1"/>
                </a:solidFill>
                <a:latin typeface="Calibri"/>
                <a:ea typeface="Calibri"/>
                <a:cs typeface="Calibri"/>
                <a:sym typeface="Calibri"/>
              </a:rPr>
              <a:t>Our solution will fulfill all the constraints as per the problem statement. Once the app and website will be published it will reduce the cost for organizing the STET and hence will help in states economic welfare.</a:t>
            </a:r>
            <a:endParaRPr dirty="0"/>
          </a:p>
        </p:txBody>
      </p:sp>
    </p:spTree>
  </p:cSld>
  <p:clrMapOvr>
    <a:masterClrMapping/>
  </p:clrMapOvr>
</p:sld>
</file>

<file path=ppt/theme/theme1.xml><?xml version="1.0" encoding="utf-8"?>
<a:theme xmlns:a="http://schemas.openxmlformats.org/drawingml/2006/main" name="Office Theme">
  <a:themeElements>
    <a:clrScheme name="Custom 1">
      <a:dk1>
        <a:srgbClr val="48A1FA"/>
      </a:dk1>
      <a:lt1>
        <a:srgbClr val="FFFFFF"/>
      </a:lt1>
      <a:dk2>
        <a:srgbClr val="70DDC0"/>
      </a:dk2>
      <a:lt2>
        <a:srgbClr val="E7E6E6"/>
      </a:lt2>
      <a:accent1>
        <a:srgbClr val="8496B0"/>
      </a:accent1>
      <a:accent2>
        <a:srgbClr val="563AA2"/>
      </a:accent2>
      <a:accent3>
        <a:srgbClr val="3D9CCC"/>
      </a:accent3>
      <a:accent4>
        <a:srgbClr val="7C60C6"/>
      </a:accent4>
      <a:accent5>
        <a:srgbClr val="034A90"/>
      </a:accent5>
      <a:accent6>
        <a:srgbClr val="002060"/>
      </a:accent6>
      <a:hlink>
        <a:srgbClr val="6F3B55"/>
      </a:hlink>
      <a:folHlink>
        <a:srgbClr val="8AC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3"/>
        </a:lnRef>
        <a:fillRef idx="0">
          <a:schemeClr val="accent3"/>
        </a:fillRef>
        <a:effectRef idx="2">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656</Words>
  <Application>Microsoft Office PowerPoint</Application>
  <PresentationFormat>Widescreen</PresentationFormat>
  <Paragraphs>54</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Solution:-</vt:lpstr>
      <vt:lpstr>PowerPoint Presentation</vt:lpstr>
      <vt:lpstr>PowerPoint Presentation</vt:lpstr>
      <vt:lpstr>Dependencies:-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2019-12-30T17:53:29Z</dcterms:created>
  <dcterms:modified xsi:type="dcterms:W3CDTF">2020-01-02T17:21:54Z</dcterms:modified>
</cp:coreProperties>
</file>