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60" r:id="rId5"/>
    <p:sldId id="269" r:id="rId6"/>
    <p:sldId id="264" r:id="rId7"/>
    <p:sldId id="265" r:id="rId8"/>
    <p:sldId id="266" r:id="rId9"/>
    <p:sldId id="277" r:id="rId10"/>
    <p:sldId id="271" r:id="rId11"/>
    <p:sldId id="263" r:id="rId12"/>
    <p:sldId id="267" r:id="rId13"/>
    <p:sldId id="272" r:id="rId14"/>
    <p:sldId id="273" r:id="rId15"/>
    <p:sldId id="278" r:id="rId16"/>
    <p:sldId id="279" r:id="rId17"/>
    <p:sldId id="274" r:id="rId18"/>
    <p:sldId id="275" r:id="rId19"/>
    <p:sldId id="276" r:id="rId20"/>
    <p:sldId id="281" r:id="rId21"/>
    <p:sldId id="28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0200"/>
            <a:ext cx="5905500" cy="2514600"/>
          </a:xfrm>
        </p:spPr>
        <p:style>
          <a:lnRef idx="1">
            <a:schemeClr val="accent6"/>
          </a:lnRef>
          <a:fillRef idx="2">
            <a:schemeClr val="accent6"/>
          </a:fillRef>
          <a:effectRef idx="1">
            <a:schemeClr val="accent6"/>
          </a:effectRef>
          <a:fontRef idx="minor">
            <a:schemeClr val="dk1"/>
          </a:fontRef>
        </p:style>
        <p:txBody>
          <a:bodyPr>
            <a:normAutofit/>
          </a:bodyPr>
          <a:lstStyle/>
          <a:p>
            <a:r>
              <a:rPr lang="en-IN" sz="7200" dirty="0">
                <a:solidFill>
                  <a:schemeClr val="accent2">
                    <a:lumMod val="50000"/>
                  </a:schemeClr>
                </a:solidFill>
                <a:latin typeface="AR CENA" panose="02000000000000000000" pitchFamily="2" charset="0"/>
              </a:rPr>
              <a:t>Genetic Disorder</a:t>
            </a:r>
          </a:p>
        </p:txBody>
      </p:sp>
      <p:sp>
        <p:nvSpPr>
          <p:cNvPr id="3" name="Subtitle 2"/>
          <p:cNvSpPr>
            <a:spLocks noGrp="1"/>
          </p:cNvSpPr>
          <p:nvPr>
            <p:ph type="subTitle" idx="1"/>
          </p:nvPr>
        </p:nvSpPr>
        <p:spPr>
          <a:xfrm>
            <a:off x="2628900" y="4267200"/>
            <a:ext cx="3886200" cy="12192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IN" sz="8000" dirty="0">
                <a:solidFill>
                  <a:srgbClr val="002060"/>
                </a:solidFill>
                <a:latin typeface="AR CENA" panose="02000000000000000000" pitchFamily="2" charset="0"/>
              </a:rPr>
              <a:t>LS1201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52400"/>
            <a:ext cx="80772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Chromosomal abnormalities </a:t>
            </a:r>
            <a:endParaRPr lang="en-IN" sz="4400" dirty="0"/>
          </a:p>
        </p:txBody>
      </p:sp>
      <p:pic>
        <p:nvPicPr>
          <p:cNvPr id="7" name="Picture 6" descr="chromosome_abnormalities_factsheet_0.jpg"/>
          <p:cNvPicPr>
            <a:picLocks noChangeAspect="1"/>
          </p:cNvPicPr>
          <p:nvPr/>
        </p:nvPicPr>
        <p:blipFill>
          <a:blip r:embed="rId2" cstate="print"/>
          <a:srcRect l="9722" r="9722"/>
          <a:stretch>
            <a:fillRect/>
          </a:stretch>
        </p:blipFill>
        <p:spPr>
          <a:xfrm>
            <a:off x="152400" y="1371600"/>
            <a:ext cx="4419600"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ounded Rectangle 8"/>
          <p:cNvSpPr/>
          <p:nvPr/>
        </p:nvSpPr>
        <p:spPr>
          <a:xfrm>
            <a:off x="4648200" y="990600"/>
            <a:ext cx="4343400" cy="5867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600" dirty="0">
                <a:solidFill>
                  <a:schemeClr val="accent2">
                    <a:lumMod val="50000"/>
                  </a:schemeClr>
                </a:solidFill>
                <a:latin typeface="Arial Black" pitchFamily="34" charset="0"/>
              </a:rPr>
              <a:t>Deletion- A part of the chromosome is deleted.</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Duplication- A part of the chromosome is duplicated.</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Inversion- two breaks occur in one chromosome but when they </a:t>
            </a:r>
            <a:r>
              <a:rPr lang="en-IN" sz="1600" dirty="0" err="1">
                <a:solidFill>
                  <a:schemeClr val="accent2">
                    <a:lumMod val="50000"/>
                  </a:schemeClr>
                </a:solidFill>
                <a:latin typeface="Arial Black" pitchFamily="34" charset="0"/>
              </a:rPr>
              <a:t>rejoin</a:t>
            </a:r>
            <a:r>
              <a:rPr lang="en-IN" sz="1600" dirty="0">
                <a:solidFill>
                  <a:schemeClr val="accent2">
                    <a:lumMod val="50000"/>
                  </a:schemeClr>
                </a:solidFill>
                <a:latin typeface="Arial Black" pitchFamily="34" charset="0"/>
              </a:rPr>
              <a:t> the sequence orientation in that portion of the chromosome get inverted. This may involve whole genes or a portion of genes.</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Substitution- A portion of the chromosome breaks and reattaches to another chromosome.</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Translocation- when there are breaks in two separate chromosomes and the parts are interchanged,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76400" y="304800"/>
            <a:ext cx="57150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4400" dirty="0">
                <a:solidFill>
                  <a:schemeClr val="accent2">
                    <a:lumMod val="50000"/>
                  </a:schemeClr>
                </a:solidFill>
                <a:latin typeface="AR CENA" pitchFamily="2" charset="0"/>
              </a:rPr>
              <a:t>Charcot Marie tooth disease</a:t>
            </a:r>
          </a:p>
        </p:txBody>
      </p:sp>
      <p:sp>
        <p:nvSpPr>
          <p:cNvPr id="10" name="Flowchart: Alternate Process 9"/>
          <p:cNvSpPr/>
          <p:nvPr/>
        </p:nvSpPr>
        <p:spPr>
          <a:xfrm>
            <a:off x="228600" y="1371600"/>
            <a:ext cx="8915400" cy="2514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1" name="Rectangle 10"/>
          <p:cNvSpPr/>
          <p:nvPr/>
        </p:nvSpPr>
        <p:spPr>
          <a:xfrm>
            <a:off x="228600" y="1676400"/>
            <a:ext cx="8763000" cy="1754326"/>
          </a:xfrm>
          <a:prstGeom prst="rect">
            <a:avLst/>
          </a:prstGeom>
        </p:spPr>
        <p:txBody>
          <a:bodyPr wrap="square">
            <a:spAutoFit/>
          </a:bodyPr>
          <a:lstStyle/>
          <a:p>
            <a:r>
              <a:rPr lang="en-IN" dirty="0">
                <a:solidFill>
                  <a:schemeClr val="accent2">
                    <a:lumMod val="50000"/>
                  </a:schemeClr>
                </a:solidFill>
                <a:latin typeface="Arial Black" pitchFamily="34" charset="0"/>
              </a:rPr>
              <a:t>Charcot Marie Tooth disease is an inherited neurological disease. </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There is a slow progressive degeneration of the muscles in the foot, lower leg, hand, and forearm</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There is also a mild loss of sensation in the limbs, fingers, and toes.</a:t>
            </a:r>
          </a:p>
        </p:txBody>
      </p:sp>
      <p:pic>
        <p:nvPicPr>
          <p:cNvPr id="12" name="Picture 11" descr="tooth-1.jpg"/>
          <p:cNvPicPr>
            <a:picLocks noChangeAspect="1"/>
          </p:cNvPicPr>
          <p:nvPr/>
        </p:nvPicPr>
        <p:blipFill>
          <a:blip r:embed="rId2"/>
          <a:srcRect t="19754" b="25803"/>
          <a:stretch>
            <a:fillRect/>
          </a:stretch>
        </p:blipFill>
        <p:spPr>
          <a:xfrm>
            <a:off x="914400" y="4114800"/>
            <a:ext cx="6943725"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33400"/>
            <a:ext cx="78486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Charcot Marie tooth disease</a:t>
            </a:r>
            <a:endParaRPr lang="en-IN" sz="4400" dirty="0"/>
          </a:p>
        </p:txBody>
      </p:sp>
      <p:sp>
        <p:nvSpPr>
          <p:cNvPr id="6" name="Rounded Rectangle 5"/>
          <p:cNvSpPr/>
          <p:nvPr/>
        </p:nvSpPr>
        <p:spPr>
          <a:xfrm>
            <a:off x="685800" y="1752600"/>
            <a:ext cx="7848600" cy="3124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schemeClr val="accent2">
                    <a:lumMod val="50000"/>
                  </a:schemeClr>
                </a:solidFill>
                <a:latin typeface="Arial Black" pitchFamily="34" charset="0"/>
              </a:rPr>
              <a:t>CMT is caused by mutations in genes that are involved in the structure and function of either the peripheral nerve axon or the myelin sheath. </a:t>
            </a:r>
          </a:p>
          <a:p>
            <a:r>
              <a:rPr lang="en-IN" dirty="0">
                <a:solidFill>
                  <a:schemeClr val="accent2">
                    <a:lumMod val="50000"/>
                  </a:schemeClr>
                </a:solidFill>
                <a:latin typeface="Arial Black" pitchFamily="34" charset="0"/>
              </a:rPr>
              <a:t> </a:t>
            </a:r>
          </a:p>
          <a:p>
            <a:r>
              <a:rPr lang="en-IN" dirty="0">
                <a:solidFill>
                  <a:schemeClr val="accent2">
                    <a:lumMod val="50000"/>
                  </a:schemeClr>
                </a:solidFill>
                <a:latin typeface="Arial Black" pitchFamily="34" charset="0"/>
              </a:rPr>
              <a:t>Although different proteins are abnormal in different types of CMT, one common factor is that all of the mutations mainly affect the normal function of the peripheral nerves</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So either there are abnormalities in the myelin sheath or in the peripheral nerve axon </a:t>
            </a:r>
          </a:p>
          <a:p>
            <a:pPr algn="ct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3634" y="76200"/>
            <a:ext cx="5284966"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Sickle Cell </a:t>
            </a:r>
            <a:r>
              <a:rPr lang="en-IN" sz="4400" dirty="0" err="1">
                <a:solidFill>
                  <a:schemeClr val="accent2">
                    <a:lumMod val="50000"/>
                  </a:schemeClr>
                </a:solidFill>
                <a:latin typeface="AR CENA" pitchFamily="2" charset="0"/>
              </a:rPr>
              <a:t>Anemia</a:t>
            </a:r>
            <a:endParaRPr lang="en-IN" sz="4400" dirty="0"/>
          </a:p>
        </p:txBody>
      </p:sp>
      <p:sp>
        <p:nvSpPr>
          <p:cNvPr id="6" name="Rounded Rectangle 5"/>
          <p:cNvSpPr/>
          <p:nvPr/>
        </p:nvSpPr>
        <p:spPr>
          <a:xfrm>
            <a:off x="0" y="914400"/>
            <a:ext cx="9144000" cy="2667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fontAlgn="base"/>
            <a:r>
              <a:rPr lang="en-IN" sz="1400" dirty="0">
                <a:solidFill>
                  <a:schemeClr val="accent2">
                    <a:lumMod val="50000"/>
                  </a:schemeClr>
                </a:solidFill>
                <a:latin typeface="Arial Black" pitchFamily="34" charset="0"/>
              </a:rPr>
              <a:t>Sickle cell disease is an inherited red blood cell disorder. </a:t>
            </a:r>
          </a:p>
          <a:p>
            <a:pPr fontAlgn="base"/>
            <a:endParaRPr lang="en-IN" sz="1400" dirty="0">
              <a:solidFill>
                <a:schemeClr val="accent2">
                  <a:lumMod val="50000"/>
                </a:schemeClr>
              </a:solidFill>
              <a:latin typeface="Arial Black" pitchFamily="34" charset="0"/>
            </a:endParaRPr>
          </a:p>
          <a:p>
            <a:pPr fontAlgn="base"/>
            <a:r>
              <a:rPr lang="en-IN" sz="1400" dirty="0" err="1">
                <a:solidFill>
                  <a:schemeClr val="accent2">
                    <a:lumMod val="50000"/>
                  </a:schemeClr>
                </a:solidFill>
                <a:latin typeface="Arial Black" pitchFamily="34" charset="0"/>
              </a:rPr>
              <a:t>Hemoglobin</a:t>
            </a:r>
            <a:r>
              <a:rPr lang="en-IN" sz="1400" dirty="0">
                <a:solidFill>
                  <a:schemeClr val="accent2">
                    <a:lumMod val="50000"/>
                  </a:schemeClr>
                </a:solidFill>
                <a:latin typeface="Arial Black" pitchFamily="34" charset="0"/>
              </a:rPr>
              <a:t> is a protein in red blood cells that carries oxygen. In SCD, the </a:t>
            </a:r>
            <a:r>
              <a:rPr lang="en-IN" sz="1400" dirty="0" err="1">
                <a:solidFill>
                  <a:schemeClr val="accent2">
                    <a:lumMod val="50000"/>
                  </a:schemeClr>
                </a:solidFill>
                <a:latin typeface="Arial Black" pitchFamily="34" charset="0"/>
              </a:rPr>
              <a:t>hemoglobin</a:t>
            </a:r>
            <a:r>
              <a:rPr lang="en-IN" sz="1400" dirty="0">
                <a:solidFill>
                  <a:schemeClr val="accent2">
                    <a:lumMod val="50000"/>
                  </a:schemeClr>
                </a:solidFill>
                <a:latin typeface="Arial Black" pitchFamily="34" charset="0"/>
              </a:rPr>
              <a:t> forms stiff rods within the red blood cells. This changes the shape of the red blood cells from the normal disk shape to abnormal sickle shape.</a:t>
            </a:r>
          </a:p>
          <a:p>
            <a:pPr fontAlgn="base"/>
            <a:endParaRPr lang="en-IN" sz="1400" dirty="0">
              <a:solidFill>
                <a:schemeClr val="accent2">
                  <a:lumMod val="50000"/>
                </a:schemeClr>
              </a:solidFill>
              <a:latin typeface="Arial Black" pitchFamily="34" charset="0"/>
            </a:endParaRPr>
          </a:p>
          <a:p>
            <a:pPr fontAlgn="base"/>
            <a:r>
              <a:rPr lang="en-IN" sz="1400" dirty="0">
                <a:solidFill>
                  <a:schemeClr val="accent2">
                    <a:lumMod val="50000"/>
                  </a:schemeClr>
                </a:solidFill>
                <a:latin typeface="Arial Black" pitchFamily="34" charset="0"/>
              </a:rPr>
              <a:t>The sickle-shaped cells are not flexible. Many of them burst apart as they move through blood vessels. The sickle cells usually only last 10 to 20 days, instead of 90 to 120 days. </a:t>
            </a:r>
          </a:p>
          <a:p>
            <a:pPr fontAlgn="base"/>
            <a:endParaRPr lang="en-IN" sz="1400" dirty="0">
              <a:solidFill>
                <a:schemeClr val="accent2">
                  <a:lumMod val="50000"/>
                </a:schemeClr>
              </a:solidFill>
              <a:latin typeface="Arial Black" pitchFamily="34" charset="0"/>
            </a:endParaRPr>
          </a:p>
          <a:p>
            <a:pPr fontAlgn="base"/>
            <a:r>
              <a:rPr lang="en-IN" sz="1400" dirty="0">
                <a:solidFill>
                  <a:schemeClr val="accent2">
                    <a:lumMod val="50000"/>
                  </a:schemeClr>
                </a:solidFill>
                <a:latin typeface="Arial Black" pitchFamily="34" charset="0"/>
              </a:rPr>
              <a:t>So the body may  face trouble making new cells to replace the ones that is lost. This results in </a:t>
            </a:r>
            <a:r>
              <a:rPr lang="en-IN" sz="1400" dirty="0" err="1">
                <a:solidFill>
                  <a:schemeClr val="accent2">
                    <a:lumMod val="50000"/>
                  </a:schemeClr>
                </a:solidFill>
                <a:latin typeface="Arial Black" pitchFamily="34" charset="0"/>
              </a:rPr>
              <a:t>anemia</a:t>
            </a:r>
            <a:r>
              <a:rPr lang="en-IN" sz="1400" dirty="0">
                <a:solidFill>
                  <a:schemeClr val="accent2">
                    <a:lumMod val="50000"/>
                  </a:schemeClr>
                </a:solidFill>
                <a:latin typeface="Arial Black" pitchFamily="34" charset="0"/>
              </a:rPr>
              <a:t>.</a:t>
            </a:r>
          </a:p>
        </p:txBody>
      </p:sp>
      <p:pic>
        <p:nvPicPr>
          <p:cNvPr id="7" name="Picture 6" descr="download (3).png"/>
          <p:cNvPicPr>
            <a:picLocks noChangeAspect="1"/>
          </p:cNvPicPr>
          <p:nvPr/>
        </p:nvPicPr>
        <p:blipFill>
          <a:blip r:embed="rId2"/>
          <a:stretch>
            <a:fillRect/>
          </a:stretch>
        </p:blipFill>
        <p:spPr>
          <a:xfrm>
            <a:off x="228599" y="3733800"/>
            <a:ext cx="3124201" cy="3124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ickle-cell-blood-cells.jpg"/>
          <p:cNvPicPr>
            <a:picLocks noChangeAspect="1"/>
          </p:cNvPicPr>
          <p:nvPr/>
        </p:nvPicPr>
        <p:blipFill>
          <a:blip r:embed="rId3"/>
          <a:stretch>
            <a:fillRect/>
          </a:stretch>
        </p:blipFill>
        <p:spPr>
          <a:xfrm>
            <a:off x="4114800" y="3701605"/>
            <a:ext cx="4800600" cy="3156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3634" y="76200"/>
            <a:ext cx="5284966"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Sickle Cell </a:t>
            </a:r>
            <a:r>
              <a:rPr lang="en-IN" sz="4400" dirty="0" err="1">
                <a:solidFill>
                  <a:schemeClr val="accent2">
                    <a:lumMod val="50000"/>
                  </a:schemeClr>
                </a:solidFill>
                <a:latin typeface="AR CENA" pitchFamily="2" charset="0"/>
              </a:rPr>
              <a:t>Anemia</a:t>
            </a:r>
            <a:endParaRPr lang="en-IN" sz="4400" dirty="0"/>
          </a:p>
        </p:txBody>
      </p:sp>
      <p:sp>
        <p:nvSpPr>
          <p:cNvPr id="11" name="Flowchart: Alternate Process 10"/>
          <p:cNvSpPr/>
          <p:nvPr/>
        </p:nvSpPr>
        <p:spPr>
          <a:xfrm>
            <a:off x="0" y="1219200"/>
            <a:ext cx="9144000" cy="22860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Sickle Cell </a:t>
            </a:r>
            <a:r>
              <a:rPr lang="en-IN" dirty="0" err="1">
                <a:solidFill>
                  <a:schemeClr val="accent2">
                    <a:lumMod val="50000"/>
                  </a:schemeClr>
                </a:solidFill>
                <a:latin typeface="Arial Black" pitchFamily="34" charset="0"/>
              </a:rPr>
              <a:t>Anemia</a:t>
            </a:r>
            <a:r>
              <a:rPr lang="en-IN" dirty="0">
                <a:solidFill>
                  <a:schemeClr val="accent2">
                    <a:lumMod val="50000"/>
                  </a:schemeClr>
                </a:solidFill>
                <a:latin typeface="Arial Black" pitchFamily="34" charset="0"/>
              </a:rPr>
              <a:t> is caused by a mutation in the </a:t>
            </a:r>
            <a:r>
              <a:rPr lang="en-IN" dirty="0" err="1">
                <a:solidFill>
                  <a:schemeClr val="accent2">
                    <a:lumMod val="50000"/>
                  </a:schemeClr>
                </a:solidFill>
                <a:latin typeface="Arial Black" pitchFamily="34" charset="0"/>
              </a:rPr>
              <a:t>hemoglobin</a:t>
            </a:r>
            <a:r>
              <a:rPr lang="en-IN" dirty="0">
                <a:solidFill>
                  <a:schemeClr val="accent2">
                    <a:lumMod val="50000"/>
                  </a:schemeClr>
                </a:solidFill>
                <a:latin typeface="Arial Black" pitchFamily="34" charset="0"/>
              </a:rPr>
              <a:t> beta gene.</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The gene defect is a  single nucleotide mutation which results in glutamate  being substituted by </a:t>
            </a:r>
            <a:r>
              <a:rPr lang="en-IN" dirty="0" err="1">
                <a:solidFill>
                  <a:schemeClr val="accent2">
                    <a:lumMod val="50000"/>
                  </a:schemeClr>
                </a:solidFill>
                <a:latin typeface="Arial Black" pitchFamily="34" charset="0"/>
              </a:rPr>
              <a:t>valine</a:t>
            </a:r>
            <a:r>
              <a:rPr lang="en-IN" dirty="0">
                <a:solidFill>
                  <a:schemeClr val="accent2">
                    <a:lumMod val="50000"/>
                  </a:schemeClr>
                </a:solidFill>
                <a:latin typeface="Arial Black" pitchFamily="34" charset="0"/>
              </a:rPr>
              <a:t> .</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It is an </a:t>
            </a:r>
            <a:r>
              <a:rPr lang="en-IN" sz="3200" dirty="0" err="1">
                <a:solidFill>
                  <a:srgbClr val="C00000"/>
                </a:solidFill>
                <a:latin typeface="Arial Black" pitchFamily="34" charset="0"/>
              </a:rPr>
              <a:t>autosomal</a:t>
            </a:r>
            <a:r>
              <a:rPr lang="en-IN" sz="3200" dirty="0">
                <a:solidFill>
                  <a:srgbClr val="C00000"/>
                </a:solidFill>
                <a:latin typeface="Arial Black" pitchFamily="34" charset="0"/>
              </a:rPr>
              <a:t> recessive disorder</a:t>
            </a:r>
            <a:r>
              <a:rPr lang="en-IN" dirty="0">
                <a:solidFill>
                  <a:schemeClr val="accent2">
                    <a:lumMod val="50000"/>
                  </a:schemeClr>
                </a:solidFill>
                <a:latin typeface="Arial Black" pitchFamily="34" charset="0"/>
              </a:rPr>
              <a:t>.</a:t>
            </a:r>
          </a:p>
        </p:txBody>
      </p:sp>
      <p:pic>
        <p:nvPicPr>
          <p:cNvPr id="12" name="Picture 11" descr="B9780323086783000137_f013-003-9780323086783.jpg"/>
          <p:cNvPicPr>
            <a:picLocks noChangeAspect="1"/>
          </p:cNvPicPr>
          <p:nvPr/>
        </p:nvPicPr>
        <p:blipFill>
          <a:blip r:embed="rId2"/>
          <a:stretch>
            <a:fillRect/>
          </a:stretch>
        </p:blipFill>
        <p:spPr>
          <a:xfrm>
            <a:off x="2138014" y="3962400"/>
            <a:ext cx="4719986" cy="2582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3634" y="76200"/>
            <a:ext cx="5361166"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Huntington Disease</a:t>
            </a:r>
            <a:endParaRPr lang="en-IN" sz="4400" dirty="0"/>
          </a:p>
        </p:txBody>
      </p:sp>
      <p:sp>
        <p:nvSpPr>
          <p:cNvPr id="6" name="Rounded Rectangle 5"/>
          <p:cNvSpPr/>
          <p:nvPr/>
        </p:nvSpPr>
        <p:spPr>
          <a:xfrm>
            <a:off x="533400" y="1066800"/>
            <a:ext cx="8305800" cy="2057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IN" sz="1600" dirty="0">
              <a:solidFill>
                <a:schemeClr val="accent2">
                  <a:lumMod val="50000"/>
                </a:schemeClr>
              </a:solidFill>
              <a:latin typeface="Arial Black" pitchFamily="34" charset="0"/>
            </a:endParaRP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Huntington's disease is caused by </a:t>
            </a:r>
            <a:r>
              <a:rPr lang="en-IN" sz="1600" b="1" dirty="0">
                <a:solidFill>
                  <a:schemeClr val="accent2">
                    <a:lumMod val="50000"/>
                  </a:schemeClr>
                </a:solidFill>
                <a:latin typeface="Arial Black" pitchFamily="34" charset="0"/>
              </a:rPr>
              <a:t>a mutation in a single gene (HTT)</a:t>
            </a:r>
            <a:r>
              <a:rPr lang="en-IN" sz="1600" dirty="0">
                <a:solidFill>
                  <a:schemeClr val="accent2">
                    <a:lumMod val="50000"/>
                  </a:schemeClr>
                </a:solidFill>
                <a:latin typeface="Arial Black" pitchFamily="34" charset="0"/>
              </a:rPr>
              <a:t>.</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 </a:t>
            </a:r>
            <a:r>
              <a:rPr lang="en-IN" sz="2400" dirty="0">
                <a:solidFill>
                  <a:srgbClr val="C00000"/>
                </a:solidFill>
                <a:latin typeface="Arial Black" pitchFamily="34" charset="0"/>
              </a:rPr>
              <a:t>It is an </a:t>
            </a:r>
            <a:r>
              <a:rPr lang="en-IN" sz="2400" dirty="0" err="1">
                <a:solidFill>
                  <a:srgbClr val="C00000"/>
                </a:solidFill>
                <a:latin typeface="Arial Black" pitchFamily="34" charset="0"/>
              </a:rPr>
              <a:t>autosomal</a:t>
            </a:r>
            <a:r>
              <a:rPr lang="en-IN" sz="2400" dirty="0">
                <a:solidFill>
                  <a:srgbClr val="C00000"/>
                </a:solidFill>
                <a:latin typeface="Arial Black" pitchFamily="34" charset="0"/>
              </a:rPr>
              <a:t> dominant disorder</a:t>
            </a:r>
            <a:r>
              <a:rPr lang="en-IN" sz="1600" dirty="0">
                <a:solidFill>
                  <a:schemeClr val="accent2">
                    <a:lumMod val="50000"/>
                  </a:schemeClr>
                </a:solidFill>
                <a:latin typeface="Arial Black" pitchFamily="34" charset="0"/>
              </a:rPr>
              <a:t>.</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It is a progressive brain disorder that causes emotional problems, depression, loss of cognition, thinking ability, uncontrolled movements, small involuntary movements.</a:t>
            </a:r>
          </a:p>
          <a:p>
            <a:r>
              <a:rPr lang="en-IN" sz="1600" dirty="0">
                <a:solidFill>
                  <a:schemeClr val="accent2">
                    <a:lumMod val="50000"/>
                  </a:schemeClr>
                </a:solidFill>
                <a:latin typeface="Arial Black" pitchFamily="34" charset="0"/>
              </a:rPr>
              <a:t> </a:t>
            </a:r>
          </a:p>
          <a:p>
            <a:endParaRPr lang="en-IN" sz="1600" dirty="0">
              <a:solidFill>
                <a:schemeClr val="accent2">
                  <a:lumMod val="50000"/>
                </a:schemeClr>
              </a:solidFill>
              <a:latin typeface="Arial Black" pitchFamily="34" charset="0"/>
            </a:endParaRPr>
          </a:p>
          <a:p>
            <a:endParaRPr lang="en-IN" sz="1600" dirty="0">
              <a:solidFill>
                <a:schemeClr val="accent2">
                  <a:lumMod val="50000"/>
                </a:schemeClr>
              </a:solidFill>
              <a:latin typeface="Arial Black" pitchFamily="34" charset="0"/>
            </a:endParaRPr>
          </a:p>
        </p:txBody>
      </p:sp>
      <p:pic>
        <p:nvPicPr>
          <p:cNvPr id="1026" name="Picture 2"/>
          <p:cNvPicPr>
            <a:picLocks noChangeAspect="1" noChangeArrowheads="1"/>
          </p:cNvPicPr>
          <p:nvPr/>
        </p:nvPicPr>
        <p:blipFill>
          <a:blip r:embed="rId2"/>
          <a:srcRect l="53880" t="30208" r="5125" b="22917"/>
          <a:stretch>
            <a:fillRect/>
          </a:stretch>
        </p:blipFill>
        <p:spPr bwMode="auto">
          <a:xfrm>
            <a:off x="2057400" y="3429000"/>
            <a:ext cx="53340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3634" y="76200"/>
            <a:ext cx="5361166"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Huntington Disease</a:t>
            </a:r>
            <a:endParaRPr lang="en-IN" sz="4400" dirty="0"/>
          </a:p>
        </p:txBody>
      </p:sp>
      <p:sp>
        <p:nvSpPr>
          <p:cNvPr id="6" name="Rounded Rectangle 5"/>
          <p:cNvSpPr/>
          <p:nvPr/>
        </p:nvSpPr>
        <p:spPr>
          <a:xfrm>
            <a:off x="152400" y="990600"/>
            <a:ext cx="8839200" cy="2362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 The HTT mutation that causes Huntington disease involves a DNA segment known as a CAG </a:t>
            </a:r>
            <a:r>
              <a:rPr lang="en-IN" sz="1400" dirty="0" err="1">
                <a:solidFill>
                  <a:schemeClr val="accent2">
                    <a:lumMod val="50000"/>
                  </a:schemeClr>
                </a:solidFill>
                <a:latin typeface="Arial Black" pitchFamily="34" charset="0"/>
              </a:rPr>
              <a:t>trinucleotide</a:t>
            </a:r>
            <a:r>
              <a:rPr lang="en-IN" sz="1400" dirty="0">
                <a:solidFill>
                  <a:schemeClr val="accent2">
                    <a:lumMod val="50000"/>
                  </a:schemeClr>
                </a:solidFill>
                <a:latin typeface="Arial Black" pitchFamily="34" charset="0"/>
              </a:rPr>
              <a:t> repeat. </a:t>
            </a:r>
          </a:p>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This segment is made up of a series of three DNA nucleotides (cytosine, adenine, and guanine) that appear multiple times in a row. </a:t>
            </a:r>
          </a:p>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Usually the CAG segment is repeated 10 to 35 times within the gene.</a:t>
            </a:r>
          </a:p>
          <a:p>
            <a:r>
              <a:rPr lang="en-IN" sz="1400" dirty="0">
                <a:solidFill>
                  <a:schemeClr val="accent2">
                    <a:lumMod val="50000"/>
                  </a:schemeClr>
                </a:solidFill>
                <a:latin typeface="Arial Black" pitchFamily="34" charset="0"/>
              </a:rPr>
              <a:t> </a:t>
            </a:r>
          </a:p>
          <a:p>
            <a:r>
              <a:rPr lang="en-IN" sz="1400" dirty="0">
                <a:solidFill>
                  <a:schemeClr val="accent2">
                    <a:lumMod val="50000"/>
                  </a:schemeClr>
                </a:solidFill>
                <a:latin typeface="Arial Black" pitchFamily="34" charset="0"/>
              </a:rPr>
              <a:t>People with Huntington disease have the CAG segment  repeated 36 to more than 120 times.</a:t>
            </a:r>
          </a:p>
          <a:p>
            <a:endParaRPr lang="en-IN" sz="1400" dirty="0">
              <a:solidFill>
                <a:schemeClr val="accent2">
                  <a:lumMod val="50000"/>
                </a:schemeClr>
              </a:solidFill>
              <a:latin typeface="Arial Black" pitchFamily="34" charset="0"/>
            </a:endParaRPr>
          </a:p>
          <a:p>
            <a:endParaRPr lang="en-IN" sz="1400" dirty="0">
              <a:solidFill>
                <a:schemeClr val="accent2">
                  <a:lumMod val="50000"/>
                </a:schemeClr>
              </a:solidFill>
              <a:latin typeface="Arial Black" pitchFamily="34" charset="0"/>
            </a:endParaRPr>
          </a:p>
        </p:txBody>
      </p:sp>
      <p:pic>
        <p:nvPicPr>
          <p:cNvPr id="7" name="Picture 6" descr="PX0000YO_PRESENTATION.jpeg"/>
          <p:cNvPicPr>
            <a:picLocks noChangeAspect="1"/>
          </p:cNvPicPr>
          <p:nvPr/>
        </p:nvPicPr>
        <p:blipFill>
          <a:blip r:embed="rId2"/>
          <a:stretch>
            <a:fillRect/>
          </a:stretch>
        </p:blipFill>
        <p:spPr>
          <a:xfrm>
            <a:off x="1524000" y="3429000"/>
            <a:ext cx="6248400" cy="3501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76200"/>
            <a:ext cx="53340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000" dirty="0">
                <a:solidFill>
                  <a:schemeClr val="accent2">
                    <a:lumMod val="50000"/>
                  </a:schemeClr>
                </a:solidFill>
                <a:latin typeface="AR CENA" pitchFamily="2" charset="0"/>
              </a:rPr>
              <a:t>Turner </a:t>
            </a:r>
            <a:r>
              <a:rPr lang="en-IN" sz="4400" dirty="0">
                <a:solidFill>
                  <a:schemeClr val="accent2">
                    <a:lumMod val="50000"/>
                  </a:schemeClr>
                </a:solidFill>
                <a:latin typeface="AR CENA" pitchFamily="2" charset="0"/>
              </a:rPr>
              <a:t>Syndrome</a:t>
            </a:r>
            <a:endParaRPr lang="en-IN" sz="4400" dirty="0"/>
          </a:p>
        </p:txBody>
      </p:sp>
      <p:sp>
        <p:nvSpPr>
          <p:cNvPr id="8" name="Rounded Rectangle 7"/>
          <p:cNvSpPr/>
          <p:nvPr/>
        </p:nvSpPr>
        <p:spPr>
          <a:xfrm>
            <a:off x="0" y="641985"/>
            <a:ext cx="5867400" cy="3200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400" dirty="0"/>
          </a:p>
          <a:p>
            <a:r>
              <a:rPr lang="en-IN" sz="2400" dirty="0">
                <a:solidFill>
                  <a:srgbClr val="C00000"/>
                </a:solidFill>
                <a:latin typeface="Arial Black" pitchFamily="34" charset="0"/>
              </a:rPr>
              <a:t>Turner syndrome affects only females. It </a:t>
            </a:r>
            <a:r>
              <a:rPr lang="en-IN" sz="2400" b="1" dirty="0">
                <a:solidFill>
                  <a:srgbClr val="C00000"/>
                </a:solidFill>
                <a:latin typeface="Arial Black" pitchFamily="34" charset="0"/>
              </a:rPr>
              <a:t>results when one of the X chromosomes is missing or partially missing</a:t>
            </a:r>
            <a:r>
              <a:rPr lang="en-IN" sz="2400" dirty="0">
                <a:solidFill>
                  <a:srgbClr val="C00000"/>
                </a:solidFill>
                <a:latin typeface="Arial Black" pitchFamily="34" charset="0"/>
              </a:rPr>
              <a:t>.</a:t>
            </a:r>
          </a:p>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The most common feature of Turner syndrome is that females have a short stature There is also an early loss of ovarian function.</a:t>
            </a:r>
          </a:p>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 Many affected girls do not undergo puberty unless they receive hormone therapy, and most are infertile. </a:t>
            </a:r>
          </a:p>
        </p:txBody>
      </p:sp>
      <p:pic>
        <p:nvPicPr>
          <p:cNvPr id="9" name="Picture 8" descr="Turner_syndrome_karyotype_MED_ILL_EN.jpg"/>
          <p:cNvPicPr>
            <a:picLocks noChangeAspect="1"/>
          </p:cNvPicPr>
          <p:nvPr/>
        </p:nvPicPr>
        <p:blipFill>
          <a:blip r:embed="rId2"/>
          <a:srcRect b="7778"/>
          <a:stretch>
            <a:fillRect/>
          </a:stretch>
        </p:blipFill>
        <p:spPr>
          <a:xfrm>
            <a:off x="0" y="3853815"/>
            <a:ext cx="4343400" cy="3004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Turner-Syndrome.png"/>
          <p:cNvPicPr>
            <a:picLocks noChangeAspect="1"/>
          </p:cNvPicPr>
          <p:nvPr/>
        </p:nvPicPr>
        <p:blipFill>
          <a:blip r:embed="rId3"/>
          <a:stretch>
            <a:fillRect/>
          </a:stretch>
        </p:blipFill>
        <p:spPr>
          <a:xfrm>
            <a:off x="6019800" y="1447800"/>
            <a:ext cx="3124199" cy="5410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76200"/>
            <a:ext cx="44196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Down Syndrome</a:t>
            </a:r>
            <a:endParaRPr lang="en-IN" sz="4400" dirty="0"/>
          </a:p>
        </p:txBody>
      </p:sp>
      <p:sp>
        <p:nvSpPr>
          <p:cNvPr id="6" name="Rounded Rectangle 5"/>
          <p:cNvSpPr/>
          <p:nvPr/>
        </p:nvSpPr>
        <p:spPr>
          <a:xfrm>
            <a:off x="0" y="762000"/>
            <a:ext cx="9144000" cy="2209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2000" dirty="0">
                <a:solidFill>
                  <a:srgbClr val="C00000"/>
                </a:solidFill>
                <a:latin typeface="Arial Black" pitchFamily="34" charset="0"/>
              </a:rPr>
              <a:t>Down syndrome is caused when abnormal cell division results in an extra  copy of chromosome 21 (full copy or partial copy). </a:t>
            </a:r>
          </a:p>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This extra genetic material causes developmental changes in Down syndrome.</a:t>
            </a:r>
          </a:p>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It causes lifelong intellectual disability, learning disabilities and developmental delays. </a:t>
            </a:r>
          </a:p>
          <a:p>
            <a:endParaRPr lang="en-IN" sz="1400" dirty="0">
              <a:solidFill>
                <a:schemeClr val="accent2">
                  <a:lumMod val="50000"/>
                </a:schemeClr>
              </a:solidFill>
              <a:latin typeface="Arial Black" pitchFamily="34" charset="0"/>
            </a:endParaRPr>
          </a:p>
          <a:p>
            <a:r>
              <a:rPr lang="en-IN" sz="1400" dirty="0">
                <a:solidFill>
                  <a:schemeClr val="accent2">
                    <a:lumMod val="50000"/>
                  </a:schemeClr>
                </a:solidFill>
                <a:latin typeface="Arial Black" pitchFamily="34" charset="0"/>
              </a:rPr>
              <a:t>It also causes other abnormalities, including heart and gastrointestinal disorders</a:t>
            </a:r>
            <a:r>
              <a:rPr lang="en-IN" dirty="0"/>
              <a:t>.</a:t>
            </a:r>
          </a:p>
        </p:txBody>
      </p:sp>
      <p:pic>
        <p:nvPicPr>
          <p:cNvPr id="7" name="Picture 6" descr="default.jpg"/>
          <p:cNvPicPr>
            <a:picLocks noChangeAspect="1"/>
          </p:cNvPicPr>
          <p:nvPr/>
        </p:nvPicPr>
        <p:blipFill>
          <a:blip r:embed="rId2"/>
          <a:srcRect t="3748"/>
          <a:stretch>
            <a:fillRect/>
          </a:stretch>
        </p:blipFill>
        <p:spPr>
          <a:xfrm>
            <a:off x="5257800" y="3200400"/>
            <a:ext cx="3505200"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Down_syndrome_clinical_presentation-1161x1200.png"/>
          <p:cNvPicPr>
            <a:picLocks noChangeAspect="1"/>
          </p:cNvPicPr>
          <p:nvPr/>
        </p:nvPicPr>
        <p:blipFill>
          <a:blip r:embed="rId3"/>
          <a:srcRect t="4031" b="5266"/>
          <a:stretch>
            <a:fillRect/>
          </a:stretch>
        </p:blipFill>
        <p:spPr>
          <a:xfrm>
            <a:off x="381000" y="3124200"/>
            <a:ext cx="4206239"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105630"/>
            <a:ext cx="5894566"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err="1">
                <a:solidFill>
                  <a:schemeClr val="accent2">
                    <a:lumMod val="50000"/>
                  </a:schemeClr>
                </a:solidFill>
                <a:latin typeface="AR CENA" pitchFamily="2" charset="0"/>
              </a:rPr>
              <a:t>Klinefelter</a:t>
            </a:r>
            <a:r>
              <a:rPr lang="en-IN" sz="4400" dirty="0">
                <a:solidFill>
                  <a:schemeClr val="accent2">
                    <a:lumMod val="50000"/>
                  </a:schemeClr>
                </a:solidFill>
                <a:latin typeface="AR CENA" pitchFamily="2" charset="0"/>
              </a:rPr>
              <a:t> Syndrome</a:t>
            </a:r>
            <a:endParaRPr lang="en-IN" sz="4400" dirty="0"/>
          </a:p>
        </p:txBody>
      </p:sp>
      <p:sp>
        <p:nvSpPr>
          <p:cNvPr id="6" name="Rounded Rectangle 5"/>
          <p:cNvSpPr/>
          <p:nvPr/>
        </p:nvSpPr>
        <p:spPr>
          <a:xfrm>
            <a:off x="381000" y="990600"/>
            <a:ext cx="8458200" cy="2971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600" dirty="0" err="1">
                <a:solidFill>
                  <a:schemeClr val="accent2">
                    <a:lumMod val="50000"/>
                  </a:schemeClr>
                </a:solidFill>
                <a:latin typeface="Arial Black" pitchFamily="34" charset="0"/>
              </a:rPr>
              <a:t>Klinefelter</a:t>
            </a:r>
            <a:r>
              <a:rPr lang="en-IN" sz="1600" dirty="0">
                <a:solidFill>
                  <a:schemeClr val="accent2">
                    <a:lumMod val="50000"/>
                  </a:schemeClr>
                </a:solidFill>
                <a:latin typeface="Arial Black" pitchFamily="34" charset="0"/>
              </a:rPr>
              <a:t> syndrome is a genetic condition where a boy is born with an extra copy of </a:t>
            </a:r>
            <a:r>
              <a:rPr lang="en-IN" sz="2000" b="1" dirty="0">
                <a:solidFill>
                  <a:srgbClr val="C00000"/>
                </a:solidFill>
                <a:latin typeface="Arial Black" pitchFamily="34" charset="0"/>
              </a:rPr>
              <a:t>the X chromosome</a:t>
            </a:r>
            <a:r>
              <a:rPr lang="en-IN" sz="1600" dirty="0">
                <a:solidFill>
                  <a:schemeClr val="accent2">
                    <a:lumMod val="50000"/>
                  </a:schemeClr>
                </a:solidFill>
                <a:latin typeface="Arial Black" pitchFamily="34" charset="0"/>
              </a:rPr>
              <a:t>. It affects males, and often isn't diagnosed until adulthood.</a:t>
            </a:r>
          </a:p>
          <a:p>
            <a:endParaRPr lang="en-IN" sz="1600" dirty="0">
              <a:solidFill>
                <a:schemeClr val="accent2">
                  <a:lumMod val="50000"/>
                </a:schemeClr>
              </a:solidFill>
              <a:latin typeface="Arial Black" pitchFamily="34" charset="0"/>
            </a:endParaRPr>
          </a:p>
          <a:p>
            <a:r>
              <a:rPr lang="en-IN" sz="1600" dirty="0" err="1">
                <a:solidFill>
                  <a:schemeClr val="accent2">
                    <a:lumMod val="50000"/>
                  </a:schemeClr>
                </a:solidFill>
                <a:latin typeface="Arial Black" pitchFamily="34" charset="0"/>
              </a:rPr>
              <a:t>Klinefelter</a:t>
            </a:r>
            <a:r>
              <a:rPr lang="en-IN" sz="1600" dirty="0">
                <a:solidFill>
                  <a:schemeClr val="accent2">
                    <a:lumMod val="50000"/>
                  </a:schemeClr>
                </a:solidFill>
                <a:latin typeface="Arial Black" pitchFamily="34" charset="0"/>
              </a:rPr>
              <a:t> syndrome may  affect testis growth, resulting in smaller than normal testicles. </a:t>
            </a:r>
            <a:r>
              <a:rPr lang="en-IN" sz="2000" dirty="0">
                <a:solidFill>
                  <a:srgbClr val="C00000"/>
                </a:solidFill>
                <a:latin typeface="Arial Black" pitchFamily="34" charset="0"/>
              </a:rPr>
              <a:t>This can lead to lower production of testosterone. </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The syndrome may also cause reduced muscle mass, reduced body and facial hair, and enlarged breast tissue</a:t>
            </a:r>
            <a:r>
              <a:rPr lang="en-IN" dirty="0"/>
              <a:t>. </a:t>
            </a:r>
          </a:p>
        </p:txBody>
      </p:sp>
      <p:pic>
        <p:nvPicPr>
          <p:cNvPr id="7" name="Picture 6" descr="PX0000SG_PRESENTATION.jpeg"/>
          <p:cNvPicPr>
            <a:picLocks noChangeAspect="1"/>
          </p:cNvPicPr>
          <p:nvPr/>
        </p:nvPicPr>
        <p:blipFill>
          <a:blip r:embed="rId2"/>
          <a:stretch>
            <a:fillRect/>
          </a:stretch>
        </p:blipFill>
        <p:spPr>
          <a:xfrm>
            <a:off x="2895600" y="3810000"/>
            <a:ext cx="28194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7600" y="914400"/>
            <a:ext cx="5181600" cy="120032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r>
              <a:rPr lang="en-IN" dirty="0">
                <a:solidFill>
                  <a:schemeClr val="tx2">
                    <a:lumMod val="75000"/>
                  </a:schemeClr>
                </a:solidFill>
                <a:latin typeface="Arial Black" pitchFamily="34" charset="0"/>
              </a:rPr>
              <a:t>A genetic disorder is a disease caused  by a change in the DNA sequence which causes a deviation from the normal sequence</a:t>
            </a:r>
          </a:p>
        </p:txBody>
      </p:sp>
      <p:sp>
        <p:nvSpPr>
          <p:cNvPr id="7" name="Rounded Rectangle 6"/>
          <p:cNvSpPr/>
          <p:nvPr/>
        </p:nvSpPr>
        <p:spPr>
          <a:xfrm>
            <a:off x="381000" y="3657600"/>
            <a:ext cx="5486400" cy="2971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600" dirty="0">
                <a:solidFill>
                  <a:schemeClr val="accent2">
                    <a:lumMod val="50000"/>
                  </a:schemeClr>
                </a:solidFill>
                <a:latin typeface="Arial Black" pitchFamily="34" charset="0"/>
              </a:rPr>
              <a:t>Genetic disorders can be caused by:</a:t>
            </a:r>
          </a:p>
          <a:p>
            <a:endParaRPr lang="en-IN" sz="1600" dirty="0">
              <a:solidFill>
                <a:schemeClr val="accent2">
                  <a:lumMod val="50000"/>
                </a:schemeClr>
              </a:solidFill>
              <a:latin typeface="Arial Black" pitchFamily="34" charset="0"/>
            </a:endParaRPr>
          </a:p>
          <a:p>
            <a:pPr>
              <a:buFont typeface="Arial" pitchFamily="34" charset="0"/>
              <a:buChar char="•"/>
            </a:pPr>
            <a:r>
              <a:rPr lang="en-IN" sz="1600" dirty="0">
                <a:solidFill>
                  <a:schemeClr val="accent2">
                    <a:lumMod val="50000"/>
                  </a:schemeClr>
                </a:solidFill>
                <a:latin typeface="Arial Black" pitchFamily="34" charset="0"/>
              </a:rPr>
              <a:t> A mutation in a single gene (monogenic disorder)</a:t>
            </a:r>
          </a:p>
          <a:p>
            <a:pPr>
              <a:buFont typeface="Arial" pitchFamily="34" charset="0"/>
              <a:buChar char="•"/>
            </a:pPr>
            <a:r>
              <a:rPr lang="en-IN" sz="1600" dirty="0">
                <a:solidFill>
                  <a:schemeClr val="accent2">
                    <a:lumMod val="50000"/>
                  </a:schemeClr>
                </a:solidFill>
                <a:latin typeface="Arial Black" pitchFamily="34" charset="0"/>
              </a:rPr>
              <a:t> Mutations in many genes (</a:t>
            </a:r>
            <a:r>
              <a:rPr lang="en-IN" sz="1600" dirty="0" err="1">
                <a:solidFill>
                  <a:schemeClr val="accent2">
                    <a:lumMod val="50000"/>
                  </a:schemeClr>
                </a:solidFill>
                <a:latin typeface="Arial Black" pitchFamily="34" charset="0"/>
              </a:rPr>
              <a:t>multifactorial</a:t>
            </a:r>
            <a:r>
              <a:rPr lang="en-IN" sz="1600" dirty="0">
                <a:solidFill>
                  <a:schemeClr val="accent2">
                    <a:lumMod val="50000"/>
                  </a:schemeClr>
                </a:solidFill>
                <a:latin typeface="Arial Black" pitchFamily="34" charset="0"/>
              </a:rPr>
              <a:t> inheritance disorder)</a:t>
            </a:r>
          </a:p>
          <a:p>
            <a:pPr>
              <a:buFont typeface="Arial" pitchFamily="34" charset="0"/>
              <a:buChar char="•"/>
            </a:pPr>
            <a:r>
              <a:rPr lang="en-IN" sz="1600" dirty="0">
                <a:solidFill>
                  <a:schemeClr val="accent2">
                    <a:lumMod val="50000"/>
                  </a:schemeClr>
                </a:solidFill>
                <a:latin typeface="Arial Black" pitchFamily="34" charset="0"/>
              </a:rPr>
              <a:t> A combination of gene mutations and environmental factors</a:t>
            </a:r>
          </a:p>
          <a:p>
            <a:pPr>
              <a:buFont typeface="Arial" pitchFamily="34" charset="0"/>
              <a:buChar char="•"/>
            </a:pPr>
            <a:r>
              <a:rPr lang="en-IN" sz="1600" dirty="0">
                <a:solidFill>
                  <a:schemeClr val="accent2">
                    <a:lumMod val="50000"/>
                  </a:schemeClr>
                </a:solidFill>
                <a:latin typeface="Arial Black" pitchFamily="34" charset="0"/>
              </a:rPr>
              <a:t>Chromosomal damage (alteration in the number or structure of chromosomes).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down)">
                                      <p:cBhvr>
                                        <p:cTn id="15" dur="500"/>
                                        <p:tgtEl>
                                          <p:spTgt spid="7">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down)">
                                      <p:cBhvr>
                                        <p:cTn id="21" dur="500"/>
                                        <p:tgtEl>
                                          <p:spTgt spid="7">
                                            <p:txEl>
                                              <p:pRg st="2" end="2"/>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down)">
                                      <p:cBhvr>
                                        <p:cTn id="24" dur="500"/>
                                        <p:tgtEl>
                                          <p:spTgt spid="7">
                                            <p:txEl>
                                              <p:pRg st="3" end="3"/>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76200"/>
            <a:ext cx="91440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2800" b="1" dirty="0">
                <a:solidFill>
                  <a:schemeClr val="accent2">
                    <a:lumMod val="50000"/>
                  </a:schemeClr>
                </a:solidFill>
                <a:latin typeface="AR CENA" pitchFamily="2" charset="0"/>
              </a:rPr>
              <a:t>How can Genetic Diseases be treated or managed?</a:t>
            </a:r>
            <a:endParaRPr lang="en-IN" sz="2800" b="1" dirty="0"/>
          </a:p>
        </p:txBody>
      </p:sp>
      <p:sp>
        <p:nvSpPr>
          <p:cNvPr id="6" name="Rounded Rectangle 5"/>
          <p:cNvSpPr/>
          <p:nvPr/>
        </p:nvSpPr>
        <p:spPr>
          <a:xfrm>
            <a:off x="0" y="751820"/>
            <a:ext cx="9144000" cy="26009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600" dirty="0">
                <a:solidFill>
                  <a:schemeClr val="accent2">
                    <a:lumMod val="50000"/>
                  </a:schemeClr>
                </a:solidFill>
                <a:latin typeface="Arial Black" pitchFamily="34" charset="0"/>
              </a:rPr>
              <a:t>Many genetic disorders result from gene mutation present in every cell of the body. As a result these disorders cannot be cured. However some approaches may be able to treat or manage some of the symptoms.</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For </a:t>
            </a:r>
            <a:r>
              <a:rPr lang="en-IN" dirty="0">
                <a:solidFill>
                  <a:schemeClr val="accent2">
                    <a:lumMod val="50000"/>
                  </a:schemeClr>
                </a:solidFill>
                <a:latin typeface="Arial Black" pitchFamily="34" charset="0"/>
              </a:rPr>
              <a:t>example Metabolic genetic disease where a specific enzyme of metabolism is mutated, treatments like a change of diet can be useful</a:t>
            </a:r>
            <a:r>
              <a:rPr lang="en-IN" sz="1600" dirty="0">
                <a:solidFill>
                  <a:schemeClr val="accent2">
                    <a:lumMod val="50000"/>
                  </a:schemeClr>
                </a:solidFill>
                <a:latin typeface="Arial Black" pitchFamily="34" charset="0"/>
              </a:rPr>
              <a:t>.</a:t>
            </a:r>
          </a:p>
        </p:txBody>
      </p:sp>
      <p:sp>
        <p:nvSpPr>
          <p:cNvPr id="8" name="Rounded Rectangle 7"/>
          <p:cNvSpPr/>
          <p:nvPr/>
        </p:nvSpPr>
        <p:spPr>
          <a:xfrm>
            <a:off x="152400" y="3276600"/>
            <a:ext cx="8915400" cy="990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600" dirty="0">
                <a:solidFill>
                  <a:schemeClr val="accent2">
                    <a:lumMod val="50000"/>
                  </a:schemeClr>
                </a:solidFill>
                <a:latin typeface="Arial Black" pitchFamily="34" charset="0"/>
              </a:rPr>
              <a:t>Genetic disorder causing a heart defect might be treated with surgery to repair the defect or  a </a:t>
            </a:r>
            <a:r>
              <a:rPr lang="en-IN" sz="2400" dirty="0">
                <a:solidFill>
                  <a:srgbClr val="C00000"/>
                </a:solidFill>
                <a:latin typeface="Arial Black" pitchFamily="34" charset="0"/>
              </a:rPr>
              <a:t>heart transplant</a:t>
            </a:r>
            <a:r>
              <a:rPr lang="en-IN" sz="1600" dirty="0">
                <a:solidFill>
                  <a:schemeClr val="accent2">
                    <a:lumMod val="50000"/>
                  </a:schemeClr>
                </a:solidFill>
                <a:latin typeface="Arial Black" pitchFamily="34" charset="0"/>
              </a:rPr>
              <a:t> can be done.</a:t>
            </a:r>
          </a:p>
        </p:txBody>
      </p:sp>
      <p:sp>
        <p:nvSpPr>
          <p:cNvPr id="9" name="Rounded Rectangle 8"/>
          <p:cNvSpPr/>
          <p:nvPr/>
        </p:nvSpPr>
        <p:spPr>
          <a:xfrm>
            <a:off x="76200" y="4572000"/>
            <a:ext cx="9067800" cy="1676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600" dirty="0">
                <a:solidFill>
                  <a:schemeClr val="accent2">
                    <a:lumMod val="50000"/>
                  </a:schemeClr>
                </a:solidFill>
                <a:latin typeface="Arial Black" pitchFamily="34" charset="0"/>
              </a:rPr>
              <a:t> Sickle cell </a:t>
            </a:r>
            <a:r>
              <a:rPr lang="en-IN" sz="1600" dirty="0" err="1">
                <a:solidFill>
                  <a:schemeClr val="accent2">
                    <a:lumMod val="50000"/>
                  </a:schemeClr>
                </a:solidFill>
                <a:latin typeface="Arial Black" pitchFamily="34" charset="0"/>
              </a:rPr>
              <a:t>anemia</a:t>
            </a:r>
            <a:r>
              <a:rPr lang="en-IN" sz="1600" dirty="0">
                <a:solidFill>
                  <a:schemeClr val="accent2">
                    <a:lumMod val="50000"/>
                  </a:schemeClr>
                </a:solidFill>
                <a:latin typeface="Arial Black" pitchFamily="34" charset="0"/>
              </a:rPr>
              <a:t> and other blood related disorders can sometimes be treated with </a:t>
            </a:r>
            <a:r>
              <a:rPr lang="en-IN" sz="2400" b="1" dirty="0">
                <a:solidFill>
                  <a:srgbClr val="C00000"/>
                </a:solidFill>
                <a:latin typeface="Arial Black" pitchFamily="34" charset="0"/>
              </a:rPr>
              <a:t>a bone marrow transplant.</a:t>
            </a:r>
          </a:p>
          <a:p>
            <a:endParaRPr lang="en-IN" sz="2400" b="1" dirty="0">
              <a:solidFill>
                <a:srgbClr val="C00000"/>
              </a:solidFill>
              <a:latin typeface="Arial Black" pitchFamily="34" charset="0"/>
            </a:endParaRPr>
          </a:p>
          <a:p>
            <a:r>
              <a:rPr lang="en-IN" sz="1600" dirty="0">
                <a:solidFill>
                  <a:schemeClr val="accent2">
                    <a:lumMod val="50000"/>
                  </a:schemeClr>
                </a:solidFill>
                <a:latin typeface="Arial Black" pitchFamily="34" charset="0"/>
              </a:rPr>
              <a:t> </a:t>
            </a:r>
            <a:r>
              <a:rPr lang="en-IN" sz="2000" dirty="0">
                <a:solidFill>
                  <a:srgbClr val="C00000"/>
                </a:solidFill>
                <a:latin typeface="Arial Black" pitchFamily="34" charset="0"/>
              </a:rPr>
              <a:t>Bone marrow transplantation can allow the formation of normal blood cells</a:t>
            </a:r>
            <a:r>
              <a:rPr lang="en-IN" sz="1600" dirty="0">
                <a:solidFill>
                  <a:schemeClr val="accent2">
                    <a:lumMod val="50000"/>
                  </a:schemeClr>
                </a:solidFill>
                <a:latin typeface="Arial Black" pitchFamily="34" charset="0"/>
              </a:rPr>
              <a:t>. </a:t>
            </a:r>
          </a:p>
        </p:txBody>
      </p:sp>
      <p:sp>
        <p:nvSpPr>
          <p:cNvPr id="10" name="TextBox 9"/>
          <p:cNvSpPr txBox="1"/>
          <p:nvPr/>
        </p:nvSpPr>
        <p:spPr>
          <a:xfrm>
            <a:off x="2971800" y="6019800"/>
            <a:ext cx="4419600" cy="830997"/>
          </a:xfrm>
          <a:prstGeom prst="rect">
            <a:avLst/>
          </a:prstGeom>
          <a:noFill/>
        </p:spPr>
        <p:txBody>
          <a:bodyPr wrap="square" rtlCol="0">
            <a:spAutoFit/>
          </a:bodyPr>
          <a:lstStyle/>
          <a:p>
            <a:r>
              <a:rPr lang="en-IN" sz="4800" dirty="0">
                <a:solidFill>
                  <a:srgbClr val="FFFF00"/>
                </a:solidFill>
                <a:latin typeface="AR CENA" pitchFamily="2" charset="0"/>
              </a:rPr>
              <a:t>Gene Therapy!!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wipe(down)">
                                      <p:cBhvr>
                                        <p:cTn id="18" dur="500"/>
                                        <p:tgtEl>
                                          <p:spTgt spid="8">
                                            <p:bg/>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down)">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bg/>
                                          </p:spTgt>
                                        </p:tgtEl>
                                        <p:attrNameLst>
                                          <p:attrName>style.visibility</p:attrName>
                                        </p:attrNameLst>
                                      </p:cBhvr>
                                      <p:to>
                                        <p:strVal val="visible"/>
                                      </p:to>
                                    </p:set>
                                    <p:animEffect transition="in" filter="wipe(down)">
                                      <p:cBhvr>
                                        <p:cTn id="26" dur="500"/>
                                        <p:tgtEl>
                                          <p:spTgt spid="9">
                                            <p:bg/>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wipe(down)">
                                      <p:cBhvr>
                                        <p:cTn id="29" dur="500"/>
                                        <p:tgtEl>
                                          <p:spTgt spid="9">
                                            <p:txEl>
                                              <p:pRg st="0" end="0"/>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wipe(down)">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8" grpId="0" build="allAtOnce" animBg="1"/>
      <p:bldP spid="9" grpId="0" build="allAtOnce" animBg="1"/>
      <p:bldP spid="10"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152400"/>
            <a:ext cx="42672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Gene Therapy</a:t>
            </a:r>
            <a:endParaRPr lang="en-IN" sz="4400" dirty="0"/>
          </a:p>
        </p:txBody>
      </p:sp>
      <p:sp>
        <p:nvSpPr>
          <p:cNvPr id="6" name="Rounded Rectangle 5"/>
          <p:cNvSpPr/>
          <p:nvPr/>
        </p:nvSpPr>
        <p:spPr>
          <a:xfrm>
            <a:off x="533400" y="990600"/>
            <a:ext cx="8305800" cy="2514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600" dirty="0">
                <a:solidFill>
                  <a:schemeClr val="accent2">
                    <a:lumMod val="50000"/>
                  </a:schemeClr>
                </a:solidFill>
                <a:latin typeface="Arial Black" pitchFamily="34" charset="0"/>
              </a:rPr>
              <a:t>Gene therapy holds promise for the </a:t>
            </a:r>
            <a:r>
              <a:rPr lang="en-IN" sz="1600" dirty="0" err="1">
                <a:solidFill>
                  <a:schemeClr val="accent2">
                    <a:lumMod val="50000"/>
                  </a:schemeClr>
                </a:solidFill>
                <a:latin typeface="Arial Black" pitchFamily="34" charset="0"/>
              </a:rPr>
              <a:t>futrure</a:t>
            </a:r>
            <a:r>
              <a:rPr lang="en-IN" sz="1600" dirty="0">
                <a:solidFill>
                  <a:schemeClr val="accent2">
                    <a:lumMod val="50000"/>
                  </a:schemeClr>
                </a:solidFill>
                <a:latin typeface="Arial Black" pitchFamily="34" charset="0"/>
              </a:rPr>
              <a:t> for treating a wide range of </a:t>
            </a:r>
            <a:r>
              <a:rPr lang="en-IN" sz="1600" dirty="0" err="1">
                <a:solidFill>
                  <a:schemeClr val="accent2">
                    <a:lumMod val="50000"/>
                  </a:schemeClr>
                </a:solidFill>
                <a:latin typeface="Arial Black" pitchFamily="34" charset="0"/>
              </a:rPr>
              <a:t>disases</a:t>
            </a:r>
            <a:r>
              <a:rPr lang="en-IN" sz="1600" dirty="0">
                <a:solidFill>
                  <a:schemeClr val="accent2">
                    <a:lumMod val="50000"/>
                  </a:schemeClr>
                </a:solidFill>
                <a:latin typeface="Arial Black" pitchFamily="34" charset="0"/>
              </a:rPr>
              <a:t>.</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It is a technique that replaces a faulty mutated gene or adds a new gene in an attempt to cure a disease or improve the body's ability to fight disease. </a:t>
            </a:r>
          </a:p>
          <a:p>
            <a:endParaRPr lang="en-IN" sz="1600" dirty="0">
              <a:solidFill>
                <a:schemeClr val="accent2">
                  <a:lumMod val="50000"/>
                </a:schemeClr>
              </a:solidFill>
              <a:latin typeface="Arial Black" pitchFamily="34" charset="0"/>
            </a:endParaRPr>
          </a:p>
          <a:p>
            <a:r>
              <a:rPr lang="en-IN" sz="1600" dirty="0">
                <a:solidFill>
                  <a:schemeClr val="accent2">
                    <a:lumMod val="50000"/>
                  </a:schemeClr>
                </a:solidFill>
                <a:latin typeface="Arial Black" pitchFamily="34" charset="0"/>
              </a:rPr>
              <a:t>Gene therapy is currently under clinical trials.</a:t>
            </a:r>
          </a:p>
        </p:txBody>
      </p:sp>
      <p:pic>
        <p:nvPicPr>
          <p:cNvPr id="8" name="Picture 7" descr="gene-therapy-diagram-3.png"/>
          <p:cNvPicPr>
            <a:picLocks noChangeAspect="1"/>
          </p:cNvPicPr>
          <p:nvPr/>
        </p:nvPicPr>
        <p:blipFill>
          <a:blip r:embed="rId2"/>
          <a:srcRect t="2500" b="10000"/>
          <a:stretch>
            <a:fillRect/>
          </a:stretch>
        </p:blipFill>
        <p:spPr>
          <a:xfrm>
            <a:off x="1562100" y="3431458"/>
            <a:ext cx="624840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F06FE9-0630-416F-ACC2-EDF2A1737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295400"/>
            <a:ext cx="6705600" cy="4495799"/>
          </a:xfrm>
        </p:spPr>
      </p:pic>
    </p:spTree>
    <p:extLst>
      <p:ext uri="{BB962C8B-B14F-4D97-AF65-F5344CB8AC3E}">
        <p14:creationId xmlns:p14="http://schemas.microsoft.com/office/powerpoint/2010/main" val="187916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381000"/>
            <a:ext cx="5440913" cy="76944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IN" sz="4400" dirty="0">
                <a:solidFill>
                  <a:schemeClr val="accent2">
                    <a:lumMod val="50000"/>
                  </a:schemeClr>
                </a:solidFill>
                <a:latin typeface="AR CENA" pitchFamily="2" charset="0"/>
              </a:rPr>
              <a:t>Types of genetic disorders</a:t>
            </a:r>
          </a:p>
        </p:txBody>
      </p:sp>
      <p:pic>
        <p:nvPicPr>
          <p:cNvPr id="6" name="Content Placeholder 3" descr="genetic-disorders.001-e1583144181972.jpeg"/>
          <p:cNvPicPr>
            <a:picLocks noGrp="1" noChangeAspect="1"/>
          </p:cNvPicPr>
          <p:nvPr>
            <p:ph idx="1"/>
          </p:nvPr>
        </p:nvPicPr>
        <p:blipFill>
          <a:blip r:embed="rId2"/>
          <a:stretch>
            <a:fillRect/>
          </a:stretch>
        </p:blipFill>
        <p:spPr>
          <a:xfrm>
            <a:off x="990600" y="1524000"/>
            <a:ext cx="7537367"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4500" y="304800"/>
            <a:ext cx="58674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Single gene disorders</a:t>
            </a:r>
          </a:p>
        </p:txBody>
      </p:sp>
      <p:sp>
        <p:nvSpPr>
          <p:cNvPr id="7" name="Rectangle 6"/>
          <p:cNvSpPr/>
          <p:nvPr/>
        </p:nvSpPr>
        <p:spPr>
          <a:xfrm>
            <a:off x="304800" y="1524000"/>
            <a:ext cx="8686800" cy="2031325"/>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a:buFont typeface="Arial" pitchFamily="34" charset="0"/>
              <a:buChar char="•"/>
            </a:pPr>
            <a:r>
              <a:rPr lang="en-IN" dirty="0">
                <a:solidFill>
                  <a:srgbClr val="002060"/>
                </a:solidFill>
                <a:latin typeface="Arial Black" pitchFamily="34" charset="0"/>
              </a:rPr>
              <a:t>Single gene disorders are caused by changes in DNA sequence in one particular gene.</a:t>
            </a:r>
          </a:p>
          <a:p>
            <a:endParaRPr lang="en-IN" dirty="0">
              <a:solidFill>
                <a:srgbClr val="002060"/>
              </a:solidFill>
              <a:latin typeface="Arial Black" pitchFamily="34" charset="0"/>
            </a:endParaRPr>
          </a:p>
          <a:p>
            <a:pPr>
              <a:buFont typeface="Arial" pitchFamily="34" charset="0"/>
              <a:buChar char="•"/>
            </a:pPr>
            <a:r>
              <a:rPr lang="en-IN" dirty="0">
                <a:solidFill>
                  <a:srgbClr val="002060"/>
                </a:solidFill>
                <a:latin typeface="Arial Black" pitchFamily="34" charset="0"/>
              </a:rPr>
              <a:t>These diseases are most commonly inheritable.</a:t>
            </a:r>
          </a:p>
          <a:p>
            <a:pPr>
              <a:buFont typeface="Arial" pitchFamily="34" charset="0"/>
              <a:buChar char="•"/>
            </a:pPr>
            <a:endParaRPr lang="en-IN" dirty="0">
              <a:solidFill>
                <a:srgbClr val="002060"/>
              </a:solidFill>
              <a:latin typeface="Arial Black" pitchFamily="34" charset="0"/>
            </a:endParaRPr>
          </a:p>
          <a:p>
            <a:pPr>
              <a:buFont typeface="Arial" pitchFamily="34" charset="0"/>
              <a:buChar char="•"/>
            </a:pPr>
            <a:r>
              <a:rPr lang="en-IN" dirty="0">
                <a:solidFill>
                  <a:srgbClr val="002060"/>
                </a:solidFill>
                <a:latin typeface="Arial Black" pitchFamily="34" charset="0"/>
              </a:rPr>
              <a:t>The mutated version of the gene responsible for the disorder is the mutated allele.</a:t>
            </a:r>
          </a:p>
        </p:txBody>
      </p:sp>
      <p:sp>
        <p:nvSpPr>
          <p:cNvPr id="8" name="Flowchart: Alternate Process 7"/>
          <p:cNvSpPr/>
          <p:nvPr/>
        </p:nvSpPr>
        <p:spPr>
          <a:xfrm>
            <a:off x="457200" y="3962400"/>
            <a:ext cx="3962400" cy="23622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schemeClr val="accent2">
                    <a:lumMod val="50000"/>
                  </a:schemeClr>
                </a:solidFill>
                <a:latin typeface="Arial Black" pitchFamily="34" charset="0"/>
              </a:rPr>
              <a:t>Single gene disorders may be dominant-  </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when one mutant copy of the gene is sufficient to cause the disease.</a:t>
            </a:r>
          </a:p>
        </p:txBody>
      </p:sp>
      <p:sp>
        <p:nvSpPr>
          <p:cNvPr id="9" name="Flowchart: Alternate Process 8"/>
          <p:cNvSpPr/>
          <p:nvPr/>
        </p:nvSpPr>
        <p:spPr>
          <a:xfrm>
            <a:off x="4953000" y="3962400"/>
            <a:ext cx="3962400" cy="23622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solidFill>
                  <a:schemeClr val="accent2">
                    <a:lumMod val="50000"/>
                  </a:schemeClr>
                </a:solidFill>
                <a:latin typeface="Arial Black" pitchFamily="34" charset="0"/>
              </a:rPr>
              <a:t>Single gene disorders can be recessive-</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 when both the copies of the gene should be mutated to cause the disease.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bg/>
                                          </p:spTgt>
                                        </p:tgtEl>
                                        <p:attrNameLst>
                                          <p:attrName>style.visibility</p:attrName>
                                        </p:attrNameLst>
                                      </p:cBhvr>
                                      <p:to>
                                        <p:strVal val="visible"/>
                                      </p:to>
                                    </p:set>
                                    <p:anim calcmode="lin" valueType="num">
                                      <p:cBhvr additive="base">
                                        <p:cTn id="2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9">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4500" y="152400"/>
            <a:ext cx="60198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Single gene disorders</a:t>
            </a:r>
          </a:p>
        </p:txBody>
      </p:sp>
      <p:pic>
        <p:nvPicPr>
          <p:cNvPr id="1026" name="Picture 2"/>
          <p:cNvPicPr>
            <a:picLocks noChangeAspect="1" noChangeArrowheads="1"/>
          </p:cNvPicPr>
          <p:nvPr/>
        </p:nvPicPr>
        <p:blipFill>
          <a:blip r:embed="rId2"/>
          <a:srcRect l="36896" t="31250" r="37921" b="31250"/>
          <a:stretch>
            <a:fillRect/>
          </a:stretch>
        </p:blipFill>
        <p:spPr bwMode="auto">
          <a:xfrm>
            <a:off x="1524000" y="1143000"/>
            <a:ext cx="6400800" cy="5358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373559"/>
            <a:ext cx="52578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Polygenic Disorder</a:t>
            </a:r>
          </a:p>
        </p:txBody>
      </p:sp>
      <p:sp>
        <p:nvSpPr>
          <p:cNvPr id="6" name="Rectangle 5"/>
          <p:cNvSpPr/>
          <p:nvPr/>
        </p:nvSpPr>
        <p:spPr>
          <a:xfrm>
            <a:off x="304800" y="1219200"/>
            <a:ext cx="8610600" cy="22098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Rectangle 6"/>
          <p:cNvSpPr/>
          <p:nvPr/>
        </p:nvSpPr>
        <p:spPr>
          <a:xfrm>
            <a:off x="457200" y="1676400"/>
            <a:ext cx="8610600" cy="1477328"/>
          </a:xfrm>
          <a:prstGeom prst="rect">
            <a:avLst/>
          </a:prstGeom>
        </p:spPr>
        <p:txBody>
          <a:bodyPr wrap="square">
            <a:spAutoFit/>
          </a:bodyPr>
          <a:lstStyle/>
          <a:p>
            <a:r>
              <a:rPr lang="en-IN" dirty="0">
                <a:solidFill>
                  <a:srgbClr val="002060"/>
                </a:solidFill>
                <a:latin typeface="Arial Black" pitchFamily="34" charset="0"/>
              </a:rPr>
              <a:t>A genetic disorder that is caused by the combined action of multiple genes.</a:t>
            </a:r>
          </a:p>
          <a:p>
            <a:endParaRPr lang="en-IN" dirty="0">
              <a:solidFill>
                <a:srgbClr val="002060"/>
              </a:solidFill>
              <a:latin typeface="Arial Black" pitchFamily="34" charset="0"/>
            </a:endParaRPr>
          </a:p>
          <a:p>
            <a:r>
              <a:rPr lang="en-IN" dirty="0">
                <a:solidFill>
                  <a:srgbClr val="002060"/>
                </a:solidFill>
                <a:latin typeface="Arial Black" pitchFamily="34" charset="0"/>
              </a:rPr>
              <a:t>These genes can either act independently or can interact with each other.</a:t>
            </a:r>
          </a:p>
        </p:txBody>
      </p:sp>
      <p:sp>
        <p:nvSpPr>
          <p:cNvPr id="11" name="Oval 10"/>
          <p:cNvSpPr/>
          <p:nvPr/>
        </p:nvSpPr>
        <p:spPr>
          <a:xfrm>
            <a:off x="3352800" y="4419600"/>
            <a:ext cx="2209800" cy="1295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rgbClr val="002060"/>
                </a:solidFill>
              </a:rPr>
              <a:t>Polygenic Disorder</a:t>
            </a:r>
          </a:p>
        </p:txBody>
      </p:sp>
      <p:sp>
        <p:nvSpPr>
          <p:cNvPr id="13" name="Right Arrow 12"/>
          <p:cNvSpPr/>
          <p:nvPr/>
        </p:nvSpPr>
        <p:spPr>
          <a:xfrm rot="19448977">
            <a:off x="5319590" y="4311093"/>
            <a:ext cx="609600" cy="259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13151504">
            <a:off x="2819454" y="4455443"/>
            <a:ext cx="609600" cy="289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Alternate Process 15"/>
          <p:cNvSpPr/>
          <p:nvPr/>
        </p:nvSpPr>
        <p:spPr>
          <a:xfrm>
            <a:off x="5867400" y="3733800"/>
            <a:ext cx="1600200" cy="612648"/>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solidFill>
                  <a:srgbClr val="C00000"/>
                </a:solidFill>
              </a:rPr>
              <a:t>Cancer</a:t>
            </a:r>
          </a:p>
        </p:txBody>
      </p:sp>
      <p:sp>
        <p:nvSpPr>
          <p:cNvPr id="17" name="Flowchart: Alternate Process 16"/>
          <p:cNvSpPr/>
          <p:nvPr/>
        </p:nvSpPr>
        <p:spPr>
          <a:xfrm>
            <a:off x="1828800" y="3730752"/>
            <a:ext cx="1600200" cy="612648"/>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solidFill>
                  <a:srgbClr val="C00000"/>
                </a:solidFill>
              </a:rPr>
              <a:t>Diabetes</a:t>
            </a:r>
          </a:p>
        </p:txBody>
      </p:sp>
      <p:sp>
        <p:nvSpPr>
          <p:cNvPr id="18" name="Down Arrow 17"/>
          <p:cNvSpPr/>
          <p:nvPr/>
        </p:nvSpPr>
        <p:spPr>
          <a:xfrm rot="2926280">
            <a:off x="3059106" y="5338619"/>
            <a:ext cx="282587" cy="765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rot="18529441" flipH="1">
            <a:off x="5650216" y="5300042"/>
            <a:ext cx="280508" cy="750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1371600" y="6019800"/>
            <a:ext cx="1828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solidFill>
                  <a:srgbClr val="C00000"/>
                </a:solidFill>
              </a:rPr>
              <a:t>Hypertension</a:t>
            </a:r>
          </a:p>
        </p:txBody>
      </p:sp>
      <p:sp>
        <p:nvSpPr>
          <p:cNvPr id="21" name="Rounded Rectangle 20"/>
          <p:cNvSpPr/>
          <p:nvPr/>
        </p:nvSpPr>
        <p:spPr>
          <a:xfrm>
            <a:off x="5715000" y="5943600"/>
            <a:ext cx="19050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solidFill>
                  <a:srgbClr val="C00000"/>
                </a:solidFill>
              </a:rPr>
              <a:t>Heart disease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262116"/>
            <a:ext cx="80010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4400" dirty="0">
                <a:solidFill>
                  <a:schemeClr val="accent2">
                    <a:lumMod val="50000"/>
                  </a:schemeClr>
                </a:solidFill>
                <a:latin typeface="AR CENA" pitchFamily="2" charset="0"/>
              </a:rPr>
              <a:t>   Chromosomal abnormalities</a:t>
            </a:r>
          </a:p>
        </p:txBody>
      </p:sp>
      <p:sp>
        <p:nvSpPr>
          <p:cNvPr id="6" name="TextBox 5"/>
          <p:cNvSpPr txBox="1"/>
          <p:nvPr/>
        </p:nvSpPr>
        <p:spPr>
          <a:xfrm>
            <a:off x="385916" y="1340147"/>
            <a:ext cx="8686800" cy="369332"/>
          </a:xfrm>
          <a:prstGeom prst="rect">
            <a:avLst/>
          </a:prstGeom>
          <a:solidFill>
            <a:schemeClr val="accent1">
              <a:lumMod val="20000"/>
              <a:lumOff val="80000"/>
            </a:schemeClr>
          </a:solidFill>
          <a:ln w="38100">
            <a:solidFill>
              <a:schemeClr val="accent1">
                <a:lumMod val="75000"/>
              </a:schemeClr>
            </a:solidFill>
          </a:ln>
        </p:spPr>
        <p:txBody>
          <a:bodyPr wrap="square" rtlCol="0">
            <a:spAutoFit/>
          </a:bodyPr>
          <a:lstStyle/>
          <a:p>
            <a:pPr>
              <a:buFont typeface="Arial" pitchFamily="34" charset="0"/>
              <a:buChar char="•"/>
            </a:pPr>
            <a:r>
              <a:rPr lang="en-IN" dirty="0"/>
              <a:t> </a:t>
            </a:r>
            <a:r>
              <a:rPr lang="en-IN" dirty="0">
                <a:solidFill>
                  <a:srgbClr val="002060"/>
                </a:solidFill>
                <a:latin typeface="Arial Black" pitchFamily="34" charset="0"/>
              </a:rPr>
              <a:t>Can be due to numerical abnormalities or structural abnormalities</a:t>
            </a:r>
          </a:p>
        </p:txBody>
      </p:sp>
      <p:sp>
        <p:nvSpPr>
          <p:cNvPr id="7" name="Flowchart: Alternate Process 6"/>
          <p:cNvSpPr/>
          <p:nvPr/>
        </p:nvSpPr>
        <p:spPr>
          <a:xfrm>
            <a:off x="76200" y="2057400"/>
            <a:ext cx="8991600" cy="4800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IN" dirty="0"/>
          </a:p>
          <a:p>
            <a:r>
              <a:rPr lang="en-IN" sz="2400" dirty="0">
                <a:solidFill>
                  <a:schemeClr val="accent2">
                    <a:lumMod val="50000"/>
                  </a:schemeClr>
                </a:solidFill>
                <a:latin typeface="Arial Black" pitchFamily="34" charset="0"/>
              </a:rPr>
              <a:t>Numerical Abnormalities:</a:t>
            </a:r>
          </a:p>
          <a:p>
            <a:endParaRPr lang="en-IN" sz="2400"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A normal diploid human cell consists of 46 chromosomes.</a:t>
            </a:r>
          </a:p>
          <a:p>
            <a:endParaRPr lang="en-IN" dirty="0">
              <a:solidFill>
                <a:schemeClr val="accent2">
                  <a:lumMod val="50000"/>
                </a:schemeClr>
              </a:solidFill>
              <a:latin typeface="Arial Black" pitchFamily="34" charset="0"/>
            </a:endParaRPr>
          </a:p>
          <a:p>
            <a:r>
              <a:rPr lang="en-IN" dirty="0" err="1">
                <a:solidFill>
                  <a:schemeClr val="accent2">
                    <a:lumMod val="50000"/>
                  </a:schemeClr>
                </a:solidFill>
                <a:latin typeface="Arial Black" pitchFamily="34" charset="0"/>
              </a:rPr>
              <a:t>Aneuploidy</a:t>
            </a:r>
            <a:r>
              <a:rPr lang="en-IN" dirty="0">
                <a:solidFill>
                  <a:schemeClr val="accent2">
                    <a:lumMod val="50000"/>
                  </a:schemeClr>
                </a:solidFill>
                <a:latin typeface="Arial Black" pitchFamily="34" charset="0"/>
              </a:rPr>
              <a:t> is the most common form of chromosomal abnormality.</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It refers to  the presence of an extra chromosome or a missing chromosome.</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 In the case of Down's syndrome or </a:t>
            </a:r>
            <a:r>
              <a:rPr lang="en-IN" dirty="0" err="1">
                <a:solidFill>
                  <a:schemeClr val="accent2">
                    <a:lumMod val="50000"/>
                  </a:schemeClr>
                </a:solidFill>
                <a:latin typeface="Arial Black" pitchFamily="34" charset="0"/>
              </a:rPr>
              <a:t>Trisomy</a:t>
            </a:r>
            <a:r>
              <a:rPr lang="en-IN" dirty="0">
                <a:solidFill>
                  <a:schemeClr val="accent2">
                    <a:lumMod val="50000"/>
                  </a:schemeClr>
                </a:solidFill>
                <a:latin typeface="Arial Black" pitchFamily="34" charset="0"/>
              </a:rPr>
              <a:t> 21, there is an additional copy of chromosome 21 so there are 47 chromosomes. </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Turner's syndrome on the other hand arises from the absence of an X chromosome, meaning only 45 chromosomes are present.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457200"/>
            <a:ext cx="78486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 Chromosomal abnormalities </a:t>
            </a:r>
            <a:endParaRPr lang="en-IN" sz="4400" dirty="0"/>
          </a:p>
        </p:txBody>
      </p:sp>
      <p:sp>
        <p:nvSpPr>
          <p:cNvPr id="6" name="Rectangle 5"/>
          <p:cNvSpPr/>
          <p:nvPr/>
        </p:nvSpPr>
        <p:spPr>
          <a:xfrm>
            <a:off x="152400" y="1371600"/>
            <a:ext cx="868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Font typeface="Arial" pitchFamily="34" charset="0"/>
              <a:buChar char="•"/>
            </a:pPr>
            <a:r>
              <a:rPr lang="en-IN" dirty="0"/>
              <a:t> </a:t>
            </a:r>
            <a:r>
              <a:rPr lang="en-IN" dirty="0">
                <a:solidFill>
                  <a:srgbClr val="002060"/>
                </a:solidFill>
                <a:latin typeface="Arial Black" pitchFamily="34" charset="0"/>
              </a:rPr>
              <a:t>Can be due to numerical abnormalities or structural abnormalities</a:t>
            </a:r>
          </a:p>
        </p:txBody>
      </p:sp>
      <p:sp>
        <p:nvSpPr>
          <p:cNvPr id="8" name="Rounded Rectangle 7"/>
          <p:cNvSpPr/>
          <p:nvPr/>
        </p:nvSpPr>
        <p:spPr>
          <a:xfrm>
            <a:off x="304800" y="2438400"/>
            <a:ext cx="8229600" cy="381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2400" dirty="0">
                <a:solidFill>
                  <a:schemeClr val="accent2">
                    <a:lumMod val="50000"/>
                  </a:schemeClr>
                </a:solidFill>
                <a:latin typeface="Arial Black" pitchFamily="34" charset="0"/>
              </a:rPr>
              <a:t>Structural Chromosomal Abnormalities:</a:t>
            </a:r>
          </a:p>
          <a:p>
            <a:endParaRPr lang="en-IN" dirty="0">
              <a:solidFill>
                <a:schemeClr val="accent2">
                  <a:lumMod val="50000"/>
                </a:schemeClr>
              </a:solidFill>
            </a:endParaRPr>
          </a:p>
          <a:p>
            <a:r>
              <a:rPr lang="en-IN" dirty="0">
                <a:solidFill>
                  <a:schemeClr val="accent2">
                    <a:lumMod val="50000"/>
                  </a:schemeClr>
                </a:solidFill>
                <a:latin typeface="Arial Black" pitchFamily="34" charset="0"/>
              </a:rPr>
              <a:t>Structural chromosome abnormalities </a:t>
            </a:r>
            <a:r>
              <a:rPr lang="en-IN" b="1" dirty="0">
                <a:solidFill>
                  <a:schemeClr val="accent2">
                    <a:lumMod val="50000"/>
                  </a:schemeClr>
                </a:solidFill>
                <a:latin typeface="Arial Black" pitchFamily="34" charset="0"/>
              </a:rPr>
              <a:t>occur in the following conditions:</a:t>
            </a:r>
          </a:p>
          <a:p>
            <a:endParaRPr lang="en-IN" b="1" dirty="0">
              <a:solidFill>
                <a:schemeClr val="accent2">
                  <a:lumMod val="50000"/>
                </a:schemeClr>
              </a:solidFill>
              <a:latin typeface="Arial Black" pitchFamily="34" charset="0"/>
            </a:endParaRPr>
          </a:p>
          <a:p>
            <a:r>
              <a:rPr lang="en-IN" b="1" dirty="0">
                <a:solidFill>
                  <a:schemeClr val="accent2">
                    <a:lumMod val="50000"/>
                  </a:schemeClr>
                </a:solidFill>
                <a:latin typeface="Arial Black" pitchFamily="34" charset="0"/>
              </a:rPr>
              <a:t>When part of a chromosome is missing.</a:t>
            </a:r>
          </a:p>
          <a:p>
            <a:endParaRPr lang="en-IN" b="1" dirty="0">
              <a:solidFill>
                <a:schemeClr val="accent2">
                  <a:lumMod val="50000"/>
                </a:schemeClr>
              </a:solidFill>
              <a:latin typeface="Arial Black" pitchFamily="34" charset="0"/>
            </a:endParaRPr>
          </a:p>
          <a:p>
            <a:r>
              <a:rPr lang="en-IN" b="1" dirty="0">
                <a:solidFill>
                  <a:schemeClr val="accent2">
                    <a:lumMod val="50000"/>
                  </a:schemeClr>
                </a:solidFill>
                <a:latin typeface="Arial Black" pitchFamily="34" charset="0"/>
              </a:rPr>
              <a:t>A part of a chromosome is extra .</a:t>
            </a:r>
          </a:p>
          <a:p>
            <a:endParaRPr lang="en-IN" b="1" dirty="0">
              <a:solidFill>
                <a:schemeClr val="accent2">
                  <a:lumMod val="50000"/>
                </a:schemeClr>
              </a:solidFill>
              <a:latin typeface="Arial Black" pitchFamily="34" charset="0"/>
            </a:endParaRPr>
          </a:p>
          <a:p>
            <a:r>
              <a:rPr lang="en-IN" b="1" dirty="0">
                <a:solidFill>
                  <a:schemeClr val="accent2">
                    <a:lumMod val="50000"/>
                  </a:schemeClr>
                </a:solidFill>
                <a:latin typeface="Arial Black" pitchFamily="34" charset="0"/>
              </a:rPr>
              <a:t>A part has switched places with another part</a:t>
            </a:r>
            <a:r>
              <a:rPr lang="en-IN" dirty="0">
                <a:solidFill>
                  <a:schemeClr val="accent2">
                    <a:lumMod val="50000"/>
                  </a:schemeClr>
                </a:solidFill>
                <a:latin typeface="Arial Black" pitchFamily="34" charset="0"/>
              </a:rPr>
              <a:t>. </a:t>
            </a:r>
          </a:p>
          <a:p>
            <a:endParaRPr lang="en-IN" dirty="0">
              <a:solidFill>
                <a:schemeClr val="accent2">
                  <a:lumMod val="50000"/>
                </a:schemeClr>
              </a:solidFill>
              <a:latin typeface="Arial Black" pitchFamily="34" charset="0"/>
            </a:endParaRPr>
          </a:p>
          <a:p>
            <a:r>
              <a:rPr lang="en-IN" dirty="0">
                <a:solidFill>
                  <a:schemeClr val="accent2">
                    <a:lumMod val="50000"/>
                  </a:schemeClr>
                </a:solidFill>
                <a:latin typeface="Arial Black" pitchFamily="34" charset="0"/>
              </a:rPr>
              <a:t>Ultimately, this leads to having too much or too little genetic material</a:t>
            </a:r>
            <a:r>
              <a:rPr lang="en-IN" dirty="0">
                <a:solidFill>
                  <a:schemeClr val="accent2">
                    <a:lumMod val="50000"/>
                  </a:schemeClr>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18921"/>
            <a:ext cx="756896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sz="4400" dirty="0">
                <a:solidFill>
                  <a:schemeClr val="accent2">
                    <a:lumMod val="50000"/>
                  </a:schemeClr>
                </a:solidFill>
                <a:latin typeface="AR CENA" pitchFamily="2" charset="0"/>
              </a:rPr>
              <a:t>Chromosomal abnormalities </a:t>
            </a:r>
            <a:endParaRPr lang="en-IN" sz="4400" dirty="0"/>
          </a:p>
        </p:txBody>
      </p:sp>
      <p:sp>
        <p:nvSpPr>
          <p:cNvPr id="6" name="Rectangle 5"/>
          <p:cNvSpPr/>
          <p:nvPr/>
        </p:nvSpPr>
        <p:spPr>
          <a:xfrm>
            <a:off x="152400" y="990600"/>
            <a:ext cx="86868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Font typeface="Arial" pitchFamily="34" charset="0"/>
              <a:buChar char="•"/>
            </a:pPr>
            <a:r>
              <a:rPr lang="en-IN" sz="1600" dirty="0">
                <a:solidFill>
                  <a:schemeClr val="tx2">
                    <a:lumMod val="50000"/>
                  </a:schemeClr>
                </a:solidFill>
                <a:latin typeface="Arial Black" pitchFamily="34" charset="0"/>
              </a:rPr>
              <a:t>Numerical chromosomal abnormalities are caused by </a:t>
            </a:r>
            <a:r>
              <a:rPr lang="en-IN" sz="1600" dirty="0" err="1">
                <a:solidFill>
                  <a:schemeClr val="tx2">
                    <a:lumMod val="50000"/>
                  </a:schemeClr>
                </a:solidFill>
                <a:latin typeface="Arial Black" pitchFamily="34" charset="0"/>
              </a:rPr>
              <a:t>nondisjunction</a:t>
            </a:r>
            <a:r>
              <a:rPr lang="en-IN" sz="1600" dirty="0">
                <a:solidFill>
                  <a:schemeClr val="tx2">
                    <a:lumMod val="50000"/>
                  </a:schemeClr>
                </a:solidFill>
                <a:latin typeface="Arial Black" pitchFamily="34" charset="0"/>
              </a:rPr>
              <a:t>:</a:t>
            </a:r>
          </a:p>
          <a:p>
            <a:pPr>
              <a:buFont typeface="Arial" pitchFamily="34" charset="0"/>
              <a:buChar char="•"/>
            </a:pPr>
            <a:endParaRPr lang="en-IN" sz="1600" dirty="0">
              <a:solidFill>
                <a:schemeClr val="tx2">
                  <a:lumMod val="50000"/>
                </a:schemeClr>
              </a:solidFill>
              <a:latin typeface="Arial Black" pitchFamily="34" charset="0"/>
            </a:endParaRPr>
          </a:p>
          <a:p>
            <a:pPr>
              <a:buFont typeface="Arial" pitchFamily="34" charset="0"/>
              <a:buChar char="•"/>
            </a:pPr>
            <a:r>
              <a:rPr lang="en-IN" sz="1600" dirty="0">
                <a:solidFill>
                  <a:schemeClr val="tx2">
                    <a:lumMod val="50000"/>
                  </a:schemeClr>
                </a:solidFill>
                <a:latin typeface="Arial Black" pitchFamily="34" charset="0"/>
              </a:rPr>
              <a:t>It occurs during two circumstances:</a:t>
            </a:r>
          </a:p>
          <a:p>
            <a:pPr>
              <a:buFont typeface="Arial" pitchFamily="34" charset="0"/>
              <a:buChar char="•"/>
            </a:pPr>
            <a:r>
              <a:rPr lang="en-IN" sz="1600" dirty="0">
                <a:solidFill>
                  <a:schemeClr val="tx2">
                    <a:lumMod val="50000"/>
                  </a:schemeClr>
                </a:solidFill>
                <a:latin typeface="Arial Black" pitchFamily="34" charset="0"/>
              </a:rPr>
              <a:t>When  pairs of homologous chromosomes fail to separate during meiosis I.</a:t>
            </a:r>
          </a:p>
          <a:p>
            <a:pPr>
              <a:buFont typeface="Arial" pitchFamily="34" charset="0"/>
              <a:buChar char="•"/>
            </a:pPr>
            <a:r>
              <a:rPr lang="en-IN" sz="1600" dirty="0">
                <a:solidFill>
                  <a:schemeClr val="tx2">
                    <a:lumMod val="50000"/>
                  </a:schemeClr>
                </a:solidFill>
                <a:latin typeface="Arial Black" pitchFamily="34" charset="0"/>
              </a:rPr>
              <a:t>When sister </a:t>
            </a:r>
            <a:r>
              <a:rPr lang="en-IN" sz="1600" dirty="0" err="1">
                <a:solidFill>
                  <a:schemeClr val="tx2">
                    <a:lumMod val="50000"/>
                  </a:schemeClr>
                </a:solidFill>
                <a:latin typeface="Arial Black" pitchFamily="34" charset="0"/>
              </a:rPr>
              <a:t>chromatids</a:t>
            </a:r>
            <a:r>
              <a:rPr lang="en-IN" sz="1600" dirty="0">
                <a:solidFill>
                  <a:schemeClr val="tx2">
                    <a:lumMod val="50000"/>
                  </a:schemeClr>
                </a:solidFill>
                <a:latin typeface="Arial Black" pitchFamily="34" charset="0"/>
              </a:rPr>
              <a:t> fail to separate during meiosis II.</a:t>
            </a:r>
          </a:p>
        </p:txBody>
      </p:sp>
      <p:pic>
        <p:nvPicPr>
          <p:cNvPr id="7" name="Picture 6" descr="19e25ac19a3484b12f48dc827909a8b5e1dba49d.png"/>
          <p:cNvPicPr>
            <a:picLocks noChangeAspect="1"/>
          </p:cNvPicPr>
          <p:nvPr/>
        </p:nvPicPr>
        <p:blipFill>
          <a:blip r:embed="rId2"/>
          <a:stretch>
            <a:fillRect/>
          </a:stretch>
        </p:blipFill>
        <p:spPr>
          <a:xfrm>
            <a:off x="304801" y="2438400"/>
            <a:ext cx="4165119" cy="4415025"/>
          </a:xfrm>
          <a:prstGeom prst="rect">
            <a:avLst/>
          </a:prstGeom>
          <a:solidFill>
            <a:schemeClr val="accent1">
              <a:lumMod val="40000"/>
              <a:lumOff val="60000"/>
            </a:schemeClr>
          </a:solidFill>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ddddbda715a067dc73e55e204affb1d08c9ebd2c.png"/>
          <p:cNvPicPr>
            <a:picLocks noChangeAspect="1"/>
          </p:cNvPicPr>
          <p:nvPr/>
        </p:nvPicPr>
        <p:blipFill>
          <a:blip r:embed="rId3"/>
          <a:stretch>
            <a:fillRect/>
          </a:stretch>
        </p:blipFill>
        <p:spPr>
          <a:xfrm>
            <a:off x="4876800" y="2438400"/>
            <a:ext cx="4038600" cy="4419600"/>
          </a:xfrm>
          <a:prstGeom prst="rect">
            <a:avLst/>
          </a:prstGeom>
          <a:solidFill>
            <a:schemeClr val="accent1">
              <a:lumMod val="40000"/>
              <a:lumOff val="60000"/>
            </a:schemeClr>
          </a:solidFill>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1834</TotalTime>
  <Words>1285</Words>
  <Application>Microsoft Office PowerPoint</Application>
  <PresentationFormat>On-screen Show (4:3)</PresentationFormat>
  <Paragraphs>156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 CENA</vt:lpstr>
      <vt:lpstr>Arial</vt:lpstr>
      <vt:lpstr>Arial Black</vt:lpstr>
      <vt:lpstr>Calibri</vt:lpstr>
      <vt:lpstr>Office Theme</vt:lpstr>
      <vt:lpstr>Genetic Disorder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Jayasri</cp:lastModifiedBy>
  <cp:revision>69</cp:revision>
  <dcterms:created xsi:type="dcterms:W3CDTF">2006-08-16T00:00:00Z</dcterms:created>
  <dcterms:modified xsi:type="dcterms:W3CDTF">2022-05-03T16:34:09Z</dcterms:modified>
</cp:coreProperties>
</file>