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F305-4EBD-40BC-8868-A5565D29C267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C9D2-F7FC-4A74-A6A4-8DE0DE4E1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F305-4EBD-40BC-8868-A5565D29C267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C9D2-F7FC-4A74-A6A4-8DE0DE4E1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F305-4EBD-40BC-8868-A5565D29C267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C9D2-F7FC-4A74-A6A4-8DE0DE4E1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F305-4EBD-40BC-8868-A5565D29C267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C9D2-F7FC-4A74-A6A4-8DE0DE4E1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F305-4EBD-40BC-8868-A5565D29C267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C9D2-F7FC-4A74-A6A4-8DE0DE4E1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F305-4EBD-40BC-8868-A5565D29C267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C9D2-F7FC-4A74-A6A4-8DE0DE4E1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F305-4EBD-40BC-8868-A5565D29C267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C9D2-F7FC-4A74-A6A4-8DE0DE4E1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F305-4EBD-40BC-8868-A5565D29C267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C9D2-F7FC-4A74-A6A4-8DE0DE4E1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F305-4EBD-40BC-8868-A5565D29C267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C9D2-F7FC-4A74-A6A4-8DE0DE4E1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F305-4EBD-40BC-8868-A5565D29C267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C9D2-F7FC-4A74-A6A4-8DE0DE4E1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F305-4EBD-40BC-8868-A5565D29C267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C9D2-F7FC-4A74-A6A4-8DE0DE4E1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5F305-4EBD-40BC-8868-A5565D29C267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0C9D2-F7FC-4A74-A6A4-8DE0DE4E1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 smtClean="0">
                <a:latin typeface="Microsoft Sans Serif" pitchFamily="34" charset="0"/>
                <a:ea typeface="Times New Roman" pitchFamily="18" charset="0"/>
                <a:cs typeface="Microsoft Sans Serif" pitchFamily="34" charset="0"/>
              </a:rPr>
              <a:t>1</a:t>
            </a:r>
            <a:r>
              <a:rPr lang="en-US" sz="3600" b="1" baseline="30000" dirty="0" smtClean="0">
                <a:latin typeface="Microsoft Sans Serif" pitchFamily="34" charset="0"/>
                <a:ea typeface="Times New Roman" pitchFamily="18" charset="0"/>
                <a:cs typeface="Microsoft Sans Serif" pitchFamily="34" charset="0"/>
              </a:rPr>
              <a:t>st</a:t>
            </a:r>
            <a:r>
              <a:rPr lang="en-US" sz="3600" b="1" dirty="0" smtClean="0">
                <a:latin typeface="Microsoft Sans Serif" pitchFamily="34" charset="0"/>
                <a:ea typeface="Times New Roman" pitchFamily="18" charset="0"/>
                <a:cs typeface="Microsoft Sans Serif" pitchFamily="34" charset="0"/>
              </a:rPr>
              <a:t>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crosoft Sans Serif" pitchFamily="34" charset="0"/>
                <a:ea typeface="Times New Roman" pitchFamily="18" charset="0"/>
                <a:cs typeface="Microsoft Sans Serif" pitchFamily="34" charset="0"/>
              </a:rPr>
              <a:t>Semester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crosoft Sans Serif" pitchFamily="34" charset="0"/>
                <a:ea typeface="Times New Roman" pitchFamily="18" charset="0"/>
                <a:cs typeface="Microsoft Sans Serif" pitchFamily="34" charset="0"/>
              </a:rPr>
              <a:t>Chemistry  Lab Course (CH – 1102)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 smtClean="0">
                <a:latin typeface="Microsoft Sans Serif" pitchFamily="34" charset="0"/>
                <a:ea typeface="Times New Roman" pitchFamily="18" charset="0"/>
                <a:cs typeface="Microsoft Sans Serif" pitchFamily="34" charset="0"/>
              </a:rPr>
              <a:t>3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crosoft Sans Serif" pitchFamily="34" charset="0"/>
                <a:ea typeface="Times New Roman" pitchFamily="18" charset="0"/>
                <a:cs typeface="Microsoft Sans Serif" pitchFamily="34" charset="0"/>
              </a:rPr>
              <a:t> January 2022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133600"/>
            <a:ext cx="891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Instructors</a:t>
            </a:r>
          </a:p>
          <a:p>
            <a:r>
              <a:rPr lang="en-US" sz="3600" dirty="0" smtClean="0"/>
              <a:t>Prof. Raja </a:t>
            </a:r>
            <a:r>
              <a:rPr lang="en-US" sz="3600" dirty="0" err="1" smtClean="0"/>
              <a:t>Shunmugam</a:t>
            </a:r>
            <a:r>
              <a:rPr lang="en-US" sz="3600" dirty="0" smtClean="0"/>
              <a:t>      Prof. </a:t>
            </a:r>
            <a:r>
              <a:rPr lang="en-US" sz="3600" dirty="0" err="1" smtClean="0"/>
              <a:t>Alakesh</a:t>
            </a:r>
            <a:r>
              <a:rPr lang="en-US" sz="3600" dirty="0" smtClean="0"/>
              <a:t> </a:t>
            </a:r>
            <a:r>
              <a:rPr lang="en-US" sz="3600" dirty="0" err="1" smtClean="0"/>
              <a:t>Bisai</a:t>
            </a:r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Prof</a:t>
            </a:r>
            <a:r>
              <a:rPr lang="en-US" sz="3600" dirty="0" smtClean="0"/>
              <a:t>. Debasish Haldar       Prof. </a:t>
            </a:r>
            <a:r>
              <a:rPr lang="en-US" sz="3600" dirty="0" err="1" smtClean="0"/>
              <a:t>Rahul</a:t>
            </a:r>
            <a:r>
              <a:rPr lang="en-US" sz="3600" dirty="0" smtClean="0"/>
              <a:t> </a:t>
            </a:r>
            <a:r>
              <a:rPr lang="en-US" sz="3600" dirty="0" err="1" smtClean="0"/>
              <a:t>Banerjee</a:t>
            </a:r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</p:txBody>
      </p:sp>
      <p:pic>
        <p:nvPicPr>
          <p:cNvPr id="7170" name="Picture 2" descr="https://www.iiserkol.ac.in/static/images/people/faculty/alakesh.png"/>
          <p:cNvPicPr>
            <a:picLocks noChangeAspect="1" noChangeArrowheads="1"/>
          </p:cNvPicPr>
          <p:nvPr/>
        </p:nvPicPr>
        <p:blipFill>
          <a:blip r:embed="rId2"/>
          <a:srcRect l="28777" r="13669" b="38854"/>
          <a:stretch>
            <a:fillRect/>
          </a:stretch>
        </p:blipFill>
        <p:spPr bwMode="auto">
          <a:xfrm>
            <a:off x="6324600" y="3276600"/>
            <a:ext cx="990600" cy="1188720"/>
          </a:xfrm>
          <a:prstGeom prst="rect">
            <a:avLst/>
          </a:prstGeom>
          <a:noFill/>
        </p:spPr>
      </p:pic>
      <p:pic>
        <p:nvPicPr>
          <p:cNvPr id="7172" name="Picture 4" descr="https://www.iiserkol.ac.in/static/images/people/faculty/r.banerjee.png"/>
          <p:cNvPicPr>
            <a:picLocks noChangeAspect="1" noChangeArrowheads="1"/>
          </p:cNvPicPr>
          <p:nvPr/>
        </p:nvPicPr>
        <p:blipFill>
          <a:blip r:embed="rId3"/>
          <a:srcRect t="6250" b="9375"/>
          <a:stretch>
            <a:fillRect/>
          </a:stretch>
        </p:blipFill>
        <p:spPr bwMode="auto">
          <a:xfrm>
            <a:off x="6019800" y="5486400"/>
            <a:ext cx="1016000" cy="1143000"/>
          </a:xfrm>
          <a:prstGeom prst="rect">
            <a:avLst/>
          </a:prstGeom>
          <a:noFill/>
        </p:spPr>
      </p:pic>
      <p:pic>
        <p:nvPicPr>
          <p:cNvPr id="7174" name="Picture 6" descr="https://www.iiserkol.ac.in/static/images/people/faculty/sraja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3200400"/>
            <a:ext cx="990600" cy="1322931"/>
          </a:xfrm>
          <a:prstGeom prst="rect">
            <a:avLst/>
          </a:prstGeom>
          <a:noFill/>
        </p:spPr>
      </p:pic>
      <p:sp>
        <p:nvSpPr>
          <p:cNvPr id="7176" name="AutoShape 8" descr="Prof. Debasish Haldar/index/iiser kolkata/DCS/Faculty/chemist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8" name="Picture 10" descr="Prof. Debasish Haldar/index/iiser kolkata/DCS/Faculty/chemistr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5410200"/>
            <a:ext cx="990600" cy="12764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 l="21083" t="21875" r="39092" b="10417"/>
          <a:stretch>
            <a:fillRect/>
          </a:stretch>
        </p:blipFill>
        <p:spPr bwMode="auto">
          <a:xfrm>
            <a:off x="1143000" y="165847"/>
            <a:ext cx="6629400" cy="6336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228600" y="0"/>
            <a:ext cx="86868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General Instructions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1. Attendance is mandatory. In case of illness etc. the student must contact the instructor. All labs must be completed in order to get a passing grade.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2. All data and results should be recorded directly in the lab notebook. The recording should include, title of the experiment, date of experiment, working procedure, results and calculations.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Tahoma" pitchFamily="34" charset="0"/>
                <a:ea typeface="Times New Roman" pitchFamily="18" charset="0"/>
                <a:cs typeface="Tahoma" pitchFamily="34" charset="0"/>
              </a:rPr>
              <a:t>3. Send photograph of notebook to ch1102.2022@gmail.com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4. Instructor should review the data, before next experiment.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5. computer print outs may be directly pasted on the lab notebook.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81888" y="685800"/>
            <a:ext cx="89154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Grading 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The lab grade will be given as follows: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Experiment  ……….…………………………..10X8 = 80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latin typeface="Tahoma" pitchFamily="34" charset="0"/>
                <a:ea typeface="Times New Roman" pitchFamily="18" charset="0"/>
                <a:cs typeface="Tahoma" pitchFamily="34" charset="0"/>
              </a:rPr>
              <a:t>4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.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END SEM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 ……….……………………………….20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33400"/>
            <a:ext cx="338842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Lab Safety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Lab coat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Shoes 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Protective glass </a:t>
            </a:r>
          </a:p>
          <a:p>
            <a:pPr marL="514350" indent="-514350">
              <a:buAutoNum type="arabicPeriod"/>
            </a:pPr>
            <a:endParaRPr lang="en-US" sz="3200" dirty="0" smtClean="0"/>
          </a:p>
          <a:p>
            <a:pPr marL="514350" indent="-514350">
              <a:buAutoNum type="arabicPeriod"/>
            </a:pPr>
            <a:endParaRPr lang="en-US" sz="3200" dirty="0" smtClean="0"/>
          </a:p>
          <a:p>
            <a:endParaRPr lang="en-US" sz="3200" dirty="0"/>
          </a:p>
        </p:txBody>
      </p:sp>
      <p:sp>
        <p:nvSpPr>
          <p:cNvPr id="19458" name="AutoShape 2" descr="Leather Shoes - Buy leather for Men Online in India @ SeeandWear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19200" y="3352800"/>
            <a:ext cx="66349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Send data to ch1102.2022@gmail.com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533400"/>
            <a:ext cx="4836389" cy="584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Calendar</a:t>
            </a:r>
          </a:p>
          <a:p>
            <a:r>
              <a:rPr lang="en-US" sz="4000" dirty="0" smtClean="0"/>
              <a:t>First Phase </a:t>
            </a:r>
          </a:p>
          <a:p>
            <a:r>
              <a:rPr lang="en-US" sz="4000" dirty="0" smtClean="0"/>
              <a:t>January 7, 21, 28, </a:t>
            </a:r>
          </a:p>
          <a:p>
            <a:r>
              <a:rPr lang="en-US" sz="4000" dirty="0" smtClean="0"/>
              <a:t>February 4, 11</a:t>
            </a:r>
          </a:p>
          <a:p>
            <a:r>
              <a:rPr lang="en-US" sz="4000" dirty="0" smtClean="0"/>
              <a:t>MID SEM  February 18</a:t>
            </a:r>
          </a:p>
          <a:p>
            <a:r>
              <a:rPr lang="en-US" sz="4000" dirty="0" smtClean="0"/>
              <a:t>Second Phase</a:t>
            </a:r>
          </a:p>
          <a:p>
            <a:r>
              <a:rPr lang="en-US" sz="4000" dirty="0" smtClean="0"/>
              <a:t>March 4, 11, 25</a:t>
            </a:r>
          </a:p>
          <a:p>
            <a:r>
              <a:rPr lang="en-US" sz="4000" dirty="0" smtClean="0"/>
              <a:t>END SEM April 1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762000"/>
            <a:ext cx="4572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/>
              <a:t>Teaching </a:t>
            </a:r>
            <a:r>
              <a:rPr lang="en-US" sz="3200" dirty="0" err="1" smtClean="0"/>
              <a:t>assistans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1. Mahesh Prasad</a:t>
            </a:r>
          </a:p>
          <a:p>
            <a:r>
              <a:rPr lang="en-US" sz="3200" dirty="0" smtClean="0"/>
              <a:t>2. </a:t>
            </a:r>
            <a:r>
              <a:rPr lang="en-US" sz="3200" dirty="0" err="1" smtClean="0"/>
              <a:t>Surajit</a:t>
            </a:r>
            <a:r>
              <a:rPr lang="en-US" sz="3200" dirty="0" smtClean="0"/>
              <a:t> Singh</a:t>
            </a:r>
          </a:p>
          <a:p>
            <a:r>
              <a:rPr lang="en-US" sz="3200" dirty="0" smtClean="0"/>
              <a:t>3. </a:t>
            </a:r>
            <a:r>
              <a:rPr lang="en-US" sz="3200" dirty="0" err="1" smtClean="0"/>
              <a:t>Ishita</a:t>
            </a:r>
            <a:r>
              <a:rPr lang="en-US" sz="3200" dirty="0" smtClean="0"/>
              <a:t> </a:t>
            </a:r>
            <a:r>
              <a:rPr lang="en-US" sz="3200" dirty="0" err="1" smtClean="0"/>
              <a:t>Ghosh</a:t>
            </a:r>
            <a:endParaRPr lang="en-US" sz="3200" dirty="0" smtClean="0"/>
          </a:p>
          <a:p>
            <a:r>
              <a:rPr lang="en-US" sz="3200" dirty="0" smtClean="0"/>
              <a:t>4. </a:t>
            </a:r>
            <a:r>
              <a:rPr lang="en-US" sz="3200" dirty="0" err="1" smtClean="0"/>
              <a:t>Ananda</a:t>
            </a:r>
            <a:r>
              <a:rPr lang="en-US" sz="3200" dirty="0" smtClean="0"/>
              <a:t> Shit</a:t>
            </a:r>
            <a:br>
              <a:rPr lang="en-US" sz="3200" dirty="0" smtClean="0"/>
            </a:br>
            <a:r>
              <a:rPr lang="en-US" sz="3200" dirty="0" smtClean="0"/>
              <a:t>5. </a:t>
            </a:r>
            <a:r>
              <a:rPr lang="en-US" sz="3200" dirty="0" err="1" smtClean="0"/>
              <a:t>Debgopal</a:t>
            </a:r>
            <a:r>
              <a:rPr lang="en-US" sz="3200" dirty="0" smtClean="0"/>
              <a:t> Jana</a:t>
            </a:r>
          </a:p>
          <a:p>
            <a:r>
              <a:rPr lang="en-US" sz="3200" dirty="0" smtClean="0"/>
              <a:t>6. </a:t>
            </a:r>
            <a:r>
              <a:rPr lang="en-US" sz="3200" dirty="0" err="1" smtClean="0"/>
              <a:t>Ranjit</a:t>
            </a:r>
            <a:r>
              <a:rPr lang="en-US" sz="3200" dirty="0" smtClean="0"/>
              <a:t> </a:t>
            </a:r>
            <a:r>
              <a:rPr lang="en-US" sz="3200" dirty="0" err="1" smtClean="0"/>
              <a:t>Murmu</a:t>
            </a:r>
            <a:endParaRPr lang="en-US" sz="3200" dirty="0" smtClean="0"/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215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Debasish Haldar</cp:lastModifiedBy>
  <cp:revision>13</cp:revision>
  <dcterms:created xsi:type="dcterms:W3CDTF">2020-12-31T17:17:00Z</dcterms:created>
  <dcterms:modified xsi:type="dcterms:W3CDTF">2022-01-07T06:36:55Z</dcterms:modified>
</cp:coreProperties>
</file>