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1" r:id="rId7"/>
    <p:sldId id="262" r:id="rId8"/>
    <p:sldId id="263" r:id="rId9"/>
    <p:sldId id="265" r:id="rId10"/>
    <p:sldId id="264" r:id="rId11"/>
    <p:sldId id="266" r:id="rId12"/>
    <p:sldId id="260"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E9C8-5B96-4C94-9B56-03329950E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A7F6F7-E84B-45E9-BD04-6F1EC2536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829FAC-0F53-45ED-ACA0-F2818072FC13}"/>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5" name="Footer Placeholder 4">
            <a:extLst>
              <a:ext uri="{FF2B5EF4-FFF2-40B4-BE49-F238E27FC236}">
                <a16:creationId xmlns:a16="http://schemas.microsoft.com/office/drawing/2014/main" id="{4C0A6681-A92F-4EF8-B297-628A8341E4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1911C-B4EE-426E-AC49-E9FD634679B1}"/>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49673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DE2-4481-48C0-855B-7377BF2C5C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3CD38C-766A-4DAE-8410-CEA9F9217E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B5DC7-291E-4A87-B799-BB2B531CA888}"/>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5" name="Footer Placeholder 4">
            <a:extLst>
              <a:ext uri="{FF2B5EF4-FFF2-40B4-BE49-F238E27FC236}">
                <a16:creationId xmlns:a16="http://schemas.microsoft.com/office/drawing/2014/main" id="{B2A5D397-B728-4E5E-ADC7-4A9DB836B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52064-925F-40F7-94A0-55336C3BDDCB}"/>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176338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CD12A-24E2-48A6-9034-0ADD6457F9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7DBC1D-2553-420F-943A-B1E9B1FA9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2131D-721B-49A3-B728-D88477A501CC}"/>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5" name="Footer Placeholder 4">
            <a:extLst>
              <a:ext uri="{FF2B5EF4-FFF2-40B4-BE49-F238E27FC236}">
                <a16:creationId xmlns:a16="http://schemas.microsoft.com/office/drawing/2014/main" id="{C35A4363-C3AE-4AF3-A73C-9A876C3B7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2BEA3-DB5B-43BE-864F-44E79380D1E1}"/>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45100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DA8D-64C8-4B41-86F4-6F9960634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54E4E6-B6DB-4F1F-B44C-597241771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469E4-0848-44D7-8942-33759755470F}"/>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5" name="Footer Placeholder 4">
            <a:extLst>
              <a:ext uri="{FF2B5EF4-FFF2-40B4-BE49-F238E27FC236}">
                <a16:creationId xmlns:a16="http://schemas.microsoft.com/office/drawing/2014/main" id="{1AE60316-52B9-4DB2-9A60-D454DC179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8948E-08BD-4D7D-84D1-F2BA156D5409}"/>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270526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6713-558F-49B9-931A-A3540085A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85D80D-E9FD-4516-8DEA-CF07089A0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3C575-1FE0-40F2-995C-252F31A5B114}"/>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5" name="Footer Placeholder 4">
            <a:extLst>
              <a:ext uri="{FF2B5EF4-FFF2-40B4-BE49-F238E27FC236}">
                <a16:creationId xmlns:a16="http://schemas.microsoft.com/office/drawing/2014/main" id="{F441C4A3-ABBD-4EFA-8837-7131C7D0DC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3E70D-07FE-4412-9840-D2269F01CB65}"/>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340879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66A1-E53B-4D7F-95A3-C4420FD147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35E02-10D3-4608-9C89-104A8F9D7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22DD08-7339-40E0-808D-F17C6808D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7EB102-042A-4BED-9831-BD93B2C60B50}"/>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6" name="Footer Placeholder 5">
            <a:extLst>
              <a:ext uri="{FF2B5EF4-FFF2-40B4-BE49-F238E27FC236}">
                <a16:creationId xmlns:a16="http://schemas.microsoft.com/office/drawing/2014/main" id="{FA43369D-6274-420E-BC69-21E21F494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846CA-C91B-46C4-A863-D4C0533A72EE}"/>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228140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A2AD-A74E-4A45-86B2-B6B93E9DE5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F2231A-1F55-483E-B5CC-614BB7B75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790FA-D893-426F-8243-4FF9B25F1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F7ED9E-0C05-4605-99BC-2499DEF53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8C34D-8223-48AA-BCEC-9CEAFF8B2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2DBC68-AA34-40D1-A49E-AC614B313058}"/>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8" name="Footer Placeholder 7">
            <a:extLst>
              <a:ext uri="{FF2B5EF4-FFF2-40B4-BE49-F238E27FC236}">
                <a16:creationId xmlns:a16="http://schemas.microsoft.com/office/drawing/2014/main" id="{FB52EE5B-C11D-4F12-8973-640524ECB7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4BF991-9D6D-4ED3-B7CE-5268B95D3183}"/>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21816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BD02-F12D-46EF-BD13-5A3DE11BD1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31052-7E01-4C92-A77C-139FFB2A1DA2}"/>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4" name="Footer Placeholder 3">
            <a:extLst>
              <a:ext uri="{FF2B5EF4-FFF2-40B4-BE49-F238E27FC236}">
                <a16:creationId xmlns:a16="http://schemas.microsoft.com/office/drawing/2014/main" id="{6807D7F3-FF18-4655-B297-F0F71596FE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A81BE3-307D-41C8-A6CE-F97C409F5D30}"/>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95099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5E393-02F0-4E78-8183-9A0CE3A80E91}"/>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3" name="Footer Placeholder 2">
            <a:extLst>
              <a:ext uri="{FF2B5EF4-FFF2-40B4-BE49-F238E27FC236}">
                <a16:creationId xmlns:a16="http://schemas.microsoft.com/office/drawing/2014/main" id="{7EAD59C5-1052-4B27-BD41-4A87ECB397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6127A0-1AC2-4477-8FA6-7689F2630428}"/>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355098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F628-0816-4C90-A87B-E5C9BDE26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6DF70C-D95E-4A29-8674-8969B46E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CC2161-606D-46B3-83CE-D2383248A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2EB95-9316-4404-BF8C-581826E4F96A}"/>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6" name="Footer Placeholder 5">
            <a:extLst>
              <a:ext uri="{FF2B5EF4-FFF2-40B4-BE49-F238E27FC236}">
                <a16:creationId xmlns:a16="http://schemas.microsoft.com/office/drawing/2014/main" id="{CD1128CC-B9C8-49D4-BEF5-8CC74857F0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825FC-46CF-4176-BD6E-677F7B658002}"/>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323739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15C2-AA9D-4A8B-9C96-EEA41C8EB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30032E-30A9-4603-AD82-6F9AE071F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213680-95E9-4827-A596-FFFB3CBA5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DC12E-8BA5-49B6-9CAA-222C04DB8AF2}"/>
              </a:ext>
            </a:extLst>
          </p:cNvPr>
          <p:cNvSpPr>
            <a:spLocks noGrp="1"/>
          </p:cNvSpPr>
          <p:nvPr>
            <p:ph type="dt" sz="half" idx="10"/>
          </p:nvPr>
        </p:nvSpPr>
        <p:spPr/>
        <p:txBody>
          <a:bodyPr/>
          <a:lstStyle/>
          <a:p>
            <a:fld id="{3575781F-C6FD-41F4-AD3F-A158B853A69A}" type="datetimeFigureOut">
              <a:rPr lang="en-IN" smtClean="0"/>
              <a:t>07-01-2022</a:t>
            </a:fld>
            <a:endParaRPr lang="en-IN"/>
          </a:p>
        </p:txBody>
      </p:sp>
      <p:sp>
        <p:nvSpPr>
          <p:cNvPr id="6" name="Footer Placeholder 5">
            <a:extLst>
              <a:ext uri="{FF2B5EF4-FFF2-40B4-BE49-F238E27FC236}">
                <a16:creationId xmlns:a16="http://schemas.microsoft.com/office/drawing/2014/main" id="{9B5FA7C0-6958-436A-81D0-ED9C28AA6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C2CA8-145D-407D-B6B7-E56CC8E3373C}"/>
              </a:ext>
            </a:extLst>
          </p:cNvPr>
          <p:cNvSpPr>
            <a:spLocks noGrp="1"/>
          </p:cNvSpPr>
          <p:nvPr>
            <p:ph type="sldNum" sz="quarter" idx="12"/>
          </p:nvPr>
        </p:nvSpPr>
        <p:spPr/>
        <p:txBody>
          <a:bodyPr/>
          <a:lstStyle/>
          <a:p>
            <a:fld id="{770307B7-3F1C-408A-8782-9F6B811C0F88}" type="slidenum">
              <a:rPr lang="en-IN" smtClean="0"/>
              <a:t>‹#›</a:t>
            </a:fld>
            <a:endParaRPr lang="en-IN"/>
          </a:p>
        </p:txBody>
      </p:sp>
    </p:spTree>
    <p:extLst>
      <p:ext uri="{BB962C8B-B14F-4D97-AF65-F5344CB8AC3E}">
        <p14:creationId xmlns:p14="http://schemas.microsoft.com/office/powerpoint/2010/main" val="317958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27833-3B3E-4F7A-87A9-A4CD57114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57B65C-6E5A-4766-8B32-773F52224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CC7BB-9CFB-465F-B905-5D8AF5C6C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5781F-C6FD-41F4-AD3F-A158B853A69A}" type="datetimeFigureOut">
              <a:rPr lang="en-IN" smtClean="0"/>
              <a:t>07-01-2022</a:t>
            </a:fld>
            <a:endParaRPr lang="en-IN"/>
          </a:p>
        </p:txBody>
      </p:sp>
      <p:sp>
        <p:nvSpPr>
          <p:cNvPr id="5" name="Footer Placeholder 4">
            <a:extLst>
              <a:ext uri="{FF2B5EF4-FFF2-40B4-BE49-F238E27FC236}">
                <a16:creationId xmlns:a16="http://schemas.microsoft.com/office/drawing/2014/main" id="{C7F6C215-B740-4CF9-9E3A-6C971FF37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A8F14D-9473-45CD-8C24-016209FAA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307B7-3F1C-408A-8782-9F6B811C0F88}" type="slidenum">
              <a:rPr lang="en-IN" smtClean="0"/>
              <a:t>‹#›</a:t>
            </a:fld>
            <a:endParaRPr lang="en-IN"/>
          </a:p>
        </p:txBody>
      </p:sp>
    </p:spTree>
    <p:extLst>
      <p:ext uri="{BB962C8B-B14F-4D97-AF65-F5344CB8AC3E}">
        <p14:creationId xmlns:p14="http://schemas.microsoft.com/office/powerpoint/2010/main" val="387482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76YoDXP-3IE&amp;feature=youtu.be" TargetMode="External"/><Relationship Id="rId2" Type="http://schemas.openxmlformats.org/officeDocument/2006/relationships/hyperlink" Target="https://www.youtube.com/watch?v=ZFAwcVq4zA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14A73-0A7F-4E6C-B7E4-621CF6E2437D}"/>
              </a:ext>
            </a:extLst>
          </p:cNvPr>
          <p:cNvSpPr txBox="1"/>
          <p:nvPr/>
        </p:nvSpPr>
        <p:spPr>
          <a:xfrm>
            <a:off x="798991" y="1953087"/>
            <a:ext cx="10221901" cy="2677656"/>
          </a:xfrm>
          <a:prstGeom prst="rect">
            <a:avLst/>
          </a:prstGeom>
          <a:noFill/>
        </p:spPr>
        <p:txBody>
          <a:bodyPr wrap="none" rtlCol="0">
            <a:spAutoFit/>
          </a:bodyPr>
          <a:lstStyle/>
          <a:p>
            <a:r>
              <a:rPr lang="en-IN" sz="2800" dirty="0"/>
              <a:t>You tube link</a:t>
            </a:r>
          </a:p>
          <a:p>
            <a:endParaRPr lang="en-IN" sz="2800" dirty="0"/>
          </a:p>
          <a:p>
            <a:r>
              <a:rPr lang="en-IN" sz="2800" dirty="0">
                <a:hlinkClick r:id="rId2"/>
              </a:rPr>
              <a:t>https://www.youtube.com/watch?v=ZFAwcVq4zAg</a:t>
            </a:r>
            <a:endParaRPr lang="en-IN" sz="2800" dirty="0"/>
          </a:p>
          <a:p>
            <a:endParaRPr lang="en-IN" sz="2800" dirty="0"/>
          </a:p>
          <a:p>
            <a:r>
              <a:rPr lang="en-IN" sz="2800" dirty="0">
                <a:hlinkClick r:id="rId3"/>
              </a:rPr>
              <a:t>https://www.youtube.com/watch?v=76YoDXP-3IE&amp;feature=youtu.be</a:t>
            </a:r>
            <a:endParaRPr lang="en-IN" sz="2800" dirty="0"/>
          </a:p>
          <a:p>
            <a:endParaRPr lang="en-IN" sz="2800" dirty="0"/>
          </a:p>
        </p:txBody>
      </p:sp>
    </p:spTree>
    <p:extLst>
      <p:ext uri="{BB962C8B-B14F-4D97-AF65-F5344CB8AC3E}">
        <p14:creationId xmlns:p14="http://schemas.microsoft.com/office/powerpoint/2010/main" val="80885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FE2EAC-6CCF-43DD-86A0-2648A30A15C3}"/>
              </a:ext>
            </a:extLst>
          </p:cNvPr>
          <p:cNvPicPr>
            <a:picLocks noChangeAspect="1"/>
          </p:cNvPicPr>
          <p:nvPr/>
        </p:nvPicPr>
        <p:blipFill>
          <a:blip r:embed="rId2"/>
          <a:stretch>
            <a:fillRect/>
          </a:stretch>
        </p:blipFill>
        <p:spPr>
          <a:xfrm>
            <a:off x="0" y="1435746"/>
            <a:ext cx="12192000" cy="3986508"/>
          </a:xfrm>
          <a:prstGeom prst="rect">
            <a:avLst/>
          </a:prstGeom>
        </p:spPr>
      </p:pic>
    </p:spTree>
    <p:extLst>
      <p:ext uri="{BB962C8B-B14F-4D97-AF65-F5344CB8AC3E}">
        <p14:creationId xmlns:p14="http://schemas.microsoft.com/office/powerpoint/2010/main" val="263887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045206-3B3E-4E76-AE19-FC35E1EBC3EB}"/>
              </a:ext>
            </a:extLst>
          </p:cNvPr>
          <p:cNvPicPr>
            <a:picLocks noChangeAspect="1"/>
          </p:cNvPicPr>
          <p:nvPr/>
        </p:nvPicPr>
        <p:blipFill>
          <a:blip r:embed="rId2"/>
          <a:stretch>
            <a:fillRect/>
          </a:stretch>
        </p:blipFill>
        <p:spPr>
          <a:xfrm>
            <a:off x="0" y="1782026"/>
            <a:ext cx="12192000" cy="3293948"/>
          </a:xfrm>
          <a:prstGeom prst="rect">
            <a:avLst/>
          </a:prstGeom>
        </p:spPr>
      </p:pic>
      <p:sp>
        <p:nvSpPr>
          <p:cNvPr id="6" name="TextBox 5">
            <a:extLst>
              <a:ext uri="{FF2B5EF4-FFF2-40B4-BE49-F238E27FC236}">
                <a16:creationId xmlns:a16="http://schemas.microsoft.com/office/drawing/2014/main" id="{C134B4BE-AC9F-44DA-882A-A369E7024E50}"/>
              </a:ext>
            </a:extLst>
          </p:cNvPr>
          <p:cNvSpPr txBox="1"/>
          <p:nvPr/>
        </p:nvSpPr>
        <p:spPr>
          <a:xfrm>
            <a:off x="4265650" y="3244334"/>
            <a:ext cx="710451" cy="369332"/>
          </a:xfrm>
          <a:prstGeom prst="rect">
            <a:avLst/>
          </a:prstGeom>
          <a:noFill/>
        </p:spPr>
        <p:txBody>
          <a:bodyPr wrap="none" rtlCol="0">
            <a:spAutoFit/>
          </a:bodyPr>
          <a:lstStyle/>
          <a:p>
            <a:r>
              <a:rPr lang="en-IN" dirty="0"/>
              <a:t>0.983</a:t>
            </a:r>
          </a:p>
        </p:txBody>
      </p:sp>
    </p:spTree>
    <p:extLst>
      <p:ext uri="{BB962C8B-B14F-4D97-AF65-F5344CB8AC3E}">
        <p14:creationId xmlns:p14="http://schemas.microsoft.com/office/powerpoint/2010/main" val="288917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01B974-497B-4601-8C18-FBC291A93306}"/>
              </a:ext>
            </a:extLst>
          </p:cNvPr>
          <p:cNvPicPr>
            <a:picLocks noChangeAspect="1"/>
          </p:cNvPicPr>
          <p:nvPr/>
        </p:nvPicPr>
        <p:blipFill>
          <a:blip r:embed="rId2"/>
          <a:stretch>
            <a:fillRect/>
          </a:stretch>
        </p:blipFill>
        <p:spPr>
          <a:xfrm>
            <a:off x="1616432" y="1304364"/>
            <a:ext cx="8390965" cy="4249271"/>
          </a:xfrm>
          <a:prstGeom prst="rect">
            <a:avLst/>
          </a:prstGeom>
        </p:spPr>
      </p:pic>
    </p:spTree>
    <p:extLst>
      <p:ext uri="{BB962C8B-B14F-4D97-AF65-F5344CB8AC3E}">
        <p14:creationId xmlns:p14="http://schemas.microsoft.com/office/powerpoint/2010/main" val="148908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0F57BA9-403C-42B7-8A95-CCB0EECE54F5}"/>
              </a:ext>
            </a:extLst>
          </p:cNvPr>
          <p:cNvPicPr>
            <a:picLocks noChangeAspect="1"/>
          </p:cNvPicPr>
          <p:nvPr/>
        </p:nvPicPr>
        <p:blipFill>
          <a:blip r:embed="rId2"/>
          <a:stretch>
            <a:fillRect/>
          </a:stretch>
        </p:blipFill>
        <p:spPr>
          <a:xfrm>
            <a:off x="0" y="782277"/>
            <a:ext cx="12192000" cy="5293446"/>
          </a:xfrm>
          <a:prstGeom prst="rect">
            <a:avLst/>
          </a:prstGeom>
        </p:spPr>
      </p:pic>
    </p:spTree>
    <p:extLst>
      <p:ext uri="{BB962C8B-B14F-4D97-AF65-F5344CB8AC3E}">
        <p14:creationId xmlns:p14="http://schemas.microsoft.com/office/powerpoint/2010/main" val="397574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AC0EE2-1BCB-47D8-924A-5D874B4571AD}"/>
              </a:ext>
            </a:extLst>
          </p:cNvPr>
          <p:cNvPicPr>
            <a:picLocks noChangeAspect="1"/>
          </p:cNvPicPr>
          <p:nvPr/>
        </p:nvPicPr>
        <p:blipFill>
          <a:blip r:embed="rId2"/>
          <a:stretch>
            <a:fillRect/>
          </a:stretch>
        </p:blipFill>
        <p:spPr>
          <a:xfrm>
            <a:off x="0" y="1411190"/>
            <a:ext cx="12192000" cy="4035620"/>
          </a:xfrm>
          <a:prstGeom prst="rect">
            <a:avLst/>
          </a:prstGeom>
        </p:spPr>
      </p:pic>
    </p:spTree>
    <p:extLst>
      <p:ext uri="{BB962C8B-B14F-4D97-AF65-F5344CB8AC3E}">
        <p14:creationId xmlns:p14="http://schemas.microsoft.com/office/powerpoint/2010/main" val="308715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FFF70D-7FC7-405D-A039-BB2EFCD0BED2}"/>
              </a:ext>
            </a:extLst>
          </p:cNvPr>
          <p:cNvSpPr>
            <a:spLocks noGrp="1"/>
          </p:cNvSpPr>
          <p:nvPr>
            <p:ph type="subTitle" idx="1"/>
          </p:nvPr>
        </p:nvSpPr>
        <p:spPr>
          <a:xfrm>
            <a:off x="0" y="379442"/>
            <a:ext cx="11558725" cy="863430"/>
          </a:xfrm>
        </p:spPr>
        <p:txBody>
          <a:bodyPr/>
          <a:lstStyle/>
          <a:p>
            <a:r>
              <a:rPr lang="en-US" dirty="0">
                <a:latin typeface="Arial" panose="020B0604020202020204" pitchFamily="34" charset="0"/>
                <a:cs typeface="Arial" panose="020B0604020202020204" pitchFamily="34" charset="0"/>
              </a:rPr>
              <a:t>Determination of Density of a Substance: Understanding of Precision and Error Analysis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5709DD-932E-48DF-857D-EECF3E2E229B}"/>
              </a:ext>
            </a:extLst>
          </p:cNvPr>
          <p:cNvSpPr txBox="1"/>
          <p:nvPr/>
        </p:nvSpPr>
        <p:spPr>
          <a:xfrm>
            <a:off x="103573" y="2065707"/>
            <a:ext cx="11984854"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Accuracy versus Precision: Accuracy is a measure of how close your measured value is to the correct value. For example, if a substance has a density of 1.23 g/mL and you measure its density to be 1.24 g/mL, then you were accurate. The difference between the experimentally measured value and the accepted value is very small.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Precision is a measure of how close repeated measurements are to each other. For example, if you measure the same substance in four trials and get densities of 1.430 g/mL, 1.431 g/mL, 1.431 g/mL, and 1.429 g/mL, your measurements are very precise since the difference between the highest and lowest measurement (the range) is small. However, these measurements are not accurate since they differ greatly from the accepted value of 1.23 g/</a:t>
            </a:r>
            <a:r>
              <a:rPr lang="en-US" dirty="0" err="1">
                <a:latin typeface="Arial" panose="020B0604020202020204" pitchFamily="34" charset="0"/>
                <a:cs typeface="Arial" panose="020B0604020202020204" pitchFamily="34" charset="0"/>
              </a:rPr>
              <a:t>mL.</a:t>
            </a:r>
            <a:r>
              <a:rPr lang="en-US" dirty="0">
                <a:latin typeface="Arial" panose="020B0604020202020204" pitchFamily="34" charset="0"/>
                <a:cs typeface="Arial" panose="020B0604020202020204" pitchFamily="34" charset="0"/>
              </a:rPr>
              <a:t> Ideally, your measurements should be both accurate and precise. The figure below provides a pictorial representation of accuracy and precision in terms of golf.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19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913A73-5B79-4DF1-A9C1-44C865EADC42}"/>
              </a:ext>
            </a:extLst>
          </p:cNvPr>
          <p:cNvPicPr>
            <a:picLocks noChangeAspect="1"/>
          </p:cNvPicPr>
          <p:nvPr/>
        </p:nvPicPr>
        <p:blipFill>
          <a:blip r:embed="rId2"/>
          <a:stretch>
            <a:fillRect/>
          </a:stretch>
        </p:blipFill>
        <p:spPr>
          <a:xfrm>
            <a:off x="699247" y="2027938"/>
            <a:ext cx="10793506" cy="4240306"/>
          </a:xfrm>
          <a:prstGeom prst="rect">
            <a:avLst/>
          </a:prstGeom>
        </p:spPr>
      </p:pic>
      <p:sp>
        <p:nvSpPr>
          <p:cNvPr id="6" name="Subtitle 2">
            <a:extLst>
              <a:ext uri="{FF2B5EF4-FFF2-40B4-BE49-F238E27FC236}">
                <a16:creationId xmlns:a16="http://schemas.microsoft.com/office/drawing/2014/main" id="{E54806D3-AB12-49F9-BA54-6A3C1F8D3EA7}"/>
              </a:ext>
            </a:extLst>
          </p:cNvPr>
          <p:cNvSpPr txBox="1">
            <a:spLocks/>
          </p:cNvSpPr>
          <p:nvPr/>
        </p:nvSpPr>
        <p:spPr>
          <a:xfrm>
            <a:off x="0" y="379442"/>
            <a:ext cx="12011487" cy="863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Arial" panose="020B0604020202020204" pitchFamily="34" charset="0"/>
                <a:cs typeface="Arial" panose="020B0604020202020204" pitchFamily="34" charset="0"/>
              </a:rPr>
              <a:t>Determination of Density of a Substance: Understanding of Precision and Error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37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1B6A9F-3E3F-4800-85BB-FCA8B2FE6B2B}"/>
              </a:ext>
            </a:extLst>
          </p:cNvPr>
          <p:cNvPicPr>
            <a:picLocks noChangeAspect="1"/>
          </p:cNvPicPr>
          <p:nvPr/>
        </p:nvPicPr>
        <p:blipFill>
          <a:blip r:embed="rId2"/>
          <a:stretch>
            <a:fillRect/>
          </a:stretch>
        </p:blipFill>
        <p:spPr>
          <a:xfrm>
            <a:off x="71021" y="1320209"/>
            <a:ext cx="12192000" cy="4217581"/>
          </a:xfrm>
          <a:prstGeom prst="rect">
            <a:avLst/>
          </a:prstGeom>
        </p:spPr>
      </p:pic>
    </p:spTree>
    <p:extLst>
      <p:ext uri="{BB962C8B-B14F-4D97-AF65-F5344CB8AC3E}">
        <p14:creationId xmlns:p14="http://schemas.microsoft.com/office/powerpoint/2010/main" val="371855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C25BB6-4601-41B3-B2B2-FCC6E556407A}"/>
              </a:ext>
            </a:extLst>
          </p:cNvPr>
          <p:cNvPicPr>
            <a:picLocks noChangeAspect="1"/>
          </p:cNvPicPr>
          <p:nvPr/>
        </p:nvPicPr>
        <p:blipFill>
          <a:blip r:embed="rId2"/>
          <a:stretch>
            <a:fillRect/>
          </a:stretch>
        </p:blipFill>
        <p:spPr>
          <a:xfrm>
            <a:off x="536663" y="1391749"/>
            <a:ext cx="11367247" cy="4536141"/>
          </a:xfrm>
          <a:prstGeom prst="rect">
            <a:avLst/>
          </a:prstGeom>
        </p:spPr>
      </p:pic>
    </p:spTree>
    <p:extLst>
      <p:ext uri="{BB962C8B-B14F-4D97-AF65-F5344CB8AC3E}">
        <p14:creationId xmlns:p14="http://schemas.microsoft.com/office/powerpoint/2010/main" val="136967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neral-purpose laboratory glassware Royalty Free Vector">
            <a:extLst>
              <a:ext uri="{FF2B5EF4-FFF2-40B4-BE49-F238E27FC236}">
                <a16:creationId xmlns:a16="http://schemas.microsoft.com/office/drawing/2014/main" id="{1029AC85-4AA5-4DBC-8E8B-66D678BE34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79" b="9630"/>
          <a:stretch/>
        </p:blipFill>
        <p:spPr bwMode="auto">
          <a:xfrm>
            <a:off x="1052946" y="323272"/>
            <a:ext cx="9860973" cy="588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7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Set of laboratory glassware vector illustration isolated on white  background. Laboratory glassware with names… | Vector illustration, White  background, Illustration">
            <a:extLst>
              <a:ext uri="{FF2B5EF4-FFF2-40B4-BE49-F238E27FC236}">
                <a16:creationId xmlns:a16="http://schemas.microsoft.com/office/drawing/2014/main" id="{8FADB893-AF20-4700-A3D9-82349907BF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495"/>
          <a:stretch/>
        </p:blipFill>
        <p:spPr bwMode="auto">
          <a:xfrm>
            <a:off x="1666081" y="325582"/>
            <a:ext cx="8859837" cy="620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89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24EE09-5F09-4F66-9D68-7313EC13226A}"/>
              </a:ext>
            </a:extLst>
          </p:cNvPr>
          <p:cNvPicPr>
            <a:picLocks noChangeAspect="1"/>
          </p:cNvPicPr>
          <p:nvPr/>
        </p:nvPicPr>
        <p:blipFill>
          <a:blip r:embed="rId2"/>
          <a:stretch>
            <a:fillRect/>
          </a:stretch>
        </p:blipFill>
        <p:spPr>
          <a:xfrm>
            <a:off x="161364" y="933146"/>
            <a:ext cx="11869271" cy="2608729"/>
          </a:xfrm>
          <a:prstGeom prst="rect">
            <a:avLst/>
          </a:prstGeom>
        </p:spPr>
      </p:pic>
      <p:pic>
        <p:nvPicPr>
          <p:cNvPr id="7" name="Picture 6">
            <a:extLst>
              <a:ext uri="{FF2B5EF4-FFF2-40B4-BE49-F238E27FC236}">
                <a16:creationId xmlns:a16="http://schemas.microsoft.com/office/drawing/2014/main" id="{89B78D5B-FB58-49B9-8D0D-F4CF4541B763}"/>
              </a:ext>
            </a:extLst>
          </p:cNvPr>
          <p:cNvPicPr>
            <a:picLocks noChangeAspect="1"/>
          </p:cNvPicPr>
          <p:nvPr/>
        </p:nvPicPr>
        <p:blipFill>
          <a:blip r:embed="rId3"/>
          <a:stretch>
            <a:fillRect/>
          </a:stretch>
        </p:blipFill>
        <p:spPr>
          <a:xfrm>
            <a:off x="330879" y="4011570"/>
            <a:ext cx="10255624" cy="959224"/>
          </a:xfrm>
          <a:prstGeom prst="rect">
            <a:avLst/>
          </a:prstGeom>
        </p:spPr>
      </p:pic>
    </p:spTree>
    <p:extLst>
      <p:ext uri="{BB962C8B-B14F-4D97-AF65-F5344CB8AC3E}">
        <p14:creationId xmlns:p14="http://schemas.microsoft.com/office/powerpoint/2010/main" val="398111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40621DB-50BB-411D-8483-E07D02E4FE18}"/>
              </a:ext>
            </a:extLst>
          </p:cNvPr>
          <p:cNvPicPr>
            <a:picLocks noChangeAspect="1"/>
          </p:cNvPicPr>
          <p:nvPr/>
        </p:nvPicPr>
        <p:blipFill>
          <a:blip r:embed="rId2"/>
          <a:stretch>
            <a:fillRect/>
          </a:stretch>
        </p:blipFill>
        <p:spPr>
          <a:xfrm>
            <a:off x="682996" y="0"/>
            <a:ext cx="10826007" cy="6858000"/>
          </a:xfrm>
          <a:prstGeom prst="rect">
            <a:avLst/>
          </a:prstGeom>
        </p:spPr>
      </p:pic>
    </p:spTree>
    <p:extLst>
      <p:ext uri="{BB962C8B-B14F-4D97-AF65-F5344CB8AC3E}">
        <p14:creationId xmlns:p14="http://schemas.microsoft.com/office/powerpoint/2010/main" val="3072549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248</Words>
  <Application>Microsoft Office PowerPoint</Application>
  <PresentationFormat>Widescreen</PresentationFormat>
  <Paragraphs>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Banerjee</dc:creator>
  <cp:lastModifiedBy>Rahul Banerjee</cp:lastModifiedBy>
  <cp:revision>17</cp:revision>
  <dcterms:created xsi:type="dcterms:W3CDTF">2020-12-31T07:30:12Z</dcterms:created>
  <dcterms:modified xsi:type="dcterms:W3CDTF">2022-01-07T04:15:24Z</dcterms:modified>
</cp:coreProperties>
</file>