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78" r:id="rId4"/>
    <p:sldId id="258" r:id="rId5"/>
    <p:sldId id="259" r:id="rId6"/>
    <p:sldId id="260" r:id="rId7"/>
    <p:sldId id="261" r:id="rId8"/>
    <p:sldId id="263" r:id="rId9"/>
    <p:sldId id="264" r:id="rId10"/>
    <p:sldId id="265" r:id="rId11"/>
    <p:sldId id="277" r:id="rId12"/>
    <p:sldId id="302" r:id="rId13"/>
    <p:sldId id="271" r:id="rId14"/>
    <p:sldId id="275" r:id="rId15"/>
    <p:sldId id="290" r:id="rId16"/>
    <p:sldId id="286" r:id="rId17"/>
    <p:sldId id="289" r:id="rId18"/>
    <p:sldId id="291" r:id="rId19"/>
    <p:sldId id="296" r:id="rId20"/>
    <p:sldId id="294" r:id="rId21"/>
    <p:sldId id="297" r:id="rId22"/>
    <p:sldId id="293" r:id="rId23"/>
    <p:sldId id="292" r:id="rId24"/>
    <p:sldId id="298"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2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9B8D3-C106-4CD4-A5B7-E0DAB329155F}" type="datetimeFigureOut">
              <a:rPr lang="en-US" smtClean="0"/>
              <a:pPr/>
              <a:t>04-Feb-22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57A3-DEDB-4557-A94D-DEF55EC0E6C5}" type="slidenum">
              <a:rPr lang="en-US" smtClean="0"/>
              <a:pPr/>
              <a:t>‹#›</a:t>
            </a:fld>
            <a:endParaRPr lang="en-US"/>
          </a:p>
        </p:txBody>
      </p:sp>
    </p:spTree>
    <p:extLst>
      <p:ext uri="{BB962C8B-B14F-4D97-AF65-F5344CB8AC3E}">
        <p14:creationId xmlns="" xmlns:p14="http://schemas.microsoft.com/office/powerpoint/2010/main" val="216014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B657A3-DEDB-4557-A94D-DEF55EC0E6C5}" type="slidenum">
              <a:rPr lang="en-US" smtClean="0"/>
              <a:pPr/>
              <a:t>2</a:t>
            </a:fld>
            <a:endParaRPr lang="en-US"/>
          </a:p>
        </p:txBody>
      </p:sp>
    </p:spTree>
    <p:extLst>
      <p:ext uri="{BB962C8B-B14F-4D97-AF65-F5344CB8AC3E}">
        <p14:creationId xmlns="" xmlns:p14="http://schemas.microsoft.com/office/powerpoint/2010/main" val="417984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31974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370709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232531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464DF-1500-45CD-A7EC-26868C333510}" type="datetimeFigureOut">
              <a:rPr lang="en-US" smtClean="0"/>
              <a:pPr/>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112968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464DF-1500-45CD-A7EC-26868C333510}" type="datetimeFigureOut">
              <a:rPr lang="en-US" smtClean="0"/>
              <a:pPr/>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263944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464DF-1500-45CD-A7EC-26868C333510}" type="datetimeFigureOut">
              <a:rPr lang="en-US" smtClean="0"/>
              <a:pPr/>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21269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464DF-1500-45CD-A7EC-26868C333510}" type="datetimeFigureOut">
              <a:rPr lang="en-US" smtClean="0"/>
              <a:pPr/>
              <a:t>04-Feb-22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165337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464DF-1500-45CD-A7EC-26868C333510}" type="datetimeFigureOut">
              <a:rPr lang="en-US" smtClean="0"/>
              <a:pPr/>
              <a:t>04-Feb-22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1943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464DF-1500-45CD-A7EC-26868C333510}" type="datetimeFigureOut">
              <a:rPr lang="en-US" smtClean="0"/>
              <a:pPr/>
              <a:t>04-Feb-22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216621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395251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464DF-1500-45CD-A7EC-26868C333510}" type="datetimeFigureOut">
              <a:rPr lang="en-US" smtClean="0"/>
              <a:pPr/>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368829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464DF-1500-45CD-A7EC-26868C333510}" type="datetimeFigureOut">
              <a:rPr lang="en-US" smtClean="0"/>
              <a:pPr/>
              <a:t>04-Feb-22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1AE0-013B-4AB1-94F4-DCD3FBFABB6C}" type="slidenum">
              <a:rPr lang="en-US" smtClean="0"/>
              <a:pPr/>
              <a:t>‹#›</a:t>
            </a:fld>
            <a:endParaRPr lang="en-US"/>
          </a:p>
        </p:txBody>
      </p:sp>
    </p:spTree>
    <p:extLst>
      <p:ext uri="{BB962C8B-B14F-4D97-AF65-F5344CB8AC3E}">
        <p14:creationId xmlns="" xmlns:p14="http://schemas.microsoft.com/office/powerpoint/2010/main" val="278399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53"/>
            <a:ext cx="10515600" cy="1090670"/>
          </a:xfrm>
        </p:spPr>
        <p:txBody>
          <a:bodyPr>
            <a:normAutofit fontScale="90000"/>
          </a:bodyPr>
          <a:lstStyle/>
          <a:p>
            <a:pPr algn="ctr"/>
            <a:r>
              <a:rPr lang="en-US" b="1" dirty="0" smtClean="0">
                <a:solidFill>
                  <a:srgbClr val="00B0F0"/>
                </a:solidFill>
              </a:rPr>
              <a:t>Retrospect of Immanuel Kant’s Moral Philosophy</a:t>
            </a:r>
            <a:endParaRPr lang="en-US" b="1" dirty="0">
              <a:solidFill>
                <a:srgbClr val="00B0F0"/>
              </a:solidFill>
            </a:endParaRPr>
          </a:p>
        </p:txBody>
      </p:sp>
      <p:sp>
        <p:nvSpPr>
          <p:cNvPr id="3" name="Content Placeholder 2"/>
          <p:cNvSpPr>
            <a:spLocks noGrp="1"/>
          </p:cNvSpPr>
          <p:nvPr>
            <p:ph idx="1"/>
          </p:nvPr>
        </p:nvSpPr>
        <p:spPr>
          <a:xfrm>
            <a:off x="495759" y="1071154"/>
            <a:ext cx="11325339" cy="5439815"/>
          </a:xfrm>
        </p:spPr>
        <p:txBody>
          <a:bodyPr>
            <a:normAutofit fontScale="92500" lnSpcReduction="20000"/>
          </a:bodyPr>
          <a:lstStyle/>
          <a:p>
            <a:r>
              <a:rPr lang="en-US" b="1" dirty="0" smtClean="0"/>
              <a:t>• Logic, Physics, and Ethics mainly dominate 18th Century philosophy.</a:t>
            </a:r>
            <a:endParaRPr lang="en-US" dirty="0" smtClean="0"/>
          </a:p>
          <a:p>
            <a:r>
              <a:rPr lang="en-US" b="1" dirty="0" smtClean="0"/>
              <a:t>•      Logic seems abstract; it has nothing to borrow from sensory experience. We may call it ‘a prior science.</a:t>
            </a:r>
            <a:endParaRPr lang="en-US" dirty="0" smtClean="0"/>
          </a:p>
          <a:p>
            <a:r>
              <a:rPr lang="en-US" b="1" dirty="0" smtClean="0"/>
              <a:t>•      Physics talks about the law of nature, so it sounds empirical cum objective.</a:t>
            </a:r>
            <a:endParaRPr lang="en-US" dirty="0" smtClean="0"/>
          </a:p>
          <a:p>
            <a:r>
              <a:rPr lang="en-US" b="1" dirty="0" smtClean="0"/>
              <a:t>•      Ethics deals with laws of moral actions, so it has an empirical overview.</a:t>
            </a:r>
            <a:endParaRPr lang="en-US" dirty="0" smtClean="0"/>
          </a:p>
          <a:p>
            <a:r>
              <a:rPr lang="en-US" b="1" dirty="0" smtClean="0"/>
              <a:t>•      Physical laws apply to the natural object (metaphysics of nature) while moral laws reign human’s will and acts (metaphysics of moral).</a:t>
            </a:r>
            <a:endParaRPr lang="en-US" dirty="0" smtClean="0"/>
          </a:p>
          <a:p>
            <a:r>
              <a:rPr lang="en-US" b="1" dirty="0" smtClean="0"/>
              <a:t>•       Kant’s ethical outline (deontology) can be understood from two subsequent premises:</a:t>
            </a:r>
            <a:endParaRPr lang="en-US" dirty="0" smtClean="0"/>
          </a:p>
          <a:p>
            <a:r>
              <a:rPr lang="en-US" b="1" dirty="0" smtClean="0"/>
              <a:t>a)      Moral laws are </a:t>
            </a:r>
            <a:r>
              <a:rPr lang="en-US" b="1" i="1" dirty="0" smtClean="0"/>
              <a:t>a priori</a:t>
            </a:r>
            <a:r>
              <a:rPr lang="en-US" b="1" dirty="0" smtClean="0"/>
              <a:t>,</a:t>
            </a:r>
            <a:r>
              <a:rPr lang="en-US" b="1" i="1" dirty="0" smtClean="0"/>
              <a:t> </a:t>
            </a:r>
            <a:r>
              <a:rPr lang="en-US" b="1" dirty="0" smtClean="0"/>
              <a:t>so these are a necessary statement. (A judgment is necessary if and only if the opposite of it is inconceivable. We take an example ‘All men are mortal’.) </a:t>
            </a:r>
            <a:endParaRPr lang="en-US" dirty="0" smtClean="0"/>
          </a:p>
          <a:p>
            <a:r>
              <a:rPr lang="en-US" b="1" dirty="0" smtClean="0"/>
              <a:t>An implementation of moral laws in human life that looks experience-based.</a:t>
            </a:r>
            <a:endParaRPr lang="en-US" dirty="0" smtClean="0"/>
          </a:p>
          <a:p>
            <a:pPr>
              <a:buNone/>
            </a:pPr>
            <a:r>
              <a:rPr lang="en-US" b="1" dirty="0" smtClean="0"/>
              <a:t>   </a:t>
            </a:r>
            <a:endParaRPr lang="en-US" b="1" dirty="0" smtClean="0"/>
          </a:p>
          <a:p>
            <a:endParaRPr lang="en-US" b="1" dirty="0"/>
          </a:p>
        </p:txBody>
      </p:sp>
    </p:spTree>
    <p:extLst>
      <p:ext uri="{BB962C8B-B14F-4D97-AF65-F5344CB8AC3E}">
        <p14:creationId xmlns="" xmlns:p14="http://schemas.microsoft.com/office/powerpoint/2010/main" val="2349537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572876"/>
            <a:ext cx="10515600" cy="6037243"/>
          </a:xfrm>
        </p:spPr>
        <p:txBody>
          <a:bodyPr/>
          <a:lstStyle/>
          <a:p>
            <a:pPr algn="just"/>
            <a:r>
              <a:rPr lang="en-US" b="1" dirty="0" smtClean="0"/>
              <a:t>How does Kant’s universal law make a discrimination with Biblical golden rule and rule utilitarianism?</a:t>
            </a:r>
          </a:p>
          <a:p>
            <a:pPr marL="0" indent="0" algn="just">
              <a:buNone/>
            </a:pPr>
            <a:r>
              <a:rPr lang="en-US" b="1" dirty="0" smtClean="0"/>
              <a:t>Golden rule says: One should treat others as you would love to treat yourself. </a:t>
            </a:r>
          </a:p>
          <a:p>
            <a:pPr marL="0" indent="0" algn="just">
              <a:buNone/>
            </a:pPr>
            <a:r>
              <a:rPr lang="en-US" b="1" dirty="0" smtClean="0"/>
              <a:t>This is a problematic demand because an agent could love to treat himself as a terrorist or drug smuggler and would prefer to treat the others in the same way. </a:t>
            </a:r>
          </a:p>
          <a:p>
            <a:pPr marL="0" indent="0" algn="just">
              <a:buNone/>
            </a:pPr>
            <a:r>
              <a:rPr lang="en-US" b="1" dirty="0" smtClean="0"/>
              <a:t>Rule Utilitarianism says: Your action needs to be executed by rules to maximize possible happiness over unhappiness. </a:t>
            </a:r>
          </a:p>
          <a:p>
            <a:pPr marL="0" indent="0" algn="just">
              <a:buNone/>
            </a:pPr>
            <a:r>
              <a:rPr lang="en-US" b="1" dirty="0" smtClean="0"/>
              <a:t>Kant’s deontological view does not rest on any consequence perhaps it may be expended happiness as a consequence. For him, the rules are valid irrespectively of their consequences. The rules are intuitively good (intrinsic property of goodness is there) as child labor or slavery are considered as wrong. </a:t>
            </a:r>
            <a:endParaRPr lang="en-US" b="1" dirty="0"/>
          </a:p>
        </p:txBody>
      </p:sp>
    </p:spTree>
    <p:extLst>
      <p:ext uri="{BB962C8B-B14F-4D97-AF65-F5344CB8AC3E}">
        <p14:creationId xmlns="" xmlns:p14="http://schemas.microsoft.com/office/powerpoint/2010/main" val="231163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320"/>
            <a:ext cx="10515600" cy="583894"/>
          </a:xfrm>
        </p:spPr>
        <p:txBody>
          <a:bodyPr>
            <a:normAutofit fontScale="90000"/>
          </a:bodyPr>
          <a:lstStyle/>
          <a:p>
            <a:pPr algn="ctr"/>
            <a:r>
              <a:rPr lang="en-US" b="1" dirty="0" smtClean="0">
                <a:solidFill>
                  <a:schemeClr val="accent6">
                    <a:lumMod val="50000"/>
                  </a:schemeClr>
                </a:solidFill>
              </a:rPr>
              <a:t>What is experience for Kant?</a:t>
            </a:r>
            <a:endParaRPr lang="en-US" b="1" dirty="0">
              <a:solidFill>
                <a:schemeClr val="accent6">
                  <a:lumMod val="50000"/>
                </a:schemeClr>
              </a:solidFill>
            </a:endParaRPr>
          </a:p>
        </p:txBody>
      </p:sp>
      <p:sp>
        <p:nvSpPr>
          <p:cNvPr id="3" name="Content Placeholder 2"/>
          <p:cNvSpPr>
            <a:spLocks noGrp="1"/>
          </p:cNvSpPr>
          <p:nvPr>
            <p:ph idx="1"/>
          </p:nvPr>
        </p:nvSpPr>
        <p:spPr>
          <a:xfrm>
            <a:off x="838200" y="1035586"/>
            <a:ext cx="10515600" cy="5286837"/>
          </a:xfrm>
        </p:spPr>
        <p:txBody>
          <a:bodyPr/>
          <a:lstStyle/>
          <a:p>
            <a:pPr algn="just"/>
            <a:r>
              <a:rPr lang="en-US" b="1" dirty="0" smtClean="0"/>
              <a:t>Kant believes that </a:t>
            </a:r>
            <a:r>
              <a:rPr lang="en-US" b="1" dirty="0"/>
              <a:t>to experience something is to </a:t>
            </a:r>
            <a:r>
              <a:rPr lang="en-US" b="1" dirty="0" smtClean="0"/>
              <a:t>be able to conceptualize </a:t>
            </a:r>
            <a:r>
              <a:rPr lang="en-US" b="1" dirty="0"/>
              <a:t>and fit it within a system of </a:t>
            </a:r>
            <a:r>
              <a:rPr lang="en-US" b="1" dirty="0" err="1"/>
              <a:t>spatio</a:t>
            </a:r>
            <a:r>
              <a:rPr lang="en-US" b="1" dirty="0"/>
              <a:t>-temporal </a:t>
            </a:r>
            <a:r>
              <a:rPr lang="en-US" b="1" dirty="0" smtClean="0"/>
              <a:t>events and </a:t>
            </a:r>
            <a:r>
              <a:rPr lang="en-US" b="1" dirty="0"/>
              <a:t>objects governed </a:t>
            </a:r>
            <a:r>
              <a:rPr lang="en-US" b="1" dirty="0" smtClean="0"/>
              <a:t>by mechanistic </a:t>
            </a:r>
            <a:r>
              <a:rPr lang="en-US" b="1" dirty="0"/>
              <a:t>causal laws and described </a:t>
            </a:r>
            <a:r>
              <a:rPr lang="en-US" b="1" dirty="0" smtClean="0"/>
              <a:t>by Newtonian</a:t>
            </a:r>
            <a:r>
              <a:rPr lang="en-US" b="1" dirty="0"/>
              <a:t> </a:t>
            </a:r>
            <a:r>
              <a:rPr lang="en-US" b="1" dirty="0" smtClean="0"/>
              <a:t>science</a:t>
            </a:r>
            <a:r>
              <a:rPr lang="en-US" b="1" dirty="0"/>
              <a:t>. </a:t>
            </a:r>
            <a:endParaRPr lang="en-US" b="1" dirty="0" smtClean="0"/>
          </a:p>
          <a:p>
            <a:pPr algn="just"/>
            <a:r>
              <a:rPr lang="en-US" b="1" dirty="0" smtClean="0"/>
              <a:t>In </a:t>
            </a:r>
            <a:r>
              <a:rPr lang="en-US" b="1" dirty="0"/>
              <a:t>fact</a:t>
            </a:r>
            <a:r>
              <a:rPr lang="en-US" b="1" dirty="0" smtClean="0"/>
              <a:t>, many </a:t>
            </a:r>
            <a:r>
              <a:rPr lang="en-US" b="1" dirty="0"/>
              <a:t>things of which we can have ordinary awareness </a:t>
            </a:r>
            <a:r>
              <a:rPr lang="en-US" b="1" dirty="0" smtClean="0"/>
              <a:t>cannot be </a:t>
            </a:r>
            <a:r>
              <a:rPr lang="en-US" b="1" dirty="0"/>
              <a:t>conceptualized or fit in this way, and would be ruled ‘outside </a:t>
            </a:r>
            <a:r>
              <a:rPr lang="en-US" b="1" dirty="0" smtClean="0"/>
              <a:t>experience’ for </a:t>
            </a:r>
            <a:r>
              <a:rPr lang="en-US" b="1" dirty="0"/>
              <a:t>Kant</a:t>
            </a:r>
            <a:r>
              <a:rPr lang="en-US" b="1" dirty="0" smtClean="0"/>
              <a:t>. Money</a:t>
            </a:r>
            <a:r>
              <a:rPr lang="en-US" b="1" dirty="0"/>
              <a:t>, </a:t>
            </a:r>
            <a:r>
              <a:rPr lang="en-US" b="1" dirty="0" smtClean="0"/>
              <a:t>qua money</a:t>
            </a:r>
            <a:r>
              <a:rPr lang="en-US" b="1" dirty="0"/>
              <a:t>, for example, has no place in this Kantian </a:t>
            </a:r>
            <a:r>
              <a:rPr lang="en-US" b="1" dirty="0" smtClean="0"/>
              <a:t>world of </a:t>
            </a:r>
            <a:r>
              <a:rPr lang="en-US" b="1" dirty="0"/>
              <a:t>“experience,” though pieces of pressed metal and printed paper </a:t>
            </a:r>
            <a:r>
              <a:rPr lang="en-US" b="1" dirty="0" smtClean="0"/>
              <a:t>do.</a:t>
            </a:r>
          </a:p>
          <a:p>
            <a:pPr algn="just"/>
            <a:r>
              <a:rPr lang="en-US" b="1" dirty="0" smtClean="0"/>
              <a:t>Freedom has no space according to the Newton’s Law of Physics as there is no space centric cum temporal dimensional existence of freedom in our world. </a:t>
            </a:r>
          </a:p>
        </p:txBody>
      </p:sp>
    </p:spTree>
    <p:extLst>
      <p:ext uri="{BB962C8B-B14F-4D97-AF65-F5344CB8AC3E}">
        <p14:creationId xmlns="" xmlns:p14="http://schemas.microsoft.com/office/powerpoint/2010/main" val="76467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GB" dirty="0"/>
          </a:p>
        </p:txBody>
      </p:sp>
      <p:sp>
        <p:nvSpPr>
          <p:cNvPr id="3" name="Content Placeholder 2"/>
          <p:cNvSpPr>
            <a:spLocks noGrp="1"/>
          </p:cNvSpPr>
          <p:nvPr>
            <p:ph idx="1"/>
          </p:nvPr>
        </p:nvSpPr>
        <p:spPr>
          <a:xfrm>
            <a:off x="838200" y="858129"/>
            <a:ext cx="10515600" cy="5318834"/>
          </a:xfrm>
        </p:spPr>
        <p:txBody>
          <a:bodyPr/>
          <a:lstStyle/>
          <a:p>
            <a:pPr algn="just"/>
            <a:endParaRPr lang="en-US" b="1" dirty="0" smtClean="0"/>
          </a:p>
          <a:p>
            <a:pPr algn="just"/>
            <a:r>
              <a:rPr lang="en-US" b="1" dirty="0" smtClean="0"/>
              <a:t>So Kant believes in </a:t>
            </a:r>
            <a:r>
              <a:rPr lang="en-US" b="1" i="1" dirty="0" smtClean="0"/>
              <a:t>a priori </a:t>
            </a:r>
            <a:r>
              <a:rPr lang="en-US" b="1" dirty="0" smtClean="0"/>
              <a:t>hypothesis (independent of experience).</a:t>
            </a:r>
          </a:p>
          <a:p>
            <a:pPr algn="just">
              <a:buNone/>
            </a:pPr>
            <a:r>
              <a:rPr lang="en-US" b="1" dirty="0" smtClean="0"/>
              <a:t> </a:t>
            </a:r>
          </a:p>
          <a:p>
            <a:pPr algn="just"/>
            <a:r>
              <a:rPr lang="en-GB" b="1" dirty="0" smtClean="0"/>
              <a:t>Sensibility is a receiving faculty that copes with the space and time as pure intuitions, while understanding as a thinking faculty captures concepts. So, human reason is based on two interrelated elements of knowledge, namely contents (intuition) and concepts (thought). The possibility of experience remains unworkable without intuition. </a:t>
            </a:r>
            <a:endParaRPr lang="en-GB"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F0"/>
                </a:solidFill>
              </a:rPr>
              <a:t>Free Rational Will</a:t>
            </a:r>
            <a:endParaRPr lang="en-US" sz="4000" b="1" dirty="0">
              <a:solidFill>
                <a:srgbClr val="00B0F0"/>
              </a:solidFill>
            </a:endParaRPr>
          </a:p>
        </p:txBody>
      </p:sp>
      <p:sp>
        <p:nvSpPr>
          <p:cNvPr id="3" name="Content Placeholder 2"/>
          <p:cNvSpPr>
            <a:spLocks noGrp="1"/>
          </p:cNvSpPr>
          <p:nvPr>
            <p:ph idx="1"/>
          </p:nvPr>
        </p:nvSpPr>
        <p:spPr>
          <a:xfrm>
            <a:off x="838200" y="1443210"/>
            <a:ext cx="10515600" cy="4733753"/>
          </a:xfrm>
        </p:spPr>
        <p:txBody>
          <a:bodyPr>
            <a:normAutofit/>
          </a:bodyPr>
          <a:lstStyle/>
          <a:p>
            <a:r>
              <a:rPr lang="en-US" dirty="0" smtClean="0"/>
              <a:t>Kant’s moral philosophy relies on a tripartite structure:</a:t>
            </a:r>
          </a:p>
          <a:p>
            <a:r>
              <a:rPr lang="en-US" dirty="0" smtClean="0"/>
              <a:t>Free                           Rational                             Will</a:t>
            </a:r>
          </a:p>
          <a:p>
            <a:pPr marL="0" indent="0">
              <a:buNone/>
            </a:pPr>
            <a:r>
              <a:rPr lang="en-US" dirty="0" smtClean="0"/>
              <a:t>                                                                                       </a:t>
            </a:r>
          </a:p>
          <a:p>
            <a:pPr marL="0" indent="0">
              <a:buNone/>
            </a:pPr>
            <a:r>
              <a:rPr lang="en-US" dirty="0"/>
              <a:t> </a:t>
            </a:r>
            <a:r>
              <a:rPr lang="en-US" dirty="0" smtClean="0"/>
              <a:t> Freedom of Choice    Reason                           Good will</a:t>
            </a:r>
          </a:p>
          <a:p>
            <a:pPr marL="0" indent="0">
              <a:buNone/>
            </a:pPr>
            <a:endParaRPr lang="en-US" dirty="0"/>
          </a:p>
          <a:p>
            <a:pPr algn="just"/>
            <a:r>
              <a:rPr lang="en-US" b="1" dirty="0" smtClean="0"/>
              <a:t>Kant considers that in the world and beyond it if we try to think about something good without any limitation, that is undoubtedly goodwill (endorsed by free rationality). Freedom, rationality and will are jointly constituted goodness. Free will cannot be phenomenal or an object of experience. </a:t>
            </a:r>
          </a:p>
        </p:txBody>
      </p:sp>
      <p:sp>
        <p:nvSpPr>
          <p:cNvPr id="4" name="Down Arrow 3"/>
          <p:cNvSpPr/>
          <p:nvPr/>
        </p:nvSpPr>
        <p:spPr>
          <a:xfrm>
            <a:off x="1167788" y="2425685"/>
            <a:ext cx="484632" cy="625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4208444" y="2332101"/>
            <a:ext cx="484632" cy="675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538806" y="2332101"/>
            <a:ext cx="484632" cy="719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4587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933"/>
          </a:xfrm>
        </p:spPr>
        <p:txBody>
          <a:bodyPr/>
          <a:lstStyle/>
          <a:p>
            <a:pPr algn="ctr"/>
            <a:r>
              <a:rPr lang="en-US" b="1" dirty="0" smtClean="0">
                <a:solidFill>
                  <a:schemeClr val="accent4">
                    <a:lumMod val="40000"/>
                    <a:lumOff val="60000"/>
                  </a:schemeClr>
                </a:solidFill>
              </a:rPr>
              <a:t>Nature of Good will </a:t>
            </a:r>
            <a:endParaRPr lang="en-US" b="1" dirty="0">
              <a:solidFill>
                <a:schemeClr val="accent4">
                  <a:lumMod val="40000"/>
                  <a:lumOff val="60000"/>
                </a:schemeClr>
              </a:solidFill>
            </a:endParaRPr>
          </a:p>
        </p:txBody>
      </p:sp>
      <p:sp>
        <p:nvSpPr>
          <p:cNvPr id="3" name="Content Placeholder 2"/>
          <p:cNvSpPr>
            <a:spLocks noGrp="1"/>
          </p:cNvSpPr>
          <p:nvPr>
            <p:ph idx="1"/>
          </p:nvPr>
        </p:nvSpPr>
        <p:spPr>
          <a:xfrm>
            <a:off x="838200" y="1178804"/>
            <a:ext cx="10515600" cy="5244029"/>
          </a:xfrm>
        </p:spPr>
        <p:txBody>
          <a:bodyPr/>
          <a:lstStyle/>
          <a:p>
            <a:r>
              <a:rPr lang="en-US" b="1" dirty="0" smtClean="0"/>
              <a:t>The concept ‘good will’ figures out the concept of the person.  This commonsense touchstone induces the idea of the good person also.</a:t>
            </a:r>
          </a:p>
          <a:p>
            <a:r>
              <a:rPr lang="en-US" b="1" dirty="0" smtClean="0"/>
              <a:t>The </a:t>
            </a:r>
            <a:r>
              <a:rPr lang="en-US" b="1" dirty="0" smtClean="0"/>
              <a:t>nature of ‘good will’ underpins good in itself.</a:t>
            </a:r>
          </a:p>
          <a:p>
            <a:r>
              <a:rPr lang="en-US" b="1" dirty="0" smtClean="0"/>
              <a:t>So </a:t>
            </a:r>
            <a:r>
              <a:rPr lang="en-US" b="1" dirty="0" smtClean="0"/>
              <a:t>Kant makes a beautiful comparison of ‘good will’ with Jewel that shines in its essence, not because of the virtue of other conditional things.</a:t>
            </a:r>
          </a:p>
          <a:p>
            <a:r>
              <a:rPr lang="en-US" b="1" dirty="0" smtClean="0"/>
              <a:t>    Naturally, we think that laws are the constraints of freedom, but Kant thinks that moral laws centric humans will </a:t>
            </a:r>
            <a:r>
              <a:rPr lang="en-US" b="1" dirty="0" err="1" smtClean="0"/>
              <a:t>instil</a:t>
            </a:r>
            <a:r>
              <a:rPr lang="en-US" b="1" dirty="0" smtClean="0"/>
              <a:t> the conception of duty for duty’s sake.  Moral laws regulate the essential element of duty. </a:t>
            </a:r>
          </a:p>
          <a:p>
            <a:pPr>
              <a:buNone/>
            </a:pPr>
            <a:endParaRPr lang="en-US" b="1" dirty="0" smtClean="0"/>
          </a:p>
          <a:p>
            <a:pPr algn="just"/>
            <a:endParaRPr lang="en-US" dirty="0"/>
          </a:p>
        </p:txBody>
      </p:sp>
    </p:spTree>
    <p:extLst>
      <p:ext uri="{BB962C8B-B14F-4D97-AF65-F5344CB8AC3E}">
        <p14:creationId xmlns="" xmlns:p14="http://schemas.microsoft.com/office/powerpoint/2010/main" val="3105470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2668"/>
          </a:xfrm>
        </p:spPr>
        <p:txBody>
          <a:bodyPr>
            <a:normAutofit fontScale="90000"/>
          </a:bodyPr>
          <a:lstStyle/>
          <a:p>
            <a:endParaRPr lang="en-US" dirty="0"/>
          </a:p>
        </p:txBody>
      </p:sp>
      <p:sp>
        <p:nvSpPr>
          <p:cNvPr id="3" name="Content Placeholder 2"/>
          <p:cNvSpPr>
            <a:spLocks noGrp="1"/>
          </p:cNvSpPr>
          <p:nvPr>
            <p:ph idx="1"/>
          </p:nvPr>
        </p:nvSpPr>
        <p:spPr>
          <a:xfrm>
            <a:off x="838200" y="749147"/>
            <a:ext cx="10515600" cy="5427816"/>
          </a:xfrm>
        </p:spPr>
        <p:txBody>
          <a:bodyPr/>
          <a:lstStyle/>
          <a:p>
            <a:r>
              <a:rPr lang="en-US" dirty="0" smtClean="0"/>
              <a:t>  </a:t>
            </a:r>
            <a:r>
              <a:rPr lang="en-US" b="1" dirty="0" smtClean="0"/>
              <a:t>Will, according to Kant, is the faculty of desire that seems as a capacity to act on the representation of laws or principles. (Kant, Groundwork</a:t>
            </a:r>
            <a:r>
              <a:rPr lang="en-US" b="1" i="1" dirty="0" smtClean="0"/>
              <a:t> of the Metaphysics of Morals</a:t>
            </a:r>
            <a:r>
              <a:rPr lang="en-US" b="1" dirty="0" smtClean="0"/>
              <a:t>, 4:412)</a:t>
            </a:r>
          </a:p>
          <a:p>
            <a:r>
              <a:rPr lang="en-US" b="1" dirty="0" smtClean="0"/>
              <a:t>  One has to take good will as a maxim to shape it generally as rules.</a:t>
            </a:r>
          </a:p>
          <a:p>
            <a:r>
              <a:rPr lang="en-US" b="1" dirty="0" smtClean="0"/>
              <a:t>  </a:t>
            </a:r>
            <a:r>
              <a:rPr lang="en-US" b="1" dirty="0" smtClean="0"/>
              <a:t>Good will </a:t>
            </a:r>
            <a:r>
              <a:rPr lang="en-US" b="1" dirty="0" smtClean="0"/>
              <a:t>is </a:t>
            </a:r>
            <a:r>
              <a:rPr lang="en-US" b="1" i="1" dirty="0" smtClean="0"/>
              <a:t>a priori </a:t>
            </a:r>
            <a:r>
              <a:rPr lang="en-US" b="1" dirty="0" smtClean="0"/>
              <a:t>cum reason-based practical principle. In the sense of universality and necessity, </a:t>
            </a:r>
            <a:r>
              <a:rPr lang="en-US" b="1" i="1" dirty="0" smtClean="0"/>
              <a:t>good will </a:t>
            </a:r>
            <a:r>
              <a:rPr lang="en-US" b="1" dirty="0" smtClean="0"/>
              <a:t>purports as the practical principle.</a:t>
            </a:r>
          </a:p>
          <a:p>
            <a:r>
              <a:rPr lang="en-US" b="1" dirty="0" smtClean="0"/>
              <a:t>      The decision of the </a:t>
            </a:r>
            <a:r>
              <a:rPr lang="en-US" b="1" i="1" dirty="0" smtClean="0"/>
              <a:t>good will </a:t>
            </a:r>
            <a:r>
              <a:rPr lang="en-US" b="1" dirty="0" smtClean="0"/>
              <a:t>entirely depend on the moral demands of treating others as an end. </a:t>
            </a:r>
          </a:p>
          <a:p>
            <a:pPr algn="just"/>
            <a:endParaRPr lang="en-US" b="1" dirty="0" smtClean="0"/>
          </a:p>
        </p:txBody>
      </p:sp>
    </p:spTree>
    <p:extLst>
      <p:ext uri="{BB962C8B-B14F-4D97-AF65-F5344CB8AC3E}">
        <p14:creationId xmlns="" xmlns:p14="http://schemas.microsoft.com/office/powerpoint/2010/main" val="2518312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638978"/>
            <a:ext cx="10515600" cy="5537985"/>
          </a:xfrm>
        </p:spPr>
        <p:txBody>
          <a:bodyPr/>
          <a:lstStyle/>
          <a:p>
            <a:pPr marL="0" indent="0" algn="just">
              <a:buNone/>
            </a:pPr>
            <a:r>
              <a:rPr lang="en-US" b="1" dirty="0" smtClean="0"/>
              <a:t>*Kant  defines </a:t>
            </a:r>
            <a:r>
              <a:rPr lang="en-US" b="1" i="1" dirty="0" smtClean="0"/>
              <a:t>good will </a:t>
            </a:r>
            <a:r>
              <a:rPr lang="en-US" b="1" dirty="0" smtClean="0"/>
              <a:t>in this ways:</a:t>
            </a:r>
          </a:p>
          <a:p>
            <a:pPr marL="0" indent="0" algn="just">
              <a:buNone/>
            </a:pPr>
            <a:endParaRPr lang="en-US" b="1" dirty="0" smtClean="0"/>
          </a:p>
          <a:p>
            <a:pPr marL="0" indent="0" algn="just">
              <a:buNone/>
            </a:pPr>
            <a:r>
              <a:rPr lang="en-US" b="1" dirty="0" smtClean="0"/>
              <a:t>“It is impossible to think of anything at all in the world, or indeed even beyond of it, that could be considered good without limitation except a good will.” (</a:t>
            </a:r>
            <a:r>
              <a:rPr lang="en-US" b="1" i="1" dirty="0" smtClean="0"/>
              <a:t>Groundwork of the Metaphysics of Morals</a:t>
            </a:r>
            <a:r>
              <a:rPr lang="en-US" b="1" dirty="0" smtClean="0"/>
              <a:t>, 4:393)</a:t>
            </a:r>
          </a:p>
          <a:p>
            <a:r>
              <a:rPr lang="en-US" b="1" dirty="0" smtClean="0"/>
              <a:t> </a:t>
            </a:r>
            <a:r>
              <a:rPr lang="en-US" dirty="0" smtClean="0"/>
              <a:t>*There are ample numbers of things that pertain to good and desirable together, but if these are motivated by lousy will, it would be harmful to the agent and others. </a:t>
            </a:r>
          </a:p>
          <a:p>
            <a:r>
              <a:rPr lang="en-US" dirty="0" smtClean="0"/>
              <a:t>* Only the good will is necessarily and universally good in itself. Besides, the other goods are contingently (not necessarily) followed since these are conditionally delimited.  </a:t>
            </a:r>
          </a:p>
          <a:p>
            <a:pPr marL="0" indent="0" algn="just">
              <a:buNone/>
            </a:pPr>
            <a:endParaRPr lang="en-US" dirty="0"/>
          </a:p>
        </p:txBody>
      </p:sp>
    </p:spTree>
    <p:extLst>
      <p:ext uri="{BB962C8B-B14F-4D97-AF65-F5344CB8AC3E}">
        <p14:creationId xmlns="" xmlns:p14="http://schemas.microsoft.com/office/powerpoint/2010/main" val="396927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511"/>
          </a:xfrm>
        </p:spPr>
        <p:txBody>
          <a:bodyPr>
            <a:normAutofit/>
          </a:bodyPr>
          <a:lstStyle/>
          <a:p>
            <a:pPr algn="ctr"/>
            <a:r>
              <a:rPr lang="en-US" sz="3600" b="1" dirty="0" smtClean="0">
                <a:solidFill>
                  <a:srgbClr val="00B0F0"/>
                </a:solidFill>
              </a:rPr>
              <a:t>Good will and Duty</a:t>
            </a:r>
            <a:endParaRPr lang="en-US" sz="3600" b="1" dirty="0">
              <a:solidFill>
                <a:srgbClr val="00B0F0"/>
              </a:solidFill>
            </a:endParaRPr>
          </a:p>
        </p:txBody>
      </p:sp>
      <p:sp>
        <p:nvSpPr>
          <p:cNvPr id="3" name="Content Placeholder 2"/>
          <p:cNvSpPr>
            <a:spLocks noGrp="1"/>
          </p:cNvSpPr>
          <p:nvPr>
            <p:ph idx="1"/>
          </p:nvPr>
        </p:nvSpPr>
        <p:spPr>
          <a:xfrm>
            <a:off x="838200" y="1145754"/>
            <a:ext cx="10515600" cy="5031209"/>
          </a:xfrm>
        </p:spPr>
        <p:txBody>
          <a:bodyPr/>
          <a:lstStyle/>
          <a:p>
            <a:r>
              <a:rPr lang="en-US" b="1" dirty="0" smtClean="0"/>
              <a:t>      The practical implication of good will can be generated in duty. Duty is considered the highest place for estimating the total worth of one’s action guided by good will. </a:t>
            </a:r>
          </a:p>
          <a:p>
            <a:r>
              <a:rPr lang="en-US" b="1" dirty="0" smtClean="0"/>
              <a:t>      You should not have to maintain some action and policies from the immediate preference, but for the sake of duty. </a:t>
            </a:r>
          </a:p>
          <a:p>
            <a:r>
              <a:rPr lang="en-US" b="1" dirty="0" smtClean="0"/>
              <a:t>      An action that you performed from the principle of duty has its moral worth, since duty does not rely on any purposeful manner, but on the maxim that efforts towards the conception of the end. </a:t>
            </a:r>
          </a:p>
          <a:p>
            <a:r>
              <a:rPr lang="en-US" b="1" dirty="0" smtClean="0"/>
              <a:t>      Good will related a priori principle infuses actions, so it looks formal while a posteriori centric motive looks material. </a:t>
            </a:r>
            <a:r>
              <a:rPr lang="en-US" dirty="0" smtClean="0"/>
              <a:t> </a:t>
            </a:r>
          </a:p>
          <a:p>
            <a:pPr algn="just"/>
            <a:endParaRPr lang="en-US" dirty="0"/>
          </a:p>
        </p:txBody>
      </p:sp>
    </p:spTree>
    <p:extLst>
      <p:ext uri="{BB962C8B-B14F-4D97-AF65-F5344CB8AC3E}">
        <p14:creationId xmlns="" xmlns:p14="http://schemas.microsoft.com/office/powerpoint/2010/main" val="3910962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579"/>
          </a:xfrm>
        </p:spPr>
        <p:txBody>
          <a:bodyPr>
            <a:normAutofit/>
          </a:bodyPr>
          <a:lstStyle/>
          <a:p>
            <a:pPr algn="ctr"/>
            <a:r>
              <a:rPr lang="en-US" sz="3600" b="1" dirty="0" smtClean="0">
                <a:solidFill>
                  <a:srgbClr val="00B0F0"/>
                </a:solidFill>
              </a:rPr>
              <a:t>Duty and Maxim</a:t>
            </a:r>
            <a:endParaRPr lang="en-US" sz="3600" b="1" dirty="0">
              <a:solidFill>
                <a:srgbClr val="00B0F0"/>
              </a:solidFill>
            </a:endParaRPr>
          </a:p>
        </p:txBody>
      </p:sp>
      <p:sp>
        <p:nvSpPr>
          <p:cNvPr id="3" name="Content Placeholder 2"/>
          <p:cNvSpPr>
            <a:spLocks noGrp="1"/>
          </p:cNvSpPr>
          <p:nvPr>
            <p:ph idx="1"/>
          </p:nvPr>
        </p:nvSpPr>
        <p:spPr>
          <a:xfrm>
            <a:off x="838200" y="1112704"/>
            <a:ext cx="10515600" cy="5100809"/>
          </a:xfrm>
        </p:spPr>
        <p:txBody>
          <a:bodyPr>
            <a:normAutofit lnSpcReduction="10000"/>
          </a:bodyPr>
          <a:lstStyle/>
          <a:p>
            <a:r>
              <a:rPr lang="en-US" dirty="0" smtClean="0"/>
              <a:t>      Why one should have to perform duty?</a:t>
            </a:r>
          </a:p>
          <a:p>
            <a:r>
              <a:rPr lang="en-US" dirty="0" smtClean="0"/>
              <a:t>According to Kant, “Duty is the necessity to act out of the reverence for the law.” (</a:t>
            </a:r>
            <a:r>
              <a:rPr lang="en-US" i="1" dirty="0" smtClean="0"/>
              <a:t>Metaphysics of Moral</a:t>
            </a:r>
            <a:r>
              <a:rPr lang="en-US" dirty="0" smtClean="0"/>
              <a:t>, 400/15 p. 66)</a:t>
            </a:r>
          </a:p>
          <a:p>
            <a:r>
              <a:rPr lang="en-US" dirty="0" smtClean="0"/>
              <a:t>Here we can find </a:t>
            </a:r>
            <a:r>
              <a:rPr lang="en-US" dirty="0" smtClean="0"/>
              <a:t>an intermingle between</a:t>
            </a:r>
            <a:r>
              <a:rPr lang="en-US" dirty="0" smtClean="0"/>
              <a:t> subjectivity and objectivity since reverence or admiration looks subjective, and laws are objective according to their implication.</a:t>
            </a:r>
          </a:p>
          <a:p>
            <a:r>
              <a:rPr lang="en-US" dirty="0" smtClean="0"/>
              <a:t>      Two different types of duties are there: </a:t>
            </a:r>
          </a:p>
          <a:p>
            <a:r>
              <a:rPr lang="en-US" dirty="0" smtClean="0"/>
              <a:t>            a) in conformity of duty complies with the duty required in a particular action.</a:t>
            </a:r>
          </a:p>
          <a:p>
            <a:r>
              <a:rPr lang="en-US" dirty="0" smtClean="0"/>
              <a:t>            b) for the sake of duty has its moral worth. </a:t>
            </a:r>
          </a:p>
          <a:p>
            <a:r>
              <a:rPr lang="en-US" dirty="0" smtClean="0"/>
              <a:t>Moral worth has a certain degree of value that can transcend any ethical approval.  </a:t>
            </a:r>
            <a:endParaRPr lang="en-US" dirty="0"/>
          </a:p>
        </p:txBody>
      </p:sp>
    </p:spTree>
    <p:extLst>
      <p:ext uri="{BB962C8B-B14F-4D97-AF65-F5344CB8AC3E}">
        <p14:creationId xmlns="" xmlns:p14="http://schemas.microsoft.com/office/powerpoint/2010/main" val="242607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582"/>
          </a:xfrm>
        </p:spPr>
        <p:txBody>
          <a:bodyPr>
            <a:normAutofit fontScale="90000"/>
          </a:bodyPr>
          <a:lstStyle/>
          <a:p>
            <a:endParaRPr lang="en-US" dirty="0"/>
          </a:p>
        </p:txBody>
      </p:sp>
      <p:sp>
        <p:nvSpPr>
          <p:cNvPr id="3" name="Content Placeholder 2"/>
          <p:cNvSpPr>
            <a:spLocks noGrp="1"/>
          </p:cNvSpPr>
          <p:nvPr>
            <p:ph idx="1"/>
          </p:nvPr>
        </p:nvSpPr>
        <p:spPr>
          <a:xfrm>
            <a:off x="838200" y="627961"/>
            <a:ext cx="10515600" cy="5549002"/>
          </a:xfrm>
        </p:spPr>
        <p:txBody>
          <a:bodyPr>
            <a:normAutofit/>
          </a:bodyPr>
          <a:lstStyle/>
          <a:p>
            <a:pPr algn="just"/>
            <a:endParaRPr lang="en-US" b="1" dirty="0" smtClean="0"/>
          </a:p>
          <a:p>
            <a:pPr algn="just"/>
            <a:r>
              <a:rPr lang="en-US" dirty="0" smtClean="0"/>
              <a:t>    </a:t>
            </a:r>
            <a:r>
              <a:rPr lang="en-US" b="1" dirty="0" smtClean="0"/>
              <a:t>  In the first </a:t>
            </a:r>
            <a:r>
              <a:rPr lang="en-US" b="1" i="1" dirty="0" smtClean="0"/>
              <a:t>Critique,</a:t>
            </a:r>
            <a:r>
              <a:rPr lang="en-US" b="1" dirty="0" smtClean="0"/>
              <a:t> there are only hints about the form Kant’s moral theory would take. In the </a:t>
            </a:r>
            <a:r>
              <a:rPr lang="en-US" b="1" i="1" dirty="0" smtClean="0"/>
              <a:t>Groundwork of the Metaphysics of Morals</a:t>
            </a:r>
            <a:r>
              <a:rPr lang="en-US" b="1" dirty="0" smtClean="0"/>
              <a:t> (1785), the account of practical reason implies, and later </a:t>
            </a:r>
            <a:r>
              <a:rPr lang="en-US" b="1" i="1" dirty="0" smtClean="0"/>
              <a:t>Critique of Practical Reason</a:t>
            </a:r>
            <a:r>
              <a:rPr lang="en-US" b="1" dirty="0" smtClean="0"/>
              <a:t> (1788) is radically novel.</a:t>
            </a:r>
          </a:p>
          <a:p>
            <a:pPr algn="just"/>
            <a:r>
              <a:rPr lang="en-US" b="1" dirty="0" smtClean="0"/>
              <a:t>     (On the different versions of the Imperative, which Kant claims are equivalent), Kant holds this principle implicit in common human reason. When we make moral judgments, we depend on this criterion, although invariably, we do not articulate it as such</a:t>
            </a:r>
            <a:r>
              <a:rPr lang="en-US" b="1" dirty="0" smtClean="0"/>
              <a:t>.</a:t>
            </a:r>
            <a:endParaRPr lang="en-US" b="1" dirty="0" smtClean="0"/>
          </a:p>
        </p:txBody>
      </p:sp>
    </p:spTree>
    <p:extLst>
      <p:ext uri="{BB962C8B-B14F-4D97-AF65-F5344CB8AC3E}">
        <p14:creationId xmlns="" xmlns:p14="http://schemas.microsoft.com/office/powerpoint/2010/main" val="329719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692331"/>
            <a:ext cx="10515600" cy="5484632"/>
          </a:xfrm>
        </p:spPr>
        <p:txBody>
          <a:bodyPr/>
          <a:lstStyle/>
          <a:p>
            <a:pPr algn="just"/>
            <a:endParaRPr lang="en-US" b="1" dirty="0" smtClean="0"/>
          </a:p>
          <a:p>
            <a:r>
              <a:rPr lang="en-US" b="1" dirty="0" smtClean="0"/>
              <a:t>If we instill moral laws from an experience-centric level, then we cannot establish what ‘one ought to do’ because we must have to allow humans’ free will and corresponding experiences that motivate them to do specific moral actions.</a:t>
            </a:r>
            <a:endParaRPr lang="en-US" dirty="0" smtClean="0"/>
          </a:p>
          <a:p>
            <a:endParaRPr lang="en-US" dirty="0" smtClean="0"/>
          </a:p>
          <a:p>
            <a:r>
              <a:rPr lang="en-US" b="1" dirty="0" smtClean="0"/>
              <a:t>Moral principles in Kant’s outlook depend on “ought to do” instead of “is to do” since moral laws are universally prescriptive/evaluative rather than descriptive. These moral laws' justification and groundwork cannot be indulgenced on sensory experiences but on the pure reason that Kant calls a priority.   </a:t>
            </a:r>
            <a:endParaRPr lang="en-US" dirty="0"/>
          </a:p>
        </p:txBody>
      </p:sp>
    </p:spTree>
    <p:extLst>
      <p:ext uri="{BB962C8B-B14F-4D97-AF65-F5344CB8AC3E}">
        <p14:creationId xmlns="" xmlns:p14="http://schemas.microsoft.com/office/powerpoint/2010/main" val="175768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287"/>
            <a:ext cx="10515600" cy="1079653"/>
          </a:xfrm>
        </p:spPr>
        <p:txBody>
          <a:bodyPr>
            <a:normAutofit/>
          </a:bodyPr>
          <a:lstStyle/>
          <a:p>
            <a:pPr algn="ctr"/>
            <a:r>
              <a:rPr lang="en-US" sz="3600" b="1" dirty="0" smtClean="0">
                <a:solidFill>
                  <a:srgbClr val="FF0000"/>
                </a:solidFill>
              </a:rPr>
              <a:t>Categorical Imperative</a:t>
            </a:r>
            <a:endParaRPr lang="en-US" sz="3600" b="1" dirty="0">
              <a:solidFill>
                <a:srgbClr val="FF0000"/>
              </a:solidFill>
            </a:endParaRPr>
          </a:p>
        </p:txBody>
      </p:sp>
      <p:sp>
        <p:nvSpPr>
          <p:cNvPr id="3" name="Content Placeholder 2"/>
          <p:cNvSpPr>
            <a:spLocks noGrp="1"/>
          </p:cNvSpPr>
          <p:nvPr>
            <p:ph idx="1"/>
          </p:nvPr>
        </p:nvSpPr>
        <p:spPr>
          <a:xfrm>
            <a:off x="838200" y="1266940"/>
            <a:ext cx="10515600" cy="4910023"/>
          </a:xfrm>
        </p:spPr>
        <p:txBody>
          <a:bodyPr>
            <a:normAutofit lnSpcReduction="10000"/>
          </a:bodyPr>
          <a:lstStyle/>
          <a:p>
            <a:pPr algn="just"/>
            <a:endParaRPr lang="en-US" b="1" dirty="0" smtClean="0"/>
          </a:p>
          <a:p>
            <a:r>
              <a:rPr lang="en-US" b="1" dirty="0" smtClean="0"/>
              <a:t>The </a:t>
            </a:r>
            <a:r>
              <a:rPr lang="en-US" b="1" dirty="0" smtClean="0"/>
              <a:t>elementary condition of moral duties would be categorical imperatives.</a:t>
            </a:r>
          </a:p>
          <a:p>
            <a:r>
              <a:rPr lang="en-US" b="1" dirty="0" smtClean="0"/>
              <a:t>It </a:t>
            </a:r>
            <a:r>
              <a:rPr lang="en-US" b="1" dirty="0" smtClean="0"/>
              <a:t>looks like an imperative since it is a command that cannot be avoidable who is entailing these.</a:t>
            </a:r>
          </a:p>
          <a:p>
            <a:r>
              <a:rPr lang="en-US" b="1" dirty="0" smtClean="0"/>
              <a:t>It </a:t>
            </a:r>
            <a:r>
              <a:rPr lang="en-US" b="1" dirty="0" smtClean="0"/>
              <a:t>sounds categorical because it needs to be applied in virtue of unconditioned.</a:t>
            </a:r>
          </a:p>
          <a:p>
            <a:r>
              <a:rPr lang="en-US" b="1" dirty="0" smtClean="0"/>
              <a:t>  Human beings have two different standpoints:</a:t>
            </a:r>
          </a:p>
          <a:p>
            <a:r>
              <a:rPr lang="en-US" b="1" dirty="0" smtClean="0"/>
              <a:t>A</a:t>
            </a:r>
            <a:r>
              <a:rPr lang="en-US" b="1" dirty="0" smtClean="0"/>
              <a:t>. Member of an intelligible world&gt; Subject has the principle of autonomy in their actions.</a:t>
            </a:r>
          </a:p>
          <a:p>
            <a:r>
              <a:rPr lang="en-US" b="1" dirty="0" smtClean="0"/>
              <a:t>B</a:t>
            </a:r>
            <a:r>
              <a:rPr lang="en-US" b="1" dirty="0" smtClean="0"/>
              <a:t>. Member of a sensible world&gt; Subject to the law of nature</a:t>
            </a:r>
          </a:p>
          <a:p>
            <a:pPr algn="just"/>
            <a:endParaRPr lang="en-US" b="1" dirty="0" smtClean="0"/>
          </a:p>
          <a:p>
            <a:pPr marL="0" indent="0" algn="just">
              <a:buNone/>
            </a:pPr>
            <a:endParaRPr lang="en-US" b="1" dirty="0"/>
          </a:p>
        </p:txBody>
      </p:sp>
    </p:spTree>
    <p:extLst>
      <p:ext uri="{BB962C8B-B14F-4D97-AF65-F5344CB8AC3E}">
        <p14:creationId xmlns="" xmlns:p14="http://schemas.microsoft.com/office/powerpoint/2010/main" val="191761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600"/>
          </a:xfrm>
        </p:spPr>
        <p:txBody>
          <a:bodyPr>
            <a:normAutofit fontScale="90000"/>
          </a:bodyPr>
          <a:lstStyle/>
          <a:p>
            <a:endParaRPr lang="en-US" dirty="0"/>
          </a:p>
        </p:txBody>
      </p:sp>
      <p:sp>
        <p:nvSpPr>
          <p:cNvPr id="3" name="Content Placeholder 2"/>
          <p:cNvSpPr>
            <a:spLocks noGrp="1"/>
          </p:cNvSpPr>
          <p:nvPr>
            <p:ph idx="1"/>
          </p:nvPr>
        </p:nvSpPr>
        <p:spPr>
          <a:xfrm>
            <a:off x="838200" y="561860"/>
            <a:ext cx="10515600" cy="5805889"/>
          </a:xfrm>
        </p:spPr>
        <p:txBody>
          <a:bodyPr/>
          <a:lstStyle/>
          <a:p>
            <a:pPr algn="just"/>
            <a:endParaRPr lang="en-US" b="1" dirty="0" smtClean="0"/>
          </a:p>
          <a:p>
            <a:pPr algn="just"/>
            <a:r>
              <a:rPr lang="en-US" dirty="0" smtClean="0"/>
              <a:t>  </a:t>
            </a:r>
            <a:r>
              <a:rPr lang="en-US" b="1" dirty="0" smtClean="0"/>
              <a:t>  In spite of the fact that a subject is a member of the intelligible world, the law of nature or sensibility ought to govern the subject’s will.</a:t>
            </a:r>
          </a:p>
          <a:p>
            <a:pPr algn="just"/>
            <a:r>
              <a:rPr lang="en-US" b="1" dirty="0" smtClean="0"/>
              <a:t>      But one can argue that no experience can pertain to Categorical Imperative.</a:t>
            </a:r>
          </a:p>
          <a:p>
            <a:pPr algn="just">
              <a:buNone/>
            </a:pPr>
            <a:r>
              <a:rPr lang="en-US" b="1" dirty="0" smtClean="0"/>
              <a:t>     How could Categorical Imperative be possible?</a:t>
            </a:r>
          </a:p>
          <a:p>
            <a:pPr algn="just"/>
            <a:r>
              <a:rPr lang="en-US" b="1" dirty="0" smtClean="0"/>
              <a:t> Categorical Imperative defines </a:t>
            </a:r>
            <a:r>
              <a:rPr lang="en-US" b="1" i="1" dirty="0" smtClean="0"/>
              <a:t>will</a:t>
            </a:r>
            <a:r>
              <a:rPr lang="en-US" b="1" dirty="0" smtClean="0"/>
              <a:t> without any constraint. Though it seems true that the propensity to do some evils also belongs to our rationality, that is a sort of </a:t>
            </a:r>
            <a:r>
              <a:rPr lang="en-US" b="1" i="1" dirty="0" err="1" smtClean="0"/>
              <a:t>misology</a:t>
            </a:r>
            <a:r>
              <a:rPr lang="en-US" b="1" dirty="0" smtClean="0"/>
              <a:t> (hatred of reason). (see, </a:t>
            </a:r>
            <a:r>
              <a:rPr lang="en-US" b="1" i="1" dirty="0" smtClean="0"/>
              <a:t>Metaphysics of Moral, 4:395)</a:t>
            </a:r>
            <a:endParaRPr lang="en-US" b="1" dirty="0" smtClean="0"/>
          </a:p>
          <a:p>
            <a:pPr algn="just"/>
            <a:endParaRPr lang="en-US" dirty="0"/>
          </a:p>
        </p:txBody>
      </p:sp>
    </p:spTree>
    <p:extLst>
      <p:ext uri="{BB962C8B-B14F-4D97-AF65-F5344CB8AC3E}">
        <p14:creationId xmlns="" xmlns:p14="http://schemas.microsoft.com/office/powerpoint/2010/main" val="3416053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5380"/>
          </a:xfrm>
        </p:spPr>
        <p:txBody>
          <a:bodyPr>
            <a:normAutofit fontScale="90000"/>
          </a:bodyPr>
          <a:lstStyle/>
          <a:p>
            <a:endParaRPr lang="en-US" dirty="0"/>
          </a:p>
        </p:txBody>
      </p:sp>
      <p:sp>
        <p:nvSpPr>
          <p:cNvPr id="3" name="Content Placeholder 2"/>
          <p:cNvSpPr>
            <a:spLocks noGrp="1"/>
          </p:cNvSpPr>
          <p:nvPr>
            <p:ph idx="1"/>
          </p:nvPr>
        </p:nvSpPr>
        <p:spPr>
          <a:xfrm>
            <a:off x="838200" y="773723"/>
            <a:ext cx="10515600" cy="5598942"/>
          </a:xfrm>
        </p:spPr>
        <p:txBody>
          <a:bodyPr/>
          <a:lstStyle/>
          <a:p>
            <a:r>
              <a:rPr lang="en-US" dirty="0" smtClean="0"/>
              <a:t>  </a:t>
            </a:r>
            <a:r>
              <a:rPr lang="en-US" b="1" dirty="0" smtClean="0"/>
              <a:t> There is only one categorical imperative.</a:t>
            </a:r>
          </a:p>
          <a:p>
            <a:r>
              <a:rPr lang="en-US" b="1" dirty="0" smtClean="0"/>
              <a:t>     There are numerable genuine moral principles.</a:t>
            </a:r>
          </a:p>
          <a:p>
            <a:r>
              <a:rPr lang="en-US" b="1" dirty="0" smtClean="0"/>
              <a:t>     Every genuine moral principle is a categorical imperative.</a:t>
            </a:r>
          </a:p>
          <a:p>
            <a:r>
              <a:rPr lang="en-US" b="1" dirty="0" smtClean="0"/>
              <a:t>      * We can know the categorical imperative univocally.</a:t>
            </a:r>
          </a:p>
          <a:p>
            <a:r>
              <a:rPr lang="en-US" b="1" dirty="0" smtClean="0"/>
              <a:t>      A, an imperative acts as of itself that looks objectively necessary, i.e., it requires certain principles that are undoubtedly objective laws.  For Kant, objective laws mean valid and </a:t>
            </a:r>
            <a:r>
              <a:rPr lang="en-US" b="1" dirty="0" err="1" smtClean="0"/>
              <a:t>uncontradictory</a:t>
            </a:r>
            <a:r>
              <a:rPr lang="en-US" b="1" dirty="0" smtClean="0"/>
              <a:t> for all rational human beings.</a:t>
            </a:r>
          </a:p>
          <a:p>
            <a:r>
              <a:rPr lang="en-US" b="1" dirty="0" smtClean="0"/>
              <a:t>            We can put this characterization in this way:</a:t>
            </a:r>
          </a:p>
          <a:p>
            <a:r>
              <a:rPr lang="en-US" b="1" dirty="0" smtClean="0"/>
              <a:t>            A categorical imperative as imperative expresses a principle of action that is valid for all rational human beings without any contradiction.   </a:t>
            </a:r>
            <a:endParaRPr lang="en-US" b="1" dirty="0"/>
          </a:p>
        </p:txBody>
      </p:sp>
    </p:spTree>
    <p:extLst>
      <p:ext uri="{BB962C8B-B14F-4D97-AF65-F5344CB8AC3E}">
        <p14:creationId xmlns="" xmlns:p14="http://schemas.microsoft.com/office/powerpoint/2010/main" val="504871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US" dirty="0"/>
          </a:p>
        </p:txBody>
      </p:sp>
      <p:sp>
        <p:nvSpPr>
          <p:cNvPr id="3" name="Content Placeholder 2"/>
          <p:cNvSpPr>
            <a:spLocks noGrp="1"/>
          </p:cNvSpPr>
          <p:nvPr>
            <p:ph idx="1"/>
          </p:nvPr>
        </p:nvSpPr>
        <p:spPr>
          <a:xfrm>
            <a:off x="838200" y="801858"/>
            <a:ext cx="10515600" cy="5375105"/>
          </a:xfrm>
        </p:spPr>
        <p:txBody>
          <a:bodyPr>
            <a:normAutofit lnSpcReduction="10000"/>
          </a:bodyPr>
          <a:lstStyle/>
          <a:p>
            <a:r>
              <a:rPr lang="en-US" dirty="0" smtClean="0"/>
              <a:t>       </a:t>
            </a:r>
            <a:r>
              <a:rPr lang="en-US" b="1" dirty="0" smtClean="0"/>
              <a:t>B,  a categorical imperative sounds like the principle of beneficence since it has a universal application. </a:t>
            </a:r>
          </a:p>
          <a:p>
            <a:r>
              <a:rPr lang="en-US" b="1" dirty="0" smtClean="0"/>
              <a:t>            No non-beneficence maxim cannot cite its </a:t>
            </a:r>
            <a:r>
              <a:rPr lang="en-US" b="1" dirty="0" err="1" smtClean="0"/>
              <a:t>universalization</a:t>
            </a:r>
            <a:r>
              <a:rPr lang="en-US" b="1" dirty="0" smtClean="0"/>
              <a:t>. </a:t>
            </a:r>
          </a:p>
          <a:p>
            <a:r>
              <a:rPr lang="en-US" b="1" dirty="0" smtClean="0"/>
              <a:t>            Kant writes:</a:t>
            </a:r>
          </a:p>
          <a:p>
            <a:r>
              <a:rPr lang="en-US" b="1" dirty="0" smtClean="0"/>
              <a:t>            The foregoing [beneficence, </a:t>
            </a:r>
            <a:r>
              <a:rPr lang="en-US" b="1" dirty="0" err="1" smtClean="0"/>
              <a:t>truthfullness</a:t>
            </a:r>
            <a:r>
              <a:rPr lang="en-US" b="1" dirty="0" smtClean="0"/>
              <a:t> in promising, etc.,] are a few of the many actual duties…whose derivation from the one stated principle is clear.</a:t>
            </a:r>
          </a:p>
          <a:p>
            <a:r>
              <a:rPr lang="en-US" b="1" dirty="0" smtClean="0"/>
              <a:t>            </a:t>
            </a:r>
          </a:p>
          <a:p>
            <a:r>
              <a:rPr lang="en-US" b="1" dirty="0" smtClean="0"/>
              <a:t>            The one stated principle is nothing but the universal practical law formula he asserted as a categorical imperative.</a:t>
            </a:r>
          </a:p>
          <a:p>
            <a:r>
              <a:rPr lang="en-US" b="1" dirty="0" smtClean="0"/>
              <a:t>            And this universal practical law formula of the categorical imperative is doubtlessly ruled by the principle of beneficence.   </a:t>
            </a:r>
          </a:p>
          <a:p>
            <a:pPr algn="just"/>
            <a:endParaRPr lang="en-US" dirty="0"/>
          </a:p>
        </p:txBody>
      </p:sp>
    </p:spTree>
    <p:extLst>
      <p:ext uri="{BB962C8B-B14F-4D97-AF65-F5344CB8AC3E}">
        <p14:creationId xmlns="" xmlns:p14="http://schemas.microsoft.com/office/powerpoint/2010/main" val="424765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rmAutofit fontScale="90000"/>
          </a:bodyPr>
          <a:lstStyle/>
          <a:p>
            <a:endParaRPr lang="en-GB" dirty="0"/>
          </a:p>
        </p:txBody>
      </p:sp>
      <p:sp>
        <p:nvSpPr>
          <p:cNvPr id="3" name="Content Placeholder 2"/>
          <p:cNvSpPr>
            <a:spLocks noGrp="1"/>
          </p:cNvSpPr>
          <p:nvPr>
            <p:ph idx="1"/>
          </p:nvPr>
        </p:nvSpPr>
        <p:spPr>
          <a:xfrm>
            <a:off x="838200" y="1012874"/>
            <a:ext cx="10515600" cy="5164089"/>
          </a:xfrm>
        </p:spPr>
        <p:txBody>
          <a:bodyPr>
            <a:normAutofit lnSpcReduction="10000"/>
          </a:bodyPr>
          <a:lstStyle/>
          <a:p>
            <a:r>
              <a:rPr lang="en-US" dirty="0" smtClean="0"/>
              <a:t>      </a:t>
            </a:r>
            <a:r>
              <a:rPr lang="en-US" b="1" dirty="0" smtClean="0"/>
              <a:t>Kant claims to have exposed the supreme principle of practical reason, which he calls the Categorical Imperative. (More precisely, this principle is an imperative for finite beings, who have desires and inclinations and are not perfectly rational.) Especially, Kant offers roughly a few different formulations of this principle, the first of which runs as follows: “act only in accordance with that maxim through which you can at the same time will that it become a universal law” (</a:t>
            </a:r>
            <a:r>
              <a:rPr lang="en-US" b="1" i="1" dirty="0" smtClean="0"/>
              <a:t>Metaphysics of Morals 4:421</a:t>
            </a:r>
            <a:r>
              <a:rPr lang="en-US" b="1" dirty="0" smtClean="0"/>
              <a:t>). </a:t>
            </a:r>
          </a:p>
          <a:p>
            <a:r>
              <a:rPr lang="en-US" b="1" dirty="0" smtClean="0"/>
              <a:t>      A maxim is a subjective principle of action contrasted with laws that sound objectively valid for all rational human beings.</a:t>
            </a:r>
          </a:p>
          <a:p>
            <a:r>
              <a:rPr lang="en-US" b="1" dirty="0" smtClean="0"/>
              <a:t>      The principle we have just quoted means that people should promote as rules of living for themselves about those rules that everyone can always follow.</a:t>
            </a:r>
          </a:p>
          <a:p>
            <a:pPr algn="just"/>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11650"/>
          </a:xfrm>
        </p:spPr>
        <p:txBody>
          <a:bodyPr>
            <a:normAutofit fontScale="90000"/>
          </a:bodyPr>
          <a:lstStyle/>
          <a:p>
            <a:endParaRPr lang="en-GB" dirty="0"/>
          </a:p>
        </p:txBody>
      </p:sp>
      <p:sp>
        <p:nvSpPr>
          <p:cNvPr id="3" name="Content Placeholder 2"/>
          <p:cNvSpPr>
            <a:spLocks noGrp="1"/>
          </p:cNvSpPr>
          <p:nvPr>
            <p:ph idx="1"/>
          </p:nvPr>
        </p:nvSpPr>
        <p:spPr>
          <a:xfrm>
            <a:off x="838200" y="801858"/>
            <a:ext cx="10515600" cy="5375105"/>
          </a:xfrm>
        </p:spPr>
        <p:txBody>
          <a:bodyPr>
            <a:normAutofit/>
          </a:bodyPr>
          <a:lstStyle/>
          <a:p>
            <a:pPr algn="just"/>
            <a:r>
              <a:rPr lang="en-US" dirty="0" smtClean="0"/>
              <a:t>    </a:t>
            </a:r>
            <a:r>
              <a:rPr lang="en-US" b="1" dirty="0" smtClean="0"/>
              <a:t> So morally good actions are nothing, but ethically good intentions and morally good intentions are carried out for the sake of duties.</a:t>
            </a:r>
          </a:p>
          <a:p>
            <a:pPr algn="just"/>
            <a:r>
              <a:rPr lang="en-US" b="1" dirty="0" smtClean="0"/>
              <a:t>   </a:t>
            </a:r>
            <a:r>
              <a:rPr lang="en-US" b="1" dirty="0" smtClean="0"/>
              <a:t>Could a man’s lying promise for his benefit becomes a universal law? Kant </a:t>
            </a:r>
            <a:r>
              <a:rPr lang="en-US" b="1" dirty="0" smtClean="0"/>
              <a:t>argues that you cannot, for if everyone lied, no one would formulate a promise, and so the law would 'destroy itself'. This, Kant says, is 'the first principle' of the 'moral knowledge of ordinary human reason, and he goes on to claim that 'with this compass in hand' it is feasible to discriminate good from evil and right from wrong, and that hence' there is no requirement of science and philosophy for knowing what a man has to do in order, to be honest, and </a:t>
            </a:r>
            <a:r>
              <a:rPr lang="en-US" b="1" dirty="0" smtClean="0"/>
              <a:t>good‘.</a:t>
            </a:r>
            <a:endParaRPr lang="en-US" b="1" dirty="0" smtClean="0"/>
          </a:p>
          <a:p>
            <a:pPr algn="just"/>
            <a:endParaRPr lang="en-GB"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1"/>
          </a:xfrm>
        </p:spPr>
        <p:txBody>
          <a:bodyPr>
            <a:normAutofit fontScale="90000"/>
          </a:bodyPr>
          <a:lstStyle/>
          <a:p>
            <a:endParaRPr lang="en-US" dirty="0"/>
          </a:p>
        </p:txBody>
      </p:sp>
      <p:sp>
        <p:nvSpPr>
          <p:cNvPr id="3" name="Content Placeholder 2"/>
          <p:cNvSpPr>
            <a:spLocks noGrp="1"/>
          </p:cNvSpPr>
          <p:nvPr>
            <p:ph idx="1"/>
          </p:nvPr>
        </p:nvSpPr>
        <p:spPr>
          <a:xfrm>
            <a:off x="838200" y="587829"/>
            <a:ext cx="10515600" cy="6100353"/>
          </a:xfrm>
        </p:spPr>
        <p:txBody>
          <a:bodyPr>
            <a:normAutofit fontScale="92500" lnSpcReduction="10000"/>
          </a:bodyPr>
          <a:lstStyle/>
          <a:p>
            <a:pPr algn="just"/>
            <a:r>
              <a:rPr lang="en-US" b="1" dirty="0" smtClean="0"/>
              <a:t>Kantian ethics considers that the fundamental principle of morality tells us that we should treat others as an end but not as a means.</a:t>
            </a:r>
          </a:p>
          <a:p>
            <a:pPr algn="just"/>
            <a:r>
              <a:rPr lang="en-US" b="1" dirty="0" smtClean="0"/>
              <a:t>•      We should not treat other human beings as a device/machines. </a:t>
            </a:r>
          </a:p>
          <a:p>
            <a:pPr algn="just"/>
            <a:r>
              <a:rPr lang="en-US" b="1" dirty="0" smtClean="0"/>
              <a:t>A strict demarcation we can find out between Kantian and Utilitarian. For Utilitarian, you can love others as you love yourself. But Kantian may suspect your utility centric love, so for them, you never be sympathetic to others because of love or utility, but we need to treat others with a special value. Respect for persons is an unavoidable moral principle for Kant. </a:t>
            </a:r>
          </a:p>
          <a:p>
            <a:pPr algn="just"/>
            <a:r>
              <a:rPr lang="en-US" b="1" dirty="0" smtClean="0"/>
              <a:t>•      Respect for persons cannot be like admiring someone because of their acquired qualities like excellence, knowledge, beauty, success, aristocracy, etc.</a:t>
            </a:r>
          </a:p>
          <a:p>
            <a:pPr algn="just"/>
            <a:r>
              <a:rPr lang="en-US" b="1" dirty="0" smtClean="0"/>
              <a:t>•      Respect for a person would be unconditional. To express your respect to others cannot be bounded by a particular hierarchy or conditions.</a:t>
            </a:r>
          </a:p>
          <a:p>
            <a:pPr algn="just"/>
            <a:r>
              <a:rPr lang="en-US" b="1" dirty="0" smtClean="0"/>
              <a:t>•      It should be an unbiased cum self-directed human feelings.</a:t>
            </a:r>
          </a:p>
          <a:p>
            <a:pPr marL="0" indent="0" algn="just">
              <a:buNone/>
            </a:pPr>
            <a:endParaRPr lang="en-US" dirty="0"/>
          </a:p>
        </p:txBody>
      </p:sp>
    </p:spTree>
    <p:extLst>
      <p:ext uri="{BB962C8B-B14F-4D97-AF65-F5344CB8AC3E}">
        <p14:creationId xmlns="" xmlns:p14="http://schemas.microsoft.com/office/powerpoint/2010/main" val="66716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71"/>
            <a:ext cx="10515600" cy="958469"/>
          </a:xfrm>
        </p:spPr>
        <p:txBody>
          <a:bodyPr>
            <a:normAutofit/>
          </a:bodyPr>
          <a:lstStyle/>
          <a:p>
            <a:pPr algn="ctr"/>
            <a:r>
              <a:rPr lang="en-US" sz="3600" b="1" dirty="0" smtClean="0">
                <a:solidFill>
                  <a:schemeClr val="accent2">
                    <a:lumMod val="75000"/>
                  </a:schemeClr>
                </a:solidFill>
              </a:rPr>
              <a:t>Can we free to do anything?</a:t>
            </a:r>
            <a:endParaRPr lang="en-US" sz="3600" b="1" dirty="0">
              <a:solidFill>
                <a:schemeClr val="accent2">
                  <a:lumMod val="75000"/>
                </a:schemeClr>
              </a:solidFill>
            </a:endParaRPr>
          </a:p>
        </p:txBody>
      </p:sp>
      <p:sp>
        <p:nvSpPr>
          <p:cNvPr id="3" name="Content Placeholder 2"/>
          <p:cNvSpPr>
            <a:spLocks noGrp="1"/>
          </p:cNvSpPr>
          <p:nvPr>
            <p:ph idx="1"/>
          </p:nvPr>
        </p:nvSpPr>
        <p:spPr>
          <a:xfrm>
            <a:off x="838200" y="666206"/>
            <a:ext cx="10515600" cy="5921882"/>
          </a:xfrm>
        </p:spPr>
        <p:txBody>
          <a:bodyPr/>
          <a:lstStyle/>
          <a:p>
            <a:pPr>
              <a:buNone/>
            </a:pPr>
            <a:r>
              <a:rPr lang="en-US" dirty="0" smtClean="0"/>
              <a:t>•      </a:t>
            </a:r>
            <a:r>
              <a:rPr lang="en-US" b="1" dirty="0" smtClean="0"/>
              <a:t>Kant never believes in unrestricted/uncontrolled freedom, which will create mayhem/disorder in life and society.</a:t>
            </a:r>
          </a:p>
          <a:p>
            <a:pPr>
              <a:buNone/>
            </a:pPr>
            <a:r>
              <a:rPr lang="en-US" b="1" dirty="0" smtClean="0"/>
              <a:t>•      Kant’s opinion looks against utilitarianism. Utilitarianism says that an action is right or wrong can be determined from the total amount of happiness or unhappiness that the particular action brings out. An action that utilizes the tremendous possible happiness over pain is considered the right action.</a:t>
            </a:r>
          </a:p>
          <a:p>
            <a:pPr>
              <a:buNone/>
            </a:pPr>
            <a:r>
              <a:rPr lang="en-US" b="1" dirty="0" smtClean="0"/>
              <a:t>•      But Kantian thinks that child </a:t>
            </a:r>
            <a:r>
              <a:rPr lang="en-US" b="1" dirty="0" err="1" smtClean="0"/>
              <a:t>labour</a:t>
            </a:r>
            <a:r>
              <a:rPr lang="en-US" b="1" dirty="0" smtClean="0"/>
              <a:t>, slavery, and </a:t>
            </a:r>
            <a:r>
              <a:rPr lang="en-US" b="1" dirty="0" err="1" smtClean="0"/>
              <a:t>untouchability</a:t>
            </a:r>
            <a:r>
              <a:rPr lang="en-US" b="1" dirty="0" smtClean="0"/>
              <a:t> look wrong, although most people can feel greater happiness by utilizing these in society.</a:t>
            </a:r>
          </a:p>
          <a:p>
            <a:pPr>
              <a:buNone/>
            </a:pPr>
            <a:r>
              <a:rPr lang="en-US" b="1" dirty="0" smtClean="0"/>
              <a:t> </a:t>
            </a:r>
            <a:endParaRPr lang="en-US" dirty="0" smtClean="0"/>
          </a:p>
          <a:p>
            <a:pPr algn="just"/>
            <a:endParaRPr lang="en-US" b="1" dirty="0" smtClean="0"/>
          </a:p>
        </p:txBody>
      </p:sp>
    </p:spTree>
    <p:extLst>
      <p:ext uri="{BB962C8B-B14F-4D97-AF65-F5344CB8AC3E}">
        <p14:creationId xmlns="" xmlns:p14="http://schemas.microsoft.com/office/powerpoint/2010/main" val="180045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70"/>
            <a:ext cx="10515600" cy="133219"/>
          </a:xfrm>
        </p:spPr>
        <p:txBody>
          <a:bodyPr>
            <a:normAutofit fontScale="90000"/>
          </a:bodyPr>
          <a:lstStyle/>
          <a:p>
            <a:pPr algn="ctr"/>
            <a:endParaRPr lang="en-US" sz="3600" b="1" dirty="0">
              <a:solidFill>
                <a:srgbClr val="FFC000"/>
              </a:solidFill>
            </a:endParaRPr>
          </a:p>
        </p:txBody>
      </p:sp>
      <p:sp>
        <p:nvSpPr>
          <p:cNvPr id="3" name="Content Placeholder 2"/>
          <p:cNvSpPr>
            <a:spLocks noGrp="1"/>
          </p:cNvSpPr>
          <p:nvPr>
            <p:ph idx="1"/>
          </p:nvPr>
        </p:nvSpPr>
        <p:spPr>
          <a:xfrm>
            <a:off x="838200" y="689317"/>
            <a:ext cx="10515600" cy="5810635"/>
          </a:xfrm>
        </p:spPr>
        <p:txBody>
          <a:bodyPr/>
          <a:lstStyle/>
          <a:p>
            <a:r>
              <a:rPr lang="en-US" b="1" dirty="0" smtClean="0"/>
              <a:t>The tripartite structure that Kantian ethics follows:</a:t>
            </a:r>
          </a:p>
          <a:p>
            <a:r>
              <a:rPr lang="en-US" b="1" dirty="0" smtClean="0"/>
              <a:t>            A) Dignity to person</a:t>
            </a:r>
          </a:p>
          <a:p>
            <a:r>
              <a:rPr lang="en-US" b="1" dirty="0" smtClean="0"/>
              <a:t>            B) Consider others as an end, not as mean</a:t>
            </a:r>
          </a:p>
          <a:p>
            <a:r>
              <a:rPr lang="en-US" b="1" dirty="0" smtClean="0"/>
              <a:t>            C) Categorical imperative</a:t>
            </a:r>
          </a:p>
          <a:p>
            <a:r>
              <a:rPr lang="en-US" b="1" dirty="0" smtClean="0"/>
              <a:t>We must show our respect to other human beings as they are rational agents or capable of performing rational </a:t>
            </a:r>
            <a:r>
              <a:rPr lang="en-US" b="1" dirty="0" err="1" smtClean="0"/>
              <a:t>behaviours</a:t>
            </a:r>
            <a:r>
              <a:rPr lang="en-US" b="1" dirty="0" smtClean="0"/>
              <a:t>.</a:t>
            </a:r>
          </a:p>
          <a:p>
            <a:r>
              <a:rPr lang="en-US" b="1" dirty="0" smtClean="0"/>
              <a:t>     Rationality expresses freedom since human beings are free.</a:t>
            </a:r>
          </a:p>
          <a:p>
            <a:r>
              <a:rPr lang="en-US" b="1" dirty="0" smtClean="0"/>
              <a:t>                                                  Freedom</a:t>
            </a:r>
            <a:endParaRPr lang="en-US" b="1" dirty="0" smtClean="0"/>
          </a:p>
          <a:p>
            <a:pPr marL="0" indent="0" algn="ctr">
              <a:buNone/>
            </a:pPr>
            <a:endParaRPr lang="en-US" b="1" dirty="0"/>
          </a:p>
          <a:p>
            <a:pPr marL="0" indent="0" algn="ctr">
              <a:buNone/>
            </a:pPr>
            <a:r>
              <a:rPr lang="en-US" b="1" dirty="0" smtClean="0"/>
              <a:t>Positive aspect                  Negative aspect</a:t>
            </a:r>
            <a:endParaRPr lang="en-US" b="1" dirty="0"/>
          </a:p>
        </p:txBody>
      </p:sp>
      <p:sp>
        <p:nvSpPr>
          <p:cNvPr id="7" name="Curved Right Arrow 6"/>
          <p:cNvSpPr/>
          <p:nvPr/>
        </p:nvSpPr>
        <p:spPr>
          <a:xfrm>
            <a:off x="4310742" y="4362994"/>
            <a:ext cx="731520" cy="1005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6975565" y="4297680"/>
            <a:ext cx="574766" cy="10842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13588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638978"/>
            <a:ext cx="10773578" cy="5537985"/>
          </a:xfrm>
        </p:spPr>
        <p:txBody>
          <a:bodyPr>
            <a:normAutofit/>
          </a:bodyPr>
          <a:lstStyle/>
          <a:p>
            <a:pPr marL="0" indent="0">
              <a:buNone/>
            </a:pPr>
            <a:endParaRPr lang="en-US" dirty="0" smtClean="0"/>
          </a:p>
          <a:p>
            <a:r>
              <a:rPr lang="en-US" b="1" dirty="0" smtClean="0"/>
              <a:t>  Negative aspect of freedom means reason-based freedom that a rational human being appreciates. Non-rational beings like animals or insane/mad people cannot move up reason-oriented questions, but they only do as directed by their instincts or impulses. Human beings are different because they have the opportunity to raise the question or have the ability to evaluate their reasoning in </a:t>
            </a:r>
            <a:r>
              <a:rPr lang="en-US" b="1" dirty="0" err="1" smtClean="0"/>
              <a:t>favour</a:t>
            </a:r>
            <a:r>
              <a:rPr lang="en-US" b="1" dirty="0" smtClean="0"/>
              <a:t> of their actions.</a:t>
            </a:r>
            <a:endParaRPr lang="en-US" dirty="0" smtClean="0"/>
          </a:p>
          <a:p>
            <a:r>
              <a:rPr lang="en-US" b="1" dirty="0" smtClean="0"/>
              <a:t> * Martin Heidegger also believes that nothing is without reason. (</a:t>
            </a:r>
            <a:r>
              <a:rPr lang="en-US" b="1" i="1" dirty="0" smtClean="0"/>
              <a:t>The Principle of Reason</a:t>
            </a:r>
            <a:r>
              <a:rPr lang="en-US" b="1" dirty="0" smtClean="0"/>
              <a:t>)</a:t>
            </a:r>
            <a:endParaRPr lang="en-US" dirty="0" smtClean="0"/>
          </a:p>
          <a:p>
            <a:r>
              <a:rPr lang="en-US" b="1" dirty="0" smtClean="0"/>
              <a:t>It is not that we followed rational and reason-based </a:t>
            </a:r>
            <a:r>
              <a:rPr lang="en-US" b="1" dirty="0" err="1" smtClean="0"/>
              <a:t>behaviours</a:t>
            </a:r>
            <a:r>
              <a:rPr lang="en-US" b="1" dirty="0" smtClean="0"/>
              <a:t> in every case. Still, the point is that we have the capability and capacity to track reason-based </a:t>
            </a:r>
            <a:r>
              <a:rPr lang="en-US" b="1" dirty="0" err="1" smtClean="0"/>
              <a:t>behaviours</a:t>
            </a:r>
            <a:r>
              <a:rPr lang="en-US" b="1" dirty="0" smtClean="0"/>
              <a:t>. </a:t>
            </a:r>
            <a:endParaRPr lang="en-US" dirty="0" smtClean="0"/>
          </a:p>
          <a:p>
            <a:pPr lvl="0"/>
            <a:endParaRPr lang="en-US" dirty="0" smtClean="0"/>
          </a:p>
          <a:p>
            <a:endParaRPr lang="en-US" dirty="0"/>
          </a:p>
        </p:txBody>
      </p:sp>
    </p:spTree>
    <p:extLst>
      <p:ext uri="{BB962C8B-B14F-4D97-AF65-F5344CB8AC3E}">
        <p14:creationId xmlns="" xmlns:p14="http://schemas.microsoft.com/office/powerpoint/2010/main" val="362661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550843"/>
            <a:ext cx="10515600" cy="5860974"/>
          </a:xfrm>
        </p:spPr>
        <p:txBody>
          <a:bodyPr/>
          <a:lstStyle/>
          <a:p>
            <a:r>
              <a:rPr lang="en-US" b="1" dirty="0" smtClean="0"/>
              <a:t>Positive aspect of freedom: Capability of thinking.</a:t>
            </a:r>
            <a:endParaRPr lang="en-US" dirty="0" smtClean="0"/>
          </a:p>
          <a:p>
            <a:pPr>
              <a:buNone/>
            </a:pPr>
            <a:r>
              <a:rPr lang="en-US" b="1" dirty="0" smtClean="0"/>
              <a:t>•      Because of our actions on the reason we can capable of acting/thinking rationality.</a:t>
            </a:r>
            <a:endParaRPr lang="en-US" dirty="0" smtClean="0"/>
          </a:p>
          <a:p>
            <a:r>
              <a:rPr lang="en-US" b="1" dirty="0" smtClean="0"/>
              <a:t>We can think or perform an action anchored in an alternative non-reason based action</a:t>
            </a:r>
            <a:r>
              <a:rPr lang="en-US" b="1" dirty="0" smtClean="0"/>
              <a:t>.</a:t>
            </a:r>
            <a:r>
              <a:rPr lang="en-US" b="1" dirty="0" smtClean="0"/>
              <a:t>  </a:t>
            </a:r>
            <a:endParaRPr lang="en-US" b="1" dirty="0" smtClean="0"/>
          </a:p>
          <a:p>
            <a:pPr>
              <a:buNone/>
            </a:pPr>
            <a:endParaRPr lang="en-US" dirty="0" smtClean="0"/>
          </a:p>
          <a:p>
            <a:r>
              <a:rPr lang="en-US" b="1" dirty="0" smtClean="0"/>
              <a:t>      Our deliberation/thought seems free-thinking while rationality initiates acts related to reasons.</a:t>
            </a:r>
            <a:endParaRPr lang="en-US" dirty="0" smtClean="0"/>
          </a:p>
          <a:p>
            <a:pPr algn="just"/>
            <a:endParaRPr lang="en-US" b="1" dirty="0" smtClean="0"/>
          </a:p>
        </p:txBody>
      </p:sp>
    </p:spTree>
    <p:extLst>
      <p:ext uri="{BB962C8B-B14F-4D97-AF65-F5344CB8AC3E}">
        <p14:creationId xmlns="" xmlns:p14="http://schemas.microsoft.com/office/powerpoint/2010/main" val="3361363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595"/>
          </a:xfrm>
        </p:spPr>
        <p:txBody>
          <a:bodyPr>
            <a:normAutofit/>
          </a:bodyPr>
          <a:lstStyle/>
          <a:p>
            <a:pPr algn="ctr"/>
            <a:r>
              <a:rPr lang="en-US" sz="3600" b="1" dirty="0" smtClean="0">
                <a:solidFill>
                  <a:srgbClr val="92D050"/>
                </a:solidFill>
              </a:rPr>
              <a:t>Kant’s on imperatives</a:t>
            </a:r>
            <a:endParaRPr lang="en-US" sz="3600" b="1" dirty="0">
              <a:solidFill>
                <a:srgbClr val="92D050"/>
              </a:solidFill>
            </a:endParaRPr>
          </a:p>
        </p:txBody>
      </p:sp>
      <p:sp>
        <p:nvSpPr>
          <p:cNvPr id="3" name="Content Placeholder 2"/>
          <p:cNvSpPr>
            <a:spLocks noGrp="1"/>
          </p:cNvSpPr>
          <p:nvPr>
            <p:ph idx="1"/>
          </p:nvPr>
        </p:nvSpPr>
        <p:spPr>
          <a:xfrm>
            <a:off x="838200" y="1123720"/>
            <a:ext cx="10515600" cy="5321147"/>
          </a:xfrm>
        </p:spPr>
        <p:txBody>
          <a:bodyPr/>
          <a:lstStyle/>
          <a:p>
            <a:r>
              <a:rPr lang="en-US" b="1" dirty="0" smtClean="0"/>
              <a:t>Kant believes in two types of imperatives.</a:t>
            </a:r>
          </a:p>
          <a:p>
            <a:r>
              <a:rPr lang="en-US" b="1" dirty="0" smtClean="0"/>
              <a:t>  A. </a:t>
            </a:r>
            <a:r>
              <a:rPr lang="en-US" b="1" i="1" dirty="0" smtClean="0"/>
              <a:t>Hypothetical imperatives</a:t>
            </a:r>
            <a:r>
              <a:rPr lang="en-US" b="1" dirty="0" smtClean="0"/>
              <a:t>:</a:t>
            </a:r>
          </a:p>
          <a:p>
            <a:r>
              <a:rPr lang="en-US" b="1" dirty="0" smtClean="0"/>
              <a:t>Here the authority of the prescribed rules relies on the fact that to whom it has been applied may have some other desires or ends. You can say to me, "take your umbrella if you want to stay dry" in this case, I can deny by saying that I should not like to stay dry during rain. </a:t>
            </a:r>
          </a:p>
          <a:p>
            <a:endParaRPr lang="en-US" b="1" dirty="0" smtClean="0"/>
          </a:p>
          <a:p>
            <a:endParaRPr lang="en-US" b="1" dirty="0" smtClean="0"/>
          </a:p>
          <a:p>
            <a:r>
              <a:rPr lang="en-US" b="1" dirty="0" smtClean="0"/>
              <a:t>In </a:t>
            </a:r>
            <a:r>
              <a:rPr lang="en-US" b="1" dirty="0" smtClean="0"/>
              <a:t>a hypothetical imperative, the agent has the complete liberty to accept or deny the particular moral condition or imperatives. </a:t>
            </a:r>
          </a:p>
          <a:p>
            <a:endParaRPr lang="en-US" b="1" dirty="0"/>
          </a:p>
        </p:txBody>
      </p:sp>
      <p:sp>
        <p:nvSpPr>
          <p:cNvPr id="4" name="Down Arrow 3"/>
          <p:cNvSpPr/>
          <p:nvPr/>
        </p:nvSpPr>
        <p:spPr>
          <a:xfrm>
            <a:off x="5416050" y="3871799"/>
            <a:ext cx="484632" cy="649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 xmlns:p14="http://schemas.microsoft.com/office/powerpoint/2010/main" val="1362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67"/>
          </a:xfrm>
        </p:spPr>
        <p:txBody>
          <a:bodyPr>
            <a:normAutofit fontScale="90000"/>
          </a:bodyPr>
          <a:lstStyle/>
          <a:p>
            <a:endParaRPr lang="en-US" dirty="0"/>
          </a:p>
        </p:txBody>
      </p:sp>
      <p:sp>
        <p:nvSpPr>
          <p:cNvPr id="3" name="Content Placeholder 2"/>
          <p:cNvSpPr>
            <a:spLocks noGrp="1"/>
          </p:cNvSpPr>
          <p:nvPr>
            <p:ph idx="1"/>
          </p:nvPr>
        </p:nvSpPr>
        <p:spPr>
          <a:xfrm>
            <a:off x="838200" y="594910"/>
            <a:ext cx="10515600" cy="5927075"/>
          </a:xfrm>
        </p:spPr>
        <p:txBody>
          <a:bodyPr/>
          <a:lstStyle/>
          <a:p>
            <a:pPr algn="just"/>
            <a:endParaRPr lang="en-US" b="1" dirty="0" smtClean="0"/>
          </a:p>
          <a:p>
            <a:pPr algn="just"/>
            <a:r>
              <a:rPr lang="en-US" b="1" dirty="0" smtClean="0"/>
              <a:t>The </a:t>
            </a:r>
            <a:r>
              <a:rPr lang="en-US" b="1" i="1" dirty="0" smtClean="0"/>
              <a:t>categorical imperatives:</a:t>
            </a:r>
          </a:p>
          <a:p>
            <a:pPr algn="just">
              <a:buNone/>
            </a:pPr>
            <a:endParaRPr lang="en-US" b="1" i="1" dirty="0" smtClean="0"/>
          </a:p>
          <a:p>
            <a:pPr marL="0" indent="0" algn="just">
              <a:buNone/>
            </a:pPr>
            <a:r>
              <a:rPr lang="en-US" b="1" dirty="0" smtClean="0"/>
              <a:t>For Kant, the categorical imperative has many-sided structures:</a:t>
            </a:r>
          </a:p>
          <a:p>
            <a:pPr marL="514350" indent="-514350" algn="just">
              <a:buAutoNum type="alphaLcPeriod"/>
            </a:pPr>
            <a:r>
              <a:rPr lang="en-US" b="1" dirty="0" smtClean="0"/>
              <a:t>Moral requirements are the rational requirements.</a:t>
            </a:r>
          </a:p>
          <a:p>
            <a:pPr marL="514350" indent="-514350" algn="just">
              <a:buAutoNum type="alphaLcPeriod"/>
            </a:pPr>
            <a:r>
              <a:rPr lang="en-US" b="1" dirty="0" smtClean="0"/>
              <a:t>Rational requirement goes towards universal laws.</a:t>
            </a:r>
          </a:p>
          <a:p>
            <a:pPr marL="514350" indent="-514350" algn="just">
              <a:buAutoNum type="alphaLcPeriod"/>
            </a:pPr>
            <a:r>
              <a:rPr lang="en-US" b="1" dirty="0" smtClean="0"/>
              <a:t>These moral requirements must be followed by equality that Kant called </a:t>
            </a:r>
            <a:r>
              <a:rPr lang="en-US" b="1" i="1" dirty="0" smtClean="0"/>
              <a:t>categorical</a:t>
            </a:r>
            <a:r>
              <a:rPr lang="en-US" b="1" dirty="0" smtClean="0"/>
              <a:t> </a:t>
            </a:r>
            <a:r>
              <a:rPr lang="en-US" b="1" i="1" dirty="0" smtClean="0"/>
              <a:t>imperative</a:t>
            </a:r>
            <a:r>
              <a:rPr lang="en-US" b="1" dirty="0" smtClean="0"/>
              <a:t>. </a:t>
            </a:r>
          </a:p>
          <a:p>
            <a:pPr marL="514350" indent="-514350" algn="just">
              <a:buNone/>
            </a:pPr>
            <a:endParaRPr lang="en-US" b="1" dirty="0" smtClean="0"/>
          </a:p>
          <a:p>
            <a:pPr marL="0" indent="0" algn="just">
              <a:buNone/>
            </a:pPr>
            <a:r>
              <a:rPr lang="en-US" b="1" dirty="0" smtClean="0">
                <a:solidFill>
                  <a:srgbClr val="00B0F0"/>
                </a:solidFill>
              </a:rPr>
              <a:t>Only an universal principle could be applied for all rational human beings from an equal sense. </a:t>
            </a:r>
          </a:p>
          <a:p>
            <a:pPr marL="0" indent="0">
              <a:buNone/>
            </a:pPr>
            <a:endParaRPr lang="en-US" dirty="0"/>
          </a:p>
        </p:txBody>
      </p:sp>
    </p:spTree>
    <p:extLst>
      <p:ext uri="{BB962C8B-B14F-4D97-AF65-F5344CB8AC3E}">
        <p14:creationId xmlns="" xmlns:p14="http://schemas.microsoft.com/office/powerpoint/2010/main" val="306873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2539</TotalTime>
  <Words>773</Words>
  <Application>Microsoft Office PowerPoint</Application>
  <PresentationFormat>Custom</PresentationFormat>
  <Paragraphs>142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Retrospect of Immanuel Kant’s Moral Philosophy</vt:lpstr>
      <vt:lpstr>Slide 2</vt:lpstr>
      <vt:lpstr>Slide 3</vt:lpstr>
      <vt:lpstr>Can we free to do anything?</vt:lpstr>
      <vt:lpstr>Slide 5</vt:lpstr>
      <vt:lpstr>Slide 6</vt:lpstr>
      <vt:lpstr>Slide 7</vt:lpstr>
      <vt:lpstr>Kant’s on imperatives</vt:lpstr>
      <vt:lpstr>Slide 9</vt:lpstr>
      <vt:lpstr>Slide 10</vt:lpstr>
      <vt:lpstr>What is experience for Kant?</vt:lpstr>
      <vt:lpstr>Slide 12</vt:lpstr>
      <vt:lpstr>Free Rational Will</vt:lpstr>
      <vt:lpstr>Nature of Good will </vt:lpstr>
      <vt:lpstr>Slide 15</vt:lpstr>
      <vt:lpstr>Slide 16</vt:lpstr>
      <vt:lpstr>Good will and Duty</vt:lpstr>
      <vt:lpstr>Duty and Maxim</vt:lpstr>
      <vt:lpstr>Slide 19</vt:lpstr>
      <vt:lpstr>Categorical Imperative</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 of Kant’s Moral Philosophy</dc:title>
  <dc:creator>c</dc:creator>
  <cp:lastModifiedBy>user</cp:lastModifiedBy>
  <cp:revision>188</cp:revision>
  <dcterms:created xsi:type="dcterms:W3CDTF">2019-02-16T08:34:16Z</dcterms:created>
  <dcterms:modified xsi:type="dcterms:W3CDTF">2022-02-04T13:53:52Z</dcterms:modified>
</cp:coreProperties>
</file>