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9" r:id="rId2"/>
    <p:sldId id="310" r:id="rId3"/>
    <p:sldId id="304" r:id="rId4"/>
    <p:sldId id="299" r:id="rId5"/>
    <p:sldId id="311" r:id="rId6"/>
    <p:sldId id="305" r:id="rId7"/>
    <p:sldId id="307" r:id="rId8"/>
    <p:sldId id="308" r:id="rId9"/>
    <p:sldId id="302" r:id="rId10"/>
    <p:sldId id="303" r:id="rId11"/>
    <p:sldId id="298" r:id="rId12"/>
    <p:sldId id="282" r:id="rId13"/>
    <p:sldId id="257" r:id="rId14"/>
    <p:sldId id="258" r:id="rId15"/>
    <p:sldId id="285" r:id="rId16"/>
    <p:sldId id="264" r:id="rId17"/>
    <p:sldId id="265" r:id="rId18"/>
    <p:sldId id="262" r:id="rId19"/>
    <p:sldId id="312" r:id="rId20"/>
    <p:sldId id="313" r:id="rId21"/>
    <p:sldId id="314" r:id="rId22"/>
    <p:sldId id="315" r:id="rId23"/>
    <p:sldId id="316" r:id="rId24"/>
    <p:sldId id="31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C0FE0-7F0F-4652-9082-F5C71D5FE2A0}" type="datetimeFigureOut">
              <a:rPr lang="en-US" smtClean="0"/>
              <a:pPr/>
              <a:t>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4DAF1-ABED-4C99-A983-B3F677971F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51DD590-E865-45DA-95AE-04AE15248D8E}"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580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009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837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36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13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5856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544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583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977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64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601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657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049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84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749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155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1/5/2022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811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548680"/>
            <a:ext cx="7416824" cy="1320800"/>
          </a:xfrm>
        </p:spPr>
        <p:txBody>
          <a:bodyPr/>
          <a:lstStyle/>
          <a:p>
            <a:pPr algn="ctr"/>
            <a:r>
              <a:rPr lang="en-US" b="1" dirty="0">
                <a:solidFill>
                  <a:srgbClr val="C00000"/>
                </a:solidFill>
              </a:rPr>
              <a:t>Trolley Problem: A Thought Experiment </a:t>
            </a:r>
          </a:p>
        </p:txBody>
      </p:sp>
      <p:pic>
        <p:nvPicPr>
          <p:cNvPr id="4" name="Content Placeholder 6" descr="trolley-dto.png"/>
          <p:cNvPicPr>
            <a:picLocks noGrp="1" noChangeAspect="1"/>
          </p:cNvPicPr>
          <p:nvPr>
            <p:ph idx="1"/>
          </p:nvPr>
        </p:nvPicPr>
        <p:blipFill>
          <a:blip r:embed="rId2" cstate="print"/>
          <a:stretch>
            <a:fillRect/>
          </a:stretch>
        </p:blipFill>
        <p:spPr>
          <a:xfrm>
            <a:off x="678656" y="1916832"/>
            <a:ext cx="7565752" cy="432048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421" y="304800"/>
            <a:ext cx="7886700" cy="148187"/>
          </a:xfrm>
        </p:spPr>
        <p:txBody>
          <a:bodyPr>
            <a:normAutofit fontScale="90000"/>
          </a:bodyPr>
          <a:lstStyle/>
          <a:p>
            <a:endParaRPr lang="en-GB" dirty="0"/>
          </a:p>
        </p:txBody>
      </p:sp>
      <p:sp>
        <p:nvSpPr>
          <p:cNvPr id="3" name="Content Placeholder 2"/>
          <p:cNvSpPr>
            <a:spLocks noGrp="1"/>
          </p:cNvSpPr>
          <p:nvPr>
            <p:ph idx="1"/>
          </p:nvPr>
        </p:nvSpPr>
        <p:spPr>
          <a:xfrm>
            <a:off x="628650" y="685800"/>
            <a:ext cx="7886700" cy="5791200"/>
          </a:xfrm>
        </p:spPr>
        <p:txBody>
          <a:bodyPr>
            <a:normAutofit/>
          </a:bodyPr>
          <a:lstStyle/>
          <a:p>
            <a:pPr algn="just"/>
            <a:r>
              <a:rPr lang="en-US" sz="2400" b="1" dirty="0">
                <a:solidFill>
                  <a:schemeClr val="tx1"/>
                </a:solidFill>
              </a:rPr>
              <a:t>Moral Realism: Moral facts are there and our moral judgments regarding the moral facts can be turn out as true and false. We can find out the truth value of the moral facts. Moral judgment actually expresses cognition.</a:t>
            </a:r>
          </a:p>
          <a:p>
            <a:pPr marL="0" indent="0" algn="just">
              <a:buNone/>
            </a:pPr>
            <a:endParaRPr lang="en-US" sz="2400" b="1" dirty="0">
              <a:solidFill>
                <a:schemeClr val="tx1"/>
              </a:solidFill>
            </a:endParaRPr>
          </a:p>
          <a:p>
            <a:pPr algn="just"/>
            <a:r>
              <a:rPr lang="en-US" sz="2400" b="1" dirty="0">
                <a:solidFill>
                  <a:schemeClr val="tx1"/>
                </a:solidFill>
              </a:rPr>
              <a:t>Moral anti-realism: We can not judge the truth value of the moral facts since there are no moral facts. Moral judgments only express our emotional attitudes. Though our moral judgment aims at holding truth but its failed because of there are nothing in moral judgment that can correspond to the moral prediction in objective level.</a:t>
            </a:r>
          </a:p>
          <a:p>
            <a:pPr>
              <a:buNone/>
            </a:pPr>
            <a:endParaRPr lang="en-GB" sz="2400" dirty="0">
              <a:solidFill>
                <a:schemeClr val="tx1"/>
              </a:solidFill>
            </a:endParaRPr>
          </a:p>
        </p:txBody>
      </p:sp>
    </p:spTree>
    <p:extLst>
      <p:ext uri="{BB962C8B-B14F-4D97-AF65-F5344CB8AC3E}">
        <p14:creationId xmlns:p14="http://schemas.microsoft.com/office/powerpoint/2010/main" val="2819996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676400"/>
          </a:xfrm>
        </p:spPr>
        <p:txBody>
          <a:bodyPr/>
          <a:lstStyle/>
          <a:p>
            <a:r>
              <a:rPr lang="en-IN" b="1" dirty="0">
                <a:solidFill>
                  <a:srgbClr val="FF0000"/>
                </a:solidFill>
              </a:rPr>
              <a:t>Good: Different Moral Aspects</a:t>
            </a:r>
            <a:endParaRPr lang="en-GB" b="1" dirty="0">
              <a:solidFill>
                <a:srgbClr val="FF0000"/>
              </a:solidFill>
            </a:endParaRPr>
          </a:p>
        </p:txBody>
      </p:sp>
      <p:sp>
        <p:nvSpPr>
          <p:cNvPr id="3" name="Subtitle 2"/>
          <p:cNvSpPr>
            <a:spLocks noGrp="1"/>
          </p:cNvSpPr>
          <p:nvPr>
            <p:ph type="subTitle" idx="1"/>
          </p:nvPr>
        </p:nvSpPr>
        <p:spPr/>
        <p:txBody>
          <a:bodyPr/>
          <a:lstStyle/>
          <a:p>
            <a:r>
              <a:rPr lang="en-IN" dirty="0"/>
              <a:t>Dr. </a:t>
            </a:r>
            <a:r>
              <a:rPr lang="en-IN" dirty="0" err="1"/>
              <a:t>Sanjit</a:t>
            </a:r>
            <a:r>
              <a:rPr lang="en-IN" dirty="0"/>
              <a:t> </a:t>
            </a:r>
            <a:r>
              <a:rPr lang="en-IN" dirty="0" err="1"/>
              <a:t>Chakraborty</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034367" cy="1320800"/>
          </a:xfrm>
        </p:spPr>
        <p:txBody>
          <a:bodyPr/>
          <a:lstStyle/>
          <a:p>
            <a:r>
              <a:rPr lang="en-US" b="1" dirty="0">
                <a:solidFill>
                  <a:srgbClr val="00B0F0"/>
                </a:solidFill>
              </a:rPr>
              <a:t>Can we teach children to be good?</a:t>
            </a:r>
          </a:p>
        </p:txBody>
      </p:sp>
      <p:sp>
        <p:nvSpPr>
          <p:cNvPr id="3" name="Content Placeholder 2"/>
          <p:cNvSpPr>
            <a:spLocks noGrp="1"/>
          </p:cNvSpPr>
          <p:nvPr>
            <p:ph idx="1"/>
          </p:nvPr>
        </p:nvSpPr>
        <p:spPr>
          <a:xfrm>
            <a:off x="609599" y="1643050"/>
            <a:ext cx="6347714" cy="4398313"/>
          </a:xfrm>
        </p:spPr>
        <p:txBody>
          <a:bodyPr/>
          <a:lstStyle/>
          <a:p>
            <a:pPr algn="ctr"/>
            <a:r>
              <a:rPr lang="en-US" sz="2000" b="1" dirty="0">
                <a:solidFill>
                  <a:srgbClr val="FF0000"/>
                </a:solidFill>
              </a:rPr>
              <a:t>Memory</a:t>
            </a:r>
          </a:p>
          <a:p>
            <a:pPr marL="0" indent="0" algn="ctr">
              <a:buNone/>
            </a:pPr>
            <a:r>
              <a:rPr lang="en-US" b="1" dirty="0"/>
              <a:t>                                                                                                                               </a:t>
            </a:r>
          </a:p>
          <a:p>
            <a:pPr marL="0" indent="0" algn="ctr">
              <a:buNone/>
            </a:pPr>
            <a:endParaRPr lang="en-US" b="1" dirty="0"/>
          </a:p>
          <a:p>
            <a:pPr marL="0" indent="0" algn="ctr">
              <a:buNone/>
            </a:pPr>
            <a:r>
              <a:rPr lang="en-US" b="1" dirty="0">
                <a:solidFill>
                  <a:srgbClr val="FF0000"/>
                </a:solidFill>
              </a:rPr>
              <a:t>Encoding</a:t>
            </a:r>
            <a:r>
              <a:rPr lang="en-US" b="1" dirty="0"/>
              <a:t>             </a:t>
            </a:r>
            <a:r>
              <a:rPr lang="en-US" b="1" dirty="0">
                <a:solidFill>
                  <a:srgbClr val="FF0000"/>
                </a:solidFill>
              </a:rPr>
              <a:t>Storage</a:t>
            </a:r>
            <a:r>
              <a:rPr lang="en-US" b="1" dirty="0"/>
              <a:t>              </a:t>
            </a:r>
            <a:r>
              <a:rPr lang="en-US" b="1" dirty="0">
                <a:solidFill>
                  <a:srgbClr val="FF0000"/>
                </a:solidFill>
              </a:rPr>
              <a:t>Retrieval</a:t>
            </a:r>
          </a:p>
          <a:p>
            <a:pPr marL="0" indent="0" algn="ctr">
              <a:buNone/>
            </a:pPr>
            <a:endParaRPr lang="en-US" b="1" dirty="0"/>
          </a:p>
          <a:p>
            <a:pPr marL="0" indent="0" algn="ctr">
              <a:buNone/>
            </a:pPr>
            <a:endParaRPr lang="en-US" b="1" dirty="0"/>
          </a:p>
          <a:p>
            <a:pPr marL="0" indent="0" algn="just">
              <a:buNone/>
            </a:pPr>
            <a:r>
              <a:rPr lang="en-US" b="1" dirty="0"/>
              <a:t>* Here in our childhood days, learning morality relates to values that merely have the fact-centric judgment. It's only encoding and storage-centric learning. Bring moral values in the moral fact centric judgment is a process of retrieving your encoding memories. </a:t>
            </a:r>
          </a:p>
        </p:txBody>
      </p:sp>
      <p:cxnSp>
        <p:nvCxnSpPr>
          <p:cNvPr id="5" name="Elbow Connector 4"/>
          <p:cNvCxnSpPr/>
          <p:nvPr/>
        </p:nvCxnSpPr>
        <p:spPr>
          <a:xfrm>
            <a:off x="3929058" y="2214554"/>
            <a:ext cx="2057400" cy="914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1428728" y="2214554"/>
            <a:ext cx="22098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86182" y="2143116"/>
            <a:ext cx="5927" cy="88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0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Logical Distinction of Good</a:t>
            </a:r>
            <a:endParaRPr lang="en-GB" b="1" dirty="0"/>
          </a:p>
        </p:txBody>
      </p:sp>
      <p:sp>
        <p:nvSpPr>
          <p:cNvPr id="3" name="Content Placeholder 2"/>
          <p:cNvSpPr>
            <a:spLocks noGrp="1"/>
          </p:cNvSpPr>
          <p:nvPr>
            <p:ph idx="1"/>
          </p:nvPr>
        </p:nvSpPr>
        <p:spPr>
          <a:xfrm>
            <a:off x="609598" y="1772816"/>
            <a:ext cx="7462864" cy="4268547"/>
          </a:xfrm>
        </p:spPr>
        <p:txBody>
          <a:bodyPr>
            <a:normAutofit/>
          </a:bodyPr>
          <a:lstStyle/>
          <a:p>
            <a:pPr algn="just"/>
            <a:r>
              <a:rPr lang="en-IN" sz="2000" b="1" dirty="0">
                <a:solidFill>
                  <a:schemeClr val="tx1"/>
                </a:solidFill>
              </a:rPr>
              <a:t>Is good a linguistic concept (Fact centric/properties based) or a mental entity (value centric)? It is a debatable query. </a:t>
            </a:r>
          </a:p>
          <a:p>
            <a:pPr algn="just"/>
            <a:r>
              <a:rPr lang="en-IN" sz="2000" b="1" dirty="0">
                <a:solidFill>
                  <a:schemeClr val="tx1"/>
                </a:solidFill>
              </a:rPr>
              <a:t>The grammatical use of good instigates a logical distinction of  good from two diversified levels.</a:t>
            </a:r>
          </a:p>
          <a:p>
            <a:pPr algn="just"/>
            <a:r>
              <a:rPr lang="en-IN" sz="2000" b="1" dirty="0">
                <a:solidFill>
                  <a:schemeClr val="tx1"/>
                </a:solidFill>
              </a:rPr>
              <a:t>Good, according to grammar is called an adjective.</a:t>
            </a:r>
          </a:p>
          <a:p>
            <a:pPr algn="just"/>
            <a:r>
              <a:rPr lang="en-IN" sz="2000" b="1" dirty="0">
                <a:solidFill>
                  <a:schemeClr val="tx1"/>
                </a:solidFill>
              </a:rPr>
              <a:t>So, from a logical sense, we can qualify the criterion of good from two different adjective levels:</a:t>
            </a:r>
          </a:p>
          <a:p>
            <a:pPr marL="514350" indent="-514350" algn="just">
              <a:buAutoNum type="alphaUcParenR"/>
            </a:pPr>
            <a:r>
              <a:rPr lang="en-IN" sz="2000" b="1" dirty="0">
                <a:solidFill>
                  <a:schemeClr val="tx1"/>
                </a:solidFill>
              </a:rPr>
              <a:t>An attributive adjective of good</a:t>
            </a:r>
          </a:p>
          <a:p>
            <a:pPr marL="514350" indent="-514350" algn="just">
              <a:buAutoNum type="alphaUcParenR"/>
            </a:pPr>
            <a:r>
              <a:rPr lang="en-IN" sz="2000" b="1" dirty="0">
                <a:solidFill>
                  <a:schemeClr val="tx1"/>
                </a:solidFill>
              </a:rPr>
              <a:t>A predicative adjective of good</a:t>
            </a:r>
          </a:p>
          <a:p>
            <a:pPr marL="514350" indent="-514350" algn="just">
              <a:buNone/>
            </a:pPr>
            <a:endParaRPr lang="en-IN" b="1" dirty="0"/>
          </a:p>
          <a:p>
            <a:pPr marL="514350" indent="-514350" algn="just">
              <a:buAutoNum type="alphaUcParenR"/>
            </a:pPr>
            <a:endParaRPr lang="en-GB"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GB" dirty="0"/>
          </a:p>
        </p:txBody>
      </p:sp>
      <p:sp>
        <p:nvSpPr>
          <p:cNvPr id="3" name="Content Placeholder 2"/>
          <p:cNvSpPr>
            <a:spLocks noGrp="1"/>
          </p:cNvSpPr>
          <p:nvPr>
            <p:ph idx="1"/>
          </p:nvPr>
        </p:nvSpPr>
        <p:spPr>
          <a:xfrm>
            <a:off x="457200" y="685800"/>
            <a:ext cx="8229600" cy="5791200"/>
          </a:xfrm>
        </p:spPr>
        <p:txBody>
          <a:bodyPr>
            <a:normAutofit/>
          </a:bodyPr>
          <a:lstStyle/>
          <a:p>
            <a:pPr algn="just"/>
            <a:r>
              <a:rPr lang="en-IN" b="1" dirty="0"/>
              <a:t>An attributive adjective is something where we attribute an adjective to the noun. For instance,</a:t>
            </a:r>
            <a:endParaRPr lang="en-GB" b="1" dirty="0"/>
          </a:p>
          <a:p>
            <a:pPr algn="ctr">
              <a:buNone/>
            </a:pPr>
            <a:r>
              <a:rPr lang="en-IN" b="1" dirty="0"/>
              <a:t>	A red jacket.</a:t>
            </a:r>
          </a:p>
          <a:p>
            <a:pPr algn="just"/>
            <a:r>
              <a:rPr lang="en-IN" b="1" dirty="0"/>
              <a:t>A predicative adjective is an adjective that becomes the predicate form of the sentence like:</a:t>
            </a:r>
          </a:p>
          <a:p>
            <a:pPr algn="just">
              <a:buNone/>
            </a:pPr>
            <a:r>
              <a:rPr lang="en-IN" b="1" dirty="0"/>
              <a:t>	             This jacket is </a:t>
            </a:r>
            <a:r>
              <a:rPr lang="en-IN" b="1" dirty="0">
                <a:solidFill>
                  <a:srgbClr val="FF0000"/>
                </a:solidFill>
              </a:rPr>
              <a:t>RED</a:t>
            </a:r>
            <a:r>
              <a:rPr lang="en-IN" b="1" dirty="0"/>
              <a:t> or This tomato is </a:t>
            </a:r>
            <a:r>
              <a:rPr lang="en-IN" b="1" dirty="0">
                <a:solidFill>
                  <a:srgbClr val="FF0000"/>
                </a:solidFill>
              </a:rPr>
              <a:t>RED</a:t>
            </a:r>
            <a:r>
              <a:rPr lang="en-IN" b="1" dirty="0"/>
              <a:t>.</a:t>
            </a:r>
          </a:p>
          <a:p>
            <a:pPr algn="ctr">
              <a:buNone/>
            </a:pPr>
            <a:endParaRPr lang="en-IN" b="1" dirty="0"/>
          </a:p>
          <a:p>
            <a:pPr algn="just">
              <a:buNone/>
            </a:pPr>
            <a:r>
              <a:rPr lang="en-IN" b="1" dirty="0"/>
              <a:t>	</a:t>
            </a:r>
          </a:p>
          <a:p>
            <a:pPr algn="just"/>
            <a:endParaRPr lang="en-IN" b="1" dirty="0"/>
          </a:p>
          <a:p>
            <a:pPr algn="just"/>
            <a:endParaRPr lang="en-IN" b="1" dirty="0"/>
          </a:p>
          <a:p>
            <a:pPr algn="just"/>
            <a:r>
              <a:rPr lang="en-IN" b="1" dirty="0"/>
              <a:t>How could logically predicative attribute be possible?</a:t>
            </a:r>
          </a:p>
          <a:p>
            <a:pPr algn="just">
              <a:buNone/>
            </a:pPr>
            <a:r>
              <a:rPr lang="en-IN" b="1" dirty="0"/>
              <a:t>	If we can transmit logically attribute adjective (A) into two separate split predications, then it will turn out as a logical predicative attribute.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5074" y="2714620"/>
            <a:ext cx="1604963" cy="16049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034" y="2714620"/>
            <a:ext cx="1219200" cy="1625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endParaRPr lang="en-US" dirty="0"/>
          </a:p>
        </p:txBody>
      </p:sp>
      <p:sp>
        <p:nvSpPr>
          <p:cNvPr id="3" name="Content Placeholder 2"/>
          <p:cNvSpPr>
            <a:spLocks noGrp="1"/>
          </p:cNvSpPr>
          <p:nvPr>
            <p:ph idx="1"/>
          </p:nvPr>
        </p:nvSpPr>
        <p:spPr>
          <a:xfrm>
            <a:off x="609598" y="990600"/>
            <a:ext cx="7772401" cy="5367358"/>
          </a:xfrm>
        </p:spPr>
        <p:txBody>
          <a:bodyPr/>
          <a:lstStyle/>
          <a:p>
            <a:r>
              <a:rPr lang="en-US" b="1" dirty="0">
                <a:solidFill>
                  <a:schemeClr val="tx1"/>
                </a:solidFill>
              </a:rPr>
              <a:t>Aristotelian sense of good as category can be differed like </a:t>
            </a:r>
            <a:r>
              <a:rPr lang="en-US" b="1" i="1" dirty="0">
                <a:solidFill>
                  <a:schemeClr val="tx1"/>
                </a:solidFill>
              </a:rPr>
              <a:t>Good student</a:t>
            </a:r>
            <a:r>
              <a:rPr lang="en-US" b="1" dirty="0">
                <a:solidFill>
                  <a:schemeClr val="tx1"/>
                </a:solidFill>
              </a:rPr>
              <a:t>, </a:t>
            </a:r>
            <a:r>
              <a:rPr lang="en-US" b="1" i="1" dirty="0">
                <a:solidFill>
                  <a:schemeClr val="tx1"/>
                </a:solidFill>
              </a:rPr>
              <a:t>Good teacher </a:t>
            </a:r>
            <a:r>
              <a:rPr lang="en-US" b="1" dirty="0">
                <a:solidFill>
                  <a:schemeClr val="tx1"/>
                </a:solidFill>
              </a:rPr>
              <a:t>etc. </a:t>
            </a:r>
          </a:p>
          <a:p>
            <a:r>
              <a:rPr lang="en-US" b="1" dirty="0">
                <a:solidFill>
                  <a:schemeClr val="tx1"/>
                </a:solidFill>
              </a:rPr>
              <a:t>Peter </a:t>
            </a:r>
            <a:r>
              <a:rPr lang="en-US" b="1" dirty="0" err="1">
                <a:solidFill>
                  <a:schemeClr val="tx1"/>
                </a:solidFill>
              </a:rPr>
              <a:t>Geach</a:t>
            </a:r>
            <a:r>
              <a:rPr lang="en-US" b="1" dirty="0">
                <a:solidFill>
                  <a:schemeClr val="tx1"/>
                </a:solidFill>
              </a:rPr>
              <a:t> (‘Good and Evil’, Analysis, 17, 1956) raises the distinction of </a:t>
            </a:r>
            <a:r>
              <a:rPr lang="en-US" b="1" dirty="0">
                <a:solidFill>
                  <a:srgbClr val="FF0000"/>
                </a:solidFill>
              </a:rPr>
              <a:t>Attributive good </a:t>
            </a:r>
            <a:r>
              <a:rPr lang="en-US" b="1" dirty="0">
                <a:solidFill>
                  <a:schemeClr val="tx1"/>
                </a:solidFill>
              </a:rPr>
              <a:t>and </a:t>
            </a:r>
            <a:r>
              <a:rPr lang="en-US" b="1" dirty="0">
                <a:solidFill>
                  <a:srgbClr val="FF0000"/>
                </a:solidFill>
              </a:rPr>
              <a:t>Predicative good</a:t>
            </a:r>
            <a:r>
              <a:rPr lang="en-US" b="1" dirty="0">
                <a:solidFill>
                  <a:schemeClr val="tx1"/>
                </a:solidFill>
              </a:rPr>
              <a:t>.</a:t>
            </a:r>
          </a:p>
          <a:p>
            <a:pPr marL="0" indent="0" algn="ctr">
              <a:buNone/>
            </a:pPr>
            <a:r>
              <a:rPr lang="en-US" b="1" dirty="0">
                <a:solidFill>
                  <a:srgbClr val="FF0000"/>
                </a:solidFill>
              </a:rPr>
              <a:t> </a:t>
            </a:r>
            <a:r>
              <a:rPr lang="en-US" b="1" dirty="0">
                <a:solidFill>
                  <a:schemeClr val="tx1"/>
                </a:solidFill>
              </a:rPr>
              <a:t>A</a:t>
            </a:r>
            <a:r>
              <a:rPr lang="en-US" b="1" dirty="0">
                <a:solidFill>
                  <a:srgbClr val="FF0000"/>
                </a:solidFill>
              </a:rPr>
              <a:t> red </a:t>
            </a:r>
            <a:r>
              <a:rPr lang="en-US" b="1" dirty="0">
                <a:solidFill>
                  <a:schemeClr val="tx1"/>
                </a:solidFill>
              </a:rPr>
              <a:t>rose</a:t>
            </a:r>
            <a:r>
              <a:rPr lang="en-US" b="1" dirty="0">
                <a:solidFill>
                  <a:srgbClr val="FF0000"/>
                </a:solidFill>
              </a:rPr>
              <a:t>. </a:t>
            </a:r>
            <a:r>
              <a:rPr lang="en-US" b="1" dirty="0">
                <a:solidFill>
                  <a:schemeClr val="accent4">
                    <a:lumMod val="75000"/>
                  </a:schemeClr>
                </a:solidFill>
              </a:rPr>
              <a:t>(A G)</a:t>
            </a:r>
            <a:endParaRPr lang="en-US" b="1" dirty="0">
              <a:solidFill>
                <a:srgbClr val="FF0000"/>
              </a:solidFill>
            </a:endParaRPr>
          </a:p>
          <a:p>
            <a:pPr marL="0" indent="0" algn="ctr">
              <a:buNone/>
            </a:pPr>
            <a:r>
              <a:rPr lang="en-US" b="1" dirty="0">
                <a:solidFill>
                  <a:schemeClr val="tx1"/>
                </a:solidFill>
              </a:rPr>
              <a:t>That is a rose and it is </a:t>
            </a:r>
            <a:r>
              <a:rPr lang="en-US" b="1" dirty="0">
                <a:solidFill>
                  <a:srgbClr val="FF0000"/>
                </a:solidFill>
              </a:rPr>
              <a:t>red</a:t>
            </a:r>
            <a:r>
              <a:rPr lang="en-US" b="1" dirty="0">
                <a:solidFill>
                  <a:schemeClr val="tx1"/>
                </a:solidFill>
              </a:rPr>
              <a:t>. </a:t>
            </a:r>
            <a:r>
              <a:rPr lang="en-US" b="1" dirty="0">
                <a:solidFill>
                  <a:schemeClr val="accent4">
                    <a:lumMod val="75000"/>
                  </a:schemeClr>
                </a:solidFill>
              </a:rPr>
              <a:t>(P G)</a:t>
            </a:r>
          </a:p>
          <a:p>
            <a:pPr marL="0" indent="0">
              <a:buNone/>
            </a:pPr>
            <a:r>
              <a:rPr lang="en-US" b="1" dirty="0">
                <a:solidFill>
                  <a:schemeClr val="tx1"/>
                </a:solidFill>
              </a:rPr>
              <a:t>* </a:t>
            </a:r>
            <a:r>
              <a:rPr lang="en-US" b="1" dirty="0">
                <a:solidFill>
                  <a:srgbClr val="002060"/>
                </a:solidFill>
              </a:rPr>
              <a:t>What is an adjective?</a:t>
            </a:r>
          </a:p>
          <a:p>
            <a:pPr marL="0" indent="0">
              <a:buNone/>
            </a:pPr>
            <a:r>
              <a:rPr lang="en-US" b="1" dirty="0">
                <a:solidFill>
                  <a:schemeClr val="tx1"/>
                </a:solidFill>
              </a:rPr>
              <a:t>An adjective qualify a particular characteristic to noun.</a:t>
            </a:r>
          </a:p>
          <a:p>
            <a:pPr marL="0" indent="0">
              <a:buNone/>
            </a:pPr>
            <a:r>
              <a:rPr lang="en-US" b="1" dirty="0">
                <a:solidFill>
                  <a:schemeClr val="tx1"/>
                </a:solidFill>
              </a:rPr>
              <a:t>For instance, Honorable President, Brave Soldier etc,.</a:t>
            </a:r>
          </a:p>
          <a:p>
            <a:pPr marL="0" indent="0">
              <a:buNone/>
            </a:pPr>
            <a:endParaRPr lang="en-US" b="1" dirty="0">
              <a:solidFill>
                <a:schemeClr val="tx1"/>
              </a:solidFill>
            </a:endParaRPr>
          </a:p>
          <a:p>
            <a:pPr marL="0" indent="0">
              <a:buNone/>
            </a:pPr>
            <a:r>
              <a:rPr lang="en-US" b="1" dirty="0">
                <a:solidFill>
                  <a:schemeClr val="tx1"/>
                </a:solidFill>
              </a:rPr>
              <a:t>When an adjective follows </a:t>
            </a:r>
            <a:r>
              <a:rPr lang="en-US" b="1" i="1" dirty="0">
                <a:solidFill>
                  <a:srgbClr val="C00000"/>
                </a:solidFill>
              </a:rPr>
              <a:t>be verb (am/is/are/was/were/will be etc.) </a:t>
            </a:r>
            <a:r>
              <a:rPr lang="en-US" b="1" dirty="0">
                <a:solidFill>
                  <a:schemeClr val="tx1"/>
                </a:solidFill>
              </a:rPr>
              <a:t>as a linking verb, it is called a “predicate adjective”. For instance, </a:t>
            </a:r>
          </a:p>
          <a:p>
            <a:pPr marL="0" indent="0">
              <a:buNone/>
            </a:pPr>
            <a:r>
              <a:rPr lang="en-US" b="1" i="1" dirty="0">
                <a:solidFill>
                  <a:schemeClr val="tx1"/>
                </a:solidFill>
              </a:rPr>
              <a:t>This building is huge/ A prolific academic career.</a:t>
            </a:r>
            <a:endParaRPr lang="en-US" b="1" dirty="0">
              <a:solidFill>
                <a:schemeClr val="tx1"/>
              </a:solidFill>
            </a:endParaRPr>
          </a:p>
          <a:p>
            <a:pPr marL="0" indent="0">
              <a:buNone/>
            </a:pPr>
            <a:r>
              <a:rPr lang="en-US" b="1" dirty="0">
                <a:solidFill>
                  <a:srgbClr val="FF0000"/>
                </a:solidFill>
              </a:rPr>
              <a:t>  </a:t>
            </a:r>
          </a:p>
          <a:p>
            <a:endParaRPr lang="en-US" b="1" dirty="0">
              <a:solidFill>
                <a:schemeClr val="tx1"/>
              </a:solidFill>
            </a:endParaRPr>
          </a:p>
        </p:txBody>
      </p:sp>
    </p:spTree>
    <p:extLst>
      <p:ext uri="{BB962C8B-B14F-4D97-AF65-F5344CB8AC3E}">
        <p14:creationId xmlns:p14="http://schemas.microsoft.com/office/powerpoint/2010/main" val="117666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838200"/>
            <a:ext cx="8229600" cy="5805510"/>
          </a:xfrm>
        </p:spPr>
        <p:txBody>
          <a:bodyPr>
            <a:normAutofit/>
          </a:bodyPr>
          <a:lstStyle/>
          <a:p>
            <a:pPr algn="just"/>
            <a:r>
              <a:rPr lang="en-IN" b="1" dirty="0"/>
              <a:t>For example:</a:t>
            </a:r>
          </a:p>
          <a:p>
            <a:pPr algn="just">
              <a:buNone/>
            </a:pPr>
            <a:r>
              <a:rPr lang="en-IN" b="1" dirty="0"/>
              <a:t>  ‘An A B’, here an A (RED) is the attribute of B (jacket).</a:t>
            </a:r>
          </a:p>
          <a:p>
            <a:pPr algn="just">
              <a:buNone/>
            </a:pPr>
            <a:r>
              <a:rPr lang="en-IN" b="1" dirty="0"/>
              <a:t>	Here the predicative adjective plays as follows:</a:t>
            </a:r>
          </a:p>
          <a:p>
            <a:pPr algn="just">
              <a:buNone/>
            </a:pPr>
            <a:r>
              <a:rPr lang="en-IN" b="1" dirty="0"/>
              <a:t> “Is a B” and “Is A” as the predicative adjective form is “is an A B”. </a:t>
            </a:r>
          </a:p>
          <a:p>
            <a:pPr algn="just">
              <a:buNone/>
            </a:pPr>
            <a:r>
              <a:rPr lang="en-IN" b="1" dirty="0">
                <a:solidFill>
                  <a:srgbClr val="0070C0"/>
                </a:solidFill>
              </a:rPr>
              <a:t>Comparison:</a:t>
            </a:r>
          </a:p>
          <a:p>
            <a:pPr algn="just">
              <a:buNone/>
            </a:pPr>
            <a:r>
              <a:rPr lang="en-IN" b="1" dirty="0">
                <a:solidFill>
                  <a:srgbClr val="0070C0"/>
                </a:solidFill>
              </a:rPr>
              <a:t>A GOOD FOOTBALLER (AG)</a:t>
            </a:r>
          </a:p>
          <a:p>
            <a:pPr algn="ctr">
              <a:buNone/>
            </a:pPr>
            <a:r>
              <a:rPr lang="en-IN" b="1" dirty="0">
                <a:solidFill>
                  <a:schemeClr val="accent4"/>
                </a:solidFill>
              </a:rPr>
              <a:t>He is a footballer and he is good.</a:t>
            </a:r>
            <a:r>
              <a:rPr lang="en-IN" b="1" dirty="0">
                <a:solidFill>
                  <a:srgbClr val="0070C0"/>
                </a:solidFill>
              </a:rPr>
              <a:t> (PG)</a:t>
            </a:r>
          </a:p>
          <a:p>
            <a:pPr algn="just">
              <a:buNone/>
            </a:pPr>
            <a:endParaRPr lang="en-IN" b="1" dirty="0"/>
          </a:p>
          <a:p>
            <a:pPr algn="just">
              <a:buNone/>
            </a:pPr>
            <a:r>
              <a:rPr lang="en-IN" b="1" dirty="0"/>
              <a:t>But some attributive terms like big or small cannot be placed in the split manner. Example, </a:t>
            </a:r>
          </a:p>
          <a:p>
            <a:pPr algn="just">
              <a:buNone/>
            </a:pPr>
            <a:r>
              <a:rPr lang="en-IN" b="1" dirty="0"/>
              <a:t> X is a big fly cannot split into the sentences “X is a fly” and “X is big”.</a:t>
            </a:r>
          </a:p>
          <a:p>
            <a:pPr algn="just">
              <a:buNone/>
            </a:pPr>
            <a:endParaRPr lang="en-IN" b="1" dirty="0"/>
          </a:p>
          <a:p>
            <a:pPr algn="just">
              <a:buNone/>
            </a:pPr>
            <a:endParaRPr lang="en-GB"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5084055"/>
            <a:ext cx="2168217" cy="1624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685800"/>
            <a:ext cx="8229600" cy="5440363"/>
          </a:xfrm>
        </p:spPr>
        <p:txBody>
          <a:bodyPr/>
          <a:lstStyle/>
          <a:p>
            <a:pPr algn="just"/>
            <a:endParaRPr lang="en-GB" b="1" dirty="0"/>
          </a:p>
          <a:p>
            <a:pPr algn="just"/>
            <a:r>
              <a:rPr lang="en-GB" b="1" dirty="0"/>
              <a:t>Why good cannot be alignment?</a:t>
            </a:r>
          </a:p>
          <a:p>
            <a:pPr algn="just"/>
            <a:r>
              <a:rPr lang="en-GB" b="1" dirty="0"/>
              <a:t>‘Whatever is SUITABLE for A needs to be good for A’ cannot be always justified.</a:t>
            </a:r>
          </a:p>
          <a:p>
            <a:pPr algn="just"/>
            <a:r>
              <a:rPr lang="en-GB" b="1" dirty="0"/>
              <a:t>We cannot demand that a “black car” would be the “good car”.</a:t>
            </a:r>
          </a:p>
          <a:p>
            <a:r>
              <a:rPr lang="en-GB" b="1" dirty="0"/>
              <a:t>The moral simplicitor of good and bad would be for the proper names.</a:t>
            </a:r>
          </a:p>
          <a:p>
            <a:pPr marL="0" indent="0" algn="just">
              <a:buNone/>
            </a:pPr>
            <a:r>
              <a:rPr lang="en-GB" b="1" dirty="0"/>
              <a:t>     Ali is good or Ram is good or </a:t>
            </a:r>
            <a:r>
              <a:rPr lang="en-US" b="1" dirty="0"/>
              <a:t>Sweptail Rolls Royce </a:t>
            </a:r>
            <a:r>
              <a:rPr lang="en-US" b="1" dirty="0" err="1"/>
              <a:t>i</a:t>
            </a:r>
            <a:r>
              <a:rPr lang="en-GB" b="1" dirty="0"/>
              <a:t>s good.</a:t>
            </a:r>
          </a:p>
          <a:p>
            <a:pPr marL="0" indent="0" algn="just">
              <a:buNone/>
            </a:pPr>
            <a:r>
              <a:rPr lang="en-GB"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3505200"/>
            <a:ext cx="4343400" cy="24431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Objectivist’s outlook on Good</a:t>
            </a:r>
          </a:p>
        </p:txBody>
      </p:sp>
      <p:sp>
        <p:nvSpPr>
          <p:cNvPr id="3" name="Content Placeholder 2"/>
          <p:cNvSpPr>
            <a:spLocks noGrp="1"/>
          </p:cNvSpPr>
          <p:nvPr>
            <p:ph idx="1"/>
          </p:nvPr>
        </p:nvSpPr>
        <p:spPr>
          <a:xfrm>
            <a:off x="609598" y="1600200"/>
            <a:ext cx="7772402" cy="4900634"/>
          </a:xfrm>
        </p:spPr>
        <p:txBody>
          <a:bodyPr>
            <a:normAutofit/>
          </a:bodyPr>
          <a:lstStyle/>
          <a:p>
            <a:pPr algn="just"/>
            <a:r>
              <a:rPr lang="en-US" sz="2000" b="1" dirty="0"/>
              <a:t>Objectivists argue that there is an ambiguity in using the ordinary use of the term good or bad. In the case of selective uses, good does not apply any ordinary natural thing that can be descriptive in nature, but it indeed implies a kind of indefinable non-naturalistic attributes. </a:t>
            </a:r>
          </a:p>
          <a:p>
            <a:pPr marL="0" indent="0" algn="just">
              <a:buNone/>
            </a:pPr>
            <a:endParaRPr lang="en-GB" sz="2000" b="1" dirty="0"/>
          </a:p>
          <a:p>
            <a:pPr algn="just"/>
            <a:r>
              <a:rPr lang="en-US" sz="2000" b="1" dirty="0"/>
              <a:t>The philosophers ask bravery or blueness as an attribute to understand the predicative adjective such as blue or brave. Here the philosopher tends to espouse good or goodness from the non-naturalistic attribute, not as a naturalistic attribute like redness, sweetness or softness etc.</a:t>
            </a:r>
            <a:endParaRPr lang="en-GB"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7391401" cy="1143000"/>
          </a:xfrm>
        </p:spPr>
        <p:txBody>
          <a:bodyPr/>
          <a:lstStyle/>
          <a:p>
            <a:r>
              <a:rPr lang="en-GB" dirty="0"/>
              <a:t>Oxford’s moralists</a:t>
            </a:r>
          </a:p>
        </p:txBody>
      </p:sp>
      <p:sp>
        <p:nvSpPr>
          <p:cNvPr id="3" name="Content Placeholder 2"/>
          <p:cNvSpPr>
            <a:spLocks noGrp="1"/>
          </p:cNvSpPr>
          <p:nvPr>
            <p:ph idx="1"/>
          </p:nvPr>
        </p:nvSpPr>
        <p:spPr>
          <a:xfrm>
            <a:off x="609598" y="990600"/>
            <a:ext cx="7848601" cy="5486400"/>
          </a:xfrm>
        </p:spPr>
        <p:txBody>
          <a:bodyPr>
            <a:normAutofit/>
          </a:bodyPr>
          <a:lstStyle/>
          <a:p>
            <a:pPr algn="just"/>
            <a:r>
              <a:rPr lang="en-GB" sz="2000" b="1" dirty="0"/>
              <a:t>The oxford’s moralists bring the idea of good from a positive paradigm of objectivity like W. D Ross* and H.A Pritchard**.</a:t>
            </a:r>
          </a:p>
          <a:p>
            <a:pPr algn="just"/>
            <a:r>
              <a:rPr lang="en-GB" sz="2000" b="1" dirty="0"/>
              <a:t>They consider that ‘this is a nice movie’, </a:t>
            </a:r>
            <a:r>
              <a:rPr lang="en-GB" sz="2000" b="1" dirty="0" err="1"/>
              <a:t>i.e</a:t>
            </a:r>
            <a:r>
              <a:rPr lang="en-GB" sz="2000" b="1" dirty="0"/>
              <a:t> I as a subject recommend you to see the movie since it looks nice to me.</a:t>
            </a:r>
          </a:p>
          <a:p>
            <a:pPr algn="just"/>
            <a:r>
              <a:rPr lang="en-GB" sz="2000" b="1" dirty="0"/>
              <a:t>Like the </a:t>
            </a:r>
            <a:r>
              <a:rPr lang="en-GB" sz="2000" b="1"/>
              <a:t>news paper reports </a:t>
            </a:r>
            <a:r>
              <a:rPr lang="en-GB" sz="2000" b="1" dirty="0"/>
              <a:t>“</a:t>
            </a:r>
            <a:r>
              <a:rPr lang="en-GB" sz="2000" b="1" dirty="0" err="1"/>
              <a:t>Kohli</a:t>
            </a:r>
            <a:r>
              <a:rPr lang="en-GB" sz="2000" b="1" dirty="0"/>
              <a:t> was batting on a good wicket”, here Oxford’s moralists will also find a choice or recommendation from the subject’s level as the conception of the good wicket is a subjective choice able notion or recommended wicket for the batsman that does favour for  their batting.</a:t>
            </a:r>
          </a:p>
          <a:p>
            <a:pPr algn="just"/>
            <a:r>
              <a:rPr lang="en-GB" sz="2000" b="1" dirty="0"/>
              <a:t>Ross&gt; </a:t>
            </a:r>
            <a:r>
              <a:rPr lang="en-US" sz="2000" dirty="0"/>
              <a:t>"What Renders a Right Act Right?”</a:t>
            </a:r>
          </a:p>
          <a:p>
            <a:pPr algn="just"/>
            <a:r>
              <a:rPr lang="en-US" sz="2000" b="1" dirty="0"/>
              <a:t>Pritchard</a:t>
            </a:r>
            <a:r>
              <a:rPr lang="en-US" sz="2000" dirty="0"/>
              <a:t>&gt; "Does Moral Philosophy Rest on a Mistake”? </a:t>
            </a:r>
            <a:endParaRPr lang="en-GB"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3562" y="4437112"/>
            <a:ext cx="1860438" cy="1702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2852"/>
            <a:ext cx="8229600" cy="714380"/>
          </a:xfrm>
        </p:spPr>
        <p:txBody>
          <a:bodyPr>
            <a:normAutofit/>
          </a:bodyPr>
          <a:lstStyle/>
          <a:p>
            <a:r>
              <a:rPr lang="en-IN" sz="3200" i="1" dirty="0">
                <a:solidFill>
                  <a:srgbClr val="002060"/>
                </a:solidFill>
                <a:effectLst/>
                <a:latin typeface="Aharoni" pitchFamily="2" charset="-79"/>
                <a:cs typeface="Aharoni" pitchFamily="2" charset="-79"/>
              </a:rPr>
              <a:t>What is the thing called Ethics? </a:t>
            </a:r>
            <a:endParaRPr lang="en-GB" sz="3200" i="1" dirty="0">
              <a:solidFill>
                <a:srgbClr val="002060"/>
              </a:solidFill>
              <a:effectLst/>
              <a:latin typeface="Aharoni" pitchFamily="2" charset="-79"/>
              <a:cs typeface="Aharoni" pitchFamily="2" charset="-79"/>
            </a:endParaRPr>
          </a:p>
        </p:txBody>
      </p:sp>
      <p:sp>
        <p:nvSpPr>
          <p:cNvPr id="3" name="Content Placeholder 2"/>
          <p:cNvSpPr>
            <a:spLocks noGrp="1"/>
          </p:cNvSpPr>
          <p:nvPr>
            <p:ph idx="1"/>
          </p:nvPr>
        </p:nvSpPr>
        <p:spPr>
          <a:xfrm>
            <a:off x="152400" y="836712"/>
            <a:ext cx="8686800" cy="5868888"/>
          </a:xfrm>
        </p:spPr>
        <p:txBody>
          <a:bodyPr>
            <a:normAutofit fontScale="92500" lnSpcReduction="20000"/>
          </a:bodyPr>
          <a:lstStyle/>
          <a:p>
            <a:pPr algn="just">
              <a:buNone/>
            </a:pPr>
            <a:r>
              <a:rPr lang="en-US" sz="1800" b="1"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Einstein says: </a:t>
            </a:r>
            <a:r>
              <a:rPr lang="en-US" sz="2000" b="1" i="1" dirty="0">
                <a:solidFill>
                  <a:schemeClr val="tx1"/>
                </a:solidFill>
                <a:latin typeface="Times New Roman" pitchFamily="18" charset="0"/>
                <a:cs typeface="Times New Roman" pitchFamily="18" charset="0"/>
              </a:rPr>
              <a:t>‘I do not believe in immortality of the individual, and I consider ethics to be an exclusively human concern with no superhuman authority behind it. Relativity applies to physics, not ethics.’</a:t>
            </a:r>
          </a:p>
          <a:p>
            <a:pPr algn="just">
              <a:buNone/>
            </a:pPr>
            <a:endParaRPr lang="en-US" sz="2000" b="1" i="1" dirty="0">
              <a:solidFill>
                <a:schemeClr val="tx1"/>
              </a:solidFill>
              <a:latin typeface="Times New Roman" pitchFamily="18" charset="0"/>
              <a:cs typeface="Times New Roman" pitchFamily="18" charset="0"/>
            </a:endParaRPr>
          </a:p>
          <a:p>
            <a:pPr algn="just">
              <a:buFont typeface="Wingdings" pitchFamily="2" charset="2"/>
              <a:buChar char="v"/>
            </a:pPr>
            <a:r>
              <a:rPr lang="en-US" sz="2000" b="1" i="1" dirty="0">
                <a:solidFill>
                  <a:schemeClr val="tx1"/>
                </a:solidFill>
                <a:latin typeface="Times New Roman" pitchFamily="18" charset="0"/>
                <a:cs typeface="Times New Roman" pitchFamily="18" charset="0"/>
              </a:rPr>
              <a:t>Background:  Methodologically Ethics differs from Science since Ethics studies values, whereas Science invokes evidential facts. Secondly,  Applied Ethics is a religion-free discipline  that supervenes on the rational and responsible agency.</a:t>
            </a:r>
          </a:p>
          <a:p>
            <a:pPr algn="ctr">
              <a:buNone/>
            </a:pPr>
            <a:endParaRPr lang="en-US" sz="2400" b="1" dirty="0">
              <a:solidFill>
                <a:schemeClr val="tx1"/>
              </a:solidFill>
              <a:latin typeface="Times New Roman" pitchFamily="18" charset="0"/>
              <a:cs typeface="Times New Roman" pitchFamily="18" charset="0"/>
            </a:endParaRPr>
          </a:p>
          <a:p>
            <a:pPr algn="ctr">
              <a:buNone/>
            </a:pPr>
            <a:r>
              <a:rPr lang="en-US" sz="2400" b="1" dirty="0">
                <a:solidFill>
                  <a:schemeClr val="tx1"/>
                </a:solidFill>
                <a:latin typeface="Times New Roman" pitchFamily="18" charset="0"/>
                <a:cs typeface="Times New Roman" pitchFamily="18" charset="0"/>
              </a:rPr>
              <a:t>MORALITY (Having to do with moral values)</a:t>
            </a:r>
          </a:p>
          <a:p>
            <a:pPr algn="ctr">
              <a:buNone/>
            </a:pPr>
            <a:endParaRPr lang="en-US" sz="2000" b="1" dirty="0">
              <a:solidFill>
                <a:schemeClr val="tx1"/>
              </a:solidFill>
              <a:latin typeface="Times New Roman" pitchFamily="18" charset="0"/>
              <a:cs typeface="Times New Roman" pitchFamily="18" charset="0"/>
            </a:endParaRPr>
          </a:p>
          <a:p>
            <a:pPr algn="ctr">
              <a:buNone/>
            </a:pPr>
            <a:endParaRPr lang="en-US" sz="2000" b="1" dirty="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just">
              <a:buNone/>
            </a:pPr>
            <a:endParaRPr lang="en-US" b="1" dirty="0">
              <a:solidFill>
                <a:schemeClr val="tx1"/>
              </a:solidFill>
              <a:latin typeface="Times New Roman" pitchFamily="18" charset="0"/>
              <a:cs typeface="Times New Roman" pitchFamily="18" charset="0"/>
            </a:endParaRPr>
          </a:p>
          <a:p>
            <a:pPr algn="just">
              <a:buNone/>
            </a:pPr>
            <a:r>
              <a:rPr lang="en-US" b="1" dirty="0">
                <a:solidFill>
                  <a:schemeClr val="tx1"/>
                </a:solidFill>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Descriptive                                                                  Prescriptive</a:t>
            </a:r>
          </a:p>
          <a:p>
            <a:pPr algn="just">
              <a:buNone/>
            </a:pPr>
            <a:r>
              <a:rPr lang="en-US" sz="2200" b="1" dirty="0">
                <a:solidFill>
                  <a:schemeClr val="tx1"/>
                </a:solidFill>
                <a:latin typeface="Times New Roman" pitchFamily="18" charset="0"/>
                <a:cs typeface="Times New Roman" pitchFamily="18" charset="0"/>
              </a:rPr>
              <a:t>      Factual  (Is)	                                                              Value (Ought)  		</a:t>
            </a:r>
          </a:p>
          <a:p>
            <a:pPr algn="just">
              <a:buNone/>
            </a:pPr>
            <a:r>
              <a:rPr lang="en-US" sz="2000" b="1" dirty="0">
                <a:solidFill>
                  <a:schemeClr val="tx1"/>
                </a:solidFill>
                <a:latin typeface="Times New Roman" pitchFamily="18" charset="0"/>
                <a:cs typeface="Times New Roman" pitchFamily="18" charset="0"/>
              </a:rPr>
              <a:t>      See, </a:t>
            </a:r>
            <a:r>
              <a:rPr lang="en-GB" sz="2000" b="1" dirty="0">
                <a:solidFill>
                  <a:schemeClr val="tx1"/>
                </a:solidFill>
                <a:latin typeface="Times New Roman" pitchFamily="18" charset="0"/>
                <a:cs typeface="Times New Roman" pitchFamily="18" charset="0"/>
              </a:rPr>
              <a:t>David C. Stove, </a:t>
            </a:r>
            <a:r>
              <a:rPr lang="en-US" sz="2000" b="1" dirty="0">
                <a:solidFill>
                  <a:schemeClr val="tx1"/>
                </a:solidFill>
                <a:latin typeface="Times New Roman" pitchFamily="18" charset="0"/>
                <a:cs typeface="Times New Roman" pitchFamily="18" charset="0"/>
              </a:rPr>
              <a:t>‘</a:t>
            </a:r>
            <a:r>
              <a:rPr lang="en-GB" sz="2000" b="1" dirty="0">
                <a:solidFill>
                  <a:schemeClr val="tx1"/>
                </a:solidFill>
                <a:latin typeface="Times New Roman" pitchFamily="18" charset="0"/>
                <a:cs typeface="Times New Roman" pitchFamily="18" charset="0"/>
              </a:rPr>
              <a:t>On Hume’s Is-Ought Thesis’, </a:t>
            </a:r>
            <a:r>
              <a:rPr lang="en-GB" sz="2000" b="1" i="1" dirty="0">
                <a:solidFill>
                  <a:schemeClr val="tx1"/>
                </a:solidFill>
                <a:latin typeface="Times New Roman" pitchFamily="18" charset="0"/>
                <a:cs typeface="Times New Roman" pitchFamily="18" charset="0"/>
              </a:rPr>
              <a:t>Hume Studies, </a:t>
            </a:r>
            <a:r>
              <a:rPr lang="en-GB" sz="2000" b="1" dirty="0" err="1">
                <a:solidFill>
                  <a:schemeClr val="tx1"/>
                </a:solidFill>
                <a:latin typeface="Times New Roman" pitchFamily="18" charset="0"/>
                <a:cs typeface="Times New Roman" pitchFamily="18" charset="0"/>
              </a:rPr>
              <a:t>Vol</a:t>
            </a:r>
            <a:r>
              <a:rPr lang="en-GB" sz="2000" b="1" dirty="0">
                <a:solidFill>
                  <a:schemeClr val="tx1"/>
                </a:solidFill>
                <a:latin typeface="Times New Roman" pitchFamily="18" charset="0"/>
                <a:cs typeface="Times New Roman" pitchFamily="18" charset="0"/>
              </a:rPr>
              <a:t> 4, No 2</a:t>
            </a:r>
            <a:r>
              <a:rPr lang="en-GB" sz="2000" b="1" i="1" dirty="0">
                <a:solidFill>
                  <a:schemeClr val="tx1"/>
                </a:solidFill>
                <a:latin typeface="Times New Roman" pitchFamily="18" charset="0"/>
                <a:cs typeface="Times New Roman" pitchFamily="18" charset="0"/>
              </a:rPr>
              <a:t>, </a:t>
            </a:r>
            <a:r>
              <a:rPr lang="en-GB" sz="2000" b="1" dirty="0">
                <a:solidFill>
                  <a:schemeClr val="tx1"/>
                </a:solidFill>
                <a:latin typeface="Times New Roman" pitchFamily="18" charset="0"/>
                <a:cs typeface="Times New Roman" pitchFamily="18" charset="0"/>
              </a:rPr>
              <a:t>1978, 64-72.</a:t>
            </a:r>
            <a:endParaRPr lang="en-US" sz="2000" b="1" dirty="0">
              <a:solidFill>
                <a:schemeClr val="tx1"/>
              </a:solidFill>
              <a:latin typeface="Times New Roman" pitchFamily="18" charset="0"/>
              <a:cs typeface="Times New Roman" pitchFamily="18" charset="0"/>
            </a:endParaRPr>
          </a:p>
          <a:p>
            <a:pPr algn="just">
              <a:buNone/>
            </a:pPr>
            <a:endParaRPr lang="en-US" b="1" dirty="0">
              <a:solidFill>
                <a:srgbClr val="800000"/>
              </a:solidFill>
              <a:latin typeface="Times New Roman" pitchFamily="18" charset="0"/>
              <a:cs typeface="Times New Roman" pitchFamily="18" charset="0"/>
            </a:endParaRPr>
          </a:p>
        </p:txBody>
      </p:sp>
      <p:sp>
        <p:nvSpPr>
          <p:cNvPr id="10" name="Down Arrow 9"/>
          <p:cNvSpPr/>
          <p:nvPr/>
        </p:nvSpPr>
        <p:spPr>
          <a:xfrm>
            <a:off x="4357686" y="3571876"/>
            <a:ext cx="484632" cy="692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rot="10800000" flipV="1">
            <a:off x="2987824" y="4221088"/>
            <a:ext cx="1571636"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572000" y="4221088"/>
            <a:ext cx="1428760"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endParaRPr lang="en-US" dirty="0"/>
          </a:p>
        </p:txBody>
      </p:sp>
      <p:sp>
        <p:nvSpPr>
          <p:cNvPr id="3" name="Content Placeholder 2"/>
          <p:cNvSpPr>
            <a:spLocks noGrp="1"/>
          </p:cNvSpPr>
          <p:nvPr>
            <p:ph idx="1"/>
          </p:nvPr>
        </p:nvSpPr>
        <p:spPr>
          <a:xfrm>
            <a:off x="609598" y="980728"/>
            <a:ext cx="7772402" cy="5377230"/>
          </a:xfrm>
        </p:spPr>
        <p:txBody>
          <a:bodyPr>
            <a:noAutofit/>
          </a:bodyPr>
          <a:lstStyle/>
          <a:p>
            <a:pPr algn="just"/>
            <a:r>
              <a:rPr lang="en-US" sz="2000" b="1" dirty="0"/>
              <a:t>Professor Prichard (</a:t>
            </a:r>
            <a:r>
              <a:rPr lang="en-US" sz="2000" b="1" i="1" dirty="0"/>
              <a:t>Duty and Interest</a:t>
            </a:r>
            <a:r>
              <a:rPr lang="en-US" sz="2000" b="1" dirty="0"/>
              <a:t>, p. 17) says: "When Plato raises the question 'What is justice?,' he does not mean 'What do we mean by the terms "justice" and "just" '?" "If he had meant that, he would have been raising what was only verbally, and not really in practice.</a:t>
            </a:r>
          </a:p>
          <a:p>
            <a:pPr algn="just"/>
            <a:r>
              <a:rPr lang="en-US" sz="2000" b="1" dirty="0"/>
              <a:t>We have long practice to be moral. And so called moral theories intend to guide us.</a:t>
            </a:r>
          </a:p>
          <a:p>
            <a:pPr algn="just"/>
            <a:r>
              <a:rPr lang="en-US" sz="2000" dirty="0"/>
              <a:t>He also writes:</a:t>
            </a:r>
          </a:p>
          <a:p>
            <a:pPr marL="0" indent="0" algn="just">
              <a:buNone/>
            </a:pPr>
            <a:r>
              <a:rPr lang="en-US" sz="2000" b="1" dirty="0"/>
              <a:t>Moral Philosophy is meant the knowledge which would satisfy this demand, there is no such knowledge, and all attempts to attain it are doomed to failure because they rest on a mistake, the mistake of supposing the possibility of proving what can only be apprehended directly by an act of moral thinking. </a:t>
            </a:r>
          </a:p>
          <a:p>
            <a:pPr marL="0" indent="0" algn="just">
              <a:buNone/>
            </a:pPr>
            <a:r>
              <a:rPr lang="en-US" sz="2000" b="1" dirty="0"/>
              <a:t>(Pritchard, “Does Moral Philosophy Rest on a Mistake?, Mind, 1912)</a:t>
            </a:r>
          </a:p>
        </p:txBody>
      </p:sp>
    </p:spTree>
    <p:extLst>
      <p:ext uri="{BB962C8B-B14F-4D97-AF65-F5344CB8AC3E}">
        <p14:creationId xmlns:p14="http://schemas.microsoft.com/office/powerpoint/2010/main" val="7636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571480"/>
            <a:ext cx="8229600" cy="5715040"/>
          </a:xfrm>
        </p:spPr>
        <p:txBody>
          <a:bodyPr>
            <a:normAutofit/>
          </a:bodyPr>
          <a:lstStyle/>
          <a:p>
            <a:pPr algn="just"/>
            <a:r>
              <a:rPr lang="en-GB" sz="2000" b="1" dirty="0"/>
              <a:t>One can argue to this sort of recommendation process of the fan/cricketer or the subjective sense. One can get the meaning of the evaluative term ‘good wicket’ without being engaging with cricket more.</a:t>
            </a:r>
          </a:p>
          <a:p>
            <a:pPr algn="just"/>
            <a:endParaRPr lang="en-GB" sz="2000" b="1" dirty="0"/>
          </a:p>
          <a:p>
            <a:pPr algn="just"/>
            <a:r>
              <a:rPr lang="en-GB" sz="2000" b="1" dirty="0"/>
              <a:t>Oxford’s moralists argue that the conception of good doesn’t have the objective force in principle. A  cricketer is good if they can skilfully play cricket, but a doctor is good if they treat their patient well. So the attributive quality that makes a cricketer good differs from the attributive quality that makes a doctor as a good doctor.   </a:t>
            </a:r>
          </a:p>
          <a:p>
            <a:pPr algn="just"/>
            <a:r>
              <a:rPr lang="en-GB" sz="2000" b="1" dirty="0"/>
              <a:t>So, good for them don’t preserve any proper descriptive force.</a:t>
            </a:r>
          </a:p>
          <a:p>
            <a:pPr algn="just"/>
            <a:r>
              <a:rPr lang="en-GB" sz="2000" b="1" dirty="0"/>
              <a:t>No one definition can define all the things are “good and so and so”. Good must have certain commendatory, but not any descriptive force.</a:t>
            </a:r>
          </a:p>
          <a:p>
            <a:pPr marL="0" indent="0" algn="just">
              <a:buNone/>
            </a:pPr>
            <a:endParaRPr lang="en-GB"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86439"/>
            <a:ext cx="7562801" cy="1054329"/>
          </a:xfrm>
        </p:spPr>
        <p:txBody>
          <a:bodyPr/>
          <a:lstStyle/>
          <a:p>
            <a:r>
              <a:rPr lang="en-US" b="1" dirty="0">
                <a:solidFill>
                  <a:srgbClr val="00B0F0"/>
                </a:solidFill>
              </a:rPr>
              <a:t>Good as comparison form</a:t>
            </a:r>
          </a:p>
        </p:txBody>
      </p:sp>
      <p:sp>
        <p:nvSpPr>
          <p:cNvPr id="3" name="Content Placeholder 2"/>
          <p:cNvSpPr>
            <a:spLocks noGrp="1"/>
          </p:cNvSpPr>
          <p:nvPr>
            <p:ph idx="1"/>
          </p:nvPr>
        </p:nvSpPr>
        <p:spPr>
          <a:xfrm>
            <a:off x="539552" y="1268760"/>
            <a:ext cx="7462864" cy="5040560"/>
          </a:xfrm>
        </p:spPr>
        <p:txBody>
          <a:bodyPr>
            <a:normAutofit/>
          </a:bodyPr>
          <a:lstStyle/>
          <a:p>
            <a:pPr algn="just"/>
            <a:r>
              <a:rPr lang="en-US" sz="2000" b="1" dirty="0"/>
              <a:t>The qualified good can be a comparison to the other things.</a:t>
            </a:r>
          </a:p>
          <a:p>
            <a:pPr algn="just">
              <a:buNone/>
            </a:pPr>
            <a:endParaRPr lang="en-US" sz="2000" b="1" dirty="0"/>
          </a:p>
          <a:p>
            <a:pPr algn="just"/>
            <a:r>
              <a:rPr lang="en-US" sz="2000" b="1" dirty="0"/>
              <a:t>Here the meaning of the whole sentence would be determined through what has been placed in place of X. For example, “A GOOD </a:t>
            </a:r>
            <a:r>
              <a:rPr lang="en-US" sz="2000" b="1" dirty="0">
                <a:solidFill>
                  <a:srgbClr val="FF0000"/>
                </a:solidFill>
              </a:rPr>
              <a:t>X</a:t>
            </a:r>
            <a:r>
              <a:rPr lang="en-US" sz="2000" b="1" dirty="0"/>
              <a:t>”. </a:t>
            </a:r>
          </a:p>
          <a:p>
            <a:pPr algn="just"/>
            <a:endParaRPr lang="en-US" sz="2000" b="1" dirty="0"/>
          </a:p>
          <a:p>
            <a:pPr algn="just"/>
            <a:r>
              <a:rPr lang="en-US" sz="2000" b="1" dirty="0"/>
              <a:t>You can see the functional comparison or the merit-centric comparison or quality-centric and so on. The boundary would be very extensive and abstract too. </a:t>
            </a:r>
          </a:p>
          <a:p>
            <a:pPr algn="just">
              <a:buNone/>
            </a:pPr>
            <a:endParaRPr lang="en-US" sz="2000" b="1" dirty="0"/>
          </a:p>
          <a:p>
            <a:pPr algn="just"/>
            <a:r>
              <a:rPr lang="en-US" sz="2000" b="1" dirty="0"/>
              <a:t>The criterion of value can make an object a good thing.    </a:t>
            </a:r>
          </a:p>
        </p:txBody>
      </p:sp>
    </p:spTree>
    <p:extLst>
      <p:ext uri="{BB962C8B-B14F-4D97-AF65-F5344CB8AC3E}">
        <p14:creationId xmlns:p14="http://schemas.microsoft.com/office/powerpoint/2010/main" val="405154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a:solidFill>
                  <a:srgbClr val="00B0F0"/>
                </a:solidFill>
              </a:rPr>
              <a:t>Functional aspect of good</a:t>
            </a:r>
          </a:p>
        </p:txBody>
      </p:sp>
      <p:sp>
        <p:nvSpPr>
          <p:cNvPr id="3" name="Content Placeholder 2"/>
          <p:cNvSpPr>
            <a:spLocks noGrp="1"/>
          </p:cNvSpPr>
          <p:nvPr>
            <p:ph idx="1"/>
          </p:nvPr>
        </p:nvSpPr>
        <p:spPr>
          <a:xfrm>
            <a:off x="457200" y="1066800"/>
            <a:ext cx="8229600" cy="5362596"/>
          </a:xfrm>
        </p:spPr>
        <p:txBody>
          <a:bodyPr/>
          <a:lstStyle/>
          <a:p>
            <a:pPr algn="just"/>
            <a:endParaRPr lang="en-US" b="1" dirty="0"/>
          </a:p>
          <a:p>
            <a:pPr algn="just"/>
            <a:r>
              <a:rPr lang="en-US" sz="2000" b="1" dirty="0"/>
              <a:t>R. M Hare, in his work </a:t>
            </a:r>
            <a:r>
              <a:rPr lang="en-US" sz="2000" b="1" i="1" dirty="0"/>
              <a:t>Moral Thinking </a:t>
            </a:r>
            <a:r>
              <a:rPr lang="en-US" sz="2000" b="1" dirty="0"/>
              <a:t>(1982), induces the functional aspect of good. He emphasizes the idea of a </a:t>
            </a:r>
            <a:r>
              <a:rPr lang="en-US" sz="2000" b="1" i="1" dirty="0">
                <a:solidFill>
                  <a:srgbClr val="FF0000"/>
                </a:solidFill>
                <a:latin typeface="Aharoni" pitchFamily="2" charset="-79"/>
                <a:cs typeface="Aharoni" pitchFamily="2" charset="-79"/>
              </a:rPr>
              <a:t>good mobile </a:t>
            </a:r>
            <a:r>
              <a:rPr lang="en-US" sz="2000" b="1" dirty="0"/>
              <a:t>that may function well. So, we can consider the concept good from the meaning of its function or see the efficiency level.</a:t>
            </a:r>
          </a:p>
          <a:p>
            <a:pPr algn="just"/>
            <a:r>
              <a:rPr lang="en-US" sz="2000" b="1" dirty="0">
                <a:solidFill>
                  <a:srgbClr val="C00000"/>
                </a:solidFill>
              </a:rPr>
              <a:t>Something is good only if it functions efficiently. </a:t>
            </a:r>
          </a:p>
          <a:p>
            <a:pPr algn="just"/>
            <a:r>
              <a:rPr lang="en-US" sz="2000" b="1" dirty="0"/>
              <a:t>Here we are talking about the function of a noun.</a:t>
            </a:r>
          </a:p>
          <a:p>
            <a:pPr algn="just"/>
            <a:r>
              <a:rPr lang="en-US" sz="2000" b="1" dirty="0"/>
              <a:t>But all these look context-specific.</a:t>
            </a:r>
          </a:p>
          <a:p>
            <a:pPr algn="just"/>
            <a:r>
              <a:rPr lang="en-US" sz="2000" b="1" dirty="0"/>
              <a:t>There are non-functional nouns like “sunset” that seem good in the sense of the function as a commendation. </a:t>
            </a:r>
          </a:p>
          <a:p>
            <a:pPr algn="just"/>
            <a:r>
              <a:rPr lang="en-US" sz="2000" b="1" dirty="0"/>
              <a:t>For R. M Hare, to commend or prescribe something is to mention as being good to the appliers. Good for us is the primeval general adjective for commendation.   </a:t>
            </a:r>
          </a:p>
          <a:p>
            <a:pPr marL="0" indent="0" algn="just">
              <a:buNone/>
            </a:pPr>
            <a:endParaRPr lang="en-US" b="1" dirty="0"/>
          </a:p>
        </p:txBody>
      </p:sp>
    </p:spTree>
    <p:extLst>
      <p:ext uri="{BB962C8B-B14F-4D97-AF65-F5344CB8AC3E}">
        <p14:creationId xmlns:p14="http://schemas.microsoft.com/office/powerpoint/2010/main" val="344303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908720"/>
            <a:ext cx="8034368" cy="5472608"/>
          </a:xfrm>
        </p:spPr>
        <p:txBody>
          <a:bodyPr/>
          <a:lstStyle/>
          <a:p>
            <a:pPr algn="just"/>
            <a:r>
              <a:rPr lang="en-US" b="1" dirty="0"/>
              <a:t>Philosopher’s call “Inverted commas use” centric assessments like “the sunset was looking awesome, but I felt too cold” may be an </a:t>
            </a:r>
            <a:r>
              <a:rPr lang="en-US" b="1" dirty="0">
                <a:solidFill>
                  <a:srgbClr val="C00000"/>
                </a:solidFill>
              </a:rPr>
              <a:t>egocentric/subjective</a:t>
            </a:r>
            <a:r>
              <a:rPr lang="en-US" b="1" dirty="0"/>
              <a:t> commendation. </a:t>
            </a:r>
          </a:p>
          <a:p>
            <a:pPr marL="0" indent="0" algn="ctr">
              <a:buNone/>
            </a:pPr>
            <a:r>
              <a:rPr lang="en-US" b="1" i="1" dirty="0"/>
              <a:t>GOOD</a:t>
            </a:r>
          </a:p>
          <a:p>
            <a:pPr marL="0" indent="0" algn="ctr">
              <a:buNone/>
            </a:pPr>
            <a:r>
              <a:rPr lang="en-US" b="1" dirty="0"/>
              <a:t> </a:t>
            </a:r>
          </a:p>
          <a:p>
            <a:pPr marL="0" indent="0" algn="r">
              <a:buNone/>
            </a:pPr>
            <a:endParaRPr lang="en-US" b="1" dirty="0"/>
          </a:p>
          <a:p>
            <a:pPr marL="0" indent="0" algn="r">
              <a:buNone/>
            </a:pPr>
            <a:r>
              <a:rPr lang="en-US" b="1" i="1" dirty="0"/>
              <a:t>Good for the subject                                                    Good for all</a:t>
            </a:r>
          </a:p>
        </p:txBody>
      </p:sp>
      <p:cxnSp>
        <p:nvCxnSpPr>
          <p:cNvPr id="5" name="Elbow Connector 4"/>
          <p:cNvCxnSpPr/>
          <p:nvPr/>
        </p:nvCxnSpPr>
        <p:spPr>
          <a:xfrm>
            <a:off x="5072066" y="2143116"/>
            <a:ext cx="2314467" cy="9427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flipV="1">
            <a:off x="1785918" y="2143116"/>
            <a:ext cx="2388747" cy="982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7624" y="4038600"/>
            <a:ext cx="2619375" cy="174307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929168"/>
            <a:ext cx="2619375" cy="1743075"/>
          </a:xfrm>
          <a:prstGeom prst="rect">
            <a:avLst/>
          </a:prstGeom>
        </p:spPr>
      </p:pic>
    </p:spTree>
    <p:extLst>
      <p:ext uri="{BB962C8B-B14F-4D97-AF65-F5344CB8AC3E}">
        <p14:creationId xmlns:p14="http://schemas.microsoft.com/office/powerpoint/2010/main" val="18000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IN" sz="3200" b="1" dirty="0">
                <a:latin typeface="Times New Roman" pitchFamily="18" charset="0"/>
                <a:cs typeface="Times New Roman" pitchFamily="18" charset="0"/>
              </a:rPr>
              <a:t>Moral Ethics </a:t>
            </a:r>
            <a:endParaRPr lang="en-GB"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686800" cy="5715000"/>
          </a:xfrm>
        </p:spPr>
        <p:txBody>
          <a:bodyPr>
            <a:normAutofit/>
          </a:bodyPr>
          <a:lstStyle/>
          <a:p>
            <a:pPr algn="just"/>
            <a:r>
              <a:rPr lang="en-US" sz="2000" b="1" dirty="0">
                <a:solidFill>
                  <a:schemeClr val="tx1"/>
                </a:solidFill>
                <a:latin typeface="Aharoni" pitchFamily="2" charset="-79"/>
                <a:cs typeface="Aharoni" pitchFamily="2" charset="-79"/>
              </a:rPr>
              <a:t>Ethics is the study of moral judgments of human beings and non-human beings and the environment.</a:t>
            </a:r>
          </a:p>
          <a:p>
            <a:pPr algn="just"/>
            <a:r>
              <a:rPr lang="en-US" sz="2000" b="1" dirty="0">
                <a:solidFill>
                  <a:schemeClr val="tx1"/>
                </a:solidFill>
                <a:latin typeface="Aharoni" pitchFamily="2" charset="-79"/>
                <a:cs typeface="Aharoni" pitchFamily="2" charset="-79"/>
              </a:rPr>
              <a:t>Morality identifies in ascribed some informal conducts and particular codes that are mutually followed by a group of people and other members of the society from a rational and reasonable common ground by applying moral rules, ideals, good disposition to avoid harm, evil or wrong to the society or human beings, non-human beings and environment . </a:t>
            </a:r>
          </a:p>
          <a:p>
            <a:pPr algn="just"/>
            <a:r>
              <a:rPr lang="en-US" sz="2000" b="1" dirty="0">
                <a:solidFill>
                  <a:schemeClr val="tx1"/>
                </a:solidFill>
                <a:latin typeface="Aharoni" pitchFamily="2" charset="-79"/>
                <a:cs typeface="Aharoni" pitchFamily="2" charset="-79"/>
              </a:rPr>
              <a:t>The parameter of morality depends on the universalistic sense that is called the </a:t>
            </a:r>
            <a:r>
              <a:rPr lang="en-US" sz="2000" b="1" i="1" dirty="0">
                <a:solidFill>
                  <a:schemeClr val="accent4"/>
                </a:solidFill>
                <a:latin typeface="Aharoni" pitchFamily="2" charset="-79"/>
                <a:cs typeface="Aharoni" pitchFamily="2" charset="-79"/>
              </a:rPr>
              <a:t>prescriptive model of morality</a:t>
            </a:r>
            <a:r>
              <a:rPr lang="en-US" sz="2000" b="1" dirty="0">
                <a:solidFill>
                  <a:schemeClr val="tx1"/>
                </a:solidFill>
                <a:latin typeface="Aharoni" pitchFamily="2" charset="-79"/>
                <a:cs typeface="Aharoni" pitchFamily="2" charset="-79"/>
              </a:rPr>
              <a:t>. Hume believes that the prescriptive term ‘ought’ can not be deduced from the </a:t>
            </a:r>
            <a:r>
              <a:rPr lang="en-US" sz="2000" b="1" i="1" dirty="0">
                <a:solidFill>
                  <a:schemeClr val="accent4"/>
                </a:solidFill>
                <a:latin typeface="Aharoni" pitchFamily="2" charset="-79"/>
                <a:cs typeface="Aharoni" pitchFamily="2" charset="-79"/>
              </a:rPr>
              <a:t>descriptive</a:t>
            </a:r>
            <a:r>
              <a:rPr lang="en-US" sz="2000" b="1" dirty="0">
                <a:solidFill>
                  <a:schemeClr val="tx1"/>
                </a:solidFill>
                <a:latin typeface="Aharoni" pitchFamily="2" charset="-79"/>
                <a:cs typeface="Aharoni" pitchFamily="2" charset="-79"/>
              </a:rPr>
              <a:t> premise like ‘is’ that seems more factual.</a:t>
            </a:r>
          </a:p>
          <a:p>
            <a:pPr algn="just"/>
            <a:r>
              <a:rPr lang="en-US" sz="2000" b="1" dirty="0">
                <a:solidFill>
                  <a:schemeClr val="tx1"/>
                </a:solidFill>
                <a:latin typeface="Aharoni" pitchFamily="2" charset="-79"/>
                <a:cs typeface="Aharoni" pitchFamily="2" charset="-79"/>
              </a:rPr>
              <a:t>This looks a flawed theory </a:t>
            </a:r>
            <a:r>
              <a:rPr lang="en-GB" sz="2000" b="1" dirty="0">
                <a:solidFill>
                  <a:schemeClr val="tx1"/>
                </a:solidFill>
                <a:latin typeface="Aharoni" pitchFamily="2" charset="-79"/>
                <a:cs typeface="Aharoni" pitchFamily="2" charset="-79"/>
              </a:rPr>
              <a:t>For example: ‘</a:t>
            </a:r>
            <a:r>
              <a:rPr lang="en-GB" sz="2000" b="1" i="1" dirty="0">
                <a:solidFill>
                  <a:schemeClr val="tx1"/>
                </a:solidFill>
                <a:latin typeface="Aharoni" pitchFamily="2" charset="-79"/>
                <a:cs typeface="Aharoni" pitchFamily="2" charset="-79"/>
              </a:rPr>
              <a:t>Any immoral act is punishable</a:t>
            </a:r>
            <a:r>
              <a:rPr lang="en-GB" sz="2000" b="1" dirty="0">
                <a:solidFill>
                  <a:schemeClr val="tx1"/>
                </a:solidFill>
                <a:latin typeface="Aharoni" pitchFamily="2" charset="-79"/>
                <a:cs typeface="Aharoni" pitchFamily="2" charset="-79"/>
              </a:rPr>
              <a:t>’ or so on. </a:t>
            </a:r>
            <a:endParaRPr lang="en-US" sz="2000" b="1" dirty="0">
              <a:solidFill>
                <a:schemeClr val="tx1"/>
              </a:solidFill>
              <a:latin typeface="Aharoni" pitchFamily="2" charset="-79"/>
              <a:cs typeface="Aharoni" pitchFamily="2" charset="-79"/>
            </a:endParaRPr>
          </a:p>
          <a:p>
            <a:pPr algn="just">
              <a:buFont typeface="Wingdings" pitchFamily="2" charset="2"/>
              <a:buChar char="Ø"/>
            </a:pPr>
            <a:r>
              <a:rPr lang="en-US" sz="2000" b="1" dirty="0">
                <a:solidFill>
                  <a:srgbClr val="002060"/>
                </a:solidFill>
                <a:latin typeface="Aharoni" pitchFamily="2" charset="-79"/>
                <a:cs typeface="Aharoni" pitchFamily="2" charset="-79"/>
              </a:rPr>
              <a:t>See, </a:t>
            </a:r>
            <a:r>
              <a:rPr lang="en-GB" sz="2000" b="1" dirty="0">
                <a:solidFill>
                  <a:srgbClr val="002060"/>
                </a:solidFill>
                <a:latin typeface="Aharoni" pitchFamily="2" charset="-79"/>
                <a:cs typeface="Aharoni" pitchFamily="2" charset="-79"/>
              </a:rPr>
              <a:t>David C. Stove, </a:t>
            </a:r>
            <a:r>
              <a:rPr lang="en-US" sz="2000" b="1" dirty="0">
                <a:solidFill>
                  <a:srgbClr val="002060"/>
                </a:solidFill>
                <a:latin typeface="Aharoni" pitchFamily="2" charset="-79"/>
                <a:cs typeface="Aharoni" pitchFamily="2" charset="-79"/>
              </a:rPr>
              <a:t>‘</a:t>
            </a:r>
            <a:r>
              <a:rPr lang="en-GB" sz="2000" b="1" dirty="0">
                <a:solidFill>
                  <a:srgbClr val="002060"/>
                </a:solidFill>
                <a:latin typeface="Aharoni" pitchFamily="2" charset="-79"/>
                <a:cs typeface="Aharoni" pitchFamily="2" charset="-79"/>
              </a:rPr>
              <a:t>On Hume’s Is-Ought Thesis’, </a:t>
            </a:r>
            <a:r>
              <a:rPr lang="en-GB" sz="2000" b="1" i="1" dirty="0">
                <a:solidFill>
                  <a:srgbClr val="002060"/>
                </a:solidFill>
                <a:latin typeface="Aharoni" pitchFamily="2" charset="-79"/>
                <a:cs typeface="Aharoni" pitchFamily="2" charset="-79"/>
              </a:rPr>
              <a:t>Hume Studies, </a:t>
            </a:r>
            <a:r>
              <a:rPr lang="en-GB" sz="2000" b="1" dirty="0" err="1">
                <a:solidFill>
                  <a:srgbClr val="002060"/>
                </a:solidFill>
                <a:latin typeface="Aharoni" pitchFamily="2" charset="-79"/>
                <a:cs typeface="Aharoni" pitchFamily="2" charset="-79"/>
              </a:rPr>
              <a:t>Vol</a:t>
            </a:r>
            <a:r>
              <a:rPr lang="en-GB" sz="2000" b="1" dirty="0">
                <a:solidFill>
                  <a:srgbClr val="002060"/>
                </a:solidFill>
                <a:latin typeface="Aharoni" pitchFamily="2" charset="-79"/>
                <a:cs typeface="Aharoni" pitchFamily="2" charset="-79"/>
              </a:rPr>
              <a:t> 4, No 2</a:t>
            </a:r>
            <a:r>
              <a:rPr lang="en-GB" sz="2000" b="1" i="1" dirty="0">
                <a:solidFill>
                  <a:srgbClr val="002060"/>
                </a:solidFill>
                <a:latin typeface="Aharoni" pitchFamily="2" charset="-79"/>
                <a:cs typeface="Aharoni" pitchFamily="2" charset="-79"/>
              </a:rPr>
              <a:t>, </a:t>
            </a:r>
            <a:r>
              <a:rPr lang="en-GB" sz="2000" b="1" dirty="0">
                <a:solidFill>
                  <a:srgbClr val="002060"/>
                </a:solidFill>
                <a:latin typeface="Aharoni" pitchFamily="2" charset="-79"/>
                <a:cs typeface="Aharoni" pitchFamily="2" charset="-79"/>
              </a:rPr>
              <a:t>1978, 64-72</a:t>
            </a:r>
            <a:r>
              <a:rPr lang="en-GB" sz="2000" b="1" dirty="0">
                <a:solidFill>
                  <a:schemeClr val="tx1"/>
                </a:solidFill>
                <a:latin typeface="Aharoni" pitchFamily="2" charset="-79"/>
                <a:cs typeface="Aharoni" pitchFamily="2" charset="-79"/>
              </a:rPr>
              <a:t>.</a:t>
            </a:r>
            <a:endParaRPr lang="en-US" sz="2000" b="1" dirty="0">
              <a:solidFill>
                <a:schemeClr val="tx1"/>
              </a:solidFill>
              <a:latin typeface="Aharoni" pitchFamily="2" charset="-79"/>
              <a:cs typeface="Aharoni" pitchFamily="2" charset="-79"/>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130753" cy="1320800"/>
          </a:xfrm>
        </p:spPr>
        <p:txBody>
          <a:bodyPr>
            <a:normAutofit/>
          </a:bodyPr>
          <a:lstStyle/>
          <a:p>
            <a:r>
              <a:rPr lang="en-IN" sz="4000" dirty="0">
                <a:solidFill>
                  <a:srgbClr val="C00000"/>
                </a:solidFill>
                <a:latin typeface="Aharoni" pitchFamily="2" charset="-79"/>
                <a:cs typeface="Aharoni" pitchFamily="2" charset="-79"/>
              </a:rPr>
              <a:t>                Moral  Agent</a:t>
            </a:r>
            <a:br>
              <a:rPr lang="en-IN" sz="3200" dirty="0">
                <a:solidFill>
                  <a:srgbClr val="002060"/>
                </a:solidFill>
                <a:latin typeface="Aharoni" pitchFamily="2" charset="-79"/>
                <a:cs typeface="Aharoni" pitchFamily="2" charset="-79"/>
              </a:rPr>
            </a:br>
            <a:endParaRPr lang="en-GB" sz="3200" dirty="0">
              <a:solidFill>
                <a:srgbClr val="002060"/>
              </a:solidFill>
              <a:latin typeface="Aharoni" pitchFamily="2" charset="-79"/>
              <a:cs typeface="Aharoni" pitchFamily="2" charset="-79"/>
            </a:endParaRPr>
          </a:p>
        </p:txBody>
      </p:sp>
      <p:sp>
        <p:nvSpPr>
          <p:cNvPr id="3" name="Content Placeholder 2"/>
          <p:cNvSpPr>
            <a:spLocks noGrp="1"/>
          </p:cNvSpPr>
          <p:nvPr>
            <p:ph idx="1"/>
          </p:nvPr>
        </p:nvSpPr>
        <p:spPr>
          <a:xfrm>
            <a:off x="377338" y="1066800"/>
            <a:ext cx="8451744" cy="5410200"/>
          </a:xfrm>
        </p:spPr>
        <p:txBody>
          <a:bodyPr>
            <a:normAutofit fontScale="92500" lnSpcReduction="10000"/>
          </a:bodyPr>
          <a:lstStyle/>
          <a:p>
            <a:pPr algn="just"/>
            <a:endParaRPr lang="en-US" b="1" dirty="0">
              <a:solidFill>
                <a:schemeClr val="bg1"/>
              </a:solidFill>
              <a:latin typeface="Times New Roman" pitchFamily="18" charset="0"/>
              <a:cs typeface="Times New Roman" pitchFamily="18" charset="0"/>
            </a:endParaRPr>
          </a:p>
          <a:p>
            <a:pPr algn="just">
              <a:buNone/>
            </a:pPr>
            <a:r>
              <a:rPr lang="en-US" b="1" dirty="0">
                <a:solidFill>
                  <a:schemeClr val="bg1"/>
                </a:solidFill>
                <a:latin typeface="Times New Roman" pitchFamily="18" charset="0"/>
                <a:cs typeface="Times New Roman" pitchFamily="18" charset="0"/>
              </a:rPr>
              <a:t>    1                                                                                  2</a:t>
            </a:r>
          </a:p>
          <a:p>
            <a:pPr algn="just"/>
            <a:endParaRPr lang="en-US" b="1" dirty="0">
              <a:solidFill>
                <a:srgbClr val="FF0000"/>
              </a:solidFill>
              <a:latin typeface="Times New Roman" pitchFamily="18" charset="0"/>
              <a:cs typeface="Times New Roman" pitchFamily="18" charset="0"/>
            </a:endParaRPr>
          </a:p>
          <a:p>
            <a:pPr algn="just"/>
            <a:endParaRPr lang="en-US" b="1" dirty="0">
              <a:solidFill>
                <a:srgbClr val="FF0000"/>
              </a:solidFill>
              <a:latin typeface="Times New Roman" pitchFamily="18" charset="0"/>
              <a:cs typeface="Times New Roman" pitchFamily="18" charset="0"/>
            </a:endParaRPr>
          </a:p>
          <a:p>
            <a:pPr algn="just"/>
            <a:endParaRPr lang="en-US" b="1" dirty="0">
              <a:solidFill>
                <a:srgbClr val="FF0000"/>
              </a:solidFill>
              <a:latin typeface="Times New Roman" pitchFamily="18" charset="0"/>
              <a:cs typeface="Times New Roman" pitchFamily="18" charset="0"/>
            </a:endParaRPr>
          </a:p>
          <a:p>
            <a:pPr algn="just">
              <a:buNone/>
            </a:pPr>
            <a:r>
              <a:rPr lang="en-US" b="1" dirty="0">
                <a:solidFill>
                  <a:srgbClr val="FF0000"/>
                </a:solidFill>
                <a:latin typeface="Times New Roman" pitchFamily="18" charset="0"/>
                <a:cs typeface="Times New Roman" pitchFamily="18" charset="0"/>
              </a:rPr>
              <a:t>    </a:t>
            </a:r>
          </a:p>
          <a:p>
            <a:pPr algn="ctr">
              <a:buNone/>
            </a:pPr>
            <a:r>
              <a:rPr lang="en-US" b="1" dirty="0">
                <a:solidFill>
                  <a:schemeClr val="bg1"/>
                </a:solidFill>
                <a:latin typeface="Times New Roman" pitchFamily="18" charset="0"/>
                <a:cs typeface="Times New Roman" pitchFamily="18" charset="0"/>
              </a:rPr>
              <a:t>3</a:t>
            </a:r>
          </a:p>
          <a:p>
            <a:pPr algn="just">
              <a:buNone/>
            </a:pPr>
            <a:r>
              <a:rPr lang="en-US" sz="2200" b="1" dirty="0">
                <a:solidFill>
                  <a:srgbClr val="C00000"/>
                </a:solidFill>
                <a:latin typeface="Times New Roman" pitchFamily="18" charset="0"/>
                <a:cs typeface="Times New Roman" pitchFamily="18" charset="0"/>
              </a:rPr>
              <a:t>Moral sense</a:t>
            </a:r>
            <a:r>
              <a:rPr lang="en-US" b="1" dirty="0">
                <a:solidFill>
                  <a:srgbClr val="002060"/>
                </a:solidFill>
                <a:latin typeface="Times New Roman" pitchFamily="18" charset="0"/>
                <a:cs typeface="Times New Roman" pitchFamily="18" charset="0"/>
              </a:rPr>
              <a:t>                                                                                                        </a:t>
            </a:r>
            <a:r>
              <a:rPr lang="en-US" b="1" dirty="0">
                <a:solidFill>
                  <a:srgbClr val="C00000"/>
                </a:solidFill>
                <a:latin typeface="Times New Roman" pitchFamily="18" charset="0"/>
                <a:cs typeface="Times New Roman" pitchFamily="18" charset="0"/>
              </a:rPr>
              <a:t>Responsibility</a:t>
            </a:r>
          </a:p>
          <a:p>
            <a:pPr algn="just"/>
            <a:endParaRPr lang="en-US" b="1" dirty="0">
              <a:solidFill>
                <a:schemeClr val="bg1"/>
              </a:solidFill>
              <a:latin typeface="Times New Roman" pitchFamily="18" charset="0"/>
              <a:cs typeface="Times New Roman" pitchFamily="18" charset="0"/>
            </a:endParaRPr>
          </a:p>
          <a:p>
            <a:pPr algn="just">
              <a:buFont typeface="Wingdings" pitchFamily="2" charset="2"/>
              <a:buChar char="Ø"/>
            </a:pPr>
            <a:endParaRPr lang="en-GB" b="1" dirty="0">
              <a:solidFill>
                <a:srgbClr val="800000"/>
              </a:solidFill>
              <a:latin typeface="Times New Roman" pitchFamily="18" charset="0"/>
              <a:cs typeface="Times New Roman" pitchFamily="18" charset="0"/>
            </a:endParaRPr>
          </a:p>
          <a:p>
            <a:pPr algn="just">
              <a:buNone/>
            </a:pPr>
            <a:endParaRPr lang="en-GB" b="1" dirty="0">
              <a:solidFill>
                <a:srgbClr val="800000"/>
              </a:solidFill>
              <a:latin typeface="Times New Roman" pitchFamily="18" charset="0"/>
              <a:cs typeface="Times New Roman" pitchFamily="18" charset="0"/>
            </a:endParaRPr>
          </a:p>
          <a:p>
            <a:pPr algn="just">
              <a:buFont typeface="Wingdings" pitchFamily="2" charset="2"/>
              <a:buChar char="Ø"/>
            </a:pPr>
            <a:r>
              <a:rPr lang="en-GB" sz="2600" b="1" dirty="0">
                <a:solidFill>
                  <a:schemeClr val="tx1"/>
                </a:solidFill>
                <a:latin typeface="Times New Roman" pitchFamily="18" charset="0"/>
                <a:cs typeface="Times New Roman" pitchFamily="18" charset="0"/>
              </a:rPr>
              <a:t>A morally responsible person truly holds an individual moral agency and collective agency together. (</a:t>
            </a:r>
            <a:r>
              <a:rPr lang="en-GB" sz="2600" b="1" dirty="0" err="1">
                <a:solidFill>
                  <a:schemeClr val="tx1"/>
                </a:solidFill>
                <a:latin typeface="Times New Roman" pitchFamily="18" charset="0"/>
                <a:cs typeface="Times New Roman" pitchFamily="18" charset="0"/>
              </a:rPr>
              <a:t>Chakraborty</a:t>
            </a:r>
            <a:r>
              <a:rPr lang="en-GB" sz="2600" b="1" dirty="0">
                <a:solidFill>
                  <a:schemeClr val="tx1"/>
                </a:solidFill>
                <a:latin typeface="Times New Roman" pitchFamily="18" charset="0"/>
                <a:cs typeface="Times New Roman" pitchFamily="18" charset="0"/>
              </a:rPr>
              <a:t>, 2018)</a:t>
            </a:r>
            <a:endParaRPr lang="en-GB" sz="2600" b="1" i="1" dirty="0">
              <a:solidFill>
                <a:schemeClr val="tx1"/>
              </a:solidFill>
              <a:latin typeface="Times New Roman" pitchFamily="18" charset="0"/>
              <a:cs typeface="Times New Roman" pitchFamily="18" charset="0"/>
            </a:endParaRPr>
          </a:p>
        </p:txBody>
      </p:sp>
      <p:sp>
        <p:nvSpPr>
          <p:cNvPr id="4" name="Down Arrow 3"/>
          <p:cNvSpPr/>
          <p:nvPr/>
        </p:nvSpPr>
        <p:spPr>
          <a:xfrm>
            <a:off x="4495800" y="1143000"/>
            <a:ext cx="484632" cy="978408"/>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cxnSp>
        <p:nvCxnSpPr>
          <p:cNvPr id="7" name="Straight Arrow Connector 6"/>
          <p:cNvCxnSpPr/>
          <p:nvPr/>
        </p:nvCxnSpPr>
        <p:spPr>
          <a:xfrm>
            <a:off x="4572000" y="1928802"/>
            <a:ext cx="2685160" cy="200135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rot="10800000" flipV="1">
            <a:off x="1928794" y="1928802"/>
            <a:ext cx="2918840" cy="20002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38" y="1884670"/>
            <a:ext cx="2113491" cy="15851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0007" y="1884670"/>
            <a:ext cx="2339075" cy="145042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5856" y="3284984"/>
            <a:ext cx="2840523" cy="16020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60648"/>
            <a:ext cx="8686800" cy="2596848"/>
          </a:xfrm>
        </p:spPr>
        <p:txBody>
          <a:bodyPr>
            <a:noAutofit/>
          </a:bodyPr>
          <a:lstStyle/>
          <a:p>
            <a:pPr algn="ctr"/>
            <a:r>
              <a:rPr lang="en-IN" sz="3600" dirty="0">
                <a:solidFill>
                  <a:srgbClr val="996600"/>
                </a:solidFill>
                <a:effectLst/>
                <a:latin typeface="Aharoni" pitchFamily="2" charset="-79"/>
                <a:cs typeface="Aharoni" pitchFamily="2" charset="-79"/>
              </a:rPr>
              <a:t>       </a:t>
            </a:r>
            <a:r>
              <a:rPr lang="en-IN" sz="3600" dirty="0">
                <a:solidFill>
                  <a:srgbClr val="FF0000"/>
                </a:solidFill>
                <a:effectLst/>
                <a:latin typeface="Aharoni" pitchFamily="2" charset="-79"/>
                <a:cs typeface="Aharoni" pitchFamily="2" charset="-79"/>
              </a:rPr>
              <a:t>Whether Morality is </a:t>
            </a:r>
            <a:br>
              <a:rPr lang="en-IN" sz="3600" dirty="0">
                <a:solidFill>
                  <a:srgbClr val="FF0000"/>
                </a:solidFill>
                <a:effectLst/>
                <a:latin typeface="Aharoni" pitchFamily="2" charset="-79"/>
                <a:cs typeface="Aharoni" pitchFamily="2" charset="-79"/>
              </a:rPr>
            </a:br>
            <a:r>
              <a:rPr lang="en-IN" sz="3600" dirty="0">
                <a:solidFill>
                  <a:srgbClr val="FF0000"/>
                </a:solidFill>
                <a:effectLst/>
                <a:latin typeface="Aharoni" pitchFamily="2" charset="-79"/>
                <a:cs typeface="Aharoni" pitchFamily="2" charset="-79"/>
              </a:rPr>
              <a:t>    Subjective or Objective?</a:t>
            </a:r>
            <a:br>
              <a:rPr lang="en-IN" sz="3200" dirty="0">
                <a:solidFill>
                  <a:srgbClr val="00B0F0"/>
                </a:solidFill>
                <a:latin typeface="Times New Roman" pitchFamily="18" charset="0"/>
                <a:cs typeface="Times New Roman" pitchFamily="18" charset="0"/>
              </a:rPr>
            </a:br>
            <a:r>
              <a:rPr lang="en-IN" sz="3200" dirty="0">
                <a:solidFill>
                  <a:srgbClr val="00B0F0"/>
                </a:solidFill>
                <a:latin typeface="Times New Roman" pitchFamily="18" charset="0"/>
                <a:cs typeface="Times New Roman" pitchFamily="18" charset="0"/>
              </a:rPr>
              <a:t>                  </a:t>
            </a:r>
            <a:br>
              <a:rPr lang="en-IN" sz="3200" dirty="0">
                <a:solidFill>
                  <a:srgbClr val="00B0F0"/>
                </a:solidFill>
                <a:latin typeface="Times New Roman" pitchFamily="18" charset="0"/>
                <a:cs typeface="Times New Roman" pitchFamily="18" charset="0"/>
              </a:rPr>
            </a:b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Context sensitive  Non-context sensitive (Rigid Rules)</a:t>
            </a:r>
            <a:r>
              <a:rPr lang="en-IN" sz="28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endParaRPr lang="en-GB" sz="3200" dirty="0">
              <a:solidFill>
                <a:schemeClr val="tx1"/>
              </a:solidFill>
              <a:latin typeface="Times New Roman" pitchFamily="18" charset="0"/>
              <a:cs typeface="Times New Roman" pitchFamily="18" charset="0"/>
            </a:endParaRPr>
          </a:p>
        </p:txBody>
      </p:sp>
      <p:sp>
        <p:nvSpPr>
          <p:cNvPr id="11" name="Curved Right Arrow 10"/>
          <p:cNvSpPr/>
          <p:nvPr/>
        </p:nvSpPr>
        <p:spPr>
          <a:xfrm>
            <a:off x="2051720" y="1412776"/>
            <a:ext cx="685800" cy="1076324"/>
          </a:xfrm>
          <a:prstGeom prst="curvedRightArrow">
            <a:avLst>
              <a:gd name="adj1" fmla="val 25000"/>
              <a:gd name="adj2" fmla="val 5620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Curved Left Arrow 12"/>
          <p:cNvSpPr/>
          <p:nvPr/>
        </p:nvSpPr>
        <p:spPr>
          <a:xfrm>
            <a:off x="6156176" y="1340768"/>
            <a:ext cx="731520" cy="11399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8" name="Picture 2" descr="C:\Users\user\Desktop\download.jpg"/>
          <p:cNvPicPr>
            <a:picLocks noGrp="1" noChangeAspect="1" noChangeArrowheads="1"/>
          </p:cNvPicPr>
          <p:nvPr>
            <p:ph idx="1"/>
          </p:nvPr>
        </p:nvPicPr>
        <p:blipFill>
          <a:blip r:embed="rId2" cstate="print"/>
          <a:srcRect/>
          <a:stretch>
            <a:fillRect/>
          </a:stretch>
        </p:blipFill>
        <p:spPr bwMode="auto">
          <a:xfrm>
            <a:off x="827584" y="3284984"/>
            <a:ext cx="2619375" cy="2304256"/>
          </a:xfrm>
          <a:prstGeom prst="rect">
            <a:avLst/>
          </a:prstGeom>
          <a:noFill/>
        </p:spPr>
      </p:pic>
      <p:pic>
        <p:nvPicPr>
          <p:cNvPr id="9" name="Picture 3" descr="C:\Users\user\Desktop\download (1).jpg"/>
          <p:cNvPicPr>
            <a:picLocks noChangeAspect="1" noChangeArrowheads="1"/>
          </p:cNvPicPr>
          <p:nvPr/>
        </p:nvPicPr>
        <p:blipFill>
          <a:blip r:embed="rId3" cstate="print"/>
          <a:srcRect/>
          <a:stretch>
            <a:fillRect/>
          </a:stretch>
        </p:blipFill>
        <p:spPr bwMode="auto">
          <a:xfrm>
            <a:off x="5436096" y="3284984"/>
            <a:ext cx="2376264" cy="223224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solidFill>
                  <a:srgbClr val="6159CF"/>
                </a:solidFill>
                <a:latin typeface="Times New Roman" pitchFamily="18" charset="0"/>
                <a:cs typeface="Times New Roman" pitchFamily="18" charset="0"/>
              </a:rPr>
              <a:t> </a:t>
            </a:r>
            <a:r>
              <a:rPr lang="en-IN" sz="3200" b="1" dirty="0">
                <a:solidFill>
                  <a:srgbClr val="C00000"/>
                </a:solidFill>
                <a:latin typeface="Times New Roman" pitchFamily="18" charset="0"/>
                <a:cs typeface="Times New Roman" pitchFamily="18" charset="0"/>
              </a:rPr>
              <a:t>Subjective ground of Morality</a:t>
            </a:r>
            <a:endParaRPr lang="en-GB"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382000" cy="5562600"/>
          </a:xfrm>
        </p:spPr>
        <p:txBody>
          <a:bodyPr>
            <a:noAutofit/>
          </a:bodyPr>
          <a:lstStyle/>
          <a:p>
            <a:pPr algn="just"/>
            <a:r>
              <a:rPr lang="en-US" sz="2400" b="1" dirty="0">
                <a:solidFill>
                  <a:schemeClr val="tx1"/>
                </a:solidFill>
              </a:rPr>
              <a:t>Moral values seem subject-centric as they depend on the agent's rationality and moral choices, and it can differ according to different person’s intentions, motivations, interest and choices. Subjective value is reliant on our method of valuing or judging it. Actually, subjective morality is more close to context-sensitivity or culture relative. </a:t>
            </a:r>
          </a:p>
          <a:p>
            <a:pPr algn="just"/>
            <a:r>
              <a:rPr lang="en-US" sz="2400" b="1" dirty="0">
                <a:solidFill>
                  <a:schemeClr val="tx1"/>
                </a:solidFill>
              </a:rPr>
              <a:t>Because a subject can accept a moral judgment as to right or wrong in a particular time and context, but with the changing of time and context, they may catch the same moral judgment in their own way</a:t>
            </a:r>
            <a:r>
              <a:rPr lang="en-US" sz="2400" b="1" i="1" dirty="0">
                <a:solidFill>
                  <a:schemeClr val="tx1"/>
                </a:solidFill>
              </a:rPr>
              <a:t>. </a:t>
            </a:r>
            <a:endParaRPr lang="en-GB" sz="2400" b="1" i="1" dirty="0">
              <a:solidFill>
                <a:schemeClr val="tx1"/>
              </a:solidFill>
              <a:latin typeface="Aharoni" pitchFamily="2" charset="-79"/>
              <a:cs typeface="Aharoni" pitchFamily="2" charset="-79"/>
            </a:endParaRPr>
          </a:p>
        </p:txBody>
      </p:sp>
    </p:spTree>
  </p:cSld>
  <p:clrMapOvr>
    <a:masterClrMapping/>
  </p:clrMapOvr>
  <p:transition spd="med">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IN" sz="3200" b="1" dirty="0">
                <a:solidFill>
                  <a:srgbClr val="C00000"/>
                </a:solidFill>
                <a:latin typeface="Times New Roman" pitchFamily="18" charset="0"/>
                <a:cs typeface="Times New Roman" pitchFamily="18" charset="0"/>
              </a:rPr>
              <a:t>Objective ground of Morality</a:t>
            </a:r>
            <a:endParaRPr lang="en-GB"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486400"/>
          </a:xfrm>
        </p:spPr>
        <p:txBody>
          <a:bodyPr>
            <a:normAutofit/>
          </a:bodyPr>
          <a:lstStyle/>
          <a:p>
            <a:pPr algn="just"/>
            <a:r>
              <a:rPr lang="en-US" sz="2400" b="1" dirty="0">
                <a:solidFill>
                  <a:schemeClr val="tx1"/>
                </a:solidFill>
              </a:rPr>
              <a:t>Moral values are objective because these are valued cum agreed upon by all people across many cultures. Objective moral values have general applicability like ‘</a:t>
            </a:r>
            <a:r>
              <a:rPr lang="en-US" sz="2400" b="1" i="1" dirty="0">
                <a:solidFill>
                  <a:schemeClr val="tx1"/>
                </a:solidFill>
              </a:rPr>
              <a:t>How to cast your vote</a:t>
            </a:r>
            <a:r>
              <a:rPr lang="en-US" sz="2400" b="1" dirty="0">
                <a:solidFill>
                  <a:schemeClr val="tx1"/>
                </a:solidFill>
              </a:rPr>
              <a:t>’. </a:t>
            </a:r>
          </a:p>
          <a:p>
            <a:pPr algn="just">
              <a:buNone/>
            </a:pPr>
            <a:endParaRPr lang="en-US" sz="2400" b="1" dirty="0">
              <a:solidFill>
                <a:schemeClr val="tx1"/>
              </a:solidFill>
            </a:endParaRPr>
          </a:p>
          <a:p>
            <a:pPr algn="just"/>
            <a:r>
              <a:rPr lang="en-US" sz="2400" b="1" dirty="0">
                <a:solidFill>
                  <a:schemeClr val="tx1"/>
                </a:solidFill>
              </a:rPr>
              <a:t>The object-centric morality gives importance to the ‘universal’ paradigm of a moral judgment. The believers urge that if a person performs a particular action for a specific situation and behaves in a particular way, then in all cases, where the situation remains unchanged, the person would behave in the same way. Here we try to move from particularity to universality.</a:t>
            </a:r>
          </a:p>
          <a:p>
            <a:endParaRPr lang="en-GB" sz="2400" dirty="0">
              <a:solidFill>
                <a:schemeClr val="tx1"/>
              </a:solidFill>
            </a:endParaRPr>
          </a:p>
        </p:txBody>
      </p:sp>
    </p:spTree>
  </p:cSld>
  <p:clrMapOvr>
    <a:masterClrMapping/>
  </p:clrMapOvr>
  <p:transition spd="slow">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a:solidFill>
                  <a:srgbClr val="800000"/>
                </a:solidFill>
                <a:latin typeface="Aharoni" pitchFamily="2" charset="-79"/>
                <a:cs typeface="Aharoni" pitchFamily="2" charset="-79"/>
              </a:rPr>
              <a:t>Ethical Accounts</a:t>
            </a:r>
          </a:p>
        </p:txBody>
      </p:sp>
      <p:sp>
        <p:nvSpPr>
          <p:cNvPr id="3" name="Content Placeholder 2"/>
          <p:cNvSpPr>
            <a:spLocks noGrp="1"/>
          </p:cNvSpPr>
          <p:nvPr>
            <p:ph idx="1"/>
          </p:nvPr>
        </p:nvSpPr>
        <p:spPr>
          <a:xfrm>
            <a:off x="457200" y="1071546"/>
            <a:ext cx="8229600" cy="5405454"/>
          </a:xfrm>
        </p:spPr>
        <p:txBody>
          <a:bodyPr>
            <a:normAutofit fontScale="47500" lnSpcReduction="20000"/>
          </a:bodyPr>
          <a:lstStyle/>
          <a:p>
            <a:pPr algn="just">
              <a:buClr>
                <a:srgbClr val="800000"/>
              </a:buClr>
              <a:buFont typeface="Wingdings" pitchFamily="2" charset="2"/>
              <a:buChar char="v"/>
            </a:pPr>
            <a:r>
              <a:rPr lang="en-US" sz="3400" b="1" dirty="0">
                <a:solidFill>
                  <a:schemeClr val="tx1"/>
                </a:solidFill>
                <a:latin typeface="Times New Roman" pitchFamily="18" charset="0"/>
                <a:cs typeface="Times New Roman" pitchFamily="18" charset="0"/>
              </a:rPr>
              <a:t>The ethical theories seem the theoretical accounts of what ethical thoughts are in practice to justify our moral actions.</a:t>
            </a:r>
            <a:endParaRPr lang="en-US" sz="3400" dirty="0">
              <a:solidFill>
                <a:schemeClr val="tx1"/>
              </a:solidFill>
              <a:latin typeface="Times New Roman" pitchFamily="18" charset="0"/>
              <a:cs typeface="Times New Roman" pitchFamily="18" charset="0"/>
            </a:endParaRPr>
          </a:p>
          <a:p>
            <a:pPr algn="just">
              <a:buClr>
                <a:srgbClr val="800000"/>
              </a:buClr>
              <a:buNone/>
            </a:pPr>
            <a:endParaRPr lang="en-US" sz="2900" b="1" dirty="0">
              <a:solidFill>
                <a:schemeClr val="tx1"/>
              </a:solidFill>
              <a:latin typeface="Times New Roman" pitchFamily="18" charset="0"/>
              <a:cs typeface="Times New Roman" pitchFamily="18" charset="0"/>
            </a:endParaRPr>
          </a:p>
          <a:p>
            <a:pPr algn="just">
              <a:buClr>
                <a:srgbClr val="800000"/>
              </a:buClr>
              <a:buFont typeface="Wingdings" pitchFamily="2" charset="2"/>
              <a:buChar char="v"/>
            </a:pPr>
            <a:r>
              <a:rPr lang="en-US" sz="2900" b="1" dirty="0">
                <a:solidFill>
                  <a:schemeClr val="tx1"/>
                </a:solidFill>
                <a:latin typeface="Times New Roman" pitchFamily="18" charset="0"/>
                <a:cs typeface="Times New Roman" pitchFamily="18" charset="0"/>
              </a:rPr>
              <a:t>We have different moral conjectures: Amoralist, Deontology, Utilitarianism, Virtue ethics, Pragmatism, Animal ethics, Feminist ethics, Environmental ethics, Business ethics etc.</a:t>
            </a:r>
          </a:p>
          <a:p>
            <a:pPr marL="137160" indent="0" algn="just">
              <a:buNone/>
            </a:pPr>
            <a:endParaRPr lang="en-US" sz="2900" b="1" dirty="0">
              <a:solidFill>
                <a:schemeClr val="tx1"/>
              </a:solidFill>
              <a:latin typeface="Times New Roman" pitchFamily="18" charset="0"/>
              <a:cs typeface="Times New Roman" pitchFamily="18" charset="0"/>
            </a:endParaRPr>
          </a:p>
          <a:p>
            <a:pPr marL="137160" indent="0" algn="just">
              <a:buNone/>
            </a:pPr>
            <a:r>
              <a:rPr lang="en-US" sz="2900" b="1" dirty="0">
                <a:solidFill>
                  <a:schemeClr val="tx1"/>
                </a:solidFill>
                <a:latin typeface="Times New Roman" pitchFamily="18" charset="0"/>
                <a:cs typeface="Times New Roman" pitchFamily="18" charset="0"/>
              </a:rPr>
              <a:t>A) Meta-ethical account:</a:t>
            </a:r>
          </a:p>
          <a:p>
            <a:pPr marL="137160" indent="0" algn="just">
              <a:buNone/>
            </a:pPr>
            <a:r>
              <a:rPr lang="en-US" sz="2900" b="1" dirty="0">
                <a:solidFill>
                  <a:schemeClr val="tx1"/>
                </a:solidFill>
                <a:latin typeface="Times New Roman" pitchFamily="18" charset="0"/>
                <a:cs typeface="Times New Roman" pitchFamily="18" charset="0"/>
              </a:rPr>
              <a:t>Meta-ethical account studies the existence of moral values from realism and anti-realism levels. </a:t>
            </a:r>
          </a:p>
          <a:p>
            <a:pPr marL="137160" indent="0" algn="just">
              <a:buNone/>
            </a:pPr>
            <a:r>
              <a:rPr lang="en-US" sz="2900" b="1" dirty="0">
                <a:solidFill>
                  <a:schemeClr val="tx1"/>
                </a:solidFill>
                <a:latin typeface="Times New Roman" pitchFamily="18" charset="0"/>
                <a:cs typeface="Times New Roman" pitchFamily="18" charset="0"/>
              </a:rPr>
              <a:t>Q: </a:t>
            </a:r>
            <a:r>
              <a:rPr lang="en-US" sz="2900" b="1" i="1" dirty="0">
                <a:solidFill>
                  <a:schemeClr val="tx1"/>
                </a:solidFill>
                <a:latin typeface="Times New Roman" pitchFamily="18" charset="0"/>
                <a:cs typeface="Times New Roman" pitchFamily="18" charset="0"/>
              </a:rPr>
              <a:t>Are moral values subjective or objective?</a:t>
            </a:r>
          </a:p>
          <a:p>
            <a:pPr marL="137160" indent="0" algn="just">
              <a:buNone/>
            </a:pPr>
            <a:endParaRPr lang="en-US" sz="2900" b="1" dirty="0">
              <a:solidFill>
                <a:schemeClr val="tx1"/>
              </a:solidFill>
              <a:latin typeface="Times New Roman" pitchFamily="18" charset="0"/>
              <a:cs typeface="Times New Roman" pitchFamily="18" charset="0"/>
            </a:endParaRPr>
          </a:p>
          <a:p>
            <a:pPr marL="137160" indent="0" algn="just">
              <a:buNone/>
            </a:pPr>
            <a:r>
              <a:rPr lang="en-US" sz="2900" b="1" dirty="0">
                <a:solidFill>
                  <a:schemeClr val="tx1"/>
                </a:solidFill>
                <a:latin typeface="Times New Roman" pitchFamily="18" charset="0"/>
                <a:cs typeface="Times New Roman" pitchFamily="18" charset="0"/>
              </a:rPr>
              <a:t>B) Epistemic account:</a:t>
            </a:r>
          </a:p>
          <a:p>
            <a:pPr marL="137160" indent="0" algn="just">
              <a:buNone/>
            </a:pPr>
            <a:r>
              <a:rPr lang="en-US" sz="2900" b="1" dirty="0">
                <a:solidFill>
                  <a:schemeClr val="tx1"/>
                </a:solidFill>
                <a:latin typeface="Times New Roman" pitchFamily="18" charset="0"/>
                <a:cs typeface="Times New Roman" pitchFamily="18" charset="0"/>
              </a:rPr>
              <a:t>Epistemic account deals with the conjectures of moral theories and  their critical justification in our knowledge systems.</a:t>
            </a:r>
          </a:p>
          <a:p>
            <a:pPr marL="137160" indent="0" algn="just">
              <a:buNone/>
            </a:pPr>
            <a:endParaRPr lang="en-US" sz="2900" b="1" dirty="0">
              <a:solidFill>
                <a:schemeClr val="tx1"/>
              </a:solidFill>
              <a:latin typeface="Times New Roman" pitchFamily="18" charset="0"/>
              <a:cs typeface="Times New Roman" pitchFamily="18" charset="0"/>
            </a:endParaRPr>
          </a:p>
          <a:p>
            <a:pPr marL="137160" indent="0" algn="just">
              <a:buNone/>
            </a:pPr>
            <a:r>
              <a:rPr lang="en-US" sz="2900" b="1" dirty="0">
                <a:solidFill>
                  <a:schemeClr val="tx1"/>
                </a:solidFill>
                <a:latin typeface="Times New Roman" pitchFamily="18" charset="0"/>
                <a:cs typeface="Times New Roman" pitchFamily="18" charset="0"/>
              </a:rPr>
              <a:t>Q: </a:t>
            </a:r>
            <a:r>
              <a:rPr lang="en-US" sz="2900" b="1" i="1" dirty="0">
                <a:solidFill>
                  <a:schemeClr val="tx1"/>
                </a:solidFill>
                <a:latin typeface="Times New Roman" pitchFamily="18" charset="0"/>
                <a:cs typeface="Times New Roman" pitchFamily="18" charset="0"/>
              </a:rPr>
              <a:t>How do we know the justified moral values?</a:t>
            </a:r>
          </a:p>
          <a:p>
            <a:pPr marL="137160" indent="0" algn="just">
              <a:buNone/>
            </a:pPr>
            <a:endParaRPr lang="en-US" sz="2900" b="1" dirty="0">
              <a:solidFill>
                <a:schemeClr val="tx1"/>
              </a:solidFill>
              <a:latin typeface="Times New Roman" pitchFamily="18" charset="0"/>
              <a:cs typeface="Times New Roman" pitchFamily="18" charset="0"/>
            </a:endParaRPr>
          </a:p>
          <a:p>
            <a:pPr marL="137160" indent="0" algn="just">
              <a:buNone/>
            </a:pPr>
            <a:r>
              <a:rPr lang="en-US" sz="2900" b="1" dirty="0">
                <a:solidFill>
                  <a:schemeClr val="tx1"/>
                </a:solidFill>
                <a:latin typeface="Times New Roman" pitchFamily="18" charset="0"/>
                <a:cs typeface="Times New Roman" pitchFamily="18" charset="0"/>
              </a:rPr>
              <a:t>C) Language centric account:</a:t>
            </a:r>
          </a:p>
          <a:p>
            <a:pPr marL="137160" indent="0" algn="just">
              <a:buNone/>
            </a:pPr>
            <a:r>
              <a:rPr lang="en-US" sz="2900" b="1" dirty="0">
                <a:solidFill>
                  <a:schemeClr val="tx1"/>
                </a:solidFill>
                <a:latin typeface="Times New Roman" pitchFamily="18" charset="0"/>
                <a:cs typeface="Times New Roman" pitchFamily="18" charset="0"/>
              </a:rPr>
              <a:t>Moral values cope with the analysis of moral language (the language of moral). </a:t>
            </a:r>
          </a:p>
          <a:p>
            <a:pPr marL="137160" indent="0" algn="just">
              <a:buNone/>
            </a:pPr>
            <a:r>
              <a:rPr lang="en-US" sz="2900" b="1" dirty="0">
                <a:solidFill>
                  <a:schemeClr val="tx1"/>
                </a:solidFill>
                <a:latin typeface="Times New Roman" pitchFamily="18" charset="0"/>
                <a:cs typeface="Times New Roman" pitchFamily="18" charset="0"/>
              </a:rPr>
              <a:t>Q: </a:t>
            </a:r>
            <a:r>
              <a:rPr lang="en-US" sz="2900" b="1" i="1" dirty="0">
                <a:solidFill>
                  <a:schemeClr val="tx1"/>
                </a:solidFill>
                <a:latin typeface="Times New Roman" pitchFamily="18" charset="0"/>
                <a:cs typeface="Times New Roman" pitchFamily="18" charset="0"/>
              </a:rPr>
              <a:t>Are moral values descriptive or evaluative? </a:t>
            </a:r>
          </a:p>
          <a:p>
            <a:pPr marL="137160" indent="0" algn="just">
              <a:buNone/>
            </a:pPr>
            <a:endParaRPr lang="en-US" sz="2400" b="1" dirty="0">
              <a:solidFill>
                <a:schemeClr val="bg1"/>
              </a:solidFill>
            </a:endParaRPr>
          </a:p>
          <a:p>
            <a:pPr algn="just"/>
            <a:endParaRPr lang="en-US" sz="2400" b="1" dirty="0">
              <a:solidFill>
                <a:schemeClr val="bg1"/>
              </a:solidFill>
            </a:endParaRPr>
          </a:p>
        </p:txBody>
      </p:sp>
    </p:spTree>
    <p:extLst>
      <p:ext uri="{BB962C8B-B14F-4D97-AF65-F5344CB8AC3E}">
        <p14:creationId xmlns:p14="http://schemas.microsoft.com/office/powerpoint/2010/main" val="4106294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1"/>
            <a:ext cx="7886700" cy="685800"/>
          </a:xfrm>
        </p:spPr>
        <p:txBody>
          <a:bodyPr>
            <a:normAutofit/>
          </a:bodyPr>
          <a:lstStyle/>
          <a:p>
            <a:pPr algn="ctr"/>
            <a:r>
              <a:rPr lang="en-US" sz="2700" b="1" dirty="0">
                <a:solidFill>
                  <a:schemeClr val="accent5"/>
                </a:solidFill>
              </a:rPr>
              <a:t>Moral Realism vs Anti-moral Realism</a:t>
            </a:r>
          </a:p>
        </p:txBody>
      </p:sp>
      <p:sp>
        <p:nvSpPr>
          <p:cNvPr id="3" name="Content Placeholder 2"/>
          <p:cNvSpPr>
            <a:spLocks noGrp="1"/>
          </p:cNvSpPr>
          <p:nvPr>
            <p:ph idx="1"/>
          </p:nvPr>
        </p:nvSpPr>
        <p:spPr>
          <a:xfrm>
            <a:off x="628650" y="990602"/>
            <a:ext cx="8086754" cy="5653108"/>
          </a:xfrm>
        </p:spPr>
        <p:txBody>
          <a:bodyPr>
            <a:noAutofit/>
          </a:bodyPr>
          <a:lstStyle/>
          <a:p>
            <a:pPr algn="just"/>
            <a:r>
              <a:rPr lang="en-US" sz="1600" b="1" i="1" dirty="0">
                <a:solidFill>
                  <a:schemeClr val="tx1"/>
                </a:solidFill>
              </a:rPr>
              <a:t>What is Realism</a:t>
            </a:r>
            <a:r>
              <a:rPr lang="en-US" sz="1600" b="1" dirty="0">
                <a:solidFill>
                  <a:schemeClr val="tx1"/>
                </a:solidFill>
              </a:rPr>
              <a:t>: Realism is a doctrine about the nature of existence. The world consists of the object that are totally mind independent.</a:t>
            </a:r>
          </a:p>
          <a:p>
            <a:pPr algn="just"/>
            <a:r>
              <a:rPr lang="en-US" sz="1600" b="1" dirty="0">
                <a:solidFill>
                  <a:schemeClr val="tx1"/>
                </a:solidFill>
              </a:rPr>
              <a:t>The traditional realism grants the naiveté of meaning, i.e. meaning of a word is a property shared by all the objective things denoted by words. Putnam tries to summarize this thinking in this way: ‘Traditional forms of realism are committed to the claim that it makes sense to speak of a fixed totality of all ‘objects’ that our propositions can be about.’ Even realism also suggests that theory of truth and reference presupposes that there is a metaphysical harmony between thought and world.’ (Hilary Putnam</a:t>
            </a:r>
            <a:r>
              <a:rPr lang="en-US" sz="1600" b="1" i="1" dirty="0">
                <a:solidFill>
                  <a:schemeClr val="tx1"/>
                </a:solidFill>
              </a:rPr>
              <a:t>, The threefold cord mind, body, and world</a:t>
            </a:r>
            <a:r>
              <a:rPr lang="en-US" sz="1600" b="1" dirty="0">
                <a:solidFill>
                  <a:schemeClr val="tx1"/>
                </a:solidFill>
              </a:rPr>
              <a:t>, Columbia University Press, New York, 1999, p.7.)</a:t>
            </a:r>
            <a:endParaRPr lang="en-GB" sz="1600" b="1" dirty="0">
              <a:solidFill>
                <a:schemeClr val="tx1"/>
              </a:solidFill>
            </a:endParaRPr>
          </a:p>
          <a:p>
            <a:pPr algn="just"/>
            <a:endParaRPr lang="en-US" sz="1600" b="1" dirty="0">
              <a:solidFill>
                <a:schemeClr val="tx1"/>
              </a:solidFill>
            </a:endParaRPr>
          </a:p>
          <a:p>
            <a:pPr algn="just"/>
            <a:r>
              <a:rPr lang="en-US" sz="1600" b="1" i="1" dirty="0">
                <a:solidFill>
                  <a:schemeClr val="tx1"/>
                </a:solidFill>
              </a:rPr>
              <a:t>What is Anti-realism</a:t>
            </a:r>
            <a:r>
              <a:rPr lang="en-US" sz="1600" b="1" dirty="0">
                <a:solidFill>
                  <a:schemeClr val="tx1"/>
                </a:solidFill>
              </a:rPr>
              <a:t>: There is reality but the reality is partly constructed by our conceptual schemata.  They discard the conception of ready made world or god made world. In a reply to Blackburn Putnam writes: ‘It is we who divide up ‘the world’- that is, the events, state of affairs, and physical, social etc, systems that we talk about- into ‘objects’, ‘properties’, and ‘relation’, and we do this in variety of ways. ‘Object’, ‘entity’, ‘property’, (and ‘relation’) have not one fixed use but an ever-expanding open family of uses. Because ‘exist’ and ‘entity’ are conceptually linked, the same is true of ‘exist’.’</a:t>
            </a:r>
            <a:r>
              <a:rPr lang="en-GB" sz="1600" b="1" dirty="0">
                <a:solidFill>
                  <a:schemeClr val="tx1"/>
                </a:solidFill>
              </a:rPr>
              <a:t> (</a:t>
            </a:r>
            <a:r>
              <a:rPr lang="en-US" sz="1600" b="1" dirty="0">
                <a:solidFill>
                  <a:schemeClr val="tx1"/>
                </a:solidFill>
              </a:rPr>
              <a:t>Hilary Putnam, ‘Replies to Simon Blackburn’, from </a:t>
            </a:r>
            <a:r>
              <a:rPr lang="en-US" sz="1600" b="1" i="1" dirty="0">
                <a:solidFill>
                  <a:schemeClr val="tx1"/>
                </a:solidFill>
              </a:rPr>
              <a:t>Reading Putnam</a:t>
            </a:r>
            <a:r>
              <a:rPr lang="en-US" sz="1600" b="1" dirty="0">
                <a:solidFill>
                  <a:schemeClr val="tx1"/>
                </a:solidFill>
              </a:rPr>
              <a:t>, edited by Peter Clark and Bob Hale, Blackwell, Oxford, 1995, p, 243.)</a:t>
            </a:r>
            <a:endParaRPr lang="en-GB" sz="1600" b="1" dirty="0">
              <a:solidFill>
                <a:schemeClr val="tx1"/>
              </a:solidFill>
            </a:endParaRPr>
          </a:p>
          <a:p>
            <a:pPr algn="just"/>
            <a:endParaRPr lang="en-US" sz="1600" b="1" dirty="0">
              <a:solidFill>
                <a:schemeClr val="tx1"/>
              </a:solidFill>
            </a:endParaRPr>
          </a:p>
          <a:p>
            <a:pPr algn="just"/>
            <a:endParaRPr lang="en-US" sz="1600" b="1" dirty="0">
              <a:solidFill>
                <a:schemeClr val="bg1"/>
              </a:solidFill>
            </a:endParaRPr>
          </a:p>
          <a:p>
            <a:pPr algn="just"/>
            <a:endParaRPr lang="en-US" sz="1600" b="1" dirty="0">
              <a:solidFill>
                <a:schemeClr val="bg1"/>
              </a:solidFill>
            </a:endParaRPr>
          </a:p>
        </p:txBody>
      </p:sp>
    </p:spTree>
    <p:extLst>
      <p:ext uri="{BB962C8B-B14F-4D97-AF65-F5344CB8AC3E}">
        <p14:creationId xmlns:p14="http://schemas.microsoft.com/office/powerpoint/2010/main" val="30476484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1925</TotalTime>
  <Words>2494</Words>
  <Application>Microsoft Office PowerPoint</Application>
  <PresentationFormat>On-screen Show (4:3)</PresentationFormat>
  <Paragraphs>164</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Aharoni</vt:lpstr>
      <vt:lpstr>Arial</vt:lpstr>
      <vt:lpstr>Calibri</vt:lpstr>
      <vt:lpstr>Times New Roman</vt:lpstr>
      <vt:lpstr>Trebuchet MS</vt:lpstr>
      <vt:lpstr>Wingdings</vt:lpstr>
      <vt:lpstr>Wingdings 3</vt:lpstr>
      <vt:lpstr>Facet</vt:lpstr>
      <vt:lpstr>Trolley Problem: A Thought Experiment </vt:lpstr>
      <vt:lpstr>What is the thing called Ethics? </vt:lpstr>
      <vt:lpstr>Moral Ethics </vt:lpstr>
      <vt:lpstr>                Moral  Agent </vt:lpstr>
      <vt:lpstr>       Whether Morality is      Subjective or Objective?                              Context sensitive  Non-context sensitive (Rigid Rules)              </vt:lpstr>
      <vt:lpstr> Subjective ground of Morality</vt:lpstr>
      <vt:lpstr>Objective ground of Morality</vt:lpstr>
      <vt:lpstr>Ethical Accounts</vt:lpstr>
      <vt:lpstr>Moral Realism vs Anti-moral Realism</vt:lpstr>
      <vt:lpstr>PowerPoint Presentation</vt:lpstr>
      <vt:lpstr>Good: Different Moral Aspects</vt:lpstr>
      <vt:lpstr>Can we teach children to be good?</vt:lpstr>
      <vt:lpstr>Logical Distinction of Good</vt:lpstr>
      <vt:lpstr>PowerPoint Presentation</vt:lpstr>
      <vt:lpstr>PowerPoint Presentation</vt:lpstr>
      <vt:lpstr>PowerPoint Presentation</vt:lpstr>
      <vt:lpstr>PowerPoint Presentation</vt:lpstr>
      <vt:lpstr>Objectivist’s outlook on Good</vt:lpstr>
      <vt:lpstr>Oxford’s moralists</vt:lpstr>
      <vt:lpstr>PowerPoint Presentation</vt:lpstr>
      <vt:lpstr>PowerPoint Presentation</vt:lpstr>
      <vt:lpstr>Good as comparison form</vt:lpstr>
      <vt:lpstr>Functional aspect of good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Different Moral Aspects</dc:title>
  <dc:creator>Sanjit Chakraborty</dc:creator>
  <cp:lastModifiedBy>Priyanshu Mahato</cp:lastModifiedBy>
  <cp:revision>161</cp:revision>
  <dcterms:created xsi:type="dcterms:W3CDTF">2006-08-16T00:00:00Z</dcterms:created>
  <dcterms:modified xsi:type="dcterms:W3CDTF">2022-01-05T12:39:09Z</dcterms:modified>
</cp:coreProperties>
</file>