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79" r:id="rId3"/>
    <p:sldId id="278" r:id="rId4"/>
    <p:sldId id="258" r:id="rId5"/>
    <p:sldId id="259" r:id="rId6"/>
    <p:sldId id="260" r:id="rId7"/>
    <p:sldId id="261" r:id="rId8"/>
    <p:sldId id="263" r:id="rId9"/>
    <p:sldId id="264" r:id="rId10"/>
    <p:sldId id="265" r:id="rId11"/>
    <p:sldId id="277" r:id="rId12"/>
    <p:sldId id="302" r:id="rId13"/>
    <p:sldId id="271" r:id="rId14"/>
    <p:sldId id="275" r:id="rId15"/>
    <p:sldId id="290" r:id="rId16"/>
    <p:sldId id="286" r:id="rId17"/>
    <p:sldId id="289" r:id="rId18"/>
    <p:sldId id="291" r:id="rId19"/>
    <p:sldId id="296" r:id="rId20"/>
    <p:sldId id="294" r:id="rId21"/>
    <p:sldId id="297" r:id="rId22"/>
    <p:sldId id="293" r:id="rId23"/>
    <p:sldId id="292" r:id="rId24"/>
    <p:sldId id="298" r:id="rId25"/>
    <p:sldId id="30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73" d="100"/>
          <a:sy n="73" d="100"/>
        </p:scale>
        <p:origin x="-528"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49B8D3-C106-4CD4-A5B7-E0DAB329155F}" type="datetimeFigureOut">
              <a:rPr lang="en-US" smtClean="0"/>
              <a:pPr/>
              <a:t>26-Jan-22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B657A3-DEDB-4557-A94D-DEF55EC0E6C5}" type="slidenum">
              <a:rPr lang="en-US" smtClean="0"/>
              <a:pPr/>
              <a:t>‹#›</a:t>
            </a:fld>
            <a:endParaRPr lang="en-US"/>
          </a:p>
        </p:txBody>
      </p:sp>
    </p:spTree>
    <p:extLst>
      <p:ext uri="{BB962C8B-B14F-4D97-AF65-F5344CB8AC3E}">
        <p14:creationId xmlns:p14="http://schemas.microsoft.com/office/powerpoint/2010/main" xmlns="" val="2160143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14B657A3-DEDB-4557-A94D-DEF55EC0E6C5}" type="slidenum">
              <a:rPr lang="en-US" smtClean="0"/>
              <a:pPr/>
              <a:t>2</a:t>
            </a:fld>
            <a:endParaRPr lang="en-US"/>
          </a:p>
        </p:txBody>
      </p:sp>
    </p:spTree>
    <p:extLst>
      <p:ext uri="{BB962C8B-B14F-4D97-AF65-F5344CB8AC3E}">
        <p14:creationId xmlns:p14="http://schemas.microsoft.com/office/powerpoint/2010/main" xmlns="" val="4179840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7464DF-1500-45CD-A7EC-26868C333510}" type="datetimeFigureOut">
              <a:rPr lang="en-US" smtClean="0"/>
              <a:pPr/>
              <a:t>26-Jan-22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21AE0-013B-4AB1-94F4-DCD3FBFABB6C}" type="slidenum">
              <a:rPr lang="en-US" smtClean="0"/>
              <a:pPr/>
              <a:t>‹#›</a:t>
            </a:fld>
            <a:endParaRPr lang="en-US"/>
          </a:p>
        </p:txBody>
      </p:sp>
    </p:spTree>
    <p:extLst>
      <p:ext uri="{BB962C8B-B14F-4D97-AF65-F5344CB8AC3E}">
        <p14:creationId xmlns:p14="http://schemas.microsoft.com/office/powerpoint/2010/main" xmlns="" val="319743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7464DF-1500-45CD-A7EC-26868C333510}" type="datetimeFigureOut">
              <a:rPr lang="en-US" smtClean="0"/>
              <a:pPr/>
              <a:t>26-Jan-22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21AE0-013B-4AB1-94F4-DCD3FBFABB6C}" type="slidenum">
              <a:rPr lang="en-US" smtClean="0"/>
              <a:pPr/>
              <a:t>‹#›</a:t>
            </a:fld>
            <a:endParaRPr lang="en-US"/>
          </a:p>
        </p:txBody>
      </p:sp>
    </p:spTree>
    <p:extLst>
      <p:ext uri="{BB962C8B-B14F-4D97-AF65-F5344CB8AC3E}">
        <p14:creationId xmlns:p14="http://schemas.microsoft.com/office/powerpoint/2010/main" xmlns="" val="3707098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7464DF-1500-45CD-A7EC-26868C333510}" type="datetimeFigureOut">
              <a:rPr lang="en-US" smtClean="0"/>
              <a:pPr/>
              <a:t>26-Jan-22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21AE0-013B-4AB1-94F4-DCD3FBFABB6C}" type="slidenum">
              <a:rPr lang="en-US" smtClean="0"/>
              <a:pPr/>
              <a:t>‹#›</a:t>
            </a:fld>
            <a:endParaRPr lang="en-US"/>
          </a:p>
        </p:txBody>
      </p:sp>
    </p:spTree>
    <p:extLst>
      <p:ext uri="{BB962C8B-B14F-4D97-AF65-F5344CB8AC3E}">
        <p14:creationId xmlns:p14="http://schemas.microsoft.com/office/powerpoint/2010/main" xmlns="" val="2325313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7464DF-1500-45CD-A7EC-26868C333510}" type="datetimeFigureOut">
              <a:rPr lang="en-US" smtClean="0"/>
              <a:pPr/>
              <a:t>26-Jan-22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21AE0-013B-4AB1-94F4-DCD3FBFABB6C}" type="slidenum">
              <a:rPr lang="en-US" smtClean="0"/>
              <a:pPr/>
              <a:t>‹#›</a:t>
            </a:fld>
            <a:endParaRPr lang="en-US"/>
          </a:p>
        </p:txBody>
      </p:sp>
    </p:spTree>
    <p:extLst>
      <p:ext uri="{BB962C8B-B14F-4D97-AF65-F5344CB8AC3E}">
        <p14:creationId xmlns:p14="http://schemas.microsoft.com/office/powerpoint/2010/main" xmlns="" val="1129682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7464DF-1500-45CD-A7EC-26868C333510}" type="datetimeFigureOut">
              <a:rPr lang="en-US" smtClean="0"/>
              <a:pPr/>
              <a:t>26-Jan-22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21AE0-013B-4AB1-94F4-DCD3FBFABB6C}" type="slidenum">
              <a:rPr lang="en-US" smtClean="0"/>
              <a:pPr/>
              <a:t>‹#›</a:t>
            </a:fld>
            <a:endParaRPr lang="en-US"/>
          </a:p>
        </p:txBody>
      </p:sp>
    </p:spTree>
    <p:extLst>
      <p:ext uri="{BB962C8B-B14F-4D97-AF65-F5344CB8AC3E}">
        <p14:creationId xmlns:p14="http://schemas.microsoft.com/office/powerpoint/2010/main" xmlns="" val="2639440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7464DF-1500-45CD-A7EC-26868C333510}" type="datetimeFigureOut">
              <a:rPr lang="en-US" smtClean="0"/>
              <a:pPr/>
              <a:t>26-Jan-22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C21AE0-013B-4AB1-94F4-DCD3FBFABB6C}" type="slidenum">
              <a:rPr lang="en-US" smtClean="0"/>
              <a:pPr/>
              <a:t>‹#›</a:t>
            </a:fld>
            <a:endParaRPr lang="en-US"/>
          </a:p>
        </p:txBody>
      </p:sp>
    </p:spTree>
    <p:extLst>
      <p:ext uri="{BB962C8B-B14F-4D97-AF65-F5344CB8AC3E}">
        <p14:creationId xmlns:p14="http://schemas.microsoft.com/office/powerpoint/2010/main" xmlns="" val="212697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7464DF-1500-45CD-A7EC-26868C333510}" type="datetimeFigureOut">
              <a:rPr lang="en-US" smtClean="0"/>
              <a:pPr/>
              <a:t>26-Jan-22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C21AE0-013B-4AB1-94F4-DCD3FBFABB6C}" type="slidenum">
              <a:rPr lang="en-US" smtClean="0"/>
              <a:pPr/>
              <a:t>‹#›</a:t>
            </a:fld>
            <a:endParaRPr lang="en-US"/>
          </a:p>
        </p:txBody>
      </p:sp>
    </p:spTree>
    <p:extLst>
      <p:ext uri="{BB962C8B-B14F-4D97-AF65-F5344CB8AC3E}">
        <p14:creationId xmlns:p14="http://schemas.microsoft.com/office/powerpoint/2010/main" xmlns="" val="1653376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7464DF-1500-45CD-A7EC-26868C333510}" type="datetimeFigureOut">
              <a:rPr lang="en-US" smtClean="0"/>
              <a:pPr/>
              <a:t>26-Jan-22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C21AE0-013B-4AB1-94F4-DCD3FBFABB6C}" type="slidenum">
              <a:rPr lang="en-US" smtClean="0"/>
              <a:pPr/>
              <a:t>‹#›</a:t>
            </a:fld>
            <a:endParaRPr lang="en-US"/>
          </a:p>
        </p:txBody>
      </p:sp>
    </p:spTree>
    <p:extLst>
      <p:ext uri="{BB962C8B-B14F-4D97-AF65-F5344CB8AC3E}">
        <p14:creationId xmlns:p14="http://schemas.microsoft.com/office/powerpoint/2010/main" xmlns="" val="194321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7464DF-1500-45CD-A7EC-26868C333510}" type="datetimeFigureOut">
              <a:rPr lang="en-US" smtClean="0"/>
              <a:pPr/>
              <a:t>26-Jan-22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C21AE0-013B-4AB1-94F4-DCD3FBFABB6C}" type="slidenum">
              <a:rPr lang="en-US" smtClean="0"/>
              <a:pPr/>
              <a:t>‹#›</a:t>
            </a:fld>
            <a:endParaRPr lang="en-US"/>
          </a:p>
        </p:txBody>
      </p:sp>
    </p:spTree>
    <p:extLst>
      <p:ext uri="{BB962C8B-B14F-4D97-AF65-F5344CB8AC3E}">
        <p14:creationId xmlns:p14="http://schemas.microsoft.com/office/powerpoint/2010/main" xmlns="" val="2166214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7464DF-1500-45CD-A7EC-26868C333510}" type="datetimeFigureOut">
              <a:rPr lang="en-US" smtClean="0"/>
              <a:pPr/>
              <a:t>26-Jan-22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C21AE0-013B-4AB1-94F4-DCD3FBFABB6C}" type="slidenum">
              <a:rPr lang="en-US" smtClean="0"/>
              <a:pPr/>
              <a:t>‹#›</a:t>
            </a:fld>
            <a:endParaRPr lang="en-US"/>
          </a:p>
        </p:txBody>
      </p:sp>
    </p:spTree>
    <p:extLst>
      <p:ext uri="{BB962C8B-B14F-4D97-AF65-F5344CB8AC3E}">
        <p14:creationId xmlns:p14="http://schemas.microsoft.com/office/powerpoint/2010/main" xmlns="" val="3952510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7464DF-1500-45CD-A7EC-26868C333510}" type="datetimeFigureOut">
              <a:rPr lang="en-US" smtClean="0"/>
              <a:pPr/>
              <a:t>26-Jan-22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C21AE0-013B-4AB1-94F4-DCD3FBFABB6C}" type="slidenum">
              <a:rPr lang="en-US" smtClean="0"/>
              <a:pPr/>
              <a:t>‹#›</a:t>
            </a:fld>
            <a:endParaRPr lang="en-US"/>
          </a:p>
        </p:txBody>
      </p:sp>
    </p:spTree>
    <p:extLst>
      <p:ext uri="{BB962C8B-B14F-4D97-AF65-F5344CB8AC3E}">
        <p14:creationId xmlns:p14="http://schemas.microsoft.com/office/powerpoint/2010/main" xmlns="" val="3688299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7464DF-1500-45CD-A7EC-26868C333510}" type="datetimeFigureOut">
              <a:rPr lang="en-US" smtClean="0"/>
              <a:pPr/>
              <a:t>26-Jan-22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C21AE0-013B-4AB1-94F4-DCD3FBFABB6C}" type="slidenum">
              <a:rPr lang="en-US" smtClean="0"/>
              <a:pPr/>
              <a:t>‹#›</a:t>
            </a:fld>
            <a:endParaRPr lang="en-US"/>
          </a:p>
        </p:txBody>
      </p:sp>
    </p:spTree>
    <p:extLst>
      <p:ext uri="{BB962C8B-B14F-4D97-AF65-F5344CB8AC3E}">
        <p14:creationId xmlns:p14="http://schemas.microsoft.com/office/powerpoint/2010/main" xmlns="" val="27839974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5253"/>
            <a:ext cx="10515600" cy="1090670"/>
          </a:xfrm>
        </p:spPr>
        <p:txBody>
          <a:bodyPr>
            <a:normAutofit fontScale="90000"/>
          </a:bodyPr>
          <a:lstStyle/>
          <a:p>
            <a:pPr algn="ctr"/>
            <a:r>
              <a:rPr lang="en-US" b="1" dirty="0" smtClean="0">
                <a:solidFill>
                  <a:srgbClr val="00B0F0"/>
                </a:solidFill>
              </a:rPr>
              <a:t>Retrospect of Immanuel Kant’s Moral Philosophy</a:t>
            </a:r>
            <a:endParaRPr lang="en-US" b="1" dirty="0">
              <a:solidFill>
                <a:srgbClr val="00B0F0"/>
              </a:solidFill>
            </a:endParaRPr>
          </a:p>
        </p:txBody>
      </p:sp>
      <p:sp>
        <p:nvSpPr>
          <p:cNvPr id="3" name="Content Placeholder 2"/>
          <p:cNvSpPr>
            <a:spLocks noGrp="1"/>
          </p:cNvSpPr>
          <p:nvPr>
            <p:ph idx="1"/>
          </p:nvPr>
        </p:nvSpPr>
        <p:spPr>
          <a:xfrm>
            <a:off x="495759" y="1267097"/>
            <a:ext cx="11325339" cy="5243872"/>
          </a:xfrm>
        </p:spPr>
        <p:txBody>
          <a:bodyPr>
            <a:normAutofit fontScale="92500" lnSpcReduction="10000"/>
          </a:bodyPr>
          <a:lstStyle/>
          <a:p>
            <a:r>
              <a:rPr lang="en-US" b="1" dirty="0" smtClean="0"/>
              <a:t>18</a:t>
            </a:r>
            <a:r>
              <a:rPr lang="en-US" b="1" baseline="30000" dirty="0" smtClean="0"/>
              <a:t>th</a:t>
            </a:r>
            <a:r>
              <a:rPr lang="en-US" b="1" dirty="0" smtClean="0"/>
              <a:t> Century philosophy mainly dominated by Logic, Physics and Ethics.</a:t>
            </a:r>
          </a:p>
          <a:p>
            <a:r>
              <a:rPr lang="en-US" b="1" dirty="0" smtClean="0"/>
              <a:t>Logic seems abstract, it has nothing to borrow from sensory experience. One may call it ‘a priori’ science.</a:t>
            </a:r>
          </a:p>
          <a:p>
            <a:r>
              <a:rPr lang="en-US" b="1" dirty="0" smtClean="0"/>
              <a:t>Physics talks about the law of nature so sounds empirical cum objective.</a:t>
            </a:r>
          </a:p>
          <a:p>
            <a:r>
              <a:rPr lang="en-US" b="1" dirty="0" smtClean="0"/>
              <a:t>Ethics deals with laws of moral actions so it has an empirical overview.</a:t>
            </a:r>
          </a:p>
          <a:p>
            <a:r>
              <a:rPr lang="en-US" b="1" dirty="0" smtClean="0"/>
              <a:t>Physical laws apply to the natural object (metaphysics of nature) while moral laws reign human’s will and acts (metaphysics of moral).</a:t>
            </a:r>
          </a:p>
          <a:p>
            <a:r>
              <a:rPr lang="en-US" b="1" dirty="0"/>
              <a:t> </a:t>
            </a:r>
            <a:r>
              <a:rPr lang="en-US" b="1" dirty="0" smtClean="0"/>
              <a:t>Kant’s ethical outline (deontology) can be understood from two subsequent premises:</a:t>
            </a:r>
          </a:p>
          <a:p>
            <a:pPr marL="514350" indent="-514350">
              <a:buAutoNum type="alphaLcParenR"/>
            </a:pPr>
            <a:r>
              <a:rPr lang="en-US" b="1" dirty="0" smtClean="0"/>
              <a:t>Moral laws are </a:t>
            </a:r>
            <a:r>
              <a:rPr lang="en-US" b="1" i="1" dirty="0" smtClean="0"/>
              <a:t>a priori </a:t>
            </a:r>
            <a:r>
              <a:rPr lang="en-US" b="1" dirty="0" smtClean="0"/>
              <a:t>so these are necessary statement. ( </a:t>
            </a:r>
            <a:r>
              <a:rPr lang="en-US" dirty="0" smtClean="0"/>
              <a:t>A</a:t>
            </a:r>
            <a:r>
              <a:rPr lang="en-US" b="1" dirty="0" smtClean="0"/>
              <a:t> </a:t>
            </a:r>
            <a:r>
              <a:rPr lang="en-US" dirty="0" smtClean="0"/>
              <a:t>judgment is necessary if and only if the opposite of it is inconceivable. We take an example ‘All men are mortal’.) </a:t>
            </a:r>
            <a:endParaRPr lang="en-US" b="1" dirty="0" smtClean="0"/>
          </a:p>
          <a:p>
            <a:pPr marL="514350" indent="-514350">
              <a:buAutoNum type="alphaLcParenR"/>
            </a:pPr>
            <a:r>
              <a:rPr lang="en-US" b="1" dirty="0" smtClean="0"/>
              <a:t>Implementation of moral laws in human life that looks experience based.   </a:t>
            </a:r>
          </a:p>
          <a:p>
            <a:endParaRPr lang="en-US" b="1" dirty="0"/>
          </a:p>
        </p:txBody>
      </p:sp>
    </p:spTree>
    <p:extLst>
      <p:ext uri="{BB962C8B-B14F-4D97-AF65-F5344CB8AC3E}">
        <p14:creationId xmlns:p14="http://schemas.microsoft.com/office/powerpoint/2010/main" xmlns="" val="23495376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516"/>
          </a:xfrm>
        </p:spPr>
        <p:txBody>
          <a:bodyPr>
            <a:normAutofit fontScale="90000"/>
          </a:bodyPr>
          <a:lstStyle/>
          <a:p>
            <a:endParaRPr lang="en-US" dirty="0"/>
          </a:p>
        </p:txBody>
      </p:sp>
      <p:sp>
        <p:nvSpPr>
          <p:cNvPr id="3" name="Content Placeholder 2"/>
          <p:cNvSpPr>
            <a:spLocks noGrp="1"/>
          </p:cNvSpPr>
          <p:nvPr>
            <p:ph idx="1"/>
          </p:nvPr>
        </p:nvSpPr>
        <p:spPr>
          <a:xfrm>
            <a:off x="838200" y="572876"/>
            <a:ext cx="10515600" cy="6037243"/>
          </a:xfrm>
        </p:spPr>
        <p:txBody>
          <a:bodyPr/>
          <a:lstStyle/>
          <a:p>
            <a:pPr algn="just"/>
            <a:r>
              <a:rPr lang="en-US" b="1" dirty="0" smtClean="0"/>
              <a:t>How does Kant’s universal law make a discrimination with Biblical golden rule and rule utilitarianism?</a:t>
            </a:r>
          </a:p>
          <a:p>
            <a:pPr marL="0" indent="0" algn="just">
              <a:buNone/>
            </a:pPr>
            <a:r>
              <a:rPr lang="en-US" b="1" dirty="0" smtClean="0"/>
              <a:t>Golden rule says: One should treat others as you would love to treat yourself. </a:t>
            </a:r>
          </a:p>
          <a:p>
            <a:pPr marL="0" indent="0" algn="just">
              <a:buNone/>
            </a:pPr>
            <a:r>
              <a:rPr lang="en-US" b="1" dirty="0" smtClean="0"/>
              <a:t>This is a problematic demand because an agent could love to treat himself as a terrorist or drug smuggler and would prefer to treat the others in the same way. </a:t>
            </a:r>
          </a:p>
          <a:p>
            <a:pPr marL="0" indent="0" algn="just">
              <a:buNone/>
            </a:pPr>
            <a:r>
              <a:rPr lang="en-US" b="1" dirty="0" smtClean="0"/>
              <a:t>Rule Utilitarianism says: Your action needs to be executed by rules to maximize possible happiness over unhappiness. </a:t>
            </a:r>
          </a:p>
          <a:p>
            <a:pPr marL="0" indent="0" algn="just">
              <a:buNone/>
            </a:pPr>
            <a:r>
              <a:rPr lang="en-US" b="1" dirty="0" smtClean="0"/>
              <a:t>Kant’s deontological view does not rest on any consequence perhaps it may be expended happiness as a consequence. For him, the rules are valid irrespectively of their consequences. The rules are intuitively good (intrinsic property of goodness is there) as child labor or slavery are considered as wrong. </a:t>
            </a:r>
            <a:endParaRPr lang="en-US" b="1" dirty="0"/>
          </a:p>
        </p:txBody>
      </p:sp>
    </p:spTree>
    <p:extLst>
      <p:ext uri="{BB962C8B-B14F-4D97-AF65-F5344CB8AC3E}">
        <p14:creationId xmlns:p14="http://schemas.microsoft.com/office/powerpoint/2010/main" xmlns="" val="23116388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9320"/>
            <a:ext cx="10515600" cy="583894"/>
          </a:xfrm>
        </p:spPr>
        <p:txBody>
          <a:bodyPr>
            <a:normAutofit fontScale="90000"/>
          </a:bodyPr>
          <a:lstStyle/>
          <a:p>
            <a:pPr algn="ctr"/>
            <a:r>
              <a:rPr lang="en-US" b="1" dirty="0" smtClean="0">
                <a:solidFill>
                  <a:schemeClr val="accent6">
                    <a:lumMod val="50000"/>
                  </a:schemeClr>
                </a:solidFill>
              </a:rPr>
              <a:t>What is experience for Kant?</a:t>
            </a:r>
            <a:endParaRPr lang="en-US" b="1" dirty="0">
              <a:solidFill>
                <a:schemeClr val="accent6">
                  <a:lumMod val="50000"/>
                </a:schemeClr>
              </a:solidFill>
            </a:endParaRPr>
          </a:p>
        </p:txBody>
      </p:sp>
      <p:sp>
        <p:nvSpPr>
          <p:cNvPr id="3" name="Content Placeholder 2"/>
          <p:cNvSpPr>
            <a:spLocks noGrp="1"/>
          </p:cNvSpPr>
          <p:nvPr>
            <p:ph idx="1"/>
          </p:nvPr>
        </p:nvSpPr>
        <p:spPr>
          <a:xfrm>
            <a:off x="838200" y="1035586"/>
            <a:ext cx="10515600" cy="5286837"/>
          </a:xfrm>
        </p:spPr>
        <p:txBody>
          <a:bodyPr/>
          <a:lstStyle/>
          <a:p>
            <a:pPr algn="just"/>
            <a:r>
              <a:rPr lang="en-US" b="1" dirty="0" smtClean="0"/>
              <a:t>Kant believes that </a:t>
            </a:r>
            <a:r>
              <a:rPr lang="en-US" b="1" dirty="0"/>
              <a:t>to experience something is to </a:t>
            </a:r>
            <a:r>
              <a:rPr lang="en-US" b="1" dirty="0" smtClean="0"/>
              <a:t>be able to conceptualize </a:t>
            </a:r>
            <a:r>
              <a:rPr lang="en-US" b="1" dirty="0"/>
              <a:t>and fit it within a system of </a:t>
            </a:r>
            <a:r>
              <a:rPr lang="en-US" b="1" dirty="0" err="1"/>
              <a:t>spatio</a:t>
            </a:r>
            <a:r>
              <a:rPr lang="en-US" b="1" dirty="0"/>
              <a:t>-temporal </a:t>
            </a:r>
            <a:r>
              <a:rPr lang="en-US" b="1" dirty="0" smtClean="0"/>
              <a:t>events and </a:t>
            </a:r>
            <a:r>
              <a:rPr lang="en-US" b="1" dirty="0"/>
              <a:t>objects governed </a:t>
            </a:r>
            <a:r>
              <a:rPr lang="en-US" b="1" dirty="0" smtClean="0"/>
              <a:t>by mechanistic </a:t>
            </a:r>
            <a:r>
              <a:rPr lang="en-US" b="1" dirty="0"/>
              <a:t>causal laws and described </a:t>
            </a:r>
            <a:r>
              <a:rPr lang="en-US" b="1" dirty="0" smtClean="0"/>
              <a:t>by Newtonian</a:t>
            </a:r>
            <a:r>
              <a:rPr lang="en-US" b="1" dirty="0"/>
              <a:t> </a:t>
            </a:r>
            <a:r>
              <a:rPr lang="en-US" b="1" dirty="0" smtClean="0"/>
              <a:t>science</a:t>
            </a:r>
            <a:r>
              <a:rPr lang="en-US" b="1" dirty="0"/>
              <a:t>. </a:t>
            </a:r>
            <a:endParaRPr lang="en-US" b="1" dirty="0" smtClean="0"/>
          </a:p>
          <a:p>
            <a:pPr algn="just"/>
            <a:r>
              <a:rPr lang="en-US" b="1" dirty="0" smtClean="0"/>
              <a:t>In </a:t>
            </a:r>
            <a:r>
              <a:rPr lang="en-US" b="1" dirty="0"/>
              <a:t>fact</a:t>
            </a:r>
            <a:r>
              <a:rPr lang="en-US" b="1" dirty="0" smtClean="0"/>
              <a:t>, many </a:t>
            </a:r>
            <a:r>
              <a:rPr lang="en-US" b="1" dirty="0"/>
              <a:t>things of which we can have ordinary awareness </a:t>
            </a:r>
            <a:r>
              <a:rPr lang="en-US" b="1" dirty="0" smtClean="0"/>
              <a:t>cannot be </a:t>
            </a:r>
            <a:r>
              <a:rPr lang="en-US" b="1" dirty="0"/>
              <a:t>conceptualized or fit in this way, and would be ruled ‘outside </a:t>
            </a:r>
            <a:r>
              <a:rPr lang="en-US" b="1" dirty="0" smtClean="0"/>
              <a:t>experience’ for </a:t>
            </a:r>
            <a:r>
              <a:rPr lang="en-US" b="1" dirty="0"/>
              <a:t>Kant</a:t>
            </a:r>
            <a:r>
              <a:rPr lang="en-US" b="1" dirty="0" smtClean="0"/>
              <a:t>. Money</a:t>
            </a:r>
            <a:r>
              <a:rPr lang="en-US" b="1" dirty="0"/>
              <a:t>, </a:t>
            </a:r>
            <a:r>
              <a:rPr lang="en-US" b="1" dirty="0" smtClean="0"/>
              <a:t>qua money</a:t>
            </a:r>
            <a:r>
              <a:rPr lang="en-US" b="1" dirty="0"/>
              <a:t>, for example, has no place in this Kantian </a:t>
            </a:r>
            <a:r>
              <a:rPr lang="en-US" b="1" dirty="0" smtClean="0"/>
              <a:t>world of </a:t>
            </a:r>
            <a:r>
              <a:rPr lang="en-US" b="1" dirty="0"/>
              <a:t>“experience,” though pieces of pressed metal and printed paper </a:t>
            </a:r>
            <a:r>
              <a:rPr lang="en-US" b="1" dirty="0" smtClean="0"/>
              <a:t>do.</a:t>
            </a:r>
          </a:p>
          <a:p>
            <a:pPr algn="just"/>
            <a:r>
              <a:rPr lang="en-US" b="1" dirty="0" smtClean="0"/>
              <a:t>Freedom has no space according to the Newton’s Law of Physics as there is no space centric cum temporal dimensional existence of freedom in our world. </a:t>
            </a:r>
          </a:p>
        </p:txBody>
      </p:sp>
    </p:spTree>
    <p:extLst>
      <p:ext uri="{BB962C8B-B14F-4D97-AF65-F5344CB8AC3E}">
        <p14:creationId xmlns:p14="http://schemas.microsoft.com/office/powerpoint/2010/main" xmlns="" val="7646740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3177"/>
          </a:xfrm>
        </p:spPr>
        <p:txBody>
          <a:bodyPr>
            <a:normAutofit fontScale="90000"/>
          </a:bodyPr>
          <a:lstStyle/>
          <a:p>
            <a:endParaRPr lang="en-GB" dirty="0"/>
          </a:p>
        </p:txBody>
      </p:sp>
      <p:sp>
        <p:nvSpPr>
          <p:cNvPr id="3" name="Content Placeholder 2"/>
          <p:cNvSpPr>
            <a:spLocks noGrp="1"/>
          </p:cNvSpPr>
          <p:nvPr>
            <p:ph idx="1"/>
          </p:nvPr>
        </p:nvSpPr>
        <p:spPr>
          <a:xfrm>
            <a:off x="838200" y="858129"/>
            <a:ext cx="10515600" cy="5318834"/>
          </a:xfrm>
        </p:spPr>
        <p:txBody>
          <a:bodyPr/>
          <a:lstStyle/>
          <a:p>
            <a:pPr algn="just"/>
            <a:endParaRPr lang="en-US" b="1" dirty="0" smtClean="0"/>
          </a:p>
          <a:p>
            <a:pPr algn="just"/>
            <a:r>
              <a:rPr lang="en-US" b="1" dirty="0" smtClean="0"/>
              <a:t>So </a:t>
            </a:r>
            <a:r>
              <a:rPr lang="en-US" b="1" dirty="0" smtClean="0"/>
              <a:t>Kant believes in </a:t>
            </a:r>
            <a:r>
              <a:rPr lang="en-US" b="1" i="1" dirty="0" smtClean="0"/>
              <a:t>a priori </a:t>
            </a:r>
            <a:r>
              <a:rPr lang="en-US" b="1" dirty="0" smtClean="0"/>
              <a:t>hypothesis (independent of experience).</a:t>
            </a:r>
          </a:p>
          <a:p>
            <a:pPr algn="just">
              <a:buNone/>
            </a:pPr>
            <a:r>
              <a:rPr lang="en-US" b="1" dirty="0" smtClean="0"/>
              <a:t> </a:t>
            </a:r>
          </a:p>
          <a:p>
            <a:pPr algn="just"/>
            <a:r>
              <a:rPr lang="en-GB" b="1" dirty="0" smtClean="0"/>
              <a:t>Sensibility is a receiving faculty that copes with the space and time as pure intuitions, while understanding as a thinking faculty captures concepts. So, human reason is based on two interrelated elements of knowledge, namely contents (intuition) and concepts (thought). The possibility of experience remains </a:t>
            </a:r>
            <a:r>
              <a:rPr lang="en-GB" b="1" dirty="0" smtClean="0"/>
              <a:t>unworkable </a:t>
            </a:r>
            <a:r>
              <a:rPr lang="en-GB" b="1" dirty="0" smtClean="0"/>
              <a:t>without intuition. </a:t>
            </a:r>
            <a:endParaRPr lang="en-GB"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solidFill>
                  <a:srgbClr val="00B0F0"/>
                </a:solidFill>
              </a:rPr>
              <a:t>Free Rational Will</a:t>
            </a:r>
            <a:endParaRPr lang="en-US" sz="4000" b="1" dirty="0">
              <a:solidFill>
                <a:srgbClr val="00B0F0"/>
              </a:solidFill>
            </a:endParaRPr>
          </a:p>
        </p:txBody>
      </p:sp>
      <p:sp>
        <p:nvSpPr>
          <p:cNvPr id="3" name="Content Placeholder 2"/>
          <p:cNvSpPr>
            <a:spLocks noGrp="1"/>
          </p:cNvSpPr>
          <p:nvPr>
            <p:ph idx="1"/>
          </p:nvPr>
        </p:nvSpPr>
        <p:spPr>
          <a:xfrm>
            <a:off x="838200" y="1443210"/>
            <a:ext cx="10515600" cy="4733753"/>
          </a:xfrm>
        </p:spPr>
        <p:txBody>
          <a:bodyPr/>
          <a:lstStyle/>
          <a:p>
            <a:r>
              <a:rPr lang="en-US" dirty="0" smtClean="0"/>
              <a:t>Kant’s moral philosophy relies on a tripartite structure:</a:t>
            </a:r>
          </a:p>
          <a:p>
            <a:r>
              <a:rPr lang="en-US" dirty="0" smtClean="0"/>
              <a:t>Free                          </a:t>
            </a:r>
            <a:r>
              <a:rPr lang="en-US" dirty="0" smtClean="0"/>
              <a:t> Rational                             Will</a:t>
            </a:r>
            <a:endParaRPr lang="en-US" dirty="0" smtClean="0"/>
          </a:p>
          <a:p>
            <a:pPr marL="0" indent="0">
              <a:buNone/>
            </a:pPr>
            <a:r>
              <a:rPr lang="en-US" dirty="0" smtClean="0"/>
              <a:t>                                                                                       </a:t>
            </a:r>
          </a:p>
          <a:p>
            <a:pPr marL="0" indent="0">
              <a:buNone/>
            </a:pPr>
            <a:r>
              <a:rPr lang="en-US" dirty="0"/>
              <a:t> </a:t>
            </a:r>
            <a:r>
              <a:rPr lang="en-US" dirty="0" smtClean="0"/>
              <a:t> Freedom of Choice    Reason                           Good will</a:t>
            </a:r>
          </a:p>
          <a:p>
            <a:pPr marL="0" indent="0">
              <a:buNone/>
            </a:pPr>
            <a:endParaRPr lang="en-US" dirty="0"/>
          </a:p>
          <a:p>
            <a:pPr marL="0" indent="0" algn="just">
              <a:buNone/>
            </a:pPr>
            <a:r>
              <a:rPr lang="en-US" b="1" dirty="0" smtClean="0"/>
              <a:t>Kant considers that in world and beyond of it if we try to think about something good without any limitation that is undoubtedly </a:t>
            </a:r>
            <a:r>
              <a:rPr lang="en-US" b="1" i="1" dirty="0" smtClean="0"/>
              <a:t>good-will</a:t>
            </a:r>
            <a:r>
              <a:rPr lang="en-US" b="1" dirty="0" smtClean="0"/>
              <a:t> (endorsed by free rationality). Freedom, rationality and will are jointly constituted goodness. Freewill cannot be phenomenal or object of experience. </a:t>
            </a:r>
          </a:p>
        </p:txBody>
      </p:sp>
      <p:sp>
        <p:nvSpPr>
          <p:cNvPr id="4" name="Down Arrow 3"/>
          <p:cNvSpPr/>
          <p:nvPr/>
        </p:nvSpPr>
        <p:spPr>
          <a:xfrm>
            <a:off x="1167788" y="2425685"/>
            <a:ext cx="484632" cy="6259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own Arrow 4"/>
          <p:cNvSpPr/>
          <p:nvPr/>
        </p:nvSpPr>
        <p:spPr>
          <a:xfrm>
            <a:off x="4208444" y="2332101"/>
            <a:ext cx="484632" cy="6755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own Arrow 5"/>
          <p:cNvSpPr/>
          <p:nvPr/>
        </p:nvSpPr>
        <p:spPr>
          <a:xfrm>
            <a:off x="7538806" y="2332101"/>
            <a:ext cx="484632" cy="7195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3445872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78933"/>
          </a:xfrm>
        </p:spPr>
        <p:txBody>
          <a:bodyPr/>
          <a:lstStyle/>
          <a:p>
            <a:pPr algn="ctr"/>
            <a:r>
              <a:rPr lang="en-US" b="1" dirty="0" smtClean="0">
                <a:solidFill>
                  <a:schemeClr val="accent4">
                    <a:lumMod val="40000"/>
                    <a:lumOff val="60000"/>
                  </a:schemeClr>
                </a:solidFill>
              </a:rPr>
              <a:t>Nature of Good will </a:t>
            </a:r>
            <a:endParaRPr lang="en-US" b="1" dirty="0">
              <a:solidFill>
                <a:schemeClr val="accent4">
                  <a:lumMod val="40000"/>
                  <a:lumOff val="60000"/>
                </a:schemeClr>
              </a:solidFill>
            </a:endParaRPr>
          </a:p>
        </p:txBody>
      </p:sp>
      <p:sp>
        <p:nvSpPr>
          <p:cNvPr id="3" name="Content Placeholder 2"/>
          <p:cNvSpPr>
            <a:spLocks noGrp="1"/>
          </p:cNvSpPr>
          <p:nvPr>
            <p:ph idx="1"/>
          </p:nvPr>
        </p:nvSpPr>
        <p:spPr>
          <a:xfrm>
            <a:off x="838200" y="1178804"/>
            <a:ext cx="10515600" cy="5244029"/>
          </a:xfrm>
        </p:spPr>
        <p:txBody>
          <a:bodyPr/>
          <a:lstStyle/>
          <a:p>
            <a:pPr algn="just"/>
            <a:r>
              <a:rPr lang="en-US" b="1" dirty="0" smtClean="0"/>
              <a:t>The concept ‘good will’ figures out the concept of the person.  This commonsense touchstone induces the idea of good person also.</a:t>
            </a:r>
          </a:p>
          <a:p>
            <a:pPr algn="just"/>
            <a:r>
              <a:rPr lang="en-US" b="1" dirty="0" smtClean="0"/>
              <a:t>The nature of ‘good will’ underpins good in itself.</a:t>
            </a:r>
          </a:p>
          <a:p>
            <a:pPr algn="just"/>
            <a:r>
              <a:rPr lang="en-US" b="1" dirty="0" smtClean="0"/>
              <a:t>So Kant makes a beautiful comparison of ‘good will’ with Jewel that shines in its own essence, not because of the virtue of other conditional things.</a:t>
            </a:r>
          </a:p>
          <a:p>
            <a:pPr algn="just"/>
            <a:r>
              <a:rPr lang="en-US" b="1" dirty="0" smtClean="0"/>
              <a:t>Naturally we think that laws are the constraints of freedom, but Kant thinks that moral laws centric human will </a:t>
            </a:r>
            <a:r>
              <a:rPr lang="en-US" b="1" dirty="0" smtClean="0"/>
              <a:t>instill </a:t>
            </a:r>
            <a:r>
              <a:rPr lang="en-US" b="1" dirty="0" smtClean="0"/>
              <a:t>the conception of duty for duty’s sake.  The essential element of duty is regulated by moral laws.</a:t>
            </a:r>
            <a:endParaRPr lang="en-US" b="1" dirty="0"/>
          </a:p>
        </p:txBody>
      </p:sp>
    </p:spTree>
    <p:extLst>
      <p:ext uri="{BB962C8B-B14F-4D97-AF65-F5344CB8AC3E}">
        <p14:creationId xmlns:p14="http://schemas.microsoft.com/office/powerpoint/2010/main" xmlns="" val="31054702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52668"/>
          </a:xfrm>
        </p:spPr>
        <p:txBody>
          <a:bodyPr>
            <a:normAutofit fontScale="90000"/>
          </a:bodyPr>
          <a:lstStyle/>
          <a:p>
            <a:endParaRPr lang="en-US" dirty="0"/>
          </a:p>
        </p:txBody>
      </p:sp>
      <p:sp>
        <p:nvSpPr>
          <p:cNvPr id="3" name="Content Placeholder 2"/>
          <p:cNvSpPr>
            <a:spLocks noGrp="1"/>
          </p:cNvSpPr>
          <p:nvPr>
            <p:ph idx="1"/>
          </p:nvPr>
        </p:nvSpPr>
        <p:spPr>
          <a:xfrm>
            <a:off x="838200" y="749147"/>
            <a:ext cx="10515600" cy="5427816"/>
          </a:xfrm>
        </p:spPr>
        <p:txBody>
          <a:bodyPr/>
          <a:lstStyle/>
          <a:p>
            <a:pPr algn="just"/>
            <a:endParaRPr lang="en-US" b="1" dirty="0" smtClean="0"/>
          </a:p>
          <a:p>
            <a:pPr algn="just"/>
            <a:r>
              <a:rPr lang="en-US" b="1" dirty="0" smtClean="0"/>
              <a:t>Will, according to Kant is the faculty of desire that seems as a capacity to act on the representation of laws or principles. (Kant, Groundwork</a:t>
            </a:r>
            <a:r>
              <a:rPr lang="en-US" b="1" i="1" dirty="0" smtClean="0"/>
              <a:t> of the Metaphysics of Morals</a:t>
            </a:r>
            <a:r>
              <a:rPr lang="en-US" b="1" dirty="0" smtClean="0"/>
              <a:t>, 4:412)</a:t>
            </a:r>
          </a:p>
          <a:p>
            <a:pPr algn="just"/>
            <a:r>
              <a:rPr lang="en-US" b="1" dirty="0" smtClean="0"/>
              <a:t>One have to take good will as a maxim to shape it in a general manner as rules. </a:t>
            </a:r>
          </a:p>
          <a:p>
            <a:pPr algn="just"/>
            <a:r>
              <a:rPr lang="en-US" b="1" dirty="0" smtClean="0"/>
              <a:t>Good will is </a:t>
            </a:r>
            <a:r>
              <a:rPr lang="en-US" b="1" i="1" dirty="0" smtClean="0"/>
              <a:t>a priori </a:t>
            </a:r>
            <a:r>
              <a:rPr lang="en-US" b="1" dirty="0" smtClean="0"/>
              <a:t>cum reason based practical principle. In the sense of universality and necessity </a:t>
            </a:r>
            <a:r>
              <a:rPr lang="en-US" b="1" i="1" dirty="0" smtClean="0"/>
              <a:t>good will </a:t>
            </a:r>
            <a:r>
              <a:rPr lang="en-US" b="1" dirty="0" smtClean="0"/>
              <a:t>purports </a:t>
            </a:r>
            <a:r>
              <a:rPr lang="en-US" b="1" dirty="0" smtClean="0"/>
              <a:t>as practical principle.</a:t>
            </a:r>
          </a:p>
          <a:p>
            <a:pPr algn="just"/>
            <a:r>
              <a:rPr lang="en-US" b="1" dirty="0" smtClean="0"/>
              <a:t>The decision of the </a:t>
            </a:r>
            <a:r>
              <a:rPr lang="en-US" b="1" i="1" dirty="0" smtClean="0"/>
              <a:t>good will </a:t>
            </a:r>
            <a:r>
              <a:rPr lang="en-US" b="1" dirty="0" smtClean="0"/>
              <a:t>fully depends on the moral demands where you are treating others as an end.</a:t>
            </a:r>
            <a:endParaRPr lang="en-US" b="1" dirty="0"/>
          </a:p>
        </p:txBody>
      </p:sp>
    </p:spTree>
    <p:extLst>
      <p:ext uri="{BB962C8B-B14F-4D97-AF65-F5344CB8AC3E}">
        <p14:creationId xmlns:p14="http://schemas.microsoft.com/office/powerpoint/2010/main" xmlns="" val="25183123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567"/>
          </a:xfrm>
        </p:spPr>
        <p:txBody>
          <a:bodyPr>
            <a:normAutofit fontScale="90000"/>
          </a:bodyPr>
          <a:lstStyle/>
          <a:p>
            <a:endParaRPr lang="en-US" dirty="0"/>
          </a:p>
        </p:txBody>
      </p:sp>
      <p:sp>
        <p:nvSpPr>
          <p:cNvPr id="3" name="Content Placeholder 2"/>
          <p:cNvSpPr>
            <a:spLocks noGrp="1"/>
          </p:cNvSpPr>
          <p:nvPr>
            <p:ph idx="1"/>
          </p:nvPr>
        </p:nvSpPr>
        <p:spPr>
          <a:xfrm>
            <a:off x="838200" y="638978"/>
            <a:ext cx="10515600" cy="5537985"/>
          </a:xfrm>
        </p:spPr>
        <p:txBody>
          <a:bodyPr/>
          <a:lstStyle/>
          <a:p>
            <a:pPr marL="0" indent="0" algn="just">
              <a:buNone/>
            </a:pPr>
            <a:r>
              <a:rPr lang="en-US" b="1" dirty="0" smtClean="0"/>
              <a:t>*Kant  defines </a:t>
            </a:r>
            <a:r>
              <a:rPr lang="en-US" b="1" i="1" dirty="0" smtClean="0"/>
              <a:t>good will </a:t>
            </a:r>
            <a:r>
              <a:rPr lang="en-US" b="1" dirty="0" smtClean="0"/>
              <a:t>in this ways:</a:t>
            </a:r>
          </a:p>
          <a:p>
            <a:pPr marL="0" indent="0" algn="just">
              <a:buNone/>
            </a:pPr>
            <a:endParaRPr lang="en-US" b="1" dirty="0" smtClean="0"/>
          </a:p>
          <a:p>
            <a:pPr marL="0" indent="0" algn="just">
              <a:buNone/>
            </a:pPr>
            <a:r>
              <a:rPr lang="en-US" b="1" dirty="0" smtClean="0"/>
              <a:t>“It is impossible to think of anything at all in the world, or indeed even beyond of it, that could be considered good without limitation except a good will.” (</a:t>
            </a:r>
            <a:r>
              <a:rPr lang="en-US" b="1" i="1" dirty="0" smtClean="0"/>
              <a:t>Groundwork of the Metaphysics of Morals</a:t>
            </a:r>
            <a:r>
              <a:rPr lang="en-US" b="1" dirty="0" smtClean="0"/>
              <a:t>, 4:393)</a:t>
            </a:r>
          </a:p>
          <a:p>
            <a:pPr marL="0" indent="0" algn="just">
              <a:buNone/>
            </a:pPr>
            <a:r>
              <a:rPr lang="en-US" b="1" dirty="0" smtClean="0"/>
              <a:t> *There are an ample numbers of things that pertains to good and desirable together, but if these are motivated by bad will, then it would be harmful for the agent and others. </a:t>
            </a:r>
          </a:p>
          <a:p>
            <a:pPr marL="0" indent="0" algn="just">
              <a:buNone/>
            </a:pPr>
            <a:r>
              <a:rPr lang="en-US" b="1" dirty="0" smtClean="0"/>
              <a:t>* Only the good will is necessarily and universally good in itself. Besides, the other goods are </a:t>
            </a:r>
            <a:r>
              <a:rPr lang="en-US" b="1" dirty="0" smtClean="0"/>
              <a:t>contingently (not </a:t>
            </a:r>
            <a:r>
              <a:rPr lang="en-US" b="1" dirty="0" err="1" smtClean="0"/>
              <a:t>necessaryly</a:t>
            </a:r>
            <a:r>
              <a:rPr lang="en-US" b="1" dirty="0" smtClean="0"/>
              <a:t>) </a:t>
            </a:r>
            <a:r>
              <a:rPr lang="en-US" b="1" dirty="0" smtClean="0"/>
              <a:t>followed since these are conditionally delimited.  </a:t>
            </a:r>
            <a:endParaRPr lang="en-US" b="1" dirty="0"/>
          </a:p>
        </p:txBody>
      </p:sp>
    </p:spTree>
    <p:extLst>
      <p:ext uri="{BB962C8B-B14F-4D97-AF65-F5344CB8AC3E}">
        <p14:creationId xmlns:p14="http://schemas.microsoft.com/office/powerpoint/2010/main" xmlns="" val="39692728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3511"/>
          </a:xfrm>
        </p:spPr>
        <p:txBody>
          <a:bodyPr>
            <a:normAutofit/>
          </a:bodyPr>
          <a:lstStyle/>
          <a:p>
            <a:pPr algn="ctr"/>
            <a:r>
              <a:rPr lang="en-US" sz="3600" b="1" dirty="0" smtClean="0">
                <a:solidFill>
                  <a:srgbClr val="00B0F0"/>
                </a:solidFill>
              </a:rPr>
              <a:t>Good will and Duty</a:t>
            </a:r>
            <a:endParaRPr lang="en-US" sz="3600" b="1" dirty="0">
              <a:solidFill>
                <a:srgbClr val="00B0F0"/>
              </a:solidFill>
            </a:endParaRPr>
          </a:p>
        </p:txBody>
      </p:sp>
      <p:sp>
        <p:nvSpPr>
          <p:cNvPr id="3" name="Content Placeholder 2"/>
          <p:cNvSpPr>
            <a:spLocks noGrp="1"/>
          </p:cNvSpPr>
          <p:nvPr>
            <p:ph idx="1"/>
          </p:nvPr>
        </p:nvSpPr>
        <p:spPr>
          <a:xfrm>
            <a:off x="838200" y="1145754"/>
            <a:ext cx="10515600" cy="5031209"/>
          </a:xfrm>
        </p:spPr>
        <p:txBody>
          <a:bodyPr/>
          <a:lstStyle/>
          <a:p>
            <a:pPr algn="just"/>
            <a:r>
              <a:rPr lang="en-US" b="1" dirty="0" smtClean="0"/>
              <a:t>The practical implication of good will can be generated in duty. Duty is considered as the highest place for estimating of the total worth of one’s action guided by good will. </a:t>
            </a:r>
          </a:p>
          <a:p>
            <a:pPr algn="just"/>
            <a:r>
              <a:rPr lang="en-US" b="1" dirty="0" smtClean="0"/>
              <a:t>You should not have  to maintain some action and policies from the immediate preference, but for the sake of duty. </a:t>
            </a:r>
          </a:p>
          <a:p>
            <a:pPr algn="just"/>
            <a:r>
              <a:rPr lang="en-US" b="1" dirty="0" smtClean="0"/>
              <a:t>An action that you performed from the principle of duty has its own moral worth, since duty does not rely on any purposeful manner, but </a:t>
            </a:r>
            <a:r>
              <a:rPr lang="en-US" b="1" dirty="0" smtClean="0">
                <a:solidFill>
                  <a:srgbClr val="FF0000"/>
                </a:solidFill>
              </a:rPr>
              <a:t>on the maxim that efforts towards the conception of the end</a:t>
            </a:r>
            <a:r>
              <a:rPr lang="en-US" b="1" dirty="0" smtClean="0"/>
              <a:t>. </a:t>
            </a:r>
          </a:p>
          <a:p>
            <a:pPr algn="just"/>
            <a:r>
              <a:rPr lang="en-US" b="1" dirty="0" smtClean="0"/>
              <a:t>Good will related actions are </a:t>
            </a:r>
            <a:r>
              <a:rPr lang="en-US" b="1" dirty="0" smtClean="0"/>
              <a:t>infused </a:t>
            </a:r>
            <a:r>
              <a:rPr lang="en-US" b="1" dirty="0" smtClean="0"/>
              <a:t>by </a:t>
            </a:r>
            <a:r>
              <a:rPr lang="en-US" b="1" i="1" dirty="0" smtClean="0"/>
              <a:t>a priori</a:t>
            </a:r>
            <a:r>
              <a:rPr lang="en-US" b="1" dirty="0" smtClean="0"/>
              <a:t> principle so it looks formal one while a posteriori centric motive looks material.  </a:t>
            </a:r>
            <a:endParaRPr lang="en-US" b="1" dirty="0"/>
          </a:p>
        </p:txBody>
      </p:sp>
    </p:spTree>
    <p:extLst>
      <p:ext uri="{BB962C8B-B14F-4D97-AF65-F5344CB8AC3E}">
        <p14:creationId xmlns:p14="http://schemas.microsoft.com/office/powerpoint/2010/main" xmlns="" val="39109620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7579"/>
          </a:xfrm>
        </p:spPr>
        <p:txBody>
          <a:bodyPr>
            <a:normAutofit/>
          </a:bodyPr>
          <a:lstStyle/>
          <a:p>
            <a:pPr algn="ctr"/>
            <a:r>
              <a:rPr lang="en-US" sz="3600" b="1" dirty="0" smtClean="0">
                <a:solidFill>
                  <a:srgbClr val="00B0F0"/>
                </a:solidFill>
              </a:rPr>
              <a:t>Duty and Maxim</a:t>
            </a:r>
            <a:endParaRPr lang="en-US" sz="3600" b="1" dirty="0">
              <a:solidFill>
                <a:srgbClr val="00B0F0"/>
              </a:solidFill>
            </a:endParaRPr>
          </a:p>
        </p:txBody>
      </p:sp>
      <p:sp>
        <p:nvSpPr>
          <p:cNvPr id="3" name="Content Placeholder 2"/>
          <p:cNvSpPr>
            <a:spLocks noGrp="1"/>
          </p:cNvSpPr>
          <p:nvPr>
            <p:ph idx="1"/>
          </p:nvPr>
        </p:nvSpPr>
        <p:spPr>
          <a:xfrm>
            <a:off x="838200" y="1112704"/>
            <a:ext cx="10515600" cy="5100809"/>
          </a:xfrm>
        </p:spPr>
        <p:txBody>
          <a:bodyPr>
            <a:normAutofit lnSpcReduction="10000"/>
          </a:bodyPr>
          <a:lstStyle/>
          <a:p>
            <a:pPr algn="just"/>
            <a:r>
              <a:rPr lang="en-US" b="1" dirty="0" smtClean="0"/>
              <a:t>Why one should have to perform duty?</a:t>
            </a:r>
          </a:p>
          <a:p>
            <a:pPr marL="0" indent="0" algn="just">
              <a:buNone/>
            </a:pPr>
            <a:r>
              <a:rPr lang="en-US" b="1" dirty="0" smtClean="0"/>
              <a:t>According to Kant, “Duty is the necessity to act out of the reverence for the law.” (</a:t>
            </a:r>
            <a:r>
              <a:rPr lang="en-US" b="1" i="1" dirty="0" smtClean="0"/>
              <a:t>Metaphysics of Moral</a:t>
            </a:r>
            <a:r>
              <a:rPr lang="en-US" b="1" dirty="0" smtClean="0"/>
              <a:t>, 400/15 p. 66)</a:t>
            </a:r>
          </a:p>
          <a:p>
            <a:pPr marL="0" indent="0" algn="just">
              <a:buNone/>
            </a:pPr>
            <a:r>
              <a:rPr lang="en-US" b="1" dirty="0" smtClean="0"/>
              <a:t>Here we can find out the intermingleness of subjectivity and objectivity since reverence or admiration looks subjective and laws are objective</a:t>
            </a:r>
            <a:r>
              <a:rPr lang="en-US" b="1" dirty="0"/>
              <a:t> </a:t>
            </a:r>
            <a:r>
              <a:rPr lang="en-US" b="1" dirty="0" smtClean="0"/>
              <a:t>according to their implication.</a:t>
            </a:r>
          </a:p>
          <a:p>
            <a:pPr algn="just"/>
            <a:r>
              <a:rPr lang="en-US" b="1" dirty="0" smtClean="0"/>
              <a:t>Two different types of duties are there: </a:t>
            </a:r>
          </a:p>
          <a:p>
            <a:pPr marL="0" indent="0" algn="just">
              <a:buNone/>
            </a:pPr>
            <a:r>
              <a:rPr lang="en-US" b="1" dirty="0"/>
              <a:t>	</a:t>
            </a:r>
            <a:r>
              <a:rPr lang="en-US" b="1" dirty="0" smtClean="0"/>
              <a:t>a) in conformity of duty complies what’s sort of duty 	required in a certain action.</a:t>
            </a:r>
          </a:p>
          <a:p>
            <a:pPr marL="0" indent="0" algn="just">
              <a:buNone/>
            </a:pPr>
            <a:r>
              <a:rPr lang="en-US" b="1" dirty="0" smtClean="0"/>
              <a:t>	b) </a:t>
            </a:r>
            <a:r>
              <a:rPr lang="en-US" b="1" dirty="0" smtClean="0"/>
              <a:t>for </a:t>
            </a:r>
            <a:r>
              <a:rPr lang="en-US" b="1" dirty="0" smtClean="0"/>
              <a:t>the sake of duty has its own moral worth. </a:t>
            </a:r>
          </a:p>
          <a:p>
            <a:pPr marL="0" indent="0" algn="just">
              <a:buNone/>
            </a:pPr>
            <a:r>
              <a:rPr lang="en-US" b="1" dirty="0" smtClean="0"/>
              <a:t>Moral worth has its special degree of value that can transcend any moral approval.  </a:t>
            </a:r>
          </a:p>
        </p:txBody>
      </p:sp>
    </p:spTree>
    <p:extLst>
      <p:ext uri="{BB962C8B-B14F-4D97-AF65-F5344CB8AC3E}">
        <p14:creationId xmlns:p14="http://schemas.microsoft.com/office/powerpoint/2010/main" xmlns="" val="2426072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7582"/>
          </a:xfrm>
        </p:spPr>
        <p:txBody>
          <a:bodyPr>
            <a:normAutofit fontScale="90000"/>
          </a:bodyPr>
          <a:lstStyle/>
          <a:p>
            <a:endParaRPr lang="en-US" dirty="0"/>
          </a:p>
        </p:txBody>
      </p:sp>
      <p:sp>
        <p:nvSpPr>
          <p:cNvPr id="3" name="Content Placeholder 2"/>
          <p:cNvSpPr>
            <a:spLocks noGrp="1"/>
          </p:cNvSpPr>
          <p:nvPr>
            <p:ph idx="1"/>
          </p:nvPr>
        </p:nvSpPr>
        <p:spPr>
          <a:xfrm>
            <a:off x="838200" y="627961"/>
            <a:ext cx="10515600" cy="5549002"/>
          </a:xfrm>
        </p:spPr>
        <p:txBody>
          <a:bodyPr>
            <a:normAutofit/>
          </a:bodyPr>
          <a:lstStyle/>
          <a:p>
            <a:pPr algn="just"/>
            <a:endParaRPr lang="en-US" b="1" dirty="0" smtClean="0"/>
          </a:p>
          <a:p>
            <a:pPr algn="just"/>
            <a:r>
              <a:rPr lang="en-US" b="1" dirty="0" smtClean="0"/>
              <a:t>In </a:t>
            </a:r>
            <a:r>
              <a:rPr lang="en-US" b="1" dirty="0"/>
              <a:t>the first </a:t>
            </a:r>
            <a:r>
              <a:rPr lang="en-US" b="1" i="1" dirty="0"/>
              <a:t>Critique</a:t>
            </a:r>
            <a:r>
              <a:rPr lang="en-US" b="1" dirty="0"/>
              <a:t> there </a:t>
            </a:r>
            <a:r>
              <a:rPr lang="en-US" b="1" dirty="0" smtClean="0"/>
              <a:t>is only </a:t>
            </a:r>
            <a:r>
              <a:rPr lang="en-US" b="1" dirty="0"/>
              <a:t>hints as to the form Kant’s moral theory would take</a:t>
            </a:r>
            <a:r>
              <a:rPr lang="en-US" b="1" dirty="0" smtClean="0"/>
              <a:t>.</a:t>
            </a:r>
            <a:r>
              <a:rPr lang="en-US" b="1" dirty="0"/>
              <a:t> The account of practical reason </a:t>
            </a:r>
            <a:r>
              <a:rPr lang="en-US" b="1" dirty="0" smtClean="0"/>
              <a:t>implies in </a:t>
            </a:r>
            <a:r>
              <a:rPr lang="en-US" b="1" dirty="0"/>
              <a:t>the </a:t>
            </a:r>
            <a:r>
              <a:rPr lang="en-US" i="1" dirty="0"/>
              <a:t>Groundwork of the Metaphysics of Morals</a:t>
            </a:r>
            <a:r>
              <a:rPr lang="en-US" b="1" dirty="0"/>
              <a:t> (1785) and </a:t>
            </a:r>
            <a:r>
              <a:rPr lang="en-US" b="1" dirty="0" smtClean="0"/>
              <a:t>later </a:t>
            </a:r>
            <a:r>
              <a:rPr lang="en-US" i="1" dirty="0" smtClean="0"/>
              <a:t>Critique </a:t>
            </a:r>
            <a:r>
              <a:rPr lang="en-US" i="1" dirty="0"/>
              <a:t>of Practical Reason</a:t>
            </a:r>
            <a:r>
              <a:rPr lang="en-US" b="1" dirty="0"/>
              <a:t> (1788) is radically </a:t>
            </a:r>
            <a:r>
              <a:rPr lang="en-US" b="1" dirty="0" smtClean="0"/>
              <a:t>novel. </a:t>
            </a:r>
          </a:p>
          <a:p>
            <a:pPr algn="just"/>
            <a:r>
              <a:rPr lang="en-US" b="1" dirty="0" smtClean="0"/>
              <a:t>(</a:t>
            </a:r>
            <a:r>
              <a:rPr lang="en-US" b="1" dirty="0"/>
              <a:t>On the different versions of the Imperative, which Kant claims are </a:t>
            </a:r>
            <a:r>
              <a:rPr lang="en-US" b="1" dirty="0" smtClean="0"/>
              <a:t>equivalent), Kant </a:t>
            </a:r>
            <a:r>
              <a:rPr lang="en-US" b="1" dirty="0"/>
              <a:t>holds this principle to be implicit in common human reason: when we make moral judgments, we </a:t>
            </a:r>
            <a:r>
              <a:rPr lang="en-US" b="1" dirty="0" smtClean="0"/>
              <a:t>depend on </a:t>
            </a:r>
            <a:r>
              <a:rPr lang="en-US" b="1" dirty="0"/>
              <a:t>this criterion, although invariably we do not articulate it as such.</a:t>
            </a:r>
          </a:p>
          <a:p>
            <a:pPr marL="0" indent="0" algn="just">
              <a:buNone/>
            </a:pPr>
            <a:r>
              <a:rPr lang="en-US" b="1" dirty="0"/>
              <a:t/>
            </a:r>
            <a:br>
              <a:rPr lang="en-US" b="1" dirty="0"/>
            </a:br>
            <a:endParaRPr lang="en-US" b="1" dirty="0"/>
          </a:p>
        </p:txBody>
      </p:sp>
    </p:spTree>
    <p:extLst>
      <p:ext uri="{BB962C8B-B14F-4D97-AF65-F5344CB8AC3E}">
        <p14:creationId xmlns:p14="http://schemas.microsoft.com/office/powerpoint/2010/main" xmlns="" val="32971942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5719"/>
          </a:xfrm>
        </p:spPr>
        <p:txBody>
          <a:bodyPr>
            <a:normAutofit fontScale="90000"/>
          </a:bodyPr>
          <a:lstStyle/>
          <a:p>
            <a:endParaRPr lang="en-US" dirty="0"/>
          </a:p>
        </p:txBody>
      </p:sp>
      <p:sp>
        <p:nvSpPr>
          <p:cNvPr id="3" name="Content Placeholder 2"/>
          <p:cNvSpPr>
            <a:spLocks noGrp="1"/>
          </p:cNvSpPr>
          <p:nvPr>
            <p:ph idx="1"/>
          </p:nvPr>
        </p:nvSpPr>
        <p:spPr>
          <a:xfrm>
            <a:off x="838200" y="692331"/>
            <a:ext cx="10515600" cy="5484632"/>
          </a:xfrm>
        </p:spPr>
        <p:txBody>
          <a:bodyPr/>
          <a:lstStyle/>
          <a:p>
            <a:pPr algn="just"/>
            <a:endParaRPr lang="en-US" b="1" dirty="0" smtClean="0"/>
          </a:p>
          <a:p>
            <a:pPr algn="just"/>
            <a:r>
              <a:rPr lang="en-US" b="1" dirty="0" smtClean="0"/>
              <a:t>If we instill moral laws from an experience centric level, then we are unable to establish what ‘one ought to do’ because we must have to allow human’s free will and their correspond experiences that motivate them to do certain moral actions.</a:t>
            </a:r>
          </a:p>
          <a:p>
            <a:pPr algn="just">
              <a:buNone/>
            </a:pPr>
            <a:endParaRPr lang="en-US" b="1" dirty="0" smtClean="0"/>
          </a:p>
          <a:p>
            <a:pPr algn="just"/>
            <a:r>
              <a:rPr lang="en-US" b="1" dirty="0" smtClean="0"/>
              <a:t>Moral principles in Kant’s outlook depend on “ought to do” instead of “is to do” since moral laws are universally prescriptive/evaluative rather than descriptive. The justification and the groundwork of these moral laws cannot be indulgenced on sensory experiences but on pure reason that Kant calls ‘a priori’.   </a:t>
            </a:r>
            <a:endParaRPr lang="en-US" b="1" dirty="0"/>
          </a:p>
        </p:txBody>
      </p:sp>
    </p:spTree>
    <p:extLst>
      <p:ext uri="{BB962C8B-B14F-4D97-AF65-F5344CB8AC3E}">
        <p14:creationId xmlns:p14="http://schemas.microsoft.com/office/powerpoint/2010/main" xmlns="" val="17576825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287"/>
            <a:ext cx="10515600" cy="1079653"/>
          </a:xfrm>
        </p:spPr>
        <p:txBody>
          <a:bodyPr>
            <a:normAutofit/>
          </a:bodyPr>
          <a:lstStyle/>
          <a:p>
            <a:pPr algn="ctr"/>
            <a:r>
              <a:rPr lang="en-US" sz="3600" b="1" dirty="0" smtClean="0">
                <a:solidFill>
                  <a:schemeClr val="bg2">
                    <a:lumMod val="75000"/>
                  </a:schemeClr>
                </a:solidFill>
              </a:rPr>
              <a:t>Categorical Imperative</a:t>
            </a:r>
            <a:endParaRPr lang="en-US" sz="3600" b="1" dirty="0">
              <a:solidFill>
                <a:schemeClr val="bg2">
                  <a:lumMod val="75000"/>
                </a:schemeClr>
              </a:solidFill>
            </a:endParaRPr>
          </a:p>
        </p:txBody>
      </p:sp>
      <p:sp>
        <p:nvSpPr>
          <p:cNvPr id="3" name="Content Placeholder 2"/>
          <p:cNvSpPr>
            <a:spLocks noGrp="1"/>
          </p:cNvSpPr>
          <p:nvPr>
            <p:ph idx="1"/>
          </p:nvPr>
        </p:nvSpPr>
        <p:spPr>
          <a:xfrm>
            <a:off x="838200" y="1266940"/>
            <a:ext cx="10515600" cy="4910023"/>
          </a:xfrm>
        </p:spPr>
        <p:txBody>
          <a:bodyPr/>
          <a:lstStyle/>
          <a:p>
            <a:pPr algn="just"/>
            <a:r>
              <a:rPr lang="en-US" b="1" dirty="0" smtClean="0"/>
              <a:t>The elementary condition of moral duties would be categorical imperatives.</a:t>
            </a:r>
          </a:p>
          <a:p>
            <a:pPr algn="just"/>
            <a:r>
              <a:rPr lang="en-US" b="1" dirty="0" smtClean="0"/>
              <a:t>It looks as an imperative since it is a command that cannot be avoidable who is entailing these.</a:t>
            </a:r>
          </a:p>
          <a:p>
            <a:pPr algn="just"/>
            <a:r>
              <a:rPr lang="en-US" b="1" dirty="0" smtClean="0"/>
              <a:t>It sounds categorical because it needs to be applied in virtue of unconditioned.</a:t>
            </a:r>
          </a:p>
          <a:p>
            <a:pPr algn="just"/>
            <a:r>
              <a:rPr lang="en-US" b="1" dirty="0" smtClean="0"/>
              <a:t>  Human beings have two different standpoints:</a:t>
            </a:r>
          </a:p>
          <a:p>
            <a:pPr algn="just"/>
            <a:r>
              <a:rPr lang="en-US" b="1" dirty="0" smtClean="0"/>
              <a:t>A. Member of an intelligible world&gt; Subject has principle of autonomy in their actions. </a:t>
            </a:r>
          </a:p>
          <a:p>
            <a:pPr algn="just"/>
            <a:r>
              <a:rPr lang="en-US" b="1" dirty="0" smtClean="0"/>
              <a:t>B. Member of a sensible world&gt; Subject to the law of nature.</a:t>
            </a:r>
          </a:p>
          <a:p>
            <a:pPr algn="just"/>
            <a:endParaRPr lang="en-US" b="1" dirty="0" smtClean="0"/>
          </a:p>
          <a:p>
            <a:pPr algn="just"/>
            <a:endParaRPr lang="en-US" b="1" dirty="0" smtClean="0"/>
          </a:p>
          <a:p>
            <a:pPr marL="0" indent="0" algn="just">
              <a:buNone/>
            </a:pPr>
            <a:endParaRPr lang="en-US" b="1" dirty="0"/>
          </a:p>
        </p:txBody>
      </p:sp>
    </p:spTree>
    <p:extLst>
      <p:ext uri="{BB962C8B-B14F-4D97-AF65-F5344CB8AC3E}">
        <p14:creationId xmlns:p14="http://schemas.microsoft.com/office/powerpoint/2010/main" xmlns="" val="19176174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8600"/>
          </a:xfrm>
        </p:spPr>
        <p:txBody>
          <a:bodyPr>
            <a:normAutofit fontScale="90000"/>
          </a:bodyPr>
          <a:lstStyle/>
          <a:p>
            <a:endParaRPr lang="en-US" dirty="0"/>
          </a:p>
        </p:txBody>
      </p:sp>
      <p:sp>
        <p:nvSpPr>
          <p:cNvPr id="3" name="Content Placeholder 2"/>
          <p:cNvSpPr>
            <a:spLocks noGrp="1"/>
          </p:cNvSpPr>
          <p:nvPr>
            <p:ph idx="1"/>
          </p:nvPr>
        </p:nvSpPr>
        <p:spPr>
          <a:xfrm>
            <a:off x="838200" y="561860"/>
            <a:ext cx="10515600" cy="5805889"/>
          </a:xfrm>
        </p:spPr>
        <p:txBody>
          <a:bodyPr/>
          <a:lstStyle/>
          <a:p>
            <a:pPr algn="just"/>
            <a:endParaRPr lang="en-US" b="1" dirty="0" smtClean="0"/>
          </a:p>
          <a:p>
            <a:pPr algn="just"/>
            <a:r>
              <a:rPr lang="en-US" b="1" dirty="0" smtClean="0"/>
              <a:t>In spite of the fact that a subject is the member of the intelligible world, the law of nature or sensibility ought to govern the subject’s will.</a:t>
            </a:r>
          </a:p>
          <a:p>
            <a:pPr algn="just"/>
            <a:r>
              <a:rPr lang="en-US" b="1" dirty="0" smtClean="0"/>
              <a:t>But one can argue that no experience can pertain CI.</a:t>
            </a:r>
          </a:p>
          <a:p>
            <a:pPr algn="just"/>
            <a:r>
              <a:rPr lang="en-US" b="1" dirty="0" smtClean="0">
                <a:solidFill>
                  <a:schemeClr val="bg2">
                    <a:lumMod val="50000"/>
                  </a:schemeClr>
                </a:solidFill>
              </a:rPr>
              <a:t>How could </a:t>
            </a:r>
            <a:r>
              <a:rPr lang="en-US" b="1" dirty="0" smtClean="0">
                <a:solidFill>
                  <a:schemeClr val="bg2">
                    <a:lumMod val="50000"/>
                  </a:schemeClr>
                </a:solidFill>
              </a:rPr>
              <a:t>Categorical Imperative </a:t>
            </a:r>
            <a:r>
              <a:rPr lang="en-US" b="1" dirty="0" smtClean="0">
                <a:solidFill>
                  <a:schemeClr val="bg2">
                    <a:lumMod val="50000"/>
                  </a:schemeClr>
                </a:solidFill>
              </a:rPr>
              <a:t>be possible?</a:t>
            </a:r>
          </a:p>
          <a:p>
            <a:pPr marL="0" indent="0" algn="just">
              <a:buNone/>
            </a:pPr>
            <a:r>
              <a:rPr lang="en-US" b="1" dirty="0"/>
              <a:t> </a:t>
            </a:r>
            <a:r>
              <a:rPr lang="en-US" b="1" dirty="0" smtClean="0"/>
              <a:t>CI defines </a:t>
            </a:r>
            <a:r>
              <a:rPr lang="en-US" b="1" i="1" dirty="0" smtClean="0"/>
              <a:t>will</a:t>
            </a:r>
            <a:r>
              <a:rPr lang="en-US" b="1" dirty="0" smtClean="0"/>
              <a:t> without any constraint. Though it seems true that the propensity to do some evils also belongs to our rationality, but that is a sort of </a:t>
            </a:r>
            <a:r>
              <a:rPr lang="en-US" b="1" i="1" dirty="0" smtClean="0"/>
              <a:t>misology</a:t>
            </a:r>
            <a:r>
              <a:rPr lang="en-US" b="1" dirty="0" smtClean="0"/>
              <a:t> (hatred of reason). (see, </a:t>
            </a:r>
            <a:r>
              <a:rPr lang="en-US" i="1" dirty="0" smtClean="0"/>
              <a:t>Metaphysics of Moral, 4:395)</a:t>
            </a:r>
          </a:p>
          <a:p>
            <a:pPr marL="0" indent="0" algn="just">
              <a:buNone/>
            </a:pPr>
            <a:r>
              <a:rPr lang="en-US" b="1" dirty="0" smtClean="0"/>
              <a:t>  </a:t>
            </a:r>
            <a:endParaRPr lang="en-US" b="1" dirty="0"/>
          </a:p>
        </p:txBody>
      </p:sp>
    </p:spTree>
    <p:extLst>
      <p:ext uri="{BB962C8B-B14F-4D97-AF65-F5344CB8AC3E}">
        <p14:creationId xmlns:p14="http://schemas.microsoft.com/office/powerpoint/2010/main" xmlns="" val="34160539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55380"/>
          </a:xfrm>
        </p:spPr>
        <p:txBody>
          <a:bodyPr>
            <a:normAutofit fontScale="90000"/>
          </a:bodyPr>
          <a:lstStyle/>
          <a:p>
            <a:endParaRPr lang="en-US" dirty="0"/>
          </a:p>
        </p:txBody>
      </p:sp>
      <p:sp>
        <p:nvSpPr>
          <p:cNvPr id="3" name="Content Placeholder 2"/>
          <p:cNvSpPr>
            <a:spLocks noGrp="1"/>
          </p:cNvSpPr>
          <p:nvPr>
            <p:ph idx="1"/>
          </p:nvPr>
        </p:nvSpPr>
        <p:spPr>
          <a:xfrm>
            <a:off x="838200" y="773723"/>
            <a:ext cx="10515600" cy="5598942"/>
          </a:xfrm>
        </p:spPr>
        <p:txBody>
          <a:bodyPr/>
          <a:lstStyle/>
          <a:p>
            <a:pPr algn="just"/>
            <a:r>
              <a:rPr lang="en-US" b="1" dirty="0" smtClean="0"/>
              <a:t>There is only one categorical imperative.</a:t>
            </a:r>
          </a:p>
          <a:p>
            <a:pPr algn="just"/>
            <a:r>
              <a:rPr lang="en-US" b="1" dirty="0" smtClean="0"/>
              <a:t>There are numerable genuine moral principles.</a:t>
            </a:r>
          </a:p>
          <a:p>
            <a:pPr algn="just"/>
            <a:r>
              <a:rPr lang="en-US" b="1" dirty="0" smtClean="0"/>
              <a:t>Every genuine moral principle is a categorical imperative.</a:t>
            </a:r>
          </a:p>
          <a:p>
            <a:pPr algn="just"/>
            <a:r>
              <a:rPr lang="en-US" b="1" dirty="0" smtClean="0"/>
              <a:t>* We can know the categorical imperative univocally.</a:t>
            </a:r>
          </a:p>
          <a:p>
            <a:pPr algn="just"/>
            <a:r>
              <a:rPr lang="en-US" b="1" dirty="0" smtClean="0"/>
              <a:t>A, an Imperative performs an action as of itself that looks objectively necessary, i.e., it requires certain principles that are undoubtedly objective laws.  For Kant, objective laws mean valid and </a:t>
            </a:r>
            <a:r>
              <a:rPr lang="en-US" b="1" dirty="0" err="1" smtClean="0"/>
              <a:t>uncontradictory</a:t>
            </a:r>
            <a:r>
              <a:rPr lang="en-US" b="1" dirty="0" smtClean="0"/>
              <a:t> for all rational human beings.</a:t>
            </a:r>
          </a:p>
          <a:p>
            <a:pPr algn="just">
              <a:buNone/>
            </a:pPr>
            <a:r>
              <a:rPr lang="en-US" b="1" dirty="0" smtClean="0"/>
              <a:t>	We can put this characterization in this way:</a:t>
            </a:r>
          </a:p>
          <a:p>
            <a:pPr algn="just">
              <a:buNone/>
            </a:pPr>
            <a:r>
              <a:rPr lang="en-US" b="1" dirty="0" smtClean="0"/>
              <a:t>	A categorical imperative as an imperative expresses a principle of action that is valid for all ration human beings with out any contradiction.   </a:t>
            </a:r>
          </a:p>
        </p:txBody>
      </p:sp>
    </p:spTree>
    <p:extLst>
      <p:ext uri="{BB962C8B-B14F-4D97-AF65-F5344CB8AC3E}">
        <p14:creationId xmlns:p14="http://schemas.microsoft.com/office/powerpoint/2010/main" xmlns="" val="5048715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3177"/>
          </a:xfrm>
        </p:spPr>
        <p:txBody>
          <a:bodyPr>
            <a:normAutofit fontScale="90000"/>
          </a:bodyPr>
          <a:lstStyle/>
          <a:p>
            <a:endParaRPr lang="en-US" dirty="0"/>
          </a:p>
        </p:txBody>
      </p:sp>
      <p:sp>
        <p:nvSpPr>
          <p:cNvPr id="3" name="Content Placeholder 2"/>
          <p:cNvSpPr>
            <a:spLocks noGrp="1"/>
          </p:cNvSpPr>
          <p:nvPr>
            <p:ph idx="1"/>
          </p:nvPr>
        </p:nvSpPr>
        <p:spPr>
          <a:xfrm>
            <a:off x="838200" y="801858"/>
            <a:ext cx="10515600" cy="5375105"/>
          </a:xfrm>
        </p:spPr>
        <p:txBody>
          <a:bodyPr>
            <a:normAutofit fontScale="92500" lnSpcReduction="10000"/>
          </a:bodyPr>
          <a:lstStyle/>
          <a:p>
            <a:pPr algn="just"/>
            <a:r>
              <a:rPr lang="en-US" b="1" dirty="0" smtClean="0"/>
              <a:t>B,  a categorical imperative sounds the principle of beneficence since it has an universal application. </a:t>
            </a:r>
          </a:p>
          <a:p>
            <a:pPr algn="just">
              <a:buNone/>
            </a:pPr>
            <a:r>
              <a:rPr lang="en-US" b="1" dirty="0" smtClean="0"/>
              <a:t>	No non-beneficence maxim cannot cite its </a:t>
            </a:r>
            <a:r>
              <a:rPr lang="en-US" b="1" dirty="0" err="1" smtClean="0"/>
              <a:t>universalization</a:t>
            </a:r>
            <a:r>
              <a:rPr lang="en-US" b="1" dirty="0" smtClean="0"/>
              <a:t>. </a:t>
            </a:r>
          </a:p>
          <a:p>
            <a:pPr algn="just">
              <a:buNone/>
            </a:pPr>
            <a:r>
              <a:rPr lang="en-US" b="1" dirty="0" smtClean="0"/>
              <a:t>	Kant writes:</a:t>
            </a:r>
          </a:p>
          <a:p>
            <a:pPr algn="just">
              <a:buNone/>
            </a:pPr>
            <a:r>
              <a:rPr lang="en-US" b="1" dirty="0" smtClean="0"/>
              <a:t>	The foregoing [beneficence, </a:t>
            </a:r>
            <a:r>
              <a:rPr lang="en-US" b="1" dirty="0" err="1" smtClean="0"/>
              <a:t>truthfullness</a:t>
            </a:r>
            <a:r>
              <a:rPr lang="en-US" b="1" dirty="0" smtClean="0"/>
              <a:t> in promising, etc,] are a few of the many actual duties…whose derivation from the one stated principle is clear.</a:t>
            </a:r>
          </a:p>
          <a:p>
            <a:pPr algn="just">
              <a:buNone/>
            </a:pPr>
            <a:r>
              <a:rPr lang="en-US" b="1" dirty="0" smtClean="0"/>
              <a:t>	</a:t>
            </a:r>
          </a:p>
          <a:p>
            <a:pPr algn="just">
              <a:buNone/>
            </a:pPr>
            <a:r>
              <a:rPr lang="en-US" b="1" dirty="0" smtClean="0"/>
              <a:t>	The one stated principle is nothing but the universal practical law formula that he asserted as categorical imperative.</a:t>
            </a:r>
          </a:p>
          <a:p>
            <a:pPr algn="just">
              <a:buNone/>
            </a:pPr>
            <a:r>
              <a:rPr lang="en-US" b="1" dirty="0" smtClean="0"/>
              <a:t>	And this universal practical law formula of categorical imperative is doubtlessly ruled by the principle of beneficence.   </a:t>
            </a:r>
          </a:p>
          <a:p>
            <a:pPr algn="just">
              <a:buNone/>
            </a:pPr>
            <a:r>
              <a:rPr lang="en-US" b="1" dirty="0" smtClean="0"/>
              <a:t>  </a:t>
            </a:r>
            <a:endParaRPr lang="en-US" b="1" dirty="0"/>
          </a:p>
        </p:txBody>
      </p:sp>
    </p:spTree>
    <p:extLst>
      <p:ext uri="{BB962C8B-B14F-4D97-AF65-F5344CB8AC3E}">
        <p14:creationId xmlns:p14="http://schemas.microsoft.com/office/powerpoint/2010/main" xmlns="" val="42476574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83515"/>
          </a:xfrm>
        </p:spPr>
        <p:txBody>
          <a:bodyPr>
            <a:normAutofit fontScale="90000"/>
          </a:bodyPr>
          <a:lstStyle/>
          <a:p>
            <a:endParaRPr lang="en-GB" dirty="0"/>
          </a:p>
        </p:txBody>
      </p:sp>
      <p:sp>
        <p:nvSpPr>
          <p:cNvPr id="3" name="Content Placeholder 2"/>
          <p:cNvSpPr>
            <a:spLocks noGrp="1"/>
          </p:cNvSpPr>
          <p:nvPr>
            <p:ph idx="1"/>
          </p:nvPr>
        </p:nvSpPr>
        <p:spPr>
          <a:xfrm>
            <a:off x="838200" y="1012874"/>
            <a:ext cx="10515600" cy="5164089"/>
          </a:xfrm>
        </p:spPr>
        <p:txBody>
          <a:bodyPr>
            <a:normAutofit lnSpcReduction="10000"/>
          </a:bodyPr>
          <a:lstStyle/>
          <a:p>
            <a:pPr algn="just"/>
            <a:r>
              <a:rPr lang="en-US" b="1" dirty="0" smtClean="0"/>
              <a:t>Kant claims to have exposed the supreme principle of practical reason, which he calls the Categorical Imperative. (More precisely, this principle is an imperative for finite beings, who have desires and inclinations and are not perfectly rational.) Especially, Kant offers roughly few different formulations of this principle, the first of which runs as follows: “act only in accordance with that maxim through which you can at the same time will that it become a universal law” (</a:t>
            </a:r>
            <a:r>
              <a:rPr lang="en-US" b="1" i="1" dirty="0" smtClean="0"/>
              <a:t>Metaphysics of Morals 4:421</a:t>
            </a:r>
            <a:r>
              <a:rPr lang="en-US" b="1" dirty="0" smtClean="0"/>
              <a:t>). </a:t>
            </a:r>
          </a:p>
          <a:p>
            <a:pPr algn="just"/>
            <a:r>
              <a:rPr lang="en-US" b="1" dirty="0" smtClean="0"/>
              <a:t>A maxim is a subjective principle of action that contrasted with laws that sounds objectively valid for all rational human beings.</a:t>
            </a:r>
          </a:p>
          <a:p>
            <a:pPr algn="just"/>
            <a:r>
              <a:rPr lang="en-GB" b="1" dirty="0" smtClean="0"/>
              <a:t>The principle we have just quoted, then, means that people should simply promote as rules of living for themselves about those rules that they can will should be always followed by everyone.</a:t>
            </a:r>
            <a:endParaRPr lang="en-US" b="1" dirty="0" smtClean="0"/>
          </a:p>
          <a:p>
            <a:pPr algn="just"/>
            <a:endParaRPr lang="en-GB"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211650"/>
          </a:xfrm>
        </p:spPr>
        <p:txBody>
          <a:bodyPr>
            <a:normAutofit fontScale="90000"/>
          </a:bodyPr>
          <a:lstStyle/>
          <a:p>
            <a:endParaRPr lang="en-GB" dirty="0"/>
          </a:p>
        </p:txBody>
      </p:sp>
      <p:sp>
        <p:nvSpPr>
          <p:cNvPr id="3" name="Content Placeholder 2"/>
          <p:cNvSpPr>
            <a:spLocks noGrp="1"/>
          </p:cNvSpPr>
          <p:nvPr>
            <p:ph idx="1"/>
          </p:nvPr>
        </p:nvSpPr>
        <p:spPr>
          <a:xfrm>
            <a:off x="838200" y="801858"/>
            <a:ext cx="10515600" cy="5375105"/>
          </a:xfrm>
        </p:spPr>
        <p:txBody>
          <a:bodyPr>
            <a:normAutofit/>
          </a:bodyPr>
          <a:lstStyle/>
          <a:p>
            <a:pPr algn="just"/>
            <a:r>
              <a:rPr lang="en-IN" b="1" dirty="0" smtClean="0"/>
              <a:t>So morally good actions are nothing but morally good intentions and morally good intentions are carried </a:t>
            </a:r>
            <a:r>
              <a:rPr lang="en-IN" b="1" smtClean="0"/>
              <a:t>out </a:t>
            </a:r>
            <a:r>
              <a:rPr lang="en-IN" b="1" smtClean="0"/>
              <a:t>for </a:t>
            </a:r>
            <a:r>
              <a:rPr lang="en-IN" b="1" dirty="0" smtClean="0"/>
              <a:t>the sake of duties.</a:t>
            </a:r>
          </a:p>
          <a:p>
            <a:pPr algn="just"/>
            <a:r>
              <a:rPr lang="en-GB" b="1" dirty="0" smtClean="0"/>
              <a:t>Could a man’s will that making a lying promise for his own benefit should become a universal law? Kant argues that you cannot, for if everyone lied, no one would formulate a promise, and so the law would 'destroy itself'. This, Kant says, is 'the first principle' of the 'moral knowledge of ordinary human reason', and he goes on to claim that 'with this compass in hand' it is feasible to discriminate good from evil and right from wrong, and that hence' there is no require of science and philosophy for knowing what a man has to do in order to be honest and good’.</a:t>
            </a:r>
            <a:endParaRPr lang="en-GB"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9011"/>
          </a:xfrm>
        </p:spPr>
        <p:txBody>
          <a:bodyPr>
            <a:normAutofit fontScale="90000"/>
          </a:bodyPr>
          <a:lstStyle/>
          <a:p>
            <a:endParaRPr lang="en-US" dirty="0"/>
          </a:p>
        </p:txBody>
      </p:sp>
      <p:sp>
        <p:nvSpPr>
          <p:cNvPr id="3" name="Content Placeholder 2"/>
          <p:cNvSpPr>
            <a:spLocks noGrp="1"/>
          </p:cNvSpPr>
          <p:nvPr>
            <p:ph idx="1"/>
          </p:nvPr>
        </p:nvSpPr>
        <p:spPr>
          <a:xfrm>
            <a:off x="838200" y="587829"/>
            <a:ext cx="10515600" cy="6100353"/>
          </a:xfrm>
        </p:spPr>
        <p:txBody>
          <a:bodyPr>
            <a:normAutofit fontScale="92500" lnSpcReduction="20000"/>
          </a:bodyPr>
          <a:lstStyle/>
          <a:p>
            <a:pPr marL="0" indent="0" algn="just">
              <a:buNone/>
            </a:pPr>
            <a:r>
              <a:rPr lang="en-US" sz="3000" b="1" dirty="0" smtClean="0"/>
              <a:t>*** </a:t>
            </a:r>
            <a:r>
              <a:rPr lang="en-US" sz="3000" b="1" dirty="0"/>
              <a:t>Kantian ethics considers that the fundamental principle of morality tells us that we should treat others as an end but not as a mean.</a:t>
            </a:r>
          </a:p>
          <a:p>
            <a:pPr algn="just"/>
            <a:r>
              <a:rPr lang="en-US" sz="3000" b="1" dirty="0"/>
              <a:t>We should not treat other human beings as a </a:t>
            </a:r>
            <a:r>
              <a:rPr lang="en-US" sz="3000" b="1" dirty="0" smtClean="0"/>
              <a:t>device/machine. </a:t>
            </a:r>
            <a:endParaRPr lang="en-US" sz="3000" b="1" dirty="0"/>
          </a:p>
          <a:p>
            <a:pPr marL="0" indent="0" algn="just">
              <a:buNone/>
            </a:pPr>
            <a:r>
              <a:rPr lang="en-US" sz="3000" b="1" dirty="0" smtClean="0"/>
              <a:t>A strict demarcation </a:t>
            </a:r>
            <a:r>
              <a:rPr lang="en-US" sz="3000" b="1" dirty="0"/>
              <a:t>we can find out between Kantian and Utilitarian. For Utilitarian you can love others as you love yourself. But Kantian may suspect your utility centric love so for them you never be </a:t>
            </a:r>
            <a:r>
              <a:rPr lang="en-US" sz="3000" b="1" dirty="0" smtClean="0"/>
              <a:t>sympathetic </a:t>
            </a:r>
            <a:r>
              <a:rPr lang="en-US" sz="3000" b="1" dirty="0"/>
              <a:t>to </a:t>
            </a:r>
            <a:r>
              <a:rPr lang="en-US" sz="3000" b="1" dirty="0" smtClean="0"/>
              <a:t>others </a:t>
            </a:r>
            <a:r>
              <a:rPr lang="en-US" sz="3000" b="1" dirty="0"/>
              <a:t>because of love or utility but we need to treat others with a special value. Respect for persons is an unavoidable moral principle for Kant. </a:t>
            </a:r>
            <a:endParaRPr lang="en-US" sz="3000" b="1" dirty="0" smtClean="0"/>
          </a:p>
          <a:p>
            <a:pPr algn="just"/>
            <a:r>
              <a:rPr lang="en-US" sz="3000" b="1" dirty="0" smtClean="0"/>
              <a:t>Respect for persons cannot be like admiring a person because of their acquired qualities like excellence, knowledge, beauty, success and  aristocracy etc.</a:t>
            </a:r>
          </a:p>
          <a:p>
            <a:pPr algn="just"/>
            <a:r>
              <a:rPr lang="en-US" sz="3000" b="1" dirty="0" smtClean="0"/>
              <a:t>Respect for person would be unconditional. To express your respect to others cannot be bounded by certain hierarchy or condition.</a:t>
            </a:r>
          </a:p>
          <a:p>
            <a:pPr algn="just"/>
            <a:r>
              <a:rPr lang="en-US" sz="3000" b="1" dirty="0" smtClean="0"/>
              <a:t>It should be an unbiased cum self-directed human feelings.</a:t>
            </a:r>
          </a:p>
          <a:p>
            <a:pPr marL="0" indent="0" algn="just">
              <a:buNone/>
            </a:pPr>
            <a:r>
              <a:rPr lang="en-US" sz="3000" b="1" dirty="0" smtClean="0"/>
              <a:t>   </a:t>
            </a:r>
            <a:endParaRPr lang="en-US" sz="3000" b="1" dirty="0"/>
          </a:p>
          <a:p>
            <a:pPr marL="0" indent="0">
              <a:buNone/>
            </a:pPr>
            <a:endParaRPr lang="en-US" dirty="0"/>
          </a:p>
        </p:txBody>
      </p:sp>
    </p:spTree>
    <p:extLst>
      <p:ext uri="{BB962C8B-B14F-4D97-AF65-F5344CB8AC3E}">
        <p14:creationId xmlns:p14="http://schemas.microsoft.com/office/powerpoint/2010/main" xmlns="" val="6671678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2371"/>
            <a:ext cx="10515600" cy="958469"/>
          </a:xfrm>
        </p:spPr>
        <p:txBody>
          <a:bodyPr>
            <a:normAutofit/>
          </a:bodyPr>
          <a:lstStyle/>
          <a:p>
            <a:pPr algn="ctr"/>
            <a:r>
              <a:rPr lang="en-US" sz="3600" b="1" dirty="0" smtClean="0">
                <a:solidFill>
                  <a:schemeClr val="accent2">
                    <a:lumMod val="75000"/>
                  </a:schemeClr>
                </a:solidFill>
              </a:rPr>
              <a:t>Can we free to do anything?</a:t>
            </a:r>
            <a:endParaRPr lang="en-US" sz="3600" b="1" dirty="0">
              <a:solidFill>
                <a:schemeClr val="accent2">
                  <a:lumMod val="75000"/>
                </a:schemeClr>
              </a:solidFill>
            </a:endParaRPr>
          </a:p>
        </p:txBody>
      </p:sp>
      <p:sp>
        <p:nvSpPr>
          <p:cNvPr id="3" name="Content Placeholder 2"/>
          <p:cNvSpPr>
            <a:spLocks noGrp="1"/>
          </p:cNvSpPr>
          <p:nvPr>
            <p:ph idx="1"/>
          </p:nvPr>
        </p:nvSpPr>
        <p:spPr>
          <a:xfrm>
            <a:off x="838200" y="666206"/>
            <a:ext cx="10515600" cy="5921882"/>
          </a:xfrm>
        </p:spPr>
        <p:txBody>
          <a:bodyPr/>
          <a:lstStyle/>
          <a:p>
            <a:pPr algn="just"/>
            <a:r>
              <a:rPr lang="en-US" b="1" dirty="0" smtClean="0"/>
              <a:t>Kant never ever believes in the unrestricted/uncontrolled freedom as that is going to create a mayhem/disorder in life and society.</a:t>
            </a:r>
          </a:p>
          <a:p>
            <a:pPr algn="just">
              <a:buNone/>
            </a:pPr>
            <a:endParaRPr lang="en-US" b="1" dirty="0" smtClean="0"/>
          </a:p>
          <a:p>
            <a:pPr algn="just"/>
            <a:r>
              <a:rPr lang="en-US" b="1" dirty="0" smtClean="0"/>
              <a:t>Kant’s opinion looks against utilitarianism. Utilitarianism says that an action is right or wrong can be determined in the perspective of the total amount of happiness or unhappiness that the particular action brings out. An action that utilizes the great possible happiness over pain is considered as a right action.</a:t>
            </a:r>
          </a:p>
          <a:p>
            <a:pPr algn="just"/>
            <a:endParaRPr lang="en-US" b="1" dirty="0" smtClean="0"/>
          </a:p>
          <a:p>
            <a:pPr algn="just"/>
            <a:r>
              <a:rPr lang="en-US" b="1" dirty="0" smtClean="0"/>
              <a:t>But Kantian thinks that child labor, slavery and </a:t>
            </a:r>
            <a:r>
              <a:rPr lang="en-US" b="1" dirty="0" err="1" smtClean="0"/>
              <a:t>untouchability</a:t>
            </a:r>
            <a:r>
              <a:rPr lang="en-US" b="1" dirty="0" smtClean="0"/>
              <a:t> look  as if wrong although a majority of people can feel a greater happiness by utilizing these in a society.</a:t>
            </a:r>
          </a:p>
        </p:txBody>
      </p:sp>
    </p:spTree>
    <p:extLst>
      <p:ext uri="{BB962C8B-B14F-4D97-AF65-F5344CB8AC3E}">
        <p14:creationId xmlns:p14="http://schemas.microsoft.com/office/powerpoint/2010/main" xmlns="" val="18004539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6270"/>
            <a:ext cx="10515600" cy="133219"/>
          </a:xfrm>
        </p:spPr>
        <p:txBody>
          <a:bodyPr>
            <a:normAutofit fontScale="90000"/>
          </a:bodyPr>
          <a:lstStyle/>
          <a:p>
            <a:pPr algn="ctr"/>
            <a:endParaRPr lang="en-US" sz="3600" b="1" dirty="0">
              <a:solidFill>
                <a:srgbClr val="FFC000"/>
              </a:solidFill>
            </a:endParaRPr>
          </a:p>
        </p:txBody>
      </p:sp>
      <p:sp>
        <p:nvSpPr>
          <p:cNvPr id="3" name="Content Placeholder 2"/>
          <p:cNvSpPr>
            <a:spLocks noGrp="1"/>
          </p:cNvSpPr>
          <p:nvPr>
            <p:ph idx="1"/>
          </p:nvPr>
        </p:nvSpPr>
        <p:spPr>
          <a:xfrm>
            <a:off x="838200" y="689317"/>
            <a:ext cx="10515600" cy="5810635"/>
          </a:xfrm>
        </p:spPr>
        <p:txBody>
          <a:bodyPr/>
          <a:lstStyle/>
          <a:p>
            <a:r>
              <a:rPr lang="en-US" b="1" dirty="0" smtClean="0"/>
              <a:t>The tripartite structure that Kantian ethics follows:</a:t>
            </a:r>
          </a:p>
          <a:p>
            <a:pPr marL="0" indent="0">
              <a:buNone/>
            </a:pPr>
            <a:r>
              <a:rPr lang="en-US" b="1" dirty="0" smtClean="0"/>
              <a:t>	A) Dignity to person</a:t>
            </a:r>
          </a:p>
          <a:p>
            <a:pPr marL="0" indent="0">
              <a:buNone/>
            </a:pPr>
            <a:r>
              <a:rPr lang="en-US" b="1" dirty="0"/>
              <a:t>	</a:t>
            </a:r>
            <a:r>
              <a:rPr lang="en-US" b="1" dirty="0" smtClean="0"/>
              <a:t>B) Consider others as an end, not as mean</a:t>
            </a:r>
          </a:p>
          <a:p>
            <a:pPr marL="0" indent="0">
              <a:buNone/>
            </a:pPr>
            <a:r>
              <a:rPr lang="en-US" b="1" dirty="0"/>
              <a:t>	</a:t>
            </a:r>
            <a:r>
              <a:rPr lang="en-US" b="1" dirty="0" smtClean="0"/>
              <a:t>C) Categorical imperative</a:t>
            </a:r>
          </a:p>
          <a:p>
            <a:pPr marL="0" indent="0">
              <a:buNone/>
            </a:pPr>
            <a:endParaRPr lang="en-US" b="1" dirty="0" smtClean="0"/>
          </a:p>
          <a:p>
            <a:pPr marL="0" indent="0">
              <a:buNone/>
            </a:pPr>
            <a:r>
              <a:rPr lang="en-US" b="1" dirty="0" smtClean="0"/>
              <a:t>We must have to show our respect to the other human beings as they are rational agent or capable of performing rational behaviors. </a:t>
            </a:r>
          </a:p>
          <a:p>
            <a:r>
              <a:rPr lang="en-US" b="1" dirty="0" smtClean="0"/>
              <a:t>Rationality expresses by freedom since human beings are free.</a:t>
            </a:r>
          </a:p>
          <a:p>
            <a:pPr marL="0" indent="0" algn="ctr">
              <a:buNone/>
            </a:pPr>
            <a:r>
              <a:rPr lang="en-US" b="1" dirty="0" smtClean="0"/>
              <a:t>  Freedom</a:t>
            </a:r>
          </a:p>
          <a:p>
            <a:pPr marL="0" indent="0" algn="ctr">
              <a:buNone/>
            </a:pPr>
            <a:endParaRPr lang="en-US" b="1" dirty="0"/>
          </a:p>
          <a:p>
            <a:pPr marL="0" indent="0" algn="ctr">
              <a:buNone/>
            </a:pPr>
            <a:r>
              <a:rPr lang="en-US" b="1" dirty="0" smtClean="0"/>
              <a:t>Positive aspect                  Negative aspect</a:t>
            </a:r>
            <a:endParaRPr lang="en-US" b="1" dirty="0"/>
          </a:p>
        </p:txBody>
      </p:sp>
      <p:cxnSp>
        <p:nvCxnSpPr>
          <p:cNvPr id="6" name="Elbow Connector 5"/>
          <p:cNvCxnSpPr/>
          <p:nvPr/>
        </p:nvCxnSpPr>
        <p:spPr>
          <a:xfrm>
            <a:off x="5890009" y="4538650"/>
            <a:ext cx="1490505" cy="71261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Elbow Connector 7"/>
          <p:cNvCxnSpPr/>
          <p:nvPr/>
        </p:nvCxnSpPr>
        <p:spPr>
          <a:xfrm rot="10800000" flipV="1">
            <a:off x="3976413" y="4499460"/>
            <a:ext cx="2049139" cy="66101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7" name="Curved Right Arrow 6"/>
          <p:cNvSpPr/>
          <p:nvPr/>
        </p:nvSpPr>
        <p:spPr>
          <a:xfrm>
            <a:off x="4506685" y="4846320"/>
            <a:ext cx="731520" cy="100584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urved Left Arrow 8"/>
          <p:cNvSpPr/>
          <p:nvPr/>
        </p:nvSpPr>
        <p:spPr>
          <a:xfrm>
            <a:off x="7197634" y="4767943"/>
            <a:ext cx="574766" cy="108421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xmlns="" val="1358819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516"/>
          </a:xfrm>
        </p:spPr>
        <p:txBody>
          <a:bodyPr>
            <a:normAutofit fontScale="90000"/>
          </a:bodyPr>
          <a:lstStyle/>
          <a:p>
            <a:endParaRPr lang="en-US" dirty="0"/>
          </a:p>
        </p:txBody>
      </p:sp>
      <p:sp>
        <p:nvSpPr>
          <p:cNvPr id="3" name="Content Placeholder 2"/>
          <p:cNvSpPr>
            <a:spLocks noGrp="1"/>
          </p:cNvSpPr>
          <p:nvPr>
            <p:ph idx="1"/>
          </p:nvPr>
        </p:nvSpPr>
        <p:spPr>
          <a:xfrm>
            <a:off x="838200" y="638978"/>
            <a:ext cx="10773578" cy="5537985"/>
          </a:xfrm>
        </p:spPr>
        <p:txBody>
          <a:bodyPr>
            <a:normAutofit lnSpcReduction="10000"/>
          </a:bodyPr>
          <a:lstStyle/>
          <a:p>
            <a:pPr marL="0" indent="0">
              <a:buNone/>
            </a:pPr>
            <a:endParaRPr lang="en-US" dirty="0" smtClean="0"/>
          </a:p>
          <a:p>
            <a:pPr algn="just"/>
            <a:r>
              <a:rPr lang="en-US" b="1" dirty="0" smtClean="0"/>
              <a:t>Negative aspect of freedom means </a:t>
            </a:r>
            <a:r>
              <a:rPr lang="en-US" b="1" i="1" dirty="0" smtClean="0"/>
              <a:t>reason</a:t>
            </a:r>
            <a:r>
              <a:rPr lang="en-US" b="1" dirty="0" smtClean="0"/>
              <a:t> based freedom that a rational human being appreciates. Non-rational being like animals  or insane/mad person cannot move up reason oriented questions but they only do as being directed by their own instincts or impulses. Human beings are different because they have the opportunity to raise the question or have the ability to evaluate their reasoning in favor of their actions. </a:t>
            </a:r>
          </a:p>
          <a:p>
            <a:pPr algn="just">
              <a:buNone/>
            </a:pPr>
            <a:endParaRPr lang="en-US" b="1" dirty="0" smtClean="0"/>
          </a:p>
          <a:p>
            <a:pPr marL="0" indent="0" algn="just">
              <a:buNone/>
            </a:pPr>
            <a:r>
              <a:rPr lang="en-US" b="1" dirty="0"/>
              <a:t> </a:t>
            </a:r>
            <a:r>
              <a:rPr lang="en-US" b="1" dirty="0" smtClean="0"/>
              <a:t>* Martin Heidegger also believes that nothing is without a reason. (</a:t>
            </a:r>
            <a:r>
              <a:rPr lang="en-US" i="1" dirty="0" smtClean="0"/>
              <a:t>The Principle of Reason</a:t>
            </a:r>
            <a:r>
              <a:rPr lang="en-US" b="1" dirty="0" smtClean="0"/>
              <a:t>) </a:t>
            </a:r>
          </a:p>
          <a:p>
            <a:pPr marL="0" indent="0" algn="just">
              <a:buNone/>
            </a:pPr>
            <a:r>
              <a:rPr lang="en-US" b="1" dirty="0" smtClean="0"/>
              <a:t>It is not that in every case we followed rational and reason based behaviors, but the point is that we have the capability and capacity to follow the reason based behaviors. </a:t>
            </a:r>
          </a:p>
          <a:p>
            <a:endParaRPr lang="en-US" dirty="0"/>
          </a:p>
        </p:txBody>
      </p:sp>
    </p:spTree>
    <p:extLst>
      <p:ext uri="{BB962C8B-B14F-4D97-AF65-F5344CB8AC3E}">
        <p14:creationId xmlns:p14="http://schemas.microsoft.com/office/powerpoint/2010/main" xmlns="" val="36266152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3686"/>
            <a:ext cx="10515600" cy="45719"/>
          </a:xfrm>
        </p:spPr>
        <p:txBody>
          <a:bodyPr>
            <a:normAutofit fontScale="90000"/>
          </a:bodyPr>
          <a:lstStyle/>
          <a:p>
            <a:endParaRPr lang="en-US" dirty="0"/>
          </a:p>
        </p:txBody>
      </p:sp>
      <p:sp>
        <p:nvSpPr>
          <p:cNvPr id="3" name="Content Placeholder 2"/>
          <p:cNvSpPr>
            <a:spLocks noGrp="1"/>
          </p:cNvSpPr>
          <p:nvPr>
            <p:ph idx="1"/>
          </p:nvPr>
        </p:nvSpPr>
        <p:spPr>
          <a:xfrm>
            <a:off x="838200" y="550843"/>
            <a:ext cx="10515600" cy="5860974"/>
          </a:xfrm>
        </p:spPr>
        <p:txBody>
          <a:bodyPr/>
          <a:lstStyle/>
          <a:p>
            <a:pPr algn="just"/>
            <a:endParaRPr lang="en-US" b="1" dirty="0" smtClean="0"/>
          </a:p>
          <a:p>
            <a:pPr algn="just"/>
            <a:r>
              <a:rPr lang="en-US" b="1" dirty="0" smtClean="0"/>
              <a:t>Positive aspect of freedom: Capability of thinking.</a:t>
            </a:r>
          </a:p>
          <a:p>
            <a:pPr algn="just"/>
            <a:r>
              <a:rPr lang="en-US" b="1" dirty="0" smtClean="0"/>
              <a:t>Because of our act on reason we can capable of acting/thinking rationality.</a:t>
            </a:r>
          </a:p>
          <a:p>
            <a:pPr algn="just">
              <a:buNone/>
            </a:pPr>
            <a:endParaRPr lang="en-US" b="1" dirty="0" smtClean="0"/>
          </a:p>
          <a:p>
            <a:pPr marL="0" indent="0" algn="just">
              <a:buNone/>
            </a:pPr>
            <a:r>
              <a:rPr lang="en-US" b="1" dirty="0" smtClean="0"/>
              <a:t>We are capable of thinking or  perform an action anchored an  alternative non-reason based action. </a:t>
            </a:r>
          </a:p>
          <a:p>
            <a:pPr marL="0" indent="0" algn="just">
              <a:buNone/>
            </a:pPr>
            <a:r>
              <a:rPr lang="en-US" b="1" dirty="0" smtClean="0"/>
              <a:t>  </a:t>
            </a:r>
          </a:p>
          <a:p>
            <a:pPr algn="just"/>
            <a:r>
              <a:rPr lang="en-US" b="1" dirty="0" smtClean="0"/>
              <a:t>Our deliberation/thought seems free thinking while rationality initiates acts related to reasons.</a:t>
            </a:r>
          </a:p>
        </p:txBody>
      </p:sp>
    </p:spTree>
    <p:extLst>
      <p:ext uri="{BB962C8B-B14F-4D97-AF65-F5344CB8AC3E}">
        <p14:creationId xmlns:p14="http://schemas.microsoft.com/office/powerpoint/2010/main" xmlns="" val="33613630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8595"/>
          </a:xfrm>
        </p:spPr>
        <p:txBody>
          <a:bodyPr>
            <a:normAutofit/>
          </a:bodyPr>
          <a:lstStyle/>
          <a:p>
            <a:pPr algn="ctr"/>
            <a:r>
              <a:rPr lang="en-US" sz="3600" b="1" dirty="0" smtClean="0">
                <a:solidFill>
                  <a:srgbClr val="92D050"/>
                </a:solidFill>
              </a:rPr>
              <a:t>Kant’s on imperatives</a:t>
            </a:r>
            <a:endParaRPr lang="en-US" sz="3600" b="1" dirty="0">
              <a:solidFill>
                <a:srgbClr val="92D050"/>
              </a:solidFill>
            </a:endParaRPr>
          </a:p>
        </p:txBody>
      </p:sp>
      <p:sp>
        <p:nvSpPr>
          <p:cNvPr id="3" name="Content Placeholder 2"/>
          <p:cNvSpPr>
            <a:spLocks noGrp="1"/>
          </p:cNvSpPr>
          <p:nvPr>
            <p:ph idx="1"/>
          </p:nvPr>
        </p:nvSpPr>
        <p:spPr>
          <a:xfrm>
            <a:off x="838200" y="1123720"/>
            <a:ext cx="10515600" cy="5321147"/>
          </a:xfrm>
        </p:spPr>
        <p:txBody>
          <a:bodyPr/>
          <a:lstStyle/>
          <a:p>
            <a:r>
              <a:rPr lang="en-US" b="1" dirty="0" smtClean="0"/>
              <a:t>Kant believes in two type of imperatives.</a:t>
            </a:r>
          </a:p>
          <a:p>
            <a:r>
              <a:rPr lang="en-US" b="1" dirty="0" smtClean="0"/>
              <a:t>A. </a:t>
            </a:r>
            <a:r>
              <a:rPr lang="en-US" b="1" i="1" dirty="0" smtClean="0"/>
              <a:t>Hypothetical imperatives</a:t>
            </a:r>
            <a:r>
              <a:rPr lang="en-US" b="1" dirty="0" smtClean="0"/>
              <a:t>:</a:t>
            </a:r>
          </a:p>
          <a:p>
            <a:pPr marL="0" indent="0" algn="just">
              <a:buNone/>
            </a:pPr>
            <a:r>
              <a:rPr lang="en-US" b="1" dirty="0" smtClean="0"/>
              <a:t>Here the authority of the prescribed rules relies on the fact that to whom it has been applied may have some further desires or end. You can say to me that “take your umbrella if you want to stay dry”, in this case I can deny by saying to you that I should not like to stay dry during rain. </a:t>
            </a:r>
          </a:p>
          <a:p>
            <a:pPr marL="0" indent="0" algn="just">
              <a:buNone/>
            </a:pPr>
            <a:endParaRPr lang="en-US" b="1" dirty="0"/>
          </a:p>
          <a:p>
            <a:pPr marL="0" indent="0" algn="just">
              <a:buNone/>
            </a:pPr>
            <a:r>
              <a:rPr lang="en-US" b="1" dirty="0" smtClean="0"/>
              <a:t>In hypothetical imperative the agent has the full liberty to accept or deny the particular moral condition or imperatives. </a:t>
            </a:r>
            <a:endParaRPr lang="en-US" b="1" dirty="0"/>
          </a:p>
        </p:txBody>
      </p:sp>
      <p:sp>
        <p:nvSpPr>
          <p:cNvPr id="4" name="Down Arrow 3"/>
          <p:cNvSpPr/>
          <p:nvPr/>
        </p:nvSpPr>
        <p:spPr>
          <a:xfrm>
            <a:off x="5416050" y="3871799"/>
            <a:ext cx="484632" cy="6499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060"/>
              </a:solidFill>
            </a:endParaRPr>
          </a:p>
        </p:txBody>
      </p:sp>
    </p:spTree>
    <p:extLst>
      <p:ext uri="{BB962C8B-B14F-4D97-AF65-F5344CB8AC3E}">
        <p14:creationId xmlns:p14="http://schemas.microsoft.com/office/powerpoint/2010/main" xmlns="" val="136201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567"/>
          </a:xfrm>
        </p:spPr>
        <p:txBody>
          <a:bodyPr>
            <a:normAutofit fontScale="90000"/>
          </a:bodyPr>
          <a:lstStyle/>
          <a:p>
            <a:endParaRPr lang="en-US" dirty="0"/>
          </a:p>
        </p:txBody>
      </p:sp>
      <p:sp>
        <p:nvSpPr>
          <p:cNvPr id="3" name="Content Placeholder 2"/>
          <p:cNvSpPr>
            <a:spLocks noGrp="1"/>
          </p:cNvSpPr>
          <p:nvPr>
            <p:ph idx="1"/>
          </p:nvPr>
        </p:nvSpPr>
        <p:spPr>
          <a:xfrm>
            <a:off x="838200" y="594910"/>
            <a:ext cx="10515600" cy="5927075"/>
          </a:xfrm>
        </p:spPr>
        <p:txBody>
          <a:bodyPr/>
          <a:lstStyle/>
          <a:p>
            <a:pPr algn="just"/>
            <a:endParaRPr lang="en-US" b="1" dirty="0" smtClean="0"/>
          </a:p>
          <a:p>
            <a:pPr algn="just"/>
            <a:r>
              <a:rPr lang="en-US" b="1" dirty="0" smtClean="0"/>
              <a:t>The </a:t>
            </a:r>
            <a:r>
              <a:rPr lang="en-US" b="1" i="1" dirty="0" smtClean="0"/>
              <a:t>categorical imperatives:</a:t>
            </a:r>
          </a:p>
          <a:p>
            <a:pPr algn="just">
              <a:buNone/>
            </a:pPr>
            <a:endParaRPr lang="en-US" b="1" i="1" dirty="0" smtClean="0"/>
          </a:p>
          <a:p>
            <a:pPr marL="0" indent="0" algn="just">
              <a:buNone/>
            </a:pPr>
            <a:r>
              <a:rPr lang="en-US" b="1" dirty="0" smtClean="0"/>
              <a:t>For Kant, the categorical imperative has many-sided structures:</a:t>
            </a:r>
          </a:p>
          <a:p>
            <a:pPr marL="514350" indent="-514350" algn="just">
              <a:buAutoNum type="alphaLcPeriod"/>
            </a:pPr>
            <a:r>
              <a:rPr lang="en-US" b="1" dirty="0" smtClean="0"/>
              <a:t>Moral requirements are the rational requirements.</a:t>
            </a:r>
          </a:p>
          <a:p>
            <a:pPr marL="514350" indent="-514350" algn="just">
              <a:buAutoNum type="alphaLcPeriod"/>
            </a:pPr>
            <a:r>
              <a:rPr lang="en-US" b="1" dirty="0" smtClean="0"/>
              <a:t>Rational requirement goes towards universal laws.</a:t>
            </a:r>
          </a:p>
          <a:p>
            <a:pPr marL="514350" indent="-514350" algn="just">
              <a:buAutoNum type="alphaLcPeriod"/>
            </a:pPr>
            <a:r>
              <a:rPr lang="en-US" b="1" dirty="0" smtClean="0"/>
              <a:t>These moral requirements must be followed by equality that Kant called </a:t>
            </a:r>
            <a:r>
              <a:rPr lang="en-US" b="1" i="1" dirty="0" smtClean="0"/>
              <a:t>categorical</a:t>
            </a:r>
            <a:r>
              <a:rPr lang="en-US" b="1" dirty="0" smtClean="0"/>
              <a:t> </a:t>
            </a:r>
            <a:r>
              <a:rPr lang="en-US" b="1" i="1" dirty="0" smtClean="0"/>
              <a:t>imperative</a:t>
            </a:r>
            <a:r>
              <a:rPr lang="en-US" b="1" dirty="0" smtClean="0"/>
              <a:t>. </a:t>
            </a:r>
          </a:p>
          <a:p>
            <a:pPr marL="514350" indent="-514350" algn="just">
              <a:buNone/>
            </a:pPr>
            <a:endParaRPr lang="en-US" b="1" dirty="0" smtClean="0"/>
          </a:p>
          <a:p>
            <a:pPr marL="0" indent="0" algn="just">
              <a:buNone/>
            </a:pPr>
            <a:r>
              <a:rPr lang="en-US" b="1" dirty="0" smtClean="0">
                <a:solidFill>
                  <a:srgbClr val="00B0F0"/>
                </a:solidFill>
              </a:rPr>
              <a:t>Only an universal principle could be applied for all rational human beings from an equal sense. </a:t>
            </a:r>
          </a:p>
          <a:p>
            <a:pPr marL="0" indent="0">
              <a:buNone/>
            </a:pPr>
            <a:endParaRPr lang="en-US" dirty="0"/>
          </a:p>
        </p:txBody>
      </p:sp>
    </p:spTree>
    <p:extLst>
      <p:ext uri="{BB962C8B-B14F-4D97-AF65-F5344CB8AC3E}">
        <p14:creationId xmlns:p14="http://schemas.microsoft.com/office/powerpoint/2010/main" xmlns="" val="30687316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2291</TotalTime>
  <Words>2373</Words>
  <Application>Microsoft Office PowerPoint</Application>
  <PresentationFormat>Custom</PresentationFormat>
  <Paragraphs>150</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Retrospect of Immanuel Kant’s Moral Philosophy</vt:lpstr>
      <vt:lpstr>Slide 2</vt:lpstr>
      <vt:lpstr>Slide 3</vt:lpstr>
      <vt:lpstr>Can we free to do anything?</vt:lpstr>
      <vt:lpstr>Slide 5</vt:lpstr>
      <vt:lpstr>Slide 6</vt:lpstr>
      <vt:lpstr>Slide 7</vt:lpstr>
      <vt:lpstr>Kant’s on imperatives</vt:lpstr>
      <vt:lpstr>Slide 9</vt:lpstr>
      <vt:lpstr>Slide 10</vt:lpstr>
      <vt:lpstr>What is experience for Kant?</vt:lpstr>
      <vt:lpstr>Slide 12</vt:lpstr>
      <vt:lpstr>Free Rational Will</vt:lpstr>
      <vt:lpstr>Nature of Good will </vt:lpstr>
      <vt:lpstr>Slide 15</vt:lpstr>
      <vt:lpstr>Slide 16</vt:lpstr>
      <vt:lpstr>Good will and Duty</vt:lpstr>
      <vt:lpstr>Duty and Maxim</vt:lpstr>
      <vt:lpstr>Slide 19</vt:lpstr>
      <vt:lpstr>Categorical Imperative</vt:lpstr>
      <vt:lpstr>Slide 21</vt:lpstr>
      <vt:lpstr>Slide 22</vt:lpstr>
      <vt:lpstr>Slide 23</vt:lpstr>
      <vt:lpstr>Slide 24</vt:lpstr>
      <vt:lpstr>Slide 25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Retrospect of Kant’s Moral Philosophy</dc:title>
  <dc:creator>c</dc:creator>
  <cp:lastModifiedBy>user</cp:lastModifiedBy>
  <cp:revision>168</cp:revision>
  <dcterms:created xsi:type="dcterms:W3CDTF">2019-02-16T08:34:16Z</dcterms:created>
  <dcterms:modified xsi:type="dcterms:W3CDTF">2022-01-26T14:22:30Z</dcterms:modified>
</cp:coreProperties>
</file>