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65" r:id="rId5"/>
    <p:sldId id="266" r:id="rId6"/>
    <p:sldId id="276" r:id="rId7"/>
    <p:sldId id="277" r:id="rId8"/>
    <p:sldId id="278" r:id="rId9"/>
    <p:sldId id="279" r:id="rId10"/>
    <p:sldId id="281" r:id="rId11"/>
    <p:sldId id="282" r:id="rId12"/>
    <p:sldId id="273" r:id="rId13"/>
    <p:sldId id="285" r:id="rId14"/>
    <p:sldId id="286" r:id="rId15"/>
    <p:sldId id="275" r:id="rId16"/>
    <p:sldId id="289" r:id="rId17"/>
    <p:sldId id="288" r:id="rId18"/>
    <p:sldId id="262" r:id="rId19"/>
    <p:sldId id="267" r:id="rId20"/>
    <p:sldId id="263" r:id="rId21"/>
    <p:sldId id="271" r:id="rId22"/>
    <p:sldId id="258" r:id="rId23"/>
    <p:sldId id="259" r:id="rId24"/>
    <p:sldId id="268" r:id="rId25"/>
    <p:sldId id="269" r:id="rId26"/>
    <p:sldId id="270" r:id="rId27"/>
    <p:sldId id="260" r:id="rId28"/>
    <p:sldId id="29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4660"/>
  </p:normalViewPr>
  <p:slideViewPr>
    <p:cSldViewPr snapToGrid="0">
      <p:cViewPr varScale="1">
        <p:scale>
          <a:sx n="68" d="100"/>
          <a:sy n="68" d="100"/>
        </p:scale>
        <p:origin x="-792" y="19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2F717F0-2087-4CE6-819C-8062179EA36D}" type="datetimeFigureOut">
              <a:rPr lang="en-US" smtClean="0"/>
              <a:pPr/>
              <a:t>08-Feb-22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090D577-F9C6-4AAB-B174-1CE8BAD14722}" type="slidenum">
              <a:rPr lang="en-US" smtClean="0"/>
              <a:pPr/>
              <a:t>‹#›</a:t>
            </a:fld>
            <a:endParaRPr lang="en-US" dirty="0"/>
          </a:p>
        </p:txBody>
      </p:sp>
    </p:spTree>
    <p:extLst>
      <p:ext uri="{BB962C8B-B14F-4D97-AF65-F5344CB8AC3E}">
        <p14:creationId xmlns="" xmlns:p14="http://schemas.microsoft.com/office/powerpoint/2010/main" val="60076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F717F0-2087-4CE6-819C-8062179EA36D}" type="datetimeFigureOut">
              <a:rPr lang="en-US" smtClean="0"/>
              <a:pPr/>
              <a:t>08-Feb-22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090D577-F9C6-4AAB-B174-1CE8BAD14722}" type="slidenum">
              <a:rPr lang="en-US" smtClean="0"/>
              <a:pPr/>
              <a:t>‹#›</a:t>
            </a:fld>
            <a:endParaRPr lang="en-US" dirty="0"/>
          </a:p>
        </p:txBody>
      </p:sp>
    </p:spTree>
    <p:extLst>
      <p:ext uri="{BB962C8B-B14F-4D97-AF65-F5344CB8AC3E}">
        <p14:creationId xmlns="" xmlns:p14="http://schemas.microsoft.com/office/powerpoint/2010/main" val="3298661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F717F0-2087-4CE6-819C-8062179EA36D}" type="datetimeFigureOut">
              <a:rPr lang="en-US" smtClean="0"/>
              <a:pPr/>
              <a:t>08-Feb-22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090D577-F9C6-4AAB-B174-1CE8BAD14722}" type="slidenum">
              <a:rPr lang="en-US" smtClean="0"/>
              <a:pPr/>
              <a:t>‹#›</a:t>
            </a:fld>
            <a:endParaRPr lang="en-US" dirty="0"/>
          </a:p>
        </p:txBody>
      </p:sp>
    </p:spTree>
    <p:extLst>
      <p:ext uri="{BB962C8B-B14F-4D97-AF65-F5344CB8AC3E}">
        <p14:creationId xmlns="" xmlns:p14="http://schemas.microsoft.com/office/powerpoint/2010/main" val="2699994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F717F0-2087-4CE6-819C-8062179EA36D}" type="datetimeFigureOut">
              <a:rPr lang="en-US" smtClean="0"/>
              <a:pPr/>
              <a:t>08-Feb-22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090D577-F9C6-4AAB-B174-1CE8BAD14722}" type="slidenum">
              <a:rPr lang="en-US" smtClean="0"/>
              <a:pPr/>
              <a:t>‹#›</a:t>
            </a:fld>
            <a:endParaRPr lang="en-US" dirty="0"/>
          </a:p>
        </p:txBody>
      </p:sp>
    </p:spTree>
    <p:extLst>
      <p:ext uri="{BB962C8B-B14F-4D97-AF65-F5344CB8AC3E}">
        <p14:creationId xmlns="" xmlns:p14="http://schemas.microsoft.com/office/powerpoint/2010/main" val="4049967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F717F0-2087-4CE6-819C-8062179EA36D}" type="datetimeFigureOut">
              <a:rPr lang="en-US" smtClean="0"/>
              <a:pPr/>
              <a:t>08-Feb-22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090D577-F9C6-4AAB-B174-1CE8BAD14722}" type="slidenum">
              <a:rPr lang="en-US" smtClean="0"/>
              <a:pPr/>
              <a:t>‹#›</a:t>
            </a:fld>
            <a:endParaRPr lang="en-US" dirty="0"/>
          </a:p>
        </p:txBody>
      </p:sp>
    </p:spTree>
    <p:extLst>
      <p:ext uri="{BB962C8B-B14F-4D97-AF65-F5344CB8AC3E}">
        <p14:creationId xmlns="" xmlns:p14="http://schemas.microsoft.com/office/powerpoint/2010/main" val="112517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2F717F0-2087-4CE6-819C-8062179EA36D}" type="datetimeFigureOut">
              <a:rPr lang="en-US" smtClean="0"/>
              <a:pPr/>
              <a:t>08-Feb-22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090D577-F9C6-4AAB-B174-1CE8BAD14722}" type="slidenum">
              <a:rPr lang="en-US" smtClean="0"/>
              <a:pPr/>
              <a:t>‹#›</a:t>
            </a:fld>
            <a:endParaRPr lang="en-US" dirty="0"/>
          </a:p>
        </p:txBody>
      </p:sp>
    </p:spTree>
    <p:extLst>
      <p:ext uri="{BB962C8B-B14F-4D97-AF65-F5344CB8AC3E}">
        <p14:creationId xmlns="" xmlns:p14="http://schemas.microsoft.com/office/powerpoint/2010/main" val="1579798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2F717F0-2087-4CE6-819C-8062179EA36D}" type="datetimeFigureOut">
              <a:rPr lang="en-US" smtClean="0"/>
              <a:pPr/>
              <a:t>08-Feb-22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090D577-F9C6-4AAB-B174-1CE8BAD14722}" type="slidenum">
              <a:rPr lang="en-US" smtClean="0"/>
              <a:pPr/>
              <a:t>‹#›</a:t>
            </a:fld>
            <a:endParaRPr lang="en-US" dirty="0"/>
          </a:p>
        </p:txBody>
      </p:sp>
    </p:spTree>
    <p:extLst>
      <p:ext uri="{BB962C8B-B14F-4D97-AF65-F5344CB8AC3E}">
        <p14:creationId xmlns="" xmlns:p14="http://schemas.microsoft.com/office/powerpoint/2010/main" val="2243986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2F717F0-2087-4CE6-819C-8062179EA36D}" type="datetimeFigureOut">
              <a:rPr lang="en-US" smtClean="0"/>
              <a:pPr/>
              <a:t>08-Feb-22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090D577-F9C6-4AAB-B174-1CE8BAD14722}" type="slidenum">
              <a:rPr lang="en-US" smtClean="0"/>
              <a:pPr/>
              <a:t>‹#›</a:t>
            </a:fld>
            <a:endParaRPr lang="en-US" dirty="0"/>
          </a:p>
        </p:txBody>
      </p:sp>
    </p:spTree>
    <p:extLst>
      <p:ext uri="{BB962C8B-B14F-4D97-AF65-F5344CB8AC3E}">
        <p14:creationId xmlns="" xmlns:p14="http://schemas.microsoft.com/office/powerpoint/2010/main" val="1583643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F717F0-2087-4CE6-819C-8062179EA36D}" type="datetimeFigureOut">
              <a:rPr lang="en-US" smtClean="0"/>
              <a:pPr/>
              <a:t>08-Feb-22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090D577-F9C6-4AAB-B174-1CE8BAD14722}" type="slidenum">
              <a:rPr lang="en-US" smtClean="0"/>
              <a:pPr/>
              <a:t>‹#›</a:t>
            </a:fld>
            <a:endParaRPr lang="en-US" dirty="0"/>
          </a:p>
        </p:txBody>
      </p:sp>
    </p:spTree>
    <p:extLst>
      <p:ext uri="{BB962C8B-B14F-4D97-AF65-F5344CB8AC3E}">
        <p14:creationId xmlns="" xmlns:p14="http://schemas.microsoft.com/office/powerpoint/2010/main" val="3714120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F717F0-2087-4CE6-819C-8062179EA36D}" type="datetimeFigureOut">
              <a:rPr lang="en-US" smtClean="0"/>
              <a:pPr/>
              <a:t>08-Feb-22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090D577-F9C6-4AAB-B174-1CE8BAD14722}" type="slidenum">
              <a:rPr lang="en-US" smtClean="0"/>
              <a:pPr/>
              <a:t>‹#›</a:t>
            </a:fld>
            <a:endParaRPr lang="en-US" dirty="0"/>
          </a:p>
        </p:txBody>
      </p:sp>
    </p:spTree>
    <p:extLst>
      <p:ext uri="{BB962C8B-B14F-4D97-AF65-F5344CB8AC3E}">
        <p14:creationId xmlns="" xmlns:p14="http://schemas.microsoft.com/office/powerpoint/2010/main" val="1772299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F717F0-2087-4CE6-819C-8062179EA36D}" type="datetimeFigureOut">
              <a:rPr lang="en-US" smtClean="0"/>
              <a:pPr/>
              <a:t>08-Feb-22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090D577-F9C6-4AAB-B174-1CE8BAD14722}" type="slidenum">
              <a:rPr lang="en-US" smtClean="0"/>
              <a:pPr/>
              <a:t>‹#›</a:t>
            </a:fld>
            <a:endParaRPr lang="en-US" dirty="0"/>
          </a:p>
        </p:txBody>
      </p:sp>
    </p:spTree>
    <p:extLst>
      <p:ext uri="{BB962C8B-B14F-4D97-AF65-F5344CB8AC3E}">
        <p14:creationId xmlns="" xmlns:p14="http://schemas.microsoft.com/office/powerpoint/2010/main" val="2016743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F717F0-2087-4CE6-819C-8062179EA36D}" type="datetimeFigureOut">
              <a:rPr lang="en-US" smtClean="0"/>
              <a:pPr/>
              <a:t>08-Feb-22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90D577-F9C6-4AAB-B174-1CE8BAD14722}" type="slidenum">
              <a:rPr lang="en-US" smtClean="0"/>
              <a:pPr/>
              <a:t>‹#›</a:t>
            </a:fld>
            <a:endParaRPr lang="en-US" dirty="0"/>
          </a:p>
        </p:txBody>
      </p:sp>
    </p:spTree>
    <p:extLst>
      <p:ext uri="{BB962C8B-B14F-4D97-AF65-F5344CB8AC3E}">
        <p14:creationId xmlns="" xmlns:p14="http://schemas.microsoft.com/office/powerpoint/2010/main" val="4678485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6271"/>
            <a:ext cx="10515600" cy="1061686"/>
          </a:xfrm>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Utilitarianism</a:t>
            </a:r>
            <a:br>
              <a:rPr lang="en-US" sz="4000" b="1" dirty="0" smtClean="0">
                <a:latin typeface="Times New Roman" panose="02020603050405020304" pitchFamily="18" charset="0"/>
                <a:cs typeface="Times New Roman" panose="02020603050405020304" pitchFamily="18" charset="0"/>
              </a:rPr>
            </a:br>
            <a:r>
              <a:rPr lang="en-US" sz="2700" b="1" dirty="0" err="1" smtClean="0">
                <a:latin typeface="Times New Roman" panose="02020603050405020304" pitchFamily="18" charset="0"/>
                <a:cs typeface="Times New Roman" panose="02020603050405020304" pitchFamily="18" charset="0"/>
              </a:rPr>
              <a:t>Sanjit</a:t>
            </a:r>
            <a:r>
              <a:rPr lang="en-US" sz="2700" b="1" dirty="0" smtClean="0">
                <a:latin typeface="Times New Roman" panose="02020603050405020304" pitchFamily="18" charset="0"/>
                <a:cs typeface="Times New Roman" panose="02020603050405020304" pitchFamily="18" charset="0"/>
              </a:rPr>
              <a:t> </a:t>
            </a:r>
            <a:r>
              <a:rPr lang="en-US" sz="2700" b="1" dirty="0" err="1" smtClean="0">
                <a:latin typeface="Times New Roman" panose="02020603050405020304" pitchFamily="18" charset="0"/>
                <a:cs typeface="Times New Roman" panose="02020603050405020304" pitchFamily="18" charset="0"/>
              </a:rPr>
              <a:t>Chakraborty</a:t>
            </a:r>
            <a:r>
              <a:rPr lang="en-US" sz="2700" b="1" dirty="0" smtClean="0">
                <a:latin typeface="Times New Roman" panose="02020603050405020304" pitchFamily="18" charset="0"/>
                <a:cs typeface="Times New Roman" panose="02020603050405020304" pitchFamily="18" charset="0"/>
              </a:rPr>
              <a:t> </a:t>
            </a:r>
            <a:endParaRPr lang="en-US" sz="27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10159"/>
            <a:ext cx="10515600" cy="5121270"/>
          </a:xfrm>
        </p:spPr>
        <p:txBody>
          <a:bodyPr>
            <a:normAutofit lnSpcReduction="10000"/>
          </a:bodyPr>
          <a:lstStyle/>
          <a:p>
            <a:r>
              <a:rPr lang="en-US" b="1" dirty="0" smtClean="0"/>
              <a:t>The foundation of human morality depends on the general welfare of human beings. </a:t>
            </a:r>
          </a:p>
          <a:p>
            <a:r>
              <a:rPr lang="en-US" b="1" dirty="0" smtClean="0"/>
              <a:t>Utilitarianism </a:t>
            </a:r>
            <a:r>
              <a:rPr lang="en-US" b="1" dirty="0" smtClean="0"/>
              <a:t>as a Normative moral theory upholds hedonism. Hume believes that ultimately morality depends on how do we feel about things. </a:t>
            </a:r>
          </a:p>
          <a:p>
            <a:r>
              <a:rPr lang="en-US" b="1" dirty="0" smtClean="0"/>
              <a:t>The right action has the best consequences that discard pain and produce the greatest general happiness.</a:t>
            </a:r>
            <a:endParaRPr lang="en-US" b="1" dirty="0" smtClean="0">
              <a:latin typeface="Times New Roman" panose="02020603050405020304" pitchFamily="18" charset="0"/>
              <a:cs typeface="Times New Roman" panose="02020603050405020304" pitchFamily="18" charset="0"/>
            </a:endParaRPr>
          </a:p>
          <a:p>
            <a:pPr algn="just"/>
            <a:r>
              <a:rPr lang="en-US" b="1" dirty="0" smtClean="0">
                <a:latin typeface="Times New Roman" panose="02020603050405020304" pitchFamily="18" charset="0"/>
                <a:cs typeface="Times New Roman" panose="02020603050405020304" pitchFamily="18" charset="0"/>
              </a:rPr>
              <a:t>J </a:t>
            </a:r>
            <a:r>
              <a:rPr lang="en-US" b="1" dirty="0" err="1" smtClean="0">
                <a:latin typeface="Times New Roman" panose="02020603050405020304" pitchFamily="18" charset="0"/>
                <a:cs typeface="Times New Roman" panose="02020603050405020304" pitchFamily="18" charset="0"/>
              </a:rPr>
              <a:t>J</a:t>
            </a:r>
            <a:r>
              <a:rPr lang="en-US" b="1" dirty="0" smtClean="0">
                <a:latin typeface="Times New Roman" panose="02020603050405020304" pitchFamily="18" charset="0"/>
                <a:cs typeface="Times New Roman" panose="02020603050405020304" pitchFamily="18" charset="0"/>
              </a:rPr>
              <a:t> C Smart says:</a:t>
            </a:r>
          </a:p>
          <a:p>
            <a:pPr marL="0" indent="0" algn="just">
              <a:buNone/>
            </a:pPr>
            <a:r>
              <a:rPr lang="en-US" i="1" dirty="0" smtClean="0">
                <a:latin typeface="Times New Roman" panose="02020603050405020304" pitchFamily="18" charset="0"/>
                <a:cs typeface="Times New Roman" panose="02020603050405020304" pitchFamily="18" charset="0"/>
              </a:rPr>
              <a:t>“The only reason for performing action A rather than an alternative action B is that doing A will make mankind (or, perhaps, </a:t>
            </a:r>
            <a:r>
              <a:rPr lang="en-US" i="1" dirty="0" smtClean="0">
                <a:solidFill>
                  <a:srgbClr val="FF0000"/>
                </a:solidFill>
                <a:latin typeface="Times New Roman" panose="02020603050405020304" pitchFamily="18" charset="0"/>
                <a:cs typeface="Times New Roman" panose="02020603050405020304" pitchFamily="18" charset="0"/>
              </a:rPr>
              <a:t>all sentient beings</a:t>
            </a:r>
            <a:r>
              <a:rPr lang="en-US" i="1" dirty="0" smtClean="0">
                <a:latin typeface="Times New Roman" panose="02020603050405020304" pitchFamily="18" charset="0"/>
                <a:cs typeface="Times New Roman" panose="02020603050405020304" pitchFamily="18" charset="0"/>
              </a:rPr>
              <a:t>) happier than doing B.” </a:t>
            </a:r>
          </a:p>
          <a:p>
            <a:pPr marL="0" indent="0" algn="just">
              <a:buNone/>
            </a:pPr>
            <a:r>
              <a:rPr lang="en-US" b="1" dirty="0" smtClean="0">
                <a:latin typeface="Times New Roman" panose="02020603050405020304" pitchFamily="18" charset="0"/>
                <a:cs typeface="Times New Roman" panose="02020603050405020304" pitchFamily="18" charset="0"/>
              </a:rPr>
              <a:t>(</a:t>
            </a:r>
            <a:r>
              <a:rPr lang="en-US" b="1" i="1" dirty="0" smtClean="0">
                <a:latin typeface="Times New Roman" panose="02020603050405020304" pitchFamily="18" charset="0"/>
                <a:cs typeface="Times New Roman" panose="02020603050405020304" pitchFamily="18" charset="0"/>
              </a:rPr>
              <a:t>An Outline of a System of Utilitarianism Ethics</a:t>
            </a:r>
            <a:r>
              <a:rPr lang="en-US" b="1" dirty="0" smtClean="0">
                <a:latin typeface="Times New Roman" panose="02020603050405020304" pitchFamily="18" charset="0"/>
                <a:cs typeface="Times New Roman" panose="02020603050405020304" pitchFamily="18" charset="0"/>
              </a:rPr>
              <a:t>, CUP, 1970, 30) </a:t>
            </a:r>
          </a:p>
          <a:p>
            <a:pPr marL="0" indent="0" algn="just">
              <a:buNone/>
            </a:pPr>
            <a:endParaRPr lang="en-US"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51282634"/>
      </p:ext>
    </p:extLst>
  </p:cSld>
  <p:clrMapOvr>
    <a:masterClrMapping/>
  </p:clrMapOvr>
  <p:transition spd="slow">
    <p:push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109"/>
          </a:xfrm>
        </p:spPr>
        <p:txBody>
          <a:bodyPr>
            <a:normAutofit fontScale="90000"/>
          </a:bodyPr>
          <a:lstStyle/>
          <a:p>
            <a:endParaRPr lang="en-GB" dirty="0"/>
          </a:p>
        </p:txBody>
      </p:sp>
      <p:sp>
        <p:nvSpPr>
          <p:cNvPr id="3" name="Content Placeholder 2"/>
          <p:cNvSpPr>
            <a:spLocks noGrp="1"/>
          </p:cNvSpPr>
          <p:nvPr>
            <p:ph idx="1"/>
          </p:nvPr>
        </p:nvSpPr>
        <p:spPr>
          <a:xfrm>
            <a:off x="838200" y="773723"/>
            <a:ext cx="10515600" cy="5852160"/>
          </a:xfrm>
        </p:spPr>
        <p:txBody>
          <a:bodyPr>
            <a:normAutofit lnSpcReduction="10000"/>
          </a:bodyPr>
          <a:lstStyle/>
          <a:p>
            <a:pPr algn="just"/>
            <a:r>
              <a:rPr lang="en-GB" b="1" dirty="0" smtClean="0"/>
              <a:t>However, Bentham tells us that good-will is a social motive rather than a self-regarding motive, (Chap X, 34), he clearly interconnects it to the corresponding pleasures of sympathy which will add utility to the individual who acts on the basis of that motive (Chap X, 25)</a:t>
            </a:r>
          </a:p>
          <a:p>
            <a:pPr algn="ctr"/>
            <a:r>
              <a:rPr lang="en-IN" b="1" dirty="0" smtClean="0"/>
              <a:t>Dualism of Bentham</a:t>
            </a:r>
          </a:p>
          <a:p>
            <a:pPr algn="ctr">
              <a:buNone/>
            </a:pPr>
            <a:endParaRPr lang="en-IN" b="1" dirty="0" smtClean="0"/>
          </a:p>
          <a:p>
            <a:pPr algn="ctr">
              <a:buNone/>
            </a:pPr>
            <a:r>
              <a:rPr lang="en-IN" b="1" i="1" dirty="0" smtClean="0"/>
              <a:t>Private ethics </a:t>
            </a:r>
            <a:r>
              <a:rPr lang="en-IN" b="1" dirty="0" smtClean="0"/>
              <a:t>and </a:t>
            </a:r>
            <a:r>
              <a:rPr lang="en-IN" b="1" i="1" dirty="0" smtClean="0"/>
              <a:t>Public </a:t>
            </a:r>
            <a:r>
              <a:rPr lang="en-IN" b="1" i="1" dirty="0" smtClean="0"/>
              <a:t>ethics</a:t>
            </a:r>
          </a:p>
          <a:p>
            <a:pPr algn="just">
              <a:buNone/>
            </a:pPr>
            <a:r>
              <a:rPr lang="en-IN" b="1" dirty="0" smtClean="0"/>
              <a:t>	*According to the private ethics, an individual can maximize their own utility.</a:t>
            </a:r>
          </a:p>
          <a:p>
            <a:pPr algn="just">
              <a:buNone/>
            </a:pPr>
            <a:r>
              <a:rPr lang="en-IN" b="1" dirty="0" smtClean="0"/>
              <a:t>	*According to the public ethics, we need to find out the good for all.</a:t>
            </a:r>
          </a:p>
          <a:p>
            <a:pPr algn="just">
              <a:buNone/>
            </a:pPr>
            <a:r>
              <a:rPr lang="en-IN" b="1" dirty="0" smtClean="0"/>
              <a:t>	Private ethics vindicates to our moral dispositions.</a:t>
            </a:r>
          </a:p>
          <a:p>
            <a:pPr algn="just">
              <a:buNone/>
            </a:pPr>
            <a:r>
              <a:rPr lang="en-IN" b="1" dirty="0" smtClean="0"/>
              <a:t>	Public ethics are maintained by legislation.</a:t>
            </a:r>
          </a:p>
          <a:p>
            <a:pPr algn="just">
              <a:buNone/>
            </a:pPr>
            <a:r>
              <a:rPr lang="en-IN" b="1" dirty="0" smtClean="0"/>
              <a:t>	</a:t>
            </a:r>
            <a:r>
              <a:rPr lang="en-IN" b="1" i="1" dirty="0" smtClean="0"/>
              <a:t>Public ethics surpasses private ethics</a:t>
            </a:r>
            <a:r>
              <a:rPr lang="en-IN" b="1" dirty="0" smtClean="0"/>
              <a:t>. </a:t>
            </a:r>
          </a:p>
        </p:txBody>
      </p:sp>
      <p:sp>
        <p:nvSpPr>
          <p:cNvPr id="4" name="Down Arrow 3"/>
          <p:cNvSpPr/>
          <p:nvPr/>
        </p:nvSpPr>
        <p:spPr>
          <a:xfrm>
            <a:off x="6006904" y="2616590"/>
            <a:ext cx="484632" cy="492370"/>
          </a:xfrm>
          <a:prstGeom prst="down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cSld>
  <p:clrMapOvr>
    <a:masterClrMapping/>
  </p:clrMapOvr>
  <p:transition spd="slow">
    <p:checke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3177"/>
          </a:xfrm>
        </p:spPr>
        <p:txBody>
          <a:bodyPr>
            <a:normAutofit fontScale="90000"/>
          </a:bodyPr>
          <a:lstStyle/>
          <a:p>
            <a:r>
              <a:rPr lang="en-IN" dirty="0" smtClean="0"/>
              <a:t> </a:t>
            </a:r>
            <a:endParaRPr lang="en-GB" dirty="0"/>
          </a:p>
        </p:txBody>
      </p:sp>
      <p:sp>
        <p:nvSpPr>
          <p:cNvPr id="3" name="Content Placeholder 2"/>
          <p:cNvSpPr>
            <a:spLocks noGrp="1"/>
          </p:cNvSpPr>
          <p:nvPr>
            <p:ph idx="1"/>
          </p:nvPr>
        </p:nvSpPr>
        <p:spPr>
          <a:xfrm>
            <a:off x="838200" y="633046"/>
            <a:ext cx="10515600" cy="5866906"/>
          </a:xfrm>
        </p:spPr>
        <p:txBody>
          <a:bodyPr>
            <a:normAutofit fontScale="92500" lnSpcReduction="10000"/>
          </a:bodyPr>
          <a:lstStyle/>
          <a:p>
            <a:r>
              <a:rPr lang="en-US" dirty="0" smtClean="0"/>
              <a:t>•      </a:t>
            </a:r>
            <a:r>
              <a:rPr lang="en-GB" b="1" dirty="0" smtClean="0"/>
              <a:t>There might be a naturalistic fallacy (something is natural so that it can be morally acceptable) involved in maintaining that psychological egoistic hedonism entails that pleasure is the only intrinsic good in the sense of </a:t>
            </a:r>
            <a:r>
              <a:rPr lang="en-GB" b="1" dirty="0" err="1" smtClean="0"/>
              <a:t>normativity</a:t>
            </a:r>
            <a:r>
              <a:rPr lang="en-GB" b="1" dirty="0" smtClean="0"/>
              <a:t>. </a:t>
            </a:r>
            <a:endParaRPr lang="en-US" b="1" dirty="0" smtClean="0"/>
          </a:p>
          <a:p>
            <a:r>
              <a:rPr lang="en-US" b="1" dirty="0" smtClean="0"/>
              <a:t>•      </a:t>
            </a:r>
            <a:r>
              <a:rPr lang="en-GB" b="1" dirty="0" smtClean="0"/>
              <a:t>But descriptively speaking, if a community is composed of its members, the interests of its members are the interests of the community.</a:t>
            </a:r>
            <a:endParaRPr lang="en-US" b="1" dirty="0" smtClean="0"/>
          </a:p>
          <a:p>
            <a:r>
              <a:rPr lang="en-US" b="1" dirty="0" smtClean="0"/>
              <a:t>•      </a:t>
            </a:r>
            <a:r>
              <a:rPr lang="en-GB" b="1" dirty="0" smtClean="0"/>
              <a:t>So here, the totality of happiness would be the sum of each individual's happiness. </a:t>
            </a:r>
            <a:endParaRPr lang="en-US" b="1" dirty="0" smtClean="0"/>
          </a:p>
          <a:p>
            <a:r>
              <a:rPr lang="en-GB" b="1" dirty="0" smtClean="0"/>
              <a:t>*Now critics can argue that still there is a psychological egoism and non-holistic view found within the domain of Bentham's utilitarianism.  </a:t>
            </a:r>
            <a:endParaRPr lang="en-US" b="1" dirty="0" smtClean="0"/>
          </a:p>
          <a:p>
            <a:r>
              <a:rPr lang="en-IN" b="1" dirty="0" smtClean="0"/>
              <a:t>**Even the idea of the </a:t>
            </a:r>
            <a:r>
              <a:rPr lang="en-IN" b="1" i="1" dirty="0" smtClean="0"/>
              <a:t>greatest happiness principle</a:t>
            </a:r>
            <a:r>
              <a:rPr lang="en-IN" b="1" dirty="0" smtClean="0"/>
              <a:t> is ambiguous since it constitutes the pseudo-maximum problem. Very happy, Somewhat happy, moderately happy these conceptions sound problematic.</a:t>
            </a:r>
            <a:endParaRPr lang="en-US" b="1" dirty="0" smtClean="0"/>
          </a:p>
          <a:p>
            <a:r>
              <a:rPr lang="en-US" b="1" dirty="0" smtClean="0"/>
              <a:t> </a:t>
            </a:r>
            <a:r>
              <a:rPr lang="en-IN" b="1" dirty="0" smtClean="0"/>
              <a:t>    </a:t>
            </a:r>
            <a:endParaRPr lang="en-GB" b="1" dirty="0" smtClean="0"/>
          </a:p>
          <a:p>
            <a:endParaRPr lang="en-GB" dirty="0"/>
          </a:p>
        </p:txBody>
      </p:sp>
    </p:spTree>
  </p:cSld>
  <p:clrMapOvr>
    <a:masterClrMapping/>
  </p:clrMapOvr>
  <p:transition spd="slow">
    <p:check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7579"/>
          </a:xfrm>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What Mill says?</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97663"/>
            <a:ext cx="10515600" cy="5544660"/>
          </a:xfrm>
        </p:spPr>
        <p:txBody>
          <a:bodyPr>
            <a:normAutofit fontScale="92500" lnSpcReduction="10000"/>
          </a:bodyPr>
          <a:lstStyle/>
          <a:p>
            <a:pPr algn="just"/>
            <a:r>
              <a:rPr lang="en-US" b="1" dirty="0" smtClean="0">
                <a:latin typeface="Times New Roman" panose="02020603050405020304" pitchFamily="18" charset="0"/>
                <a:cs typeface="Times New Roman" panose="02020603050405020304" pitchFamily="18" charset="0"/>
              </a:rPr>
              <a:t>Mill’s dictum:</a:t>
            </a:r>
          </a:p>
          <a:p>
            <a:pPr marL="0" indent="0" algn="just">
              <a:buNone/>
            </a:pPr>
            <a:r>
              <a:rPr lang="en-US" b="1" dirty="0" smtClean="0">
                <a:latin typeface="Times New Roman" panose="02020603050405020304" pitchFamily="18" charset="0"/>
                <a:cs typeface="Times New Roman" panose="02020603050405020304" pitchFamily="18" charset="0"/>
              </a:rPr>
              <a:t>Mill believes that we should find out some </a:t>
            </a:r>
            <a:r>
              <a:rPr lang="en-US" b="1" dirty="0" smtClean="0">
                <a:solidFill>
                  <a:srgbClr val="FF0000"/>
                </a:solidFill>
                <a:latin typeface="Times New Roman" panose="02020603050405020304" pitchFamily="18" charset="0"/>
                <a:cs typeface="Times New Roman" panose="02020603050405020304" pitchFamily="18" charset="0"/>
              </a:rPr>
              <a:t>rules</a:t>
            </a:r>
            <a:r>
              <a:rPr lang="en-US" b="1" dirty="0" smtClean="0">
                <a:latin typeface="Times New Roman" panose="02020603050405020304" pitchFamily="18" charset="0"/>
                <a:cs typeface="Times New Roman" panose="02020603050405020304" pitchFamily="18" charset="0"/>
              </a:rPr>
              <a:t> that could </a:t>
            </a:r>
            <a:r>
              <a:rPr lang="en-US" b="1" dirty="0" err="1" smtClean="0">
                <a:latin typeface="Times New Roman" panose="02020603050405020304" pitchFamily="18" charset="0"/>
                <a:cs typeface="Times New Roman" panose="02020603050405020304" pitchFamily="18" charset="0"/>
              </a:rPr>
              <a:t>justificatorily</a:t>
            </a:r>
            <a:r>
              <a:rPr lang="en-US" b="1" dirty="0" smtClean="0">
                <a:latin typeface="Times New Roman" panose="02020603050405020304" pitchFamily="18" charset="0"/>
                <a:cs typeface="Times New Roman" panose="02020603050405020304" pitchFamily="18" charset="0"/>
              </a:rPr>
              <a:t> preserve certain utility approaches. </a:t>
            </a:r>
          </a:p>
          <a:p>
            <a:pPr marL="0" indent="0" algn="ctr">
              <a:buNone/>
            </a:pPr>
            <a:r>
              <a:rPr lang="en-US" b="1" i="1" dirty="0" smtClean="0">
                <a:latin typeface="Times New Roman" panose="02020603050405020304" pitchFamily="18" charset="0"/>
                <a:cs typeface="Times New Roman" panose="02020603050405020304" pitchFamily="18" charset="0"/>
              </a:rPr>
              <a:t>What is the right action?</a:t>
            </a:r>
          </a:p>
          <a:p>
            <a:pPr marL="0" indent="0" algn="just">
              <a:buNone/>
            </a:pPr>
            <a:r>
              <a:rPr lang="en-US" b="1" dirty="0" smtClean="0">
                <a:latin typeface="Times New Roman" panose="02020603050405020304" pitchFamily="18" charset="0"/>
                <a:cs typeface="Times New Roman" panose="02020603050405020304" pitchFamily="18" charset="0"/>
              </a:rPr>
              <a:t>That has the best consequences. Pleasure or happiness depends on </a:t>
            </a:r>
            <a:r>
              <a:rPr lang="en-US" b="1" dirty="0" smtClean="0">
                <a:solidFill>
                  <a:srgbClr val="FF0000"/>
                </a:solidFill>
                <a:latin typeface="Times New Roman" panose="02020603050405020304" pitchFamily="18" charset="0"/>
                <a:cs typeface="Times New Roman" panose="02020603050405020304" pitchFamily="18" charset="0"/>
              </a:rPr>
              <a:t>quality</a:t>
            </a:r>
            <a:r>
              <a:rPr lang="en-US" b="1" dirty="0" smtClean="0">
                <a:latin typeface="Times New Roman" panose="02020603050405020304" pitchFamily="18" charset="0"/>
                <a:cs typeface="Times New Roman" panose="02020603050405020304" pitchFamily="18" charset="0"/>
              </a:rPr>
              <a:t>, but not on quantity as Bentham appreciated.</a:t>
            </a:r>
          </a:p>
          <a:p>
            <a:pPr marL="0" indent="0" algn="just">
              <a:buNone/>
            </a:pPr>
            <a:r>
              <a:rPr lang="en-US" b="1" i="1" dirty="0" smtClean="0">
                <a:latin typeface="Times New Roman" panose="02020603050405020304" pitchFamily="18" charset="0"/>
                <a:cs typeface="Times New Roman" panose="02020603050405020304" pitchFamily="18" charset="0"/>
              </a:rPr>
              <a:t>What is the best consequence?</a:t>
            </a:r>
          </a:p>
          <a:p>
            <a:pPr marL="0" indent="0" algn="just">
              <a:buNone/>
            </a:pPr>
            <a:r>
              <a:rPr lang="en-US" b="1" dirty="0" smtClean="0">
                <a:latin typeface="Times New Roman" panose="02020603050405020304" pitchFamily="18" charset="0"/>
                <a:cs typeface="Times New Roman" panose="02020603050405020304" pitchFamily="18" charset="0"/>
              </a:rPr>
              <a:t>Within all the available alternative actions if your choice action produces the greatest balance of happiness over unhappiness following certain rules, the action is considered as a right action. </a:t>
            </a:r>
          </a:p>
          <a:p>
            <a:pPr algn="just"/>
            <a:r>
              <a:rPr lang="en-US" b="1" dirty="0" smtClean="0">
                <a:latin typeface="Times New Roman" panose="02020603050405020304" pitchFamily="18" charset="0"/>
                <a:cs typeface="Times New Roman" panose="02020603050405020304" pitchFamily="18" charset="0"/>
              </a:rPr>
              <a:t>Mill writes: </a:t>
            </a: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the golden rule of Jesus of Nazareth, we read the complete </a:t>
            </a:r>
            <a:r>
              <a:rPr lang="en-US" dirty="0" smtClean="0">
                <a:latin typeface="Times New Roman" panose="02020603050405020304" pitchFamily="18" charset="0"/>
                <a:cs typeface="Times New Roman" panose="02020603050405020304" pitchFamily="18" charset="0"/>
              </a:rPr>
              <a:t>spirit of </a:t>
            </a:r>
            <a:r>
              <a:rPr lang="en-US" dirty="0">
                <a:latin typeface="Times New Roman" panose="02020603050405020304" pitchFamily="18" charset="0"/>
                <a:cs typeface="Times New Roman" panose="02020603050405020304" pitchFamily="18" charset="0"/>
              </a:rPr>
              <a:t>the ethics of utility. To do as you would be done by, and to </a:t>
            </a:r>
            <a:r>
              <a:rPr lang="en-US" dirty="0" smtClean="0">
                <a:latin typeface="Times New Roman" panose="02020603050405020304" pitchFamily="18" charset="0"/>
                <a:cs typeface="Times New Roman" panose="02020603050405020304" pitchFamily="18" charset="0"/>
              </a:rPr>
              <a:t>love your </a:t>
            </a:r>
            <a:r>
              <a:rPr lang="en-US" dirty="0">
                <a:latin typeface="Times New Roman" panose="02020603050405020304" pitchFamily="18" charset="0"/>
                <a:cs typeface="Times New Roman" panose="02020603050405020304" pitchFamily="18" charset="0"/>
              </a:rPr>
              <a:t>neighbor as yourself, constitute the ideal perfection of </a:t>
            </a:r>
            <a:r>
              <a:rPr lang="en-US" dirty="0" smtClean="0">
                <a:latin typeface="Times New Roman" panose="02020603050405020304" pitchFamily="18" charset="0"/>
                <a:cs typeface="Times New Roman" panose="02020603050405020304" pitchFamily="18" charset="0"/>
              </a:rPr>
              <a:t>utilitarian morality.” (</a:t>
            </a:r>
            <a:r>
              <a:rPr lang="en-US" i="1" dirty="0" smtClean="0">
                <a:latin typeface="Times New Roman" panose="02020603050405020304" pitchFamily="18" charset="0"/>
                <a:cs typeface="Times New Roman" panose="02020603050405020304" pitchFamily="18" charset="0"/>
              </a:rPr>
              <a:t>Utilitarianism</a:t>
            </a:r>
            <a:r>
              <a:rPr lang="en-US" dirty="0" smtClean="0">
                <a:latin typeface="Times New Roman" panose="02020603050405020304" pitchFamily="18" charset="0"/>
                <a:cs typeface="Times New Roman" panose="02020603050405020304" pitchFamily="18" charset="0"/>
              </a:rPr>
              <a:t>, 1861, 22)</a:t>
            </a:r>
            <a:r>
              <a:rPr lang="en-US" b="1" dirty="0" smtClean="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535813934"/>
      </p:ext>
    </p:extLst>
  </p:cSld>
  <p:clrMapOvr>
    <a:masterClrMapping/>
  </p:clrMapOvr>
  <p:transition spd="slow">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t>Mill’s principle:</a:t>
            </a:r>
            <a:endParaRPr lang="en-GB" sz="4000" b="1" dirty="0"/>
          </a:p>
        </p:txBody>
      </p:sp>
      <p:sp>
        <p:nvSpPr>
          <p:cNvPr id="3" name="Content Placeholder 2"/>
          <p:cNvSpPr>
            <a:spLocks noGrp="1"/>
          </p:cNvSpPr>
          <p:nvPr>
            <p:ph idx="1"/>
          </p:nvPr>
        </p:nvSpPr>
        <p:spPr>
          <a:xfrm>
            <a:off x="838200" y="1420836"/>
            <a:ext cx="10515600" cy="4867421"/>
          </a:xfrm>
        </p:spPr>
        <p:txBody>
          <a:bodyPr>
            <a:normAutofit lnSpcReduction="10000"/>
          </a:bodyPr>
          <a:lstStyle/>
          <a:p>
            <a:pPr algn="just"/>
            <a:r>
              <a:rPr lang="en-IN" b="1" dirty="0" smtClean="0"/>
              <a:t> </a:t>
            </a:r>
            <a:r>
              <a:rPr lang="en-GB" b="1" dirty="0" smtClean="0"/>
              <a:t>A particular action is justified as being right by showing that it is in accord with some moral rules. It is shown to be wrong by showing that it contravenes some moral rules.</a:t>
            </a:r>
          </a:p>
          <a:p>
            <a:pPr algn="just"/>
            <a:r>
              <a:rPr lang="en-IN" b="1" dirty="0" smtClean="0"/>
              <a:t> </a:t>
            </a:r>
            <a:r>
              <a:rPr lang="en-GB" b="1" dirty="0" smtClean="0"/>
              <a:t>A moral rule is shown to be correct by showing that the recognition of that rule promotes the ultimate end (the greatest happiness of the greatest number)</a:t>
            </a:r>
          </a:p>
          <a:p>
            <a:pPr algn="just">
              <a:buNone/>
            </a:pPr>
            <a:r>
              <a:rPr lang="en-IN" b="1" dirty="0" smtClean="0"/>
              <a:t>	</a:t>
            </a:r>
          </a:p>
          <a:p>
            <a:pPr algn="just">
              <a:buNone/>
            </a:pPr>
            <a:r>
              <a:rPr lang="en-IN" b="1" dirty="0" smtClean="0"/>
              <a:t>*One single modification needs to be there that you may call it practice rather than recognition. </a:t>
            </a:r>
          </a:p>
          <a:p>
            <a:pPr algn="just">
              <a:buNone/>
            </a:pPr>
            <a:r>
              <a:rPr lang="en-US" dirty="0" smtClean="0"/>
              <a:t>	Mill also writes; “The </a:t>
            </a:r>
            <a:r>
              <a:rPr lang="en-US" dirty="0"/>
              <a:t>utilitarian morality does recognize in human beings the power of realizing their own greatest good in the good of </a:t>
            </a:r>
            <a:r>
              <a:rPr lang="en-US" dirty="0" smtClean="0"/>
              <a:t>others”, (</a:t>
            </a:r>
            <a:r>
              <a:rPr lang="en-US" i="1" dirty="0" smtClean="0"/>
              <a:t>Utilitarianism</a:t>
            </a:r>
            <a:r>
              <a:rPr lang="en-US" dirty="0" smtClean="0"/>
              <a:t>, 1980, pp.15-16) </a:t>
            </a:r>
            <a:endParaRPr lang="en-GB" b="1" dirty="0"/>
          </a:p>
        </p:txBody>
      </p:sp>
    </p:spTree>
  </p:cSld>
  <p:clrMapOvr>
    <a:masterClrMapping/>
  </p:clrMapOvr>
  <p:transition spd="slow">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041"/>
          </a:xfrm>
        </p:spPr>
        <p:txBody>
          <a:bodyPr>
            <a:normAutofit fontScale="90000"/>
          </a:bodyPr>
          <a:lstStyle/>
          <a:p>
            <a:endParaRPr lang="en-GB" dirty="0"/>
          </a:p>
        </p:txBody>
      </p:sp>
      <p:sp>
        <p:nvSpPr>
          <p:cNvPr id="3" name="Content Placeholder 2"/>
          <p:cNvSpPr>
            <a:spLocks noGrp="1"/>
          </p:cNvSpPr>
          <p:nvPr>
            <p:ph idx="1"/>
          </p:nvPr>
        </p:nvSpPr>
        <p:spPr>
          <a:xfrm>
            <a:off x="838200" y="661182"/>
            <a:ext cx="10515600" cy="5781821"/>
          </a:xfrm>
        </p:spPr>
        <p:txBody>
          <a:bodyPr>
            <a:normAutofit fontScale="92500" lnSpcReduction="10000"/>
          </a:bodyPr>
          <a:lstStyle/>
          <a:p>
            <a:pPr algn="just"/>
            <a:endParaRPr lang="en-IN" b="1" dirty="0" smtClean="0"/>
          </a:p>
          <a:p>
            <a:pPr>
              <a:buNone/>
            </a:pPr>
            <a:r>
              <a:rPr lang="en-US" b="1" dirty="0" smtClean="0"/>
              <a:t>•      Orthodox utilitarianism (Act Utilitarianism) claims that it is not right to do an action if the alternative action can produce more good.</a:t>
            </a:r>
          </a:p>
          <a:p>
            <a:pPr>
              <a:buNone/>
            </a:pPr>
            <a:r>
              <a:rPr lang="en-US" b="1" dirty="0" smtClean="0"/>
              <a:t>•      Mill believes that it may be right to do an action that is in accord with a moral rule, even if that particular action does less good than some alternative action. Here the rightness of the action does not depend on the actual consequence, but for </a:t>
            </a:r>
            <a:r>
              <a:rPr lang="en-US" b="1" dirty="0" err="1" smtClean="0"/>
              <a:t>Urmson</a:t>
            </a:r>
            <a:r>
              <a:rPr lang="en-US" b="1" dirty="0" smtClean="0"/>
              <a:t>, it depends on the hypothetical or theoretical consequences.</a:t>
            </a:r>
          </a:p>
          <a:p>
            <a:pPr>
              <a:buNone/>
            </a:pPr>
            <a:r>
              <a:rPr lang="en-US" b="1" dirty="0" smtClean="0"/>
              <a:t>•      Utilitarianism (chap 2):</a:t>
            </a:r>
          </a:p>
          <a:p>
            <a:r>
              <a:rPr lang="en-US" b="1" dirty="0" smtClean="0"/>
              <a:t>           a) Actions are right in the perspective of qualities as they promote happiness; wrong as they tend to produce the reverse of happiness by defending on quantities.</a:t>
            </a:r>
          </a:p>
          <a:p>
            <a:pPr>
              <a:buNone/>
            </a:pPr>
            <a:r>
              <a:rPr lang="en-US" b="1" dirty="0" smtClean="0"/>
              <a:t>            b) Happiness is desirable, and the only thing desirable as an end.</a:t>
            </a:r>
          </a:p>
          <a:p>
            <a:pPr algn="just">
              <a:buNone/>
            </a:pPr>
            <a:r>
              <a:rPr lang="en-GB" b="1" dirty="0" smtClean="0"/>
              <a:t> </a:t>
            </a:r>
            <a:endParaRPr lang="en-GB"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4"/>
            <a:ext cx="10514428" cy="45719"/>
          </a:xfrm>
        </p:spPr>
        <p:txBody>
          <a:bodyPr>
            <a:normAutofit fontScale="90000"/>
          </a:bodyPr>
          <a:lstStyle/>
          <a:p>
            <a:endParaRPr lang="en-US" dirty="0"/>
          </a:p>
        </p:txBody>
      </p:sp>
      <p:sp>
        <p:nvSpPr>
          <p:cNvPr id="3" name="Content Placeholder 2"/>
          <p:cNvSpPr>
            <a:spLocks noGrp="1"/>
          </p:cNvSpPr>
          <p:nvPr>
            <p:ph idx="1"/>
          </p:nvPr>
        </p:nvSpPr>
        <p:spPr>
          <a:xfrm>
            <a:off x="838200" y="705080"/>
            <a:ext cx="10515600" cy="5772838"/>
          </a:xfrm>
        </p:spPr>
        <p:txBody>
          <a:bodyPr>
            <a:normAutofit fontScale="92500" lnSpcReduction="10000"/>
          </a:bodyPr>
          <a:lstStyle/>
          <a:p>
            <a:pPr algn="just"/>
            <a:r>
              <a:rPr lang="en-US" dirty="0" smtClean="0"/>
              <a:t>      </a:t>
            </a:r>
            <a:r>
              <a:rPr lang="en-US" b="1" dirty="0" smtClean="0"/>
              <a:t>Mill differs from Bentham since Mill believes in the quality of happiness. He also thinks that the natural feature of human psychology is determined by internal sanctions like sympathy, guilt, remorse, self-</a:t>
            </a:r>
            <a:r>
              <a:rPr lang="en-US" b="1" dirty="0" err="1" smtClean="0"/>
              <a:t>defence</a:t>
            </a:r>
            <a:r>
              <a:rPr lang="en-US" b="1" dirty="0" smtClean="0"/>
              <a:t>, etc. These qualities are related to human motivation, so it looks natural. Besides, the artificial qualities are man-made qualities like justice, globalism etc. </a:t>
            </a:r>
          </a:p>
          <a:p>
            <a:pPr algn="just"/>
            <a:r>
              <a:rPr lang="en-US" b="1" dirty="0" smtClean="0"/>
              <a:t>      Mill says that if some pleasure is of higher quality, it will be or ought to be chosen over the pleasure of lower quality regardless of their respective quantities. </a:t>
            </a:r>
            <a:r>
              <a:rPr lang="en-US" b="1" i="1" dirty="0" smtClean="0"/>
              <a:t>The highest quality </a:t>
            </a:r>
            <a:r>
              <a:rPr lang="en-US" b="1" dirty="0" smtClean="0"/>
              <a:t>of </a:t>
            </a:r>
            <a:r>
              <a:rPr lang="en-US" b="1" i="1" dirty="0" smtClean="0"/>
              <a:t>pleasure is the sympathetic affections to the others.</a:t>
            </a:r>
            <a:r>
              <a:rPr lang="en-US" b="1" dirty="0" smtClean="0"/>
              <a:t> </a:t>
            </a:r>
          </a:p>
          <a:p>
            <a:pPr algn="just"/>
            <a:r>
              <a:rPr lang="en-US" b="1" dirty="0" smtClean="0"/>
              <a:t>Before making an assertion about the metaphysics of pleasures and their relations, this statement should more reasonably be read as a forming part of Mill's epistemological assertion - how to know which pleasures may be considered of 'higher quality: 'Of two pleasures, if there be one to which all or almost all who have experience of both give a decided preference, irrespective of any feeling of moral obligation to prefer it, that is the more desirable pleasure'.</a:t>
            </a:r>
          </a:p>
          <a:p>
            <a:pPr algn="just"/>
            <a:endParaRPr lang="en-IN" b="1"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1239279029"/>
      </p:ext>
    </p:extLst>
  </p:cSld>
  <p:clrMapOvr>
    <a:masterClrMapping/>
  </p:clrMapOvr>
  <p:transition spd="slow">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3177"/>
          </a:xfrm>
        </p:spPr>
        <p:txBody>
          <a:bodyPr>
            <a:normAutofit fontScale="90000"/>
          </a:bodyPr>
          <a:lstStyle/>
          <a:p>
            <a:endParaRPr lang="en-GB" dirty="0"/>
          </a:p>
        </p:txBody>
      </p:sp>
      <p:sp>
        <p:nvSpPr>
          <p:cNvPr id="3" name="Content Placeholder 2"/>
          <p:cNvSpPr>
            <a:spLocks noGrp="1"/>
          </p:cNvSpPr>
          <p:nvPr>
            <p:ph idx="1"/>
          </p:nvPr>
        </p:nvSpPr>
        <p:spPr>
          <a:xfrm>
            <a:off x="838200" y="675248"/>
            <a:ext cx="10515600" cy="5747585"/>
          </a:xfrm>
        </p:spPr>
        <p:txBody>
          <a:bodyPr>
            <a:normAutofit/>
          </a:bodyPr>
          <a:lstStyle/>
          <a:p>
            <a:pPr algn="just">
              <a:buNone/>
            </a:pPr>
            <a:r>
              <a:rPr lang="en-US" b="1" dirty="0" smtClean="0"/>
              <a:t>•      </a:t>
            </a:r>
            <a:r>
              <a:rPr lang="en-US" b="1" i="1" dirty="0" smtClean="0"/>
              <a:t>On Liberty</a:t>
            </a:r>
            <a:r>
              <a:rPr lang="en-US" b="1" dirty="0" smtClean="0"/>
              <a:t>, Mill says that the ultimate appeal of all ethical questions relies on the utility of the largest sense grounded on a man's stable interest to see as progressive beings. (1863, p. 224) </a:t>
            </a:r>
            <a:endParaRPr lang="en-US" b="1" dirty="0" smtClean="0"/>
          </a:p>
          <a:p>
            <a:pPr algn="just">
              <a:buNone/>
            </a:pPr>
            <a:r>
              <a:rPr lang="en-US" b="1" dirty="0" smtClean="0"/>
              <a:t>• </a:t>
            </a:r>
            <a:r>
              <a:rPr lang="en-US" b="1" dirty="0" smtClean="0"/>
              <a:t>Mill's progressive being is someone who made self-cultivation and self-improving. Mill's self-cultivating individuals would advance social utility by concentrating on their perfection. Individuals who possessed fully developed intellectual, moral, and aesthetic qualities could practice in the most personally and socially beneficial ways. </a:t>
            </a:r>
            <a:endParaRPr lang="en-US" b="1" dirty="0" smtClean="0"/>
          </a:p>
          <a:p>
            <a:pPr algn="just">
              <a:buNone/>
            </a:pPr>
            <a:r>
              <a:rPr lang="en-US" b="1" dirty="0" smtClean="0"/>
              <a:t>•</a:t>
            </a:r>
            <a:r>
              <a:rPr lang="en-US" b="1" dirty="0" smtClean="0"/>
              <a:t>      Quality can offer you much more pleasure than quantity. Example: Hostel's foods. Most of the students raised their objections against the quality of the foods, not about their quantity. </a:t>
            </a:r>
            <a:r>
              <a:rPr lang="en-US" dirty="0" smtClean="0"/>
              <a:t> </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41312"/>
          </a:xfrm>
        </p:spPr>
        <p:txBody>
          <a:bodyPr>
            <a:normAutofit fontScale="90000"/>
          </a:bodyPr>
          <a:lstStyle/>
          <a:p>
            <a:endParaRPr lang="en-GB" dirty="0"/>
          </a:p>
        </p:txBody>
      </p:sp>
      <p:sp>
        <p:nvSpPr>
          <p:cNvPr id="3" name="Content Placeholder 2"/>
          <p:cNvSpPr>
            <a:spLocks noGrp="1"/>
          </p:cNvSpPr>
          <p:nvPr>
            <p:ph idx="1"/>
          </p:nvPr>
        </p:nvSpPr>
        <p:spPr>
          <a:xfrm>
            <a:off x="838200" y="576775"/>
            <a:ext cx="10515600" cy="5600188"/>
          </a:xfrm>
        </p:spPr>
        <p:txBody>
          <a:bodyPr/>
          <a:lstStyle/>
          <a:p>
            <a:r>
              <a:rPr lang="en-US" b="1" dirty="0" smtClean="0"/>
              <a:t>Bentham’s version of </a:t>
            </a:r>
            <a:r>
              <a:rPr lang="en-US" b="1" dirty="0" err="1" smtClean="0"/>
              <a:t>consequentialism</a:t>
            </a:r>
            <a:r>
              <a:rPr lang="en-US" b="1" dirty="0" smtClean="0"/>
              <a:t> tries to take the character of the moral agent from the aspects of causal significance of the character and the effect of the action. So both the character and the impact of the performer’s actions had been concerned only with the material effects that one can measure.</a:t>
            </a:r>
            <a:endParaRPr lang="en-US" dirty="0" smtClean="0"/>
          </a:p>
          <a:p>
            <a:pPr>
              <a:buNone/>
            </a:pPr>
            <a:r>
              <a:rPr lang="en-US" dirty="0" smtClean="0"/>
              <a:t>•</a:t>
            </a:r>
            <a:r>
              <a:rPr lang="en-US" b="1" dirty="0" smtClean="0"/>
              <a:t>Bentham’s ethics seems insufficient to cultivate human’s moral nature. For Mill</a:t>
            </a:r>
            <a:r>
              <a:rPr lang="en-US" dirty="0" smtClean="0"/>
              <a:t>,</a:t>
            </a:r>
            <a:r>
              <a:rPr lang="en-US" b="1" dirty="0" smtClean="0"/>
              <a:t> the external registrant cannot make self-cultivation. Here the feeling is inner. (Mill, </a:t>
            </a:r>
            <a:r>
              <a:rPr lang="en-US" b="1" i="1" dirty="0" smtClean="0"/>
              <a:t>Utilitarianism</a:t>
            </a:r>
            <a:r>
              <a:rPr lang="en-US" b="1" dirty="0" smtClean="0"/>
              <a:t>, p.224)</a:t>
            </a:r>
            <a:endParaRPr lang="en-US" dirty="0" smtClean="0"/>
          </a:p>
          <a:p>
            <a:pPr>
              <a:buNone/>
            </a:pPr>
            <a:r>
              <a:rPr lang="en-IN" b="1" dirty="0" smtClean="0"/>
              <a:t> </a:t>
            </a:r>
            <a:endParaRPr lang="en-IN" b="1" dirty="0" smtClean="0"/>
          </a:p>
          <a:p>
            <a:pPr algn="just"/>
            <a:r>
              <a:rPr lang="en-GB" b="1" dirty="0" smtClean="0"/>
              <a:t>As Mill observed: 'Morality consists of two parts. One of these is self-education; the train of human being himself of his affections and will. . . the other . . . the regulation of his outward actions’. (Mill, </a:t>
            </a:r>
            <a:r>
              <a:rPr lang="en-GB" b="1" i="1" dirty="0" smtClean="0"/>
              <a:t>Collective Works</a:t>
            </a:r>
            <a:r>
              <a:rPr lang="en-GB" b="1" dirty="0" smtClean="0"/>
              <a:t>, 1963 p.98)</a:t>
            </a:r>
            <a:r>
              <a:rPr lang="en-IN" b="1" dirty="0" smtClean="0"/>
              <a:t>  </a:t>
            </a:r>
            <a:endParaRPr lang="en-GB"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9817"/>
            <a:ext cx="10515600" cy="927463"/>
          </a:xfrm>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Act Utilitarianism </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97280"/>
            <a:ext cx="10515600" cy="5434149"/>
          </a:xfrm>
        </p:spPr>
        <p:txBody>
          <a:bodyPr/>
          <a:lstStyle/>
          <a:p>
            <a:pPr>
              <a:buNone/>
            </a:pPr>
            <a:r>
              <a:rPr lang="en-US" b="1" dirty="0" smtClean="0"/>
              <a:t>•An action is the right action if and only if the particular action results in more excellent utility than performing the alternative actions.</a:t>
            </a:r>
          </a:p>
          <a:p>
            <a:pPr>
              <a:buNone/>
            </a:pPr>
            <a:r>
              <a:rPr lang="en-US" b="1" dirty="0" smtClean="0"/>
              <a:t>•Here, the agent chooses to perform a particular course of action guided by a right action that will add the most happiness (general utility) for the performer and others affected by them.</a:t>
            </a:r>
          </a:p>
          <a:p>
            <a:pPr>
              <a:buNone/>
            </a:pPr>
            <a:endParaRPr lang="en-US" b="1" dirty="0" smtClean="0"/>
          </a:p>
          <a:p>
            <a:r>
              <a:rPr lang="en-US" b="1" dirty="0" smtClean="0"/>
              <a:t>•Principle: the greatest happiness of the greatest numbers. </a:t>
            </a:r>
          </a:p>
          <a:p>
            <a:pPr algn="just"/>
            <a:endParaRPr lang="en-US" dirty="0"/>
          </a:p>
        </p:txBody>
      </p:sp>
    </p:spTree>
    <p:extLst>
      <p:ext uri="{BB962C8B-B14F-4D97-AF65-F5344CB8AC3E}">
        <p14:creationId xmlns="" xmlns:p14="http://schemas.microsoft.com/office/powerpoint/2010/main" val="2406446272"/>
      </p:ext>
    </p:extLst>
  </p:cSld>
  <p:clrMapOvr>
    <a:masterClrMapping/>
  </p:clrMapOvr>
  <p:transition spd="slow">
    <p:zoom dir="in"/>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9012"/>
          </a:xfrm>
        </p:spPr>
        <p:txBody>
          <a:bodyPr>
            <a:normAutofit fontScale="90000"/>
          </a:bodyPr>
          <a:lstStyle/>
          <a:p>
            <a:endParaRPr lang="en-US" dirty="0"/>
          </a:p>
        </p:txBody>
      </p:sp>
      <p:sp>
        <p:nvSpPr>
          <p:cNvPr id="3" name="Content Placeholder 2"/>
          <p:cNvSpPr>
            <a:spLocks noGrp="1"/>
          </p:cNvSpPr>
          <p:nvPr>
            <p:ph idx="1"/>
          </p:nvPr>
        </p:nvSpPr>
        <p:spPr>
          <a:xfrm>
            <a:off x="838200" y="574766"/>
            <a:ext cx="10515600" cy="5812971"/>
          </a:xfrm>
        </p:spPr>
        <p:txBody>
          <a:bodyPr/>
          <a:lstStyle/>
          <a:p>
            <a:pPr algn="just"/>
            <a:endParaRPr lang="en-US" b="1" dirty="0" smtClean="0">
              <a:latin typeface="Times New Roman" panose="02020603050405020304" pitchFamily="18" charset="0"/>
              <a:cs typeface="Times New Roman" panose="02020603050405020304" pitchFamily="18" charset="0"/>
            </a:endParaRPr>
          </a:p>
          <a:p>
            <a:pPr algn="just"/>
            <a:r>
              <a:rPr lang="en-US" b="1" dirty="0" smtClean="0"/>
              <a:t>Morality </a:t>
            </a:r>
            <a:r>
              <a:rPr lang="en-US" b="1" dirty="0" smtClean="0"/>
              <a:t>should have been guided by some conduct that goes towards happiness.</a:t>
            </a:r>
          </a:p>
          <a:p>
            <a:pPr algn="just"/>
            <a:r>
              <a:rPr lang="en-US" b="1" dirty="0" smtClean="0"/>
              <a:t>We </a:t>
            </a:r>
            <a:r>
              <a:rPr lang="en-US" b="1" dirty="0" smtClean="0"/>
              <a:t>need to seek pleasure by avoiding pain</a:t>
            </a:r>
            <a:r>
              <a:rPr lang="en-US" b="1" dirty="0" smtClean="0"/>
              <a:t>.</a:t>
            </a:r>
          </a:p>
          <a:p>
            <a:pPr algn="just">
              <a:buNone/>
            </a:pPr>
            <a:endParaRPr lang="en-US" b="1" dirty="0" smtClean="0"/>
          </a:p>
          <a:p>
            <a:pPr algn="just"/>
            <a:r>
              <a:rPr lang="en-US" b="1" dirty="0" smtClean="0"/>
              <a:t>The </a:t>
            </a:r>
            <a:r>
              <a:rPr lang="en-US" b="1" dirty="0" smtClean="0"/>
              <a:t>greatest happiness can measure the parameter of the right action.</a:t>
            </a:r>
          </a:p>
          <a:p>
            <a:pPr algn="just"/>
            <a:r>
              <a:rPr lang="en-US" b="1" dirty="0" smtClean="0"/>
              <a:t>This</a:t>
            </a:r>
            <a:r>
              <a:rPr lang="en-US" b="1" dirty="0" smtClean="0"/>
              <a:t> is the most common sensual moral outlook.</a:t>
            </a:r>
            <a:endParaRPr lang="en-US" b="1" dirty="0"/>
          </a:p>
        </p:txBody>
      </p:sp>
    </p:spTree>
    <p:extLst>
      <p:ext uri="{BB962C8B-B14F-4D97-AF65-F5344CB8AC3E}">
        <p14:creationId xmlns="" xmlns:p14="http://schemas.microsoft.com/office/powerpoint/2010/main" val="1954749238"/>
      </p:ext>
    </p:extLst>
  </p:cSld>
  <p:clrMapOvr>
    <a:masterClrMapping/>
  </p:clrMapOvr>
  <p:transition spd="slow">
    <p:strips/>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39635"/>
            <a:ext cx="9144000" cy="90023"/>
          </a:xfrm>
        </p:spPr>
        <p:txBody>
          <a:bodyPr>
            <a:normAutofit fontScale="90000"/>
          </a:bodyPr>
          <a:lstStyle/>
          <a:p>
            <a:endParaRPr lang="en-US" dirty="0"/>
          </a:p>
        </p:txBody>
      </p:sp>
      <p:sp>
        <p:nvSpPr>
          <p:cNvPr id="3" name="Subtitle 2"/>
          <p:cNvSpPr>
            <a:spLocks noGrp="1"/>
          </p:cNvSpPr>
          <p:nvPr>
            <p:ph type="subTitle" idx="1"/>
          </p:nvPr>
        </p:nvSpPr>
        <p:spPr>
          <a:xfrm>
            <a:off x="876821" y="267286"/>
            <a:ext cx="10869702" cy="6400800"/>
          </a:xfrm>
        </p:spPr>
        <p:txBody>
          <a:bodyPr>
            <a:noAutofit/>
          </a:bodyPr>
          <a:lstStyle/>
          <a:p>
            <a:pPr algn="just"/>
            <a:r>
              <a:rPr lang="en-US" b="1" dirty="0" smtClean="0"/>
              <a:t>Utilitarianism is a </a:t>
            </a:r>
            <a:r>
              <a:rPr lang="en-US" b="1" dirty="0" err="1" smtClean="0"/>
              <a:t>consequentialist</a:t>
            </a:r>
            <a:r>
              <a:rPr lang="en-US" b="1" dirty="0" smtClean="0"/>
              <a:t> thesis, which denies an action as an intrinsic moral value (deontologist’s goodwill). For Utilitarian, nothing could be intrinsically good or bad. Suppose your parents lost their jobs. You cannot be happy by saying that happiness is intrinsically always good. Our situations and consequences can make an action good if and only if it produces the greatest happiness.</a:t>
            </a:r>
            <a:endParaRPr lang="en-US" dirty="0" smtClean="0"/>
          </a:p>
          <a:p>
            <a:pPr algn="just"/>
            <a:r>
              <a:rPr lang="en-US" b="1" dirty="0" smtClean="0"/>
              <a:t> </a:t>
            </a:r>
            <a:endParaRPr lang="en-US" dirty="0" smtClean="0"/>
          </a:p>
          <a:p>
            <a:pPr algn="just"/>
            <a:r>
              <a:rPr lang="en-US" b="1" dirty="0" smtClean="0"/>
              <a:t>Utilitarianism concentrates on the outcome for maximum happiness. Since morality guides our conduct, it must have an unavoidable link to happiness. </a:t>
            </a:r>
            <a:endParaRPr lang="en-US" dirty="0" smtClean="0"/>
          </a:p>
          <a:p>
            <a:pPr algn="just"/>
            <a:r>
              <a:rPr lang="en-US" b="1" dirty="0" smtClean="0"/>
              <a:t>It’s not that all </a:t>
            </a:r>
            <a:r>
              <a:rPr lang="en-US" b="1" dirty="0" err="1" smtClean="0"/>
              <a:t>consequentialist</a:t>
            </a:r>
            <a:r>
              <a:rPr lang="en-US" b="1" dirty="0" smtClean="0"/>
              <a:t> theories prefer utility as the best outcome for general happiness. One can think about freedom or feminism as the state of affairs that will be more valuable. Even a non-</a:t>
            </a:r>
            <a:r>
              <a:rPr lang="en-US" b="1" dirty="0" err="1" smtClean="0"/>
              <a:t>consequentialist</a:t>
            </a:r>
            <a:r>
              <a:rPr lang="en-US" b="1" dirty="0" smtClean="0"/>
              <a:t> like virtue ethicist can think about the conception of happiness. </a:t>
            </a:r>
            <a:endParaRPr lang="en-US" dirty="0" smtClean="0"/>
          </a:p>
          <a:p>
            <a:pPr algn="just"/>
            <a:r>
              <a:rPr lang="en-US" b="1" dirty="0" smtClean="0"/>
              <a:t> </a:t>
            </a:r>
            <a:endParaRPr lang="en-US" dirty="0" smtClean="0"/>
          </a:p>
          <a:p>
            <a:pPr algn="just"/>
            <a:r>
              <a:rPr lang="en-US" b="1" dirty="0" smtClean="0"/>
              <a:t>We should not consider the moral issues prescribed by religion and excluded by science. Ethics cannot be a fact-centric human science from the surface of knowledge. It’s a value-laden theory. Applied science, if we may call it, technology has an inevitable connection with morality</a:t>
            </a:r>
            <a:endParaRPr lang="en-US" b="1" dirty="0">
              <a:cs typeface="Times New Roman" panose="02020603050405020304" pitchFamily="18" charset="0"/>
            </a:endParaRPr>
          </a:p>
          <a:p>
            <a:pPr algn="just"/>
            <a:r>
              <a:rPr lang="en-US" b="1" dirty="0" smtClean="0">
                <a:cs typeface="Times New Roman" panose="02020603050405020304" pitchFamily="18" charset="0"/>
              </a:rPr>
              <a:t> </a:t>
            </a:r>
            <a:endParaRPr lang="en-US" b="1" dirty="0">
              <a:cs typeface="Times New Roman" panose="02020603050405020304" pitchFamily="18" charset="0"/>
            </a:endParaRPr>
          </a:p>
          <a:p>
            <a:pPr algn="l"/>
            <a:endParaRPr lang="en-US" sz="2300" dirty="0"/>
          </a:p>
        </p:txBody>
      </p:sp>
    </p:spTree>
    <p:extLst>
      <p:ext uri="{BB962C8B-B14F-4D97-AF65-F5344CB8AC3E}">
        <p14:creationId xmlns="" xmlns:p14="http://schemas.microsoft.com/office/powerpoint/2010/main" val="581028972"/>
      </p:ext>
    </p:extLst>
  </p:cSld>
  <p:clrMapOvr>
    <a:masterClrMapping/>
  </p:clrMapOvr>
  <p:transition spd="slow">
    <p:wedg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721"/>
          </a:xfrm>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Rule Utilitarianism</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97726"/>
            <a:ext cx="10515600" cy="4779237"/>
          </a:xfrm>
        </p:spPr>
        <p:txBody>
          <a:bodyPr/>
          <a:lstStyle/>
          <a:p>
            <a:r>
              <a:rPr lang="en-US" b="1" dirty="0" smtClean="0"/>
              <a:t>An </a:t>
            </a:r>
            <a:r>
              <a:rPr lang="en-US" b="1" dirty="0" smtClean="0"/>
              <a:t>action seems right </a:t>
            </a:r>
            <a:r>
              <a:rPr lang="en-US" b="1" dirty="0" err="1" smtClean="0"/>
              <a:t>iff</a:t>
            </a:r>
            <a:r>
              <a:rPr lang="en-US" b="1" dirty="0" smtClean="0"/>
              <a:t> the action is guided by a general rule-following that results in a greater utility than performing an available alternative rule.</a:t>
            </a:r>
          </a:p>
          <a:p>
            <a:r>
              <a:rPr lang="en-US" b="1" dirty="0" smtClean="0"/>
              <a:t>RU </a:t>
            </a:r>
            <a:r>
              <a:rPr lang="en-US" b="1" dirty="0" smtClean="0"/>
              <a:t>never accomplices unprincipled utilitarian appeals.</a:t>
            </a:r>
          </a:p>
          <a:p>
            <a:r>
              <a:rPr lang="en-US" b="1" dirty="0" smtClean="0"/>
              <a:t>They </a:t>
            </a:r>
            <a:r>
              <a:rPr lang="en-US" b="1" dirty="0" smtClean="0"/>
              <a:t>consider ‘punish only the guilty people’ as a rule that will avoid another rule that ‘we can punish the innocent if we wish’.</a:t>
            </a:r>
            <a:endParaRPr lang="en-US" b="1" dirty="0"/>
          </a:p>
        </p:txBody>
      </p:sp>
    </p:spTree>
    <p:extLst>
      <p:ext uri="{BB962C8B-B14F-4D97-AF65-F5344CB8AC3E}">
        <p14:creationId xmlns="" xmlns:p14="http://schemas.microsoft.com/office/powerpoint/2010/main" val="3052894548"/>
      </p:ext>
    </p:extLst>
  </p:cSld>
  <p:clrMapOvr>
    <a:masterClrMapping/>
  </p:clrMapOvr>
  <p:transition spd="slow">
    <p:strips dir="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5719"/>
          </a:xfrm>
        </p:spPr>
        <p:txBody>
          <a:bodyPr>
            <a:normAutofit fontScale="90000"/>
          </a:bodyPr>
          <a:lstStyle/>
          <a:p>
            <a:endParaRPr lang="en-US" dirty="0"/>
          </a:p>
        </p:txBody>
      </p:sp>
      <p:sp>
        <p:nvSpPr>
          <p:cNvPr id="3" name="Content Placeholder 2"/>
          <p:cNvSpPr>
            <a:spLocks noGrp="1"/>
          </p:cNvSpPr>
          <p:nvPr>
            <p:ph idx="1"/>
          </p:nvPr>
        </p:nvSpPr>
        <p:spPr>
          <a:xfrm>
            <a:off x="824132" y="643893"/>
            <a:ext cx="10515600" cy="5504934"/>
          </a:xfrm>
        </p:spPr>
        <p:txBody>
          <a:bodyPr/>
          <a:lstStyle/>
          <a:p>
            <a:r>
              <a:rPr lang="en-US" b="1" dirty="0" smtClean="0">
                <a:latin typeface="Times New Roman" panose="02020603050405020304" pitchFamily="18" charset="0"/>
                <a:cs typeface="Times New Roman" panose="02020603050405020304" pitchFamily="18" charset="0"/>
              </a:rPr>
              <a:t>RU:</a:t>
            </a:r>
          </a:p>
          <a:p>
            <a:pPr algn="just">
              <a:buNone/>
            </a:pPr>
            <a:r>
              <a:rPr lang="en-US" b="1" dirty="0" smtClean="0">
                <a:latin typeface="Times New Roman" panose="02020603050405020304" pitchFamily="18" charset="0"/>
                <a:cs typeface="Times New Roman" panose="02020603050405020304" pitchFamily="18" charset="0"/>
              </a:rPr>
              <a:t>	</a:t>
            </a:r>
            <a:r>
              <a:rPr lang="en-US" b="1" dirty="0" smtClean="0"/>
              <a:t>IN </a:t>
            </a:r>
            <a:r>
              <a:rPr lang="en-US" b="1" dirty="0" smtClean="0"/>
              <a:t>RU, J. L Austin considers that rules act upon human conduct, and we need to catch on to general happiness by </a:t>
            </a:r>
            <a:r>
              <a:rPr lang="en-US" b="1" dirty="0" smtClean="0"/>
              <a:t>practicing </a:t>
            </a:r>
            <a:r>
              <a:rPr lang="en-US" b="1" dirty="0" smtClean="0"/>
              <a:t>and following specific rules</a:t>
            </a:r>
            <a:r>
              <a:rPr lang="en-US" b="1" dirty="0" smtClean="0"/>
              <a:t>.</a:t>
            </a:r>
          </a:p>
          <a:p>
            <a:pPr algn="just">
              <a:buNone/>
            </a:pPr>
            <a:endParaRPr lang="en-US" b="1" dirty="0" smtClean="0"/>
          </a:p>
          <a:p>
            <a:pPr algn="just"/>
            <a:r>
              <a:rPr lang="en-US" b="1" dirty="0" smtClean="0"/>
              <a:t>RU looks distinctive:</a:t>
            </a:r>
          </a:p>
          <a:p>
            <a:pPr algn="just"/>
            <a:r>
              <a:rPr lang="en-US" b="1" dirty="0" smtClean="0"/>
              <a:t>a</a:t>
            </a:r>
            <a:r>
              <a:rPr lang="en-US" b="1" dirty="0" smtClean="0"/>
              <a:t>) The </a:t>
            </a:r>
            <a:r>
              <a:rPr lang="en-US" b="1" dirty="0" smtClean="0"/>
              <a:t>conception of some prescribed rules that articulate utility and agent’s choice.</a:t>
            </a:r>
          </a:p>
          <a:p>
            <a:pPr algn="just"/>
            <a:r>
              <a:rPr lang="en-US" b="1" dirty="0" smtClean="0"/>
              <a:t>b</a:t>
            </a:r>
            <a:r>
              <a:rPr lang="en-US" b="1" dirty="0" smtClean="0"/>
              <a:t>) It </a:t>
            </a:r>
            <a:r>
              <a:rPr lang="en-US" b="1" dirty="0" smtClean="0"/>
              <a:t>aims to avoid conflicts of AU, especially the conflicts between Utilitarianism and Common sense-based beliefs. </a:t>
            </a:r>
            <a:endParaRPr lang="en-US" b="1" dirty="0"/>
          </a:p>
        </p:txBody>
      </p:sp>
    </p:spTree>
    <p:extLst>
      <p:ext uri="{BB962C8B-B14F-4D97-AF65-F5344CB8AC3E}">
        <p14:creationId xmlns="" xmlns:p14="http://schemas.microsoft.com/office/powerpoint/2010/main" val="4176782248"/>
      </p:ext>
    </p:extLst>
  </p:cSld>
  <p:clrMapOvr>
    <a:masterClrMapping/>
  </p:clrMapOvr>
  <p:transition spd="slow">
    <p:strips dir="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881"/>
            <a:ext cx="10515600" cy="822960"/>
          </a:xfrm>
        </p:spPr>
        <p:txBody>
          <a:bodyPr>
            <a:normAutofit/>
          </a:bodyPr>
          <a:lstStyle/>
          <a:p>
            <a:pPr algn="just"/>
            <a:r>
              <a:rPr lang="en-US" sz="3600" b="1" dirty="0" smtClean="0">
                <a:latin typeface="Times New Roman" panose="02020603050405020304" pitchFamily="18" charset="0"/>
                <a:cs typeface="Times New Roman" panose="02020603050405020304" pitchFamily="18" charset="0"/>
              </a:rPr>
              <a:t>Problems of the Utilitarianism</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36469"/>
            <a:ext cx="10515600" cy="5277393"/>
          </a:xfrm>
        </p:spPr>
        <p:txBody>
          <a:bodyPr>
            <a:normAutofit lnSpcReduction="10000"/>
          </a:bodyPr>
          <a:lstStyle/>
          <a:p>
            <a:pPr algn="just"/>
            <a:r>
              <a:rPr lang="en-US" b="1" dirty="0" smtClean="0"/>
              <a:t>Utilitarianism </a:t>
            </a:r>
            <a:r>
              <a:rPr lang="en-US" b="1" dirty="0" smtClean="0"/>
              <a:t>cannot be a benevolence opinion.</a:t>
            </a:r>
          </a:p>
          <a:p>
            <a:pPr algn="just"/>
            <a:r>
              <a:rPr lang="en-US" b="1" dirty="0" smtClean="0"/>
              <a:t>We cannot lie, steal, or kill to make happiness for most people in society.</a:t>
            </a:r>
          </a:p>
          <a:p>
            <a:pPr algn="just"/>
            <a:r>
              <a:rPr lang="en-US" b="1" dirty="0" smtClean="0"/>
              <a:t>Many moral rules can help us find out the solution honestly and appropriately. </a:t>
            </a:r>
          </a:p>
          <a:p>
            <a:pPr algn="just"/>
            <a:r>
              <a:rPr lang="en-US" b="1" dirty="0" smtClean="0"/>
              <a:t>AU </a:t>
            </a:r>
            <a:r>
              <a:rPr lang="en-US" b="1" dirty="0" smtClean="0"/>
              <a:t>may conflict with promising.</a:t>
            </a:r>
          </a:p>
          <a:p>
            <a:pPr algn="just"/>
            <a:r>
              <a:rPr lang="en-US" b="1" dirty="0" smtClean="0"/>
              <a:t>X promises to Y that she will pay back her lend money at the place T.</a:t>
            </a:r>
          </a:p>
          <a:p>
            <a:pPr algn="just"/>
            <a:r>
              <a:rPr lang="en-US" b="1" dirty="0" smtClean="0"/>
              <a:t>According to the rule of promise, X is bound to do it or refund it to Y.</a:t>
            </a:r>
          </a:p>
          <a:p>
            <a:pPr algn="just"/>
            <a:r>
              <a:rPr lang="en-US" b="1" dirty="0" smtClean="0"/>
              <a:t>But X can deny refunding the money by claiming that now the utility of my promise has been changed and I would not like to repay it. So the concept of trust has been despoiled here.</a:t>
            </a:r>
            <a:r>
              <a:rPr lang="en-US" sz="2400" dirty="0" smtClean="0"/>
              <a:t> </a:t>
            </a:r>
          </a:p>
          <a:p>
            <a:pPr marL="0" indent="0">
              <a:buNone/>
            </a:pPr>
            <a:r>
              <a:rPr lang="en-US" sz="2400" b="1" dirty="0" smtClean="0"/>
              <a:t> </a:t>
            </a:r>
            <a:endParaRPr lang="en-US" sz="2400" b="1" dirty="0" smtClean="0"/>
          </a:p>
          <a:p>
            <a:endParaRPr lang="en-US" sz="2400" dirty="0"/>
          </a:p>
        </p:txBody>
      </p:sp>
    </p:spTree>
    <p:extLst>
      <p:ext uri="{BB962C8B-B14F-4D97-AF65-F5344CB8AC3E}">
        <p14:creationId xmlns="" xmlns:p14="http://schemas.microsoft.com/office/powerpoint/2010/main" val="1222583125"/>
      </p:ext>
    </p:extLst>
  </p:cSld>
  <p:clrMapOvr>
    <a:masterClrMapping/>
  </p:clrMapOvr>
  <p:transition spd="slow">
    <p:blinds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9718"/>
          </a:xfrm>
        </p:spPr>
        <p:txBody>
          <a:bodyPr>
            <a:normAutofit fontScale="90000"/>
          </a:bodyPr>
          <a:lstStyle/>
          <a:p>
            <a:endParaRPr lang="en-US" dirty="0"/>
          </a:p>
        </p:txBody>
      </p:sp>
      <p:sp>
        <p:nvSpPr>
          <p:cNvPr id="3" name="Content Placeholder 2"/>
          <p:cNvSpPr>
            <a:spLocks noGrp="1"/>
          </p:cNvSpPr>
          <p:nvPr>
            <p:ph idx="1"/>
          </p:nvPr>
        </p:nvSpPr>
        <p:spPr>
          <a:xfrm>
            <a:off x="838200" y="605481"/>
            <a:ext cx="10515600" cy="5968314"/>
          </a:xfrm>
        </p:spPr>
        <p:txBody>
          <a:bodyPr>
            <a:normAutofit lnSpcReduction="10000"/>
          </a:bodyPr>
          <a:lstStyle/>
          <a:p>
            <a:pPr lvl="1" algn="just"/>
            <a:endParaRPr lang="en-US" b="1" i="1" dirty="0" smtClean="0">
              <a:latin typeface="Times New Roman" panose="02020603050405020304" pitchFamily="18" charset="0"/>
              <a:cs typeface="Times New Roman" panose="02020603050405020304" pitchFamily="18" charset="0"/>
            </a:endParaRPr>
          </a:p>
          <a:p>
            <a:pPr lvl="1" algn="just"/>
            <a:r>
              <a:rPr lang="en-US" sz="2800" b="1" i="1" dirty="0" smtClean="0">
                <a:latin typeface="Times New Roman" panose="02020603050405020304" pitchFamily="18" charset="0"/>
                <a:cs typeface="Times New Roman" panose="02020603050405020304" pitchFamily="18" charset="0"/>
              </a:rPr>
              <a:t>Self-defecating</a:t>
            </a:r>
            <a:r>
              <a:rPr lang="en-US" sz="2800" dirty="0" smtClean="0">
                <a:latin typeface="Times New Roman" panose="02020603050405020304" pitchFamily="18" charset="0"/>
                <a:cs typeface="Times New Roman" panose="02020603050405020304" pitchFamily="18" charset="0"/>
              </a:rPr>
              <a:t>:</a:t>
            </a:r>
          </a:p>
          <a:p>
            <a:pPr marL="457200" lvl="1" indent="0" algn="just">
              <a:buNone/>
            </a:pPr>
            <a:endParaRPr lang="en-US" sz="2800" dirty="0" smtClean="0">
              <a:latin typeface="Times New Roman" panose="02020603050405020304" pitchFamily="18" charset="0"/>
              <a:cs typeface="Times New Roman" panose="02020603050405020304" pitchFamily="18" charset="0"/>
            </a:endParaRPr>
          </a:p>
          <a:p>
            <a:pPr algn="just"/>
            <a:r>
              <a:rPr lang="en-US" b="1" dirty="0" smtClean="0"/>
              <a:t>If we promote utility-based acts or rules, the world would be full of corruption since social customs cannot go towards general happiness</a:t>
            </a:r>
            <a:r>
              <a:rPr lang="en-US" b="1" dirty="0" smtClean="0"/>
              <a:t>.</a:t>
            </a:r>
          </a:p>
          <a:p>
            <a:pPr algn="just">
              <a:buNone/>
            </a:pPr>
            <a:endParaRPr lang="en-US" b="1" dirty="0" smtClean="0"/>
          </a:p>
          <a:p>
            <a:pPr algn="just"/>
            <a:r>
              <a:rPr lang="en-US" b="1" i="1" dirty="0" smtClean="0"/>
              <a:t>Personal </a:t>
            </a:r>
            <a:r>
              <a:rPr lang="en-US" b="1" i="1" dirty="0" smtClean="0"/>
              <a:t>project</a:t>
            </a:r>
            <a:r>
              <a:rPr lang="en-US" b="1" dirty="0" smtClean="0"/>
              <a:t>:</a:t>
            </a:r>
          </a:p>
          <a:p>
            <a:pPr algn="just">
              <a:buNone/>
            </a:pPr>
            <a:r>
              <a:rPr lang="en-US" b="1" dirty="0" smtClean="0"/>
              <a:t>	To </a:t>
            </a:r>
            <a:r>
              <a:rPr lang="en-US" b="1" dirty="0" smtClean="0"/>
              <a:t>find general happiness, we cannot concentrate or value our project. We have commitments to others, but we have our self commitments. An individual has the complete liberty to learn mathematics or read books for their mental happiness or personal development. It has no connection to the others. </a:t>
            </a:r>
          </a:p>
          <a:p>
            <a:pPr>
              <a:buNone/>
            </a:pPr>
            <a:r>
              <a:rPr lang="en-US" dirty="0" smtClean="0"/>
              <a:t/>
            </a:r>
            <a:br>
              <a:rPr lang="en-US" dirty="0" smtClean="0"/>
            </a:br>
            <a:endParaRPr lang="en-US" b="1" dirty="0" smtClean="0"/>
          </a:p>
          <a:p>
            <a:pPr lvl="1"/>
            <a:endParaRPr lang="en-US" dirty="0"/>
          </a:p>
        </p:txBody>
      </p:sp>
    </p:spTree>
    <p:extLst>
      <p:ext uri="{BB962C8B-B14F-4D97-AF65-F5344CB8AC3E}">
        <p14:creationId xmlns="" xmlns:p14="http://schemas.microsoft.com/office/powerpoint/2010/main" val="216354256"/>
      </p:ext>
    </p:extLst>
  </p:cSld>
  <p:clrMapOvr>
    <a:masterClrMapping/>
  </p:clrMapOvr>
  <p:transition spd="slow">
    <p:pull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30506"/>
            <a:ext cx="9144000" cy="110169"/>
          </a:xfrm>
        </p:spPr>
        <p:txBody>
          <a:bodyPr>
            <a:normAutofit fontScale="90000"/>
          </a:bodyPr>
          <a:lstStyle/>
          <a:p>
            <a:endParaRPr lang="en-US" dirty="0"/>
          </a:p>
        </p:txBody>
      </p:sp>
      <p:sp>
        <p:nvSpPr>
          <p:cNvPr id="3" name="Subtitle 2"/>
          <p:cNvSpPr>
            <a:spLocks noGrp="1"/>
          </p:cNvSpPr>
          <p:nvPr>
            <p:ph type="subTitle" idx="1"/>
          </p:nvPr>
        </p:nvSpPr>
        <p:spPr>
          <a:xfrm>
            <a:off x="1524000" y="539827"/>
            <a:ext cx="9144000" cy="6015209"/>
          </a:xfrm>
        </p:spPr>
        <p:txBody>
          <a:bodyPr>
            <a:normAutofit/>
          </a:bodyPr>
          <a:lstStyle/>
          <a:p>
            <a:pPr algn="just"/>
            <a:r>
              <a:rPr lang="en-US" b="1" i="1" dirty="0" smtClean="0">
                <a:latin typeface="Times New Roman" panose="02020603050405020304" pitchFamily="18" charset="0"/>
                <a:cs typeface="Times New Roman" panose="02020603050405020304" pitchFamily="18" charset="0"/>
              </a:rPr>
              <a:t>The number of population</a:t>
            </a:r>
            <a:r>
              <a:rPr lang="en-US" b="1" dirty="0" smtClean="0">
                <a:latin typeface="Times New Roman" panose="02020603050405020304" pitchFamily="18" charset="0"/>
                <a:cs typeface="Times New Roman" panose="02020603050405020304" pitchFamily="18" charset="0"/>
              </a:rPr>
              <a:t>:</a:t>
            </a:r>
          </a:p>
          <a:p>
            <a:pPr algn="just"/>
            <a:r>
              <a:rPr lang="en-US" b="1" dirty="0" smtClean="0">
                <a:latin typeface="Times New Roman" panose="02020603050405020304" pitchFamily="18" charset="0"/>
                <a:cs typeface="Times New Roman" panose="02020603050405020304" pitchFamily="18" charset="0"/>
              </a:rPr>
              <a:t>We may consider a case, an agent (p) who performs a particular course of action (x), that makes a large number of people ‘moderately happy’ at the place (t), while the same action makes a small number of people “very happy” at the place (q).</a:t>
            </a:r>
          </a:p>
          <a:p>
            <a:pPr algn="just"/>
            <a:r>
              <a:rPr lang="en-US" b="1" dirty="0" smtClean="0">
                <a:latin typeface="Times New Roman" panose="02020603050405020304" pitchFamily="18" charset="0"/>
                <a:cs typeface="Times New Roman" panose="02020603050405020304" pitchFamily="18" charset="0"/>
              </a:rPr>
              <a:t>So the number of the population looks itself variable.</a:t>
            </a:r>
          </a:p>
          <a:p>
            <a:pPr algn="just"/>
            <a:r>
              <a:rPr lang="en-US" b="1" dirty="0" smtClean="0">
                <a:latin typeface="Times New Roman" panose="02020603050405020304" pitchFamily="18" charset="0"/>
                <a:cs typeface="Times New Roman" panose="02020603050405020304" pitchFamily="18" charset="0"/>
              </a:rPr>
              <a:t>We cannot distribute happiness equally, as ‘happiness’ is a mental state that looks subjective. So we cannot deal out happiness equally. </a:t>
            </a:r>
          </a:p>
          <a:p>
            <a:pPr algn="just"/>
            <a:r>
              <a:rPr lang="en-US" b="1" dirty="0" smtClean="0">
                <a:latin typeface="Times New Roman" panose="02020603050405020304" pitchFamily="18" charset="0"/>
                <a:cs typeface="Times New Roman" panose="02020603050405020304" pitchFamily="18" charset="0"/>
              </a:rPr>
              <a:t>A (a student) decided for pursuing Ph.D. in philosophy:</a:t>
            </a:r>
          </a:p>
          <a:p>
            <a:r>
              <a:rPr lang="en-US" b="1" dirty="0" smtClean="0">
                <a:latin typeface="Times New Roman" panose="02020603050405020304" pitchFamily="18" charset="0"/>
                <a:cs typeface="Times New Roman" panose="02020603050405020304" pitchFamily="18" charset="0"/>
              </a:rPr>
              <a:t>Metal state of A is very happy. (1)</a:t>
            </a:r>
          </a:p>
          <a:p>
            <a:r>
              <a:rPr lang="en-US" b="1" dirty="0" smtClean="0">
                <a:latin typeface="Times New Roman" panose="02020603050405020304" pitchFamily="18" charset="0"/>
                <a:cs typeface="Times New Roman" panose="02020603050405020304" pitchFamily="18" charset="0"/>
              </a:rPr>
              <a:t>Metal states of A’s parents moderately happy. (2)</a:t>
            </a:r>
          </a:p>
          <a:p>
            <a:r>
              <a:rPr lang="en-US" b="1" dirty="0" smtClean="0">
                <a:latin typeface="Times New Roman" panose="02020603050405020304" pitchFamily="18" charset="0"/>
                <a:cs typeface="Times New Roman" panose="02020603050405020304" pitchFamily="18" charset="0"/>
              </a:rPr>
              <a:t>Mental states of A’s relatives happy (10)</a:t>
            </a:r>
          </a:p>
          <a:p>
            <a:r>
              <a:rPr lang="en-US" b="1" dirty="0" smtClean="0">
                <a:latin typeface="Times New Roman" panose="02020603050405020304" pitchFamily="18" charset="0"/>
                <a:cs typeface="Times New Roman" panose="02020603050405020304" pitchFamily="18" charset="0"/>
              </a:rPr>
              <a:t>Mental states of A’s neighbors and friends unhappy. (15) </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870771491"/>
      </p:ext>
    </p:extLst>
  </p:cSld>
  <p:clrMapOvr>
    <a:masterClrMapping/>
  </p:clrMapOvr>
  <p:transition spd="slow">
    <p:wheel spokes="2"/>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5719"/>
          </a:xfrm>
        </p:spPr>
        <p:txBody>
          <a:bodyPr>
            <a:normAutofit fontScale="90000"/>
          </a:bodyPr>
          <a:lstStyle/>
          <a:p>
            <a:endParaRPr lang="en-US" dirty="0"/>
          </a:p>
        </p:txBody>
      </p:sp>
      <p:sp>
        <p:nvSpPr>
          <p:cNvPr id="3" name="Content Placeholder 2"/>
          <p:cNvSpPr>
            <a:spLocks noGrp="1"/>
          </p:cNvSpPr>
          <p:nvPr>
            <p:ph idx="1"/>
          </p:nvPr>
        </p:nvSpPr>
        <p:spPr>
          <a:xfrm>
            <a:off x="838200" y="410844"/>
            <a:ext cx="10515600" cy="5766119"/>
          </a:xfrm>
        </p:spPr>
        <p:txBody>
          <a:bodyPr/>
          <a:lstStyle/>
          <a:p>
            <a:pPr marL="0" indent="0">
              <a:buNone/>
            </a:pPr>
            <a:r>
              <a:rPr lang="en-US" b="1" dirty="0" smtClean="0">
                <a:latin typeface="Times New Roman" panose="02020603050405020304" pitchFamily="18" charset="0"/>
                <a:cs typeface="Times New Roman" panose="02020603050405020304" pitchFamily="18" charset="0"/>
              </a:rPr>
              <a:t>Idealistic</a:t>
            </a:r>
            <a:r>
              <a:rPr lang="en-US" dirty="0" smtClean="0"/>
              <a:t>:</a:t>
            </a:r>
          </a:p>
          <a:p>
            <a:r>
              <a:rPr lang="en-US" b="1" dirty="0">
                <a:cs typeface="Times New Roman" panose="02020603050405020304" pitchFamily="18" charset="0"/>
              </a:rPr>
              <a:t>a</a:t>
            </a:r>
            <a:r>
              <a:rPr lang="en-US" b="1" dirty="0" smtClean="0">
                <a:cs typeface="Times New Roman" panose="02020603050405020304" pitchFamily="18" charset="0"/>
              </a:rPr>
              <a:t>) </a:t>
            </a:r>
            <a:r>
              <a:rPr lang="en-US" b="1" dirty="0" smtClean="0"/>
              <a:t>According to AU, general happiness or utility is the immediate criterion for the right action.</a:t>
            </a:r>
          </a:p>
          <a:p>
            <a:pPr>
              <a:buNone/>
            </a:pPr>
            <a:r>
              <a:rPr lang="en-US" b="1" dirty="0" smtClean="0"/>
              <a:t>	It </a:t>
            </a:r>
            <a:r>
              <a:rPr lang="en-US" b="1" dirty="0" smtClean="0"/>
              <a:t>seems impractical or idealistic as we cannot find out the general benefits of the majority of people while we are performing a particular action</a:t>
            </a:r>
            <a:r>
              <a:rPr lang="en-US" b="1" dirty="0" smtClean="0"/>
              <a:t>.</a:t>
            </a:r>
          </a:p>
          <a:p>
            <a:pPr>
              <a:buNone/>
            </a:pPr>
            <a:r>
              <a:rPr lang="en-US" b="1" dirty="0" smtClean="0"/>
              <a:t> b) Most of our works have certain kinds of conflicting purposes, so it would be challenging to generate it to the general happiness</a:t>
            </a:r>
            <a:r>
              <a:rPr lang="en-US" b="1" dirty="0" smtClean="0"/>
              <a:t>.</a:t>
            </a:r>
          </a:p>
          <a:p>
            <a:pPr>
              <a:buNone/>
            </a:pPr>
            <a:endParaRPr lang="en-US" b="1" dirty="0" smtClean="0"/>
          </a:p>
          <a:p>
            <a:pPr>
              <a:buNone/>
            </a:pPr>
            <a:r>
              <a:rPr lang="en-US" b="1" dirty="0" smtClean="0"/>
              <a:t>**Utilitarianism looks like </a:t>
            </a:r>
            <a:r>
              <a:rPr lang="en-US" b="1" i="1" dirty="0" smtClean="0"/>
              <a:t>Biblical principle </a:t>
            </a:r>
            <a:r>
              <a:rPr lang="en-US" b="1" dirty="0" smtClean="0"/>
              <a:t>(you should love your </a:t>
            </a:r>
            <a:r>
              <a:rPr lang="en-US" b="1" dirty="0" err="1" smtClean="0"/>
              <a:t>neighbours</a:t>
            </a:r>
            <a:r>
              <a:rPr lang="en-US" b="1" dirty="0" smtClean="0"/>
              <a:t> as yourself) </a:t>
            </a:r>
            <a:endParaRPr lang="en-US" b="1" dirty="0"/>
          </a:p>
        </p:txBody>
      </p:sp>
    </p:spTree>
    <p:extLst>
      <p:ext uri="{BB962C8B-B14F-4D97-AF65-F5344CB8AC3E}">
        <p14:creationId xmlns="" xmlns:p14="http://schemas.microsoft.com/office/powerpoint/2010/main" val="3554980713"/>
      </p:ext>
    </p:extLst>
  </p:cSld>
  <p:clrMapOvr>
    <a:masterClrMapping/>
  </p:clrMapOvr>
  <p:transition spd="slow">
    <p:newsflash/>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516"/>
          </a:xfrm>
        </p:spPr>
        <p:txBody>
          <a:bodyPr>
            <a:normAutofit fontScale="90000"/>
          </a:bodyPr>
          <a:lstStyle/>
          <a:p>
            <a:endParaRPr lang="en-US" dirty="0"/>
          </a:p>
        </p:txBody>
      </p:sp>
      <p:sp>
        <p:nvSpPr>
          <p:cNvPr id="3" name="Content Placeholder 2"/>
          <p:cNvSpPr>
            <a:spLocks noGrp="1"/>
          </p:cNvSpPr>
          <p:nvPr>
            <p:ph idx="1"/>
          </p:nvPr>
        </p:nvSpPr>
        <p:spPr>
          <a:xfrm>
            <a:off x="838200" y="517793"/>
            <a:ext cx="10515600" cy="5659170"/>
          </a:xfrm>
        </p:spPr>
        <p:txBody>
          <a:bodyPr/>
          <a:lstStyle/>
          <a:p>
            <a:pPr algn="just"/>
            <a:r>
              <a:rPr lang="en-US" dirty="0" smtClean="0">
                <a:latin typeface="Times New Roman" panose="02020603050405020304" pitchFamily="18" charset="0"/>
                <a:cs typeface="Times New Roman" panose="02020603050405020304" pitchFamily="18" charset="0"/>
              </a:rPr>
              <a:t>AU is close to the universalizability principle regarding moral values. The principle sounds like the ‘third stage of universalization’. </a:t>
            </a:r>
          </a:p>
          <a:p>
            <a:pPr marL="0" indent="0" algn="just">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 Agent is the first stage of any moral act.</a:t>
            </a:r>
          </a:p>
          <a:p>
            <a:pPr marL="0" indent="0" algn="just">
              <a:buNone/>
            </a:pPr>
            <a:r>
              <a:rPr lang="en-US" dirty="0" smtClean="0">
                <a:latin typeface="Times New Roman" panose="02020603050405020304" pitchFamily="18" charset="0"/>
                <a:cs typeface="Times New Roman" panose="02020603050405020304" pitchFamily="18" charset="0"/>
              </a:rPr>
              <a:t> b) Society or others is the second stage of a moral act.</a:t>
            </a:r>
          </a:p>
          <a:p>
            <a:pPr marL="0" indent="0" algn="just">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c) Universal application is the third stage of a moral act. </a:t>
            </a:r>
          </a:p>
          <a:p>
            <a:pPr marL="0" indent="0" algn="just">
              <a:buNone/>
            </a:pPr>
            <a:endParaRPr lang="en-US"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 While RU follows two steps approaches for determining moral duties.</a:t>
            </a:r>
          </a:p>
          <a:p>
            <a:pPr marL="514350" indent="-514350" algn="just">
              <a:buAutoNum type="alphaLcParenR"/>
            </a:pPr>
            <a:r>
              <a:rPr lang="en-US" dirty="0">
                <a:latin typeface="Times New Roman" panose="02020603050405020304" pitchFamily="18" charset="0"/>
                <a:cs typeface="Times New Roman" panose="02020603050405020304" pitchFamily="18" charset="0"/>
              </a:rPr>
              <a:t>w</a:t>
            </a:r>
            <a:r>
              <a:rPr lang="en-US" dirty="0" smtClean="0">
                <a:latin typeface="Times New Roman" panose="02020603050405020304" pitchFamily="18" charset="0"/>
                <a:cs typeface="Times New Roman" panose="02020603050405020304" pitchFamily="18" charset="0"/>
              </a:rPr>
              <a:t>hat rule would be the best consequences.</a:t>
            </a:r>
          </a:p>
          <a:p>
            <a:pPr marL="514350" indent="-514350" algn="just">
              <a:buAutoNum type="alphaLcParenR"/>
            </a:pPr>
            <a:r>
              <a:rPr lang="en-US" dirty="0" smtClean="0">
                <a:latin typeface="Times New Roman" panose="02020603050405020304" pitchFamily="18" charset="0"/>
                <a:cs typeface="Times New Roman" panose="02020603050405020304" pitchFamily="18" charset="0"/>
              </a:rPr>
              <a:t> we need to apply these rules in our actions.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863581005"/>
      </p:ext>
    </p:extLst>
  </p:cSld>
  <p:clrMapOvr>
    <a:masterClrMapping/>
  </p:clrMapOvr>
  <p:transition spd="slow">
    <p:blinds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2784"/>
          </a:xfrm>
        </p:spPr>
        <p:txBody>
          <a:bodyPr>
            <a:normAutofit/>
          </a:bodyPr>
          <a:lstStyle/>
          <a:p>
            <a:r>
              <a:rPr lang="en-US" sz="3600" b="1" dirty="0" smtClean="0">
                <a:latin typeface="Times New Roman" panose="02020603050405020304" pitchFamily="18" charset="0"/>
                <a:cs typeface="Times New Roman" panose="02020603050405020304" pitchFamily="18" charset="0"/>
              </a:rPr>
              <a:t>Can Rule Utilitarianism be a solution?</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37958"/>
            <a:ext cx="10515600" cy="5515540"/>
          </a:xfrm>
        </p:spPr>
        <p:txBody>
          <a:bodyPr>
            <a:noAutofit/>
          </a:bodyPr>
          <a:lstStyle/>
          <a:p>
            <a:pPr algn="just">
              <a:buNone/>
            </a:pPr>
            <a:r>
              <a:rPr lang="en-US" b="1" dirty="0" smtClean="0"/>
              <a:t>•RU can be the right solution as AU's calculative method seems impractical and against human </a:t>
            </a:r>
            <a:r>
              <a:rPr lang="en-US" b="1" dirty="0" err="1" smtClean="0"/>
              <a:t>behaviour</a:t>
            </a:r>
            <a:r>
              <a:rPr lang="en-US" b="1" dirty="0" smtClean="0"/>
              <a:t> or rationality. </a:t>
            </a:r>
          </a:p>
          <a:p>
            <a:pPr algn="just">
              <a:buNone/>
            </a:pPr>
            <a:r>
              <a:rPr lang="en-US" b="1" dirty="0" smtClean="0"/>
              <a:t>•AU intends to maximize human interests by depending on benefits and losses.</a:t>
            </a:r>
          </a:p>
          <a:p>
            <a:pPr algn="just">
              <a:buNone/>
            </a:pPr>
            <a:r>
              <a:rPr lang="en-US" b="1" dirty="0" smtClean="0"/>
              <a:t>•In reality, we hardly calculate each step of life as we love to follow the particular pattern `of </a:t>
            </a:r>
            <a:r>
              <a:rPr lang="en-US" b="1" dirty="0" err="1" smtClean="0"/>
              <a:t>behaviours</a:t>
            </a:r>
            <a:r>
              <a:rPr lang="en-US" b="1" dirty="0" smtClean="0"/>
              <a:t>, conducts etc. This dependency of the way helps us avoid the calculative method every time in life.</a:t>
            </a:r>
          </a:p>
          <a:p>
            <a:pPr algn="just">
              <a:buNone/>
            </a:pPr>
            <a:r>
              <a:rPr lang="en-US" b="1" dirty="0" smtClean="0"/>
              <a:t>•The patterns or rules are the social norms we learn to accept and share with others. These societal norms become a rule that we like to follow. </a:t>
            </a:r>
          </a:p>
          <a:p>
            <a:pPr algn="just">
              <a:buNone/>
            </a:pPr>
            <a:r>
              <a:rPr lang="en-US" b="1" dirty="0" smtClean="0"/>
              <a:t>•Human beings are in nature rule followers instead of rational </a:t>
            </a:r>
            <a:r>
              <a:rPr lang="en-US" b="1" dirty="0" err="1" smtClean="0"/>
              <a:t>maximizers</a:t>
            </a:r>
            <a:r>
              <a:rPr lang="en-US" b="1" dirty="0" smtClean="0"/>
              <a:t>. </a:t>
            </a:r>
            <a:endParaRPr lang="en-US" b="1" dirty="0"/>
          </a:p>
        </p:txBody>
      </p:sp>
    </p:spTree>
    <p:extLst>
      <p:ext uri="{BB962C8B-B14F-4D97-AF65-F5344CB8AC3E}">
        <p14:creationId xmlns="" xmlns:p14="http://schemas.microsoft.com/office/powerpoint/2010/main" val="781241381"/>
      </p:ext>
    </p:extLst>
  </p:cSld>
  <p:clrMapOvr>
    <a:masterClrMapping/>
  </p:clrMapOvr>
  <p:transition spd="slow">
    <p:comb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55380"/>
          </a:xfrm>
        </p:spPr>
        <p:txBody>
          <a:bodyPr>
            <a:normAutofit fontScale="90000"/>
          </a:bodyPr>
          <a:lstStyle/>
          <a:p>
            <a:endParaRPr lang="en-US" dirty="0"/>
          </a:p>
        </p:txBody>
      </p:sp>
      <p:sp>
        <p:nvSpPr>
          <p:cNvPr id="3" name="Content Placeholder 2"/>
          <p:cNvSpPr>
            <a:spLocks noGrp="1"/>
          </p:cNvSpPr>
          <p:nvPr>
            <p:ph idx="1"/>
          </p:nvPr>
        </p:nvSpPr>
        <p:spPr>
          <a:xfrm>
            <a:off x="838200" y="604911"/>
            <a:ext cx="10515600" cy="5572052"/>
          </a:xfrm>
        </p:spPr>
        <p:txBody>
          <a:bodyPr>
            <a:normAutofit fontScale="92500" lnSpcReduction="10000"/>
          </a:bodyPr>
          <a:lstStyle/>
          <a:p>
            <a:pPr algn="just"/>
            <a:r>
              <a:rPr lang="en-US" b="1" dirty="0" smtClean="0"/>
              <a:t>There is a further problem with the reliance on utility: it does not even include all the relevant information. One thing we want to know is how individuals feel about what is happening to them, whether they are dissatisfied or satisfied. But we also want to know what they are actually able to do and to be. People adjust their preferences to what they think they can achieve, and also to what their society tells them a suitable achievement is for someone like them.</a:t>
            </a:r>
          </a:p>
          <a:p>
            <a:pPr algn="just">
              <a:buNone/>
            </a:pPr>
            <a:r>
              <a:rPr lang="en-US" b="1" dirty="0" smtClean="0"/>
              <a:t>(Nussbaum in </a:t>
            </a:r>
            <a:r>
              <a:rPr lang="en-US" b="1" i="1" dirty="0" smtClean="0"/>
              <a:t>Frontiers of Justice, </a:t>
            </a:r>
            <a:r>
              <a:rPr lang="en-US" b="1" dirty="0" smtClean="0"/>
              <a:t>p.73</a:t>
            </a:r>
            <a:r>
              <a:rPr lang="en-US" b="1" i="1" dirty="0" smtClean="0"/>
              <a:t>)</a:t>
            </a:r>
          </a:p>
          <a:p>
            <a:pPr algn="just"/>
            <a:r>
              <a:rPr lang="en-US" dirty="0" smtClean="0"/>
              <a:t>Thinking about the defects of Utilitarian approaches to development pushes us, then, in the direction of a substantive account of certain central abilities and opportunities, prominently including opportunities for choice and activity, as the relevant space within which to make comparisons of quality of life across societies, and as the relevant benchmark to use in asking whether a given society has delivered a minimal level of justice to its citizens. </a:t>
            </a:r>
            <a:r>
              <a:rPr lang="en-US" b="1" dirty="0" smtClean="0"/>
              <a:t>(Nussbaum in </a:t>
            </a:r>
            <a:r>
              <a:rPr lang="en-US" b="1" i="1" dirty="0" smtClean="0"/>
              <a:t>Frontiers of Justice, </a:t>
            </a:r>
            <a:r>
              <a:rPr lang="en-US" b="1" dirty="0" smtClean="0"/>
              <a:t>p.74</a:t>
            </a:r>
            <a:r>
              <a:rPr lang="en-US" b="1" i="1" dirty="0" smtClean="0"/>
              <a:t>)</a:t>
            </a:r>
          </a:p>
          <a:p>
            <a:pPr algn="just"/>
            <a:endParaRPr lang="en-US" b="1" i="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995"/>
            <a:ext cx="10515600" cy="691978"/>
          </a:xfrm>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Aspects of Utilitarianism</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199" y="864973"/>
            <a:ext cx="10760901" cy="5786348"/>
          </a:xfrm>
        </p:spPr>
        <p:txBody>
          <a:bodyPr>
            <a:normAutofit lnSpcReduction="10000"/>
          </a:bodyPr>
          <a:lstStyle/>
          <a:p>
            <a:pPr marL="0" indent="0" algn="just">
              <a:buNone/>
            </a:pPr>
            <a:r>
              <a:rPr lang="en-US" b="1" dirty="0" smtClean="0">
                <a:latin typeface="Times New Roman" panose="02020603050405020304" pitchFamily="18" charset="0"/>
                <a:cs typeface="Times New Roman" panose="02020603050405020304" pitchFamily="18" charset="0"/>
              </a:rPr>
              <a:t>A) An opinion for utility and impartiality</a:t>
            </a:r>
          </a:p>
          <a:p>
            <a:pPr marL="0" indent="0" algn="just">
              <a:buNone/>
            </a:pPr>
            <a:r>
              <a:rPr lang="en-US" b="1" dirty="0" smtClean="0">
                <a:latin typeface="Times New Roman" panose="02020603050405020304" pitchFamily="18" charset="0"/>
                <a:cs typeface="Times New Roman" panose="02020603050405020304" pitchFamily="18" charset="0"/>
              </a:rPr>
              <a:t>The happiness </a:t>
            </a:r>
            <a:r>
              <a:rPr lang="en-US" b="1" dirty="0" smtClean="0">
                <a:latin typeface="Times New Roman" panose="02020603050405020304" pitchFamily="18" charset="0"/>
                <a:cs typeface="Times New Roman" panose="02020603050405020304" pitchFamily="18" charset="0"/>
              </a:rPr>
              <a:t>of an individual must be valued as much as the happiness of others. The only moral principle is utilizing the greatest happiness by discarding more unhappiness or pains.</a:t>
            </a:r>
          </a:p>
          <a:p>
            <a:pPr marL="0" indent="0" algn="just">
              <a:buNone/>
            </a:pPr>
            <a:r>
              <a:rPr lang="en-US" b="1" dirty="0" smtClean="0">
                <a:latin typeface="Times New Roman" panose="02020603050405020304" pitchFamily="18" charset="0"/>
                <a:cs typeface="Times New Roman" panose="02020603050405020304" pitchFamily="18" charset="0"/>
              </a:rPr>
              <a:t>*Happiness             </a:t>
            </a:r>
            <a:r>
              <a:rPr lang="en-US" b="1" i="1" dirty="0" smtClean="0">
                <a:latin typeface="Times New Roman" panose="02020603050405020304" pitchFamily="18" charset="0"/>
                <a:cs typeface="Times New Roman" panose="02020603050405020304" pitchFamily="18" charset="0"/>
              </a:rPr>
              <a:t>Adding Pleasure.</a:t>
            </a:r>
          </a:p>
          <a:p>
            <a:pPr marL="0" indent="0" algn="just">
              <a:buNone/>
            </a:pPr>
            <a:endParaRPr lang="en-US" b="1" dirty="0" smtClean="0">
              <a:latin typeface="Times New Roman" panose="02020603050405020304" pitchFamily="18" charset="0"/>
              <a:cs typeface="Times New Roman" panose="02020603050405020304" pitchFamily="18" charset="0"/>
            </a:endParaRPr>
          </a:p>
          <a:p>
            <a:pPr marL="0" indent="0" algn="just">
              <a:buNone/>
            </a:pPr>
            <a:r>
              <a:rPr lang="en-US" b="1" dirty="0" smtClean="0">
                <a:latin typeface="Times New Roman" panose="02020603050405020304" pitchFamily="18" charset="0"/>
                <a:cs typeface="Times New Roman" panose="02020603050405020304" pitchFamily="18" charset="0"/>
              </a:rPr>
              <a:t>The notion of h</a:t>
            </a:r>
            <a:r>
              <a:rPr lang="en-US" b="1" dirty="0" smtClean="0">
                <a:latin typeface="Times New Roman" panose="02020603050405020304" pitchFamily="18" charset="0"/>
                <a:cs typeface="Times New Roman" panose="02020603050405020304" pitchFamily="18" charset="0"/>
              </a:rPr>
              <a:t>appiness </a:t>
            </a:r>
            <a:r>
              <a:rPr lang="en-US" b="1" dirty="0" smtClean="0">
                <a:latin typeface="Times New Roman" panose="02020603050405020304" pitchFamily="18" charset="0"/>
                <a:cs typeface="Times New Roman" panose="02020603050405020304" pitchFamily="18" charset="0"/>
              </a:rPr>
              <a:t>is the vital psychological part of human beings and sentient/conscious beings who can feel pleasure and pain. </a:t>
            </a:r>
          </a:p>
          <a:p>
            <a:pPr marL="0" indent="0" algn="just">
              <a:buNone/>
            </a:pPr>
            <a:r>
              <a:rPr lang="en-US" b="1" dirty="0" smtClean="0">
                <a:latin typeface="Times New Roman" panose="02020603050405020304" pitchFamily="18" charset="0"/>
                <a:cs typeface="Times New Roman" panose="02020603050405020304" pitchFamily="18" charset="0"/>
              </a:rPr>
              <a:t>It’s entirely compatible with realism since we can understand what is good about happiness by not adding any intrinsic value. </a:t>
            </a:r>
            <a:r>
              <a:rPr lang="en-US" b="1" dirty="0" smtClean="0"/>
              <a:t> </a:t>
            </a:r>
            <a:endParaRPr lang="en-US" b="1" dirty="0" smtClean="0">
              <a:latin typeface="Times New Roman" panose="02020603050405020304" pitchFamily="18" charset="0"/>
              <a:cs typeface="Times New Roman" panose="02020603050405020304" pitchFamily="18" charset="0"/>
            </a:endParaRPr>
          </a:p>
          <a:p>
            <a:pPr marL="0" indent="0" algn="just">
              <a:buNone/>
            </a:pPr>
            <a:r>
              <a:rPr lang="en-US" b="1" dirty="0" smtClean="0">
                <a:latin typeface="Times New Roman" panose="02020603050405020304" pitchFamily="18" charset="0"/>
                <a:cs typeface="Times New Roman" panose="02020603050405020304" pitchFamily="18" charset="0"/>
              </a:rPr>
              <a:t>B) Utilitarianism sounds helpful for global poverty and animal rights by preventing suffering and increasing happiness and utilities to the poor. </a:t>
            </a:r>
          </a:p>
          <a:p>
            <a:pPr marL="0" indent="0" algn="just">
              <a:buNone/>
            </a:pPr>
            <a:endParaRPr lang="en-US" b="1" dirty="0" smtClean="0">
              <a:latin typeface="Times New Roman" panose="02020603050405020304" pitchFamily="18" charset="0"/>
              <a:cs typeface="Times New Roman" panose="02020603050405020304" pitchFamily="18" charset="0"/>
            </a:endParaRPr>
          </a:p>
        </p:txBody>
      </p:sp>
      <p:sp>
        <p:nvSpPr>
          <p:cNvPr id="4" name="Right Arrow 3"/>
          <p:cNvSpPr/>
          <p:nvPr/>
        </p:nvSpPr>
        <p:spPr>
          <a:xfrm>
            <a:off x="3012104" y="2445619"/>
            <a:ext cx="640080" cy="4833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667283181"/>
      </p:ext>
    </p:extLst>
  </p:cSld>
  <p:clrMapOvr>
    <a:masterClrMapping/>
  </p:clrMapOvr>
  <p:transition spd="slow">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2601"/>
          </a:xfrm>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Why does </a:t>
            </a:r>
            <a:r>
              <a:rPr lang="en-US" sz="3600" b="1" smtClean="0">
                <a:latin typeface="Times New Roman" panose="02020603050405020304" pitchFamily="18" charset="0"/>
                <a:cs typeface="Times New Roman" panose="02020603050405020304" pitchFamily="18" charset="0"/>
              </a:rPr>
              <a:t>Utilitarianism become </a:t>
            </a:r>
            <a:r>
              <a:rPr lang="en-US" sz="3600" b="1" dirty="0" smtClean="0">
                <a:latin typeface="Times New Roman" panose="02020603050405020304" pitchFamily="18" charset="0"/>
                <a:cs typeface="Times New Roman" panose="02020603050405020304" pitchFamily="18" charset="0"/>
              </a:rPr>
              <a:t>appealing?</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97726"/>
            <a:ext cx="10515600" cy="5120640"/>
          </a:xfrm>
        </p:spPr>
        <p:txBody>
          <a:bodyPr/>
          <a:lstStyle/>
          <a:p>
            <a:pPr marL="514350" indent="-514350" algn="just">
              <a:buAutoNum type="alphaLcParenR"/>
            </a:pPr>
            <a:r>
              <a:rPr lang="en-US" dirty="0" smtClean="0">
                <a:latin typeface="Times New Roman" panose="02020603050405020304" pitchFamily="18" charset="0"/>
                <a:cs typeface="Times New Roman" panose="02020603050405020304" pitchFamily="18" charset="0"/>
              </a:rPr>
              <a:t>The prospect of utilitarianism concerns human beings, not about any transcendental being or phenomenon. </a:t>
            </a:r>
          </a:p>
          <a:p>
            <a:pPr marL="514350" indent="-514350" algn="just">
              <a:buAutoNum type="alphaLcParenR"/>
            </a:pPr>
            <a:r>
              <a:rPr lang="en-US" dirty="0" smtClean="0">
                <a:latin typeface="Times New Roman" panose="02020603050405020304" pitchFamily="18" charset="0"/>
                <a:cs typeface="Times New Roman" panose="02020603050405020304" pitchFamily="18" charset="0"/>
              </a:rPr>
              <a:t>Utilitarianism seems more unproblematic since happiness is the core concern of their ethics that most people would prefer to enhance in their live forms.</a:t>
            </a:r>
          </a:p>
          <a:p>
            <a:pPr marL="514350" indent="-514350" algn="just">
              <a:buAutoNum type="alphaLcParenR"/>
            </a:pPr>
            <a:r>
              <a:rPr lang="en-US" dirty="0" smtClean="0">
                <a:latin typeface="Times New Roman" panose="02020603050405020304" pitchFamily="18" charset="0"/>
                <a:cs typeface="Times New Roman" panose="02020603050405020304" pitchFamily="18" charset="0"/>
              </a:rPr>
              <a:t>The reasonable approach is to talk about the minimal commitment that is nonetheless creating happiness. Utilitarianism is not any descriptive theory but an evaluative one. </a:t>
            </a:r>
          </a:p>
          <a:p>
            <a:pPr marL="514350" indent="-514350" algn="just">
              <a:buAutoNum type="alphaLcParenR"/>
            </a:pPr>
            <a:r>
              <a:rPr lang="en-US" dirty="0" smtClean="0">
                <a:latin typeface="Times New Roman" panose="02020603050405020304" pitchFamily="18" charset="0"/>
                <a:cs typeface="Times New Roman" panose="02020603050405020304" pitchFamily="18" charset="0"/>
              </a:rPr>
              <a:t>Moral issues become empirical. Here you have the chance to see the empirical consequences of your action just by calculating how many people become happy with your action.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643406741"/>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9012"/>
          </a:xfrm>
        </p:spPr>
        <p:txBody>
          <a:bodyPr>
            <a:normAutofit fontScale="90000"/>
          </a:bodyPr>
          <a:lstStyle/>
          <a:p>
            <a:endParaRPr lang="en-US" dirty="0"/>
          </a:p>
        </p:txBody>
      </p:sp>
      <p:sp>
        <p:nvSpPr>
          <p:cNvPr id="3" name="Content Placeholder 2"/>
          <p:cNvSpPr>
            <a:spLocks noGrp="1"/>
          </p:cNvSpPr>
          <p:nvPr>
            <p:ph idx="1"/>
          </p:nvPr>
        </p:nvSpPr>
        <p:spPr>
          <a:xfrm>
            <a:off x="746760" y="597715"/>
            <a:ext cx="10515600" cy="5946775"/>
          </a:xfrm>
        </p:spPr>
        <p:txBody>
          <a:bodyPr>
            <a:normAutofit lnSpcReduction="10000"/>
          </a:bodyPr>
          <a:lstStyle/>
          <a:p>
            <a:pPr algn="just"/>
            <a:r>
              <a:rPr lang="en-US" b="1" dirty="0" smtClean="0">
                <a:latin typeface="Times New Roman" panose="02020603050405020304" pitchFamily="18" charset="0"/>
                <a:cs typeface="Times New Roman" panose="02020603050405020304" pitchFamily="18" charset="0"/>
              </a:rPr>
              <a:t>Utilitarianism can be well mingled with:</a:t>
            </a:r>
          </a:p>
          <a:p>
            <a:pPr marL="514350" indent="-514350" algn="just">
              <a:buAutoNum type="alphaLcParenR"/>
            </a:pPr>
            <a:r>
              <a:rPr lang="en-US" b="1" dirty="0" smtClean="0">
                <a:latin typeface="Times New Roman" panose="02020603050405020304" pitchFamily="18" charset="0"/>
                <a:cs typeface="Times New Roman" panose="02020603050405020304" pitchFamily="18" charset="0"/>
              </a:rPr>
              <a:t>Public policy</a:t>
            </a:r>
          </a:p>
          <a:p>
            <a:pPr marL="514350" indent="-514350" algn="just">
              <a:buAutoNum type="alphaLcParenR"/>
            </a:pPr>
            <a:r>
              <a:rPr lang="en-US" b="1" dirty="0" smtClean="0">
                <a:latin typeface="Times New Roman" panose="02020603050405020304" pitchFamily="18" charset="0"/>
                <a:cs typeface="Times New Roman" panose="02020603050405020304" pitchFamily="18" charset="0"/>
              </a:rPr>
              <a:t>Empirical consequences</a:t>
            </a:r>
          </a:p>
          <a:p>
            <a:pPr marL="0" indent="0" algn="just">
              <a:buNone/>
            </a:pPr>
            <a:endParaRPr lang="en-US" b="1" dirty="0" smtClean="0">
              <a:latin typeface="Times New Roman" panose="02020603050405020304" pitchFamily="18" charset="0"/>
              <a:cs typeface="Times New Roman" panose="02020603050405020304" pitchFamily="18" charset="0"/>
            </a:endParaRPr>
          </a:p>
          <a:p>
            <a:pPr algn="just"/>
            <a:r>
              <a:rPr lang="en-US" b="1" dirty="0" smtClean="0">
                <a:latin typeface="Times New Roman" panose="02020603050405020304" pitchFamily="18" charset="0"/>
                <a:cs typeface="Times New Roman" panose="02020603050405020304" pitchFamily="18" charset="0"/>
              </a:rPr>
              <a:t>You can get way out of the different public conflicts or the conflict between different opinions by defending utilitarianism as the greatest happiness as its purpose instead of judging the intentional motivations of our actions. </a:t>
            </a:r>
          </a:p>
          <a:p>
            <a:pPr marL="0" indent="0" algn="just">
              <a:buNone/>
            </a:pPr>
            <a:endParaRPr lang="en-US" b="1" dirty="0" smtClean="0">
              <a:latin typeface="Times New Roman" panose="02020603050405020304" pitchFamily="18" charset="0"/>
              <a:cs typeface="Times New Roman" panose="02020603050405020304" pitchFamily="18" charset="0"/>
            </a:endParaRPr>
          </a:p>
          <a:p>
            <a:pPr marL="0" indent="0" algn="just">
              <a:buNone/>
            </a:pPr>
            <a:r>
              <a:rPr lang="en-US" b="1" dirty="0" smtClean="0">
                <a:latin typeface="Times New Roman" panose="02020603050405020304" pitchFamily="18" charset="0"/>
                <a:cs typeface="Times New Roman" panose="02020603050405020304" pitchFamily="18" charset="0"/>
              </a:rPr>
              <a:t>c) We </a:t>
            </a:r>
            <a:r>
              <a:rPr lang="en-US" b="1" dirty="0">
                <a:latin typeface="Times New Roman" panose="02020603050405020304" pitchFamily="18" charset="0"/>
                <a:cs typeface="Times New Roman" panose="02020603050405020304" pitchFamily="18" charset="0"/>
              </a:rPr>
              <a:t>can see </a:t>
            </a:r>
            <a:r>
              <a:rPr lang="en-US" b="1" dirty="0" smtClean="0">
                <a:latin typeface="Times New Roman" panose="02020603050405020304" pitchFamily="18" charset="0"/>
                <a:cs typeface="Times New Roman" panose="02020603050405020304" pitchFamily="18" charset="0"/>
              </a:rPr>
              <a:t>any problem </a:t>
            </a:r>
            <a:r>
              <a:rPr lang="en-US" b="1" dirty="0">
                <a:latin typeface="Times New Roman" panose="02020603050405020304" pitchFamily="18" charset="0"/>
                <a:cs typeface="Times New Roman" panose="02020603050405020304" pitchFamily="18" charset="0"/>
              </a:rPr>
              <a:t>from the </a:t>
            </a:r>
            <a:r>
              <a:rPr lang="en-US" b="1" dirty="0" smtClean="0">
                <a:latin typeface="Times New Roman" panose="02020603050405020304" pitchFamily="18" charset="0"/>
                <a:cs typeface="Times New Roman" panose="02020603050405020304" pitchFamily="18" charset="0"/>
              </a:rPr>
              <a:t>phase </a:t>
            </a:r>
            <a:r>
              <a:rPr lang="en-US" b="1" dirty="0">
                <a:latin typeface="Times New Roman" panose="02020603050405020304" pitchFamily="18" charset="0"/>
                <a:cs typeface="Times New Roman" panose="02020603050405020304" pitchFamily="18" charset="0"/>
              </a:rPr>
              <a:t>of rightness and wrongness rather than pain and </a:t>
            </a:r>
            <a:r>
              <a:rPr lang="en-US" b="1" dirty="0" smtClean="0">
                <a:latin typeface="Times New Roman" panose="02020603050405020304" pitchFamily="18" charset="0"/>
                <a:cs typeface="Times New Roman" panose="02020603050405020304" pitchFamily="18" charset="0"/>
              </a:rPr>
              <a:t>pleasure. The </a:t>
            </a:r>
            <a:r>
              <a:rPr lang="en-US" b="1" dirty="0">
                <a:latin typeface="Times New Roman" panose="02020603050405020304" pitchFamily="18" charset="0"/>
                <a:cs typeface="Times New Roman" panose="02020603050405020304" pitchFamily="18" charset="0"/>
              </a:rPr>
              <a:t>rightness and wrongness of a particular action also </a:t>
            </a:r>
            <a:r>
              <a:rPr lang="en-US" b="1" dirty="0" smtClean="0">
                <a:latin typeface="Times New Roman" panose="02020603050405020304" pitchFamily="18" charset="0"/>
                <a:cs typeface="Times New Roman" panose="02020603050405020304" pitchFamily="18" charset="0"/>
              </a:rPr>
              <a:t>rely on its </a:t>
            </a:r>
            <a:r>
              <a:rPr lang="en-US" b="1" dirty="0">
                <a:latin typeface="Times New Roman" panose="02020603050405020304" pitchFamily="18" charset="0"/>
                <a:cs typeface="Times New Roman" panose="02020603050405020304" pitchFamily="18" charset="0"/>
              </a:rPr>
              <a:t>consequences.</a:t>
            </a:r>
          </a:p>
          <a:p>
            <a:pPr marL="0" indent="0" algn="just">
              <a:buNone/>
            </a:pPr>
            <a:r>
              <a:rPr lang="en-US" b="1" dirty="0" smtClean="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464517504"/>
      </p:ext>
    </p:extLst>
  </p:cSld>
  <p:clrMapOvr>
    <a:masterClrMapping/>
  </p:clrMapOvr>
  <p:transition spd="slow">
    <p:wheel spokes="8"/>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6949"/>
            <a:ext cx="10515600" cy="84405"/>
          </a:xfrm>
        </p:spPr>
        <p:txBody>
          <a:bodyPr>
            <a:normAutofit fontScale="90000"/>
          </a:bodyPr>
          <a:lstStyle/>
          <a:p>
            <a:endParaRPr lang="en-GB" dirty="0"/>
          </a:p>
        </p:txBody>
      </p:sp>
      <p:sp>
        <p:nvSpPr>
          <p:cNvPr id="3" name="Content Placeholder 2"/>
          <p:cNvSpPr>
            <a:spLocks noGrp="1"/>
          </p:cNvSpPr>
          <p:nvPr>
            <p:ph idx="1"/>
          </p:nvPr>
        </p:nvSpPr>
        <p:spPr>
          <a:xfrm>
            <a:off x="838200" y="436098"/>
            <a:ext cx="10515600" cy="6091311"/>
          </a:xfrm>
        </p:spPr>
        <p:txBody>
          <a:bodyPr>
            <a:normAutofit fontScale="92500" lnSpcReduction="20000"/>
          </a:bodyPr>
          <a:lstStyle/>
          <a:p>
            <a:pPr algn="just"/>
            <a:endParaRPr lang="en-IN" sz="3200" b="1" dirty="0" smtClean="0">
              <a:latin typeface="Times New Roman" pitchFamily="18" charset="0"/>
              <a:cs typeface="Times New Roman" pitchFamily="18" charset="0"/>
            </a:endParaRPr>
          </a:p>
          <a:p>
            <a:pPr algn="just"/>
            <a:r>
              <a:rPr lang="en-IN" sz="3200" b="1" dirty="0" smtClean="0">
                <a:latin typeface="Times New Roman" pitchFamily="18" charset="0"/>
                <a:cs typeface="Times New Roman" pitchFamily="18" charset="0"/>
              </a:rPr>
              <a:t>Bentham’s PERAMETER (sensual) to measure the quantitative happiness :</a:t>
            </a:r>
          </a:p>
          <a:p>
            <a:pPr algn="just">
              <a:buNone/>
            </a:pPr>
            <a:r>
              <a:rPr lang="en-GB" i="1" dirty="0" smtClean="0">
                <a:latin typeface="Times New Roman" pitchFamily="18" charset="0"/>
                <a:cs typeface="Times New Roman" pitchFamily="18" charset="0"/>
              </a:rPr>
              <a:t>	*</a:t>
            </a:r>
            <a:r>
              <a:rPr lang="en-GB" b="1" dirty="0" smtClean="0">
                <a:latin typeface="Times New Roman" pitchFamily="18" charset="0"/>
                <a:cs typeface="Times New Roman" pitchFamily="18" charset="0"/>
              </a:rPr>
              <a:t>The </a:t>
            </a:r>
            <a:r>
              <a:rPr lang="en-GB" b="1" i="1" dirty="0" smtClean="0">
                <a:latin typeface="Times New Roman" pitchFamily="18" charset="0"/>
                <a:cs typeface="Times New Roman" pitchFamily="18" charset="0"/>
              </a:rPr>
              <a:t>principle of utility </a:t>
            </a:r>
            <a:r>
              <a:rPr lang="en-GB" b="1" dirty="0" smtClean="0">
                <a:latin typeface="Times New Roman" pitchFamily="18" charset="0"/>
                <a:cs typeface="Times New Roman" pitchFamily="18" charset="0"/>
              </a:rPr>
              <a:t>is there. This is a foundation of our every work.</a:t>
            </a:r>
          </a:p>
          <a:p>
            <a:pPr algn="just">
              <a:buNone/>
            </a:pPr>
            <a:r>
              <a:rPr lang="en-GB" b="1" dirty="0" smtClean="0">
                <a:latin typeface="Times New Roman" pitchFamily="18" charset="0"/>
                <a:cs typeface="Times New Roman" pitchFamily="18" charset="0"/>
              </a:rPr>
              <a:t>	* What is utility?</a:t>
            </a:r>
          </a:p>
          <a:p>
            <a:pPr algn="just">
              <a:buNone/>
            </a:pPr>
            <a:r>
              <a:rPr lang="en-GB" dirty="0" smtClean="0"/>
              <a:t>	By </a:t>
            </a:r>
            <a:r>
              <a:rPr lang="en-GB" dirty="0"/>
              <a:t>utility is meant that property in any object, whereby it </a:t>
            </a:r>
            <a:r>
              <a:rPr lang="en-GB" dirty="0" smtClean="0"/>
              <a:t>intends </a:t>
            </a:r>
            <a:r>
              <a:rPr lang="en-GB" dirty="0"/>
              <a:t>to produce benefit, </a:t>
            </a:r>
            <a:r>
              <a:rPr lang="en-GB" dirty="0" smtClean="0"/>
              <a:t>advantage, good</a:t>
            </a:r>
            <a:r>
              <a:rPr lang="en-GB" dirty="0"/>
              <a:t>, or happiness, </a:t>
            </a:r>
            <a:r>
              <a:rPr lang="en-GB" dirty="0" smtClean="0"/>
              <a:t>by preventing to </a:t>
            </a:r>
            <a:r>
              <a:rPr lang="en-GB" dirty="0"/>
              <a:t>the happening of mischief, pain, evil, or unhappiness to the party whose interest is </a:t>
            </a:r>
            <a:r>
              <a:rPr lang="en-GB" dirty="0" smtClean="0"/>
              <a:t>measured. (</a:t>
            </a:r>
            <a:r>
              <a:rPr lang="en-US" b="1" dirty="0" smtClean="0"/>
              <a:t>Bentham, </a:t>
            </a:r>
            <a:r>
              <a:rPr lang="en-US" b="1" i="1" dirty="0" smtClean="0"/>
              <a:t>An Introduction to the Principles of Morals and Legislation</a:t>
            </a:r>
            <a:r>
              <a:rPr lang="en-US" b="1" dirty="0" smtClean="0"/>
              <a:t>, 1781, Chap 1, p, 14-15)</a:t>
            </a:r>
            <a:endParaRPr lang="en-GB" dirty="0" smtClean="0"/>
          </a:p>
          <a:p>
            <a:pPr algn="just">
              <a:buNone/>
            </a:pPr>
            <a:r>
              <a:rPr lang="en-GB" dirty="0"/>
              <a:t>	</a:t>
            </a:r>
            <a:r>
              <a:rPr lang="en-GB" b="1" dirty="0" smtClean="0"/>
              <a:t>** But the happiness of the community is greater than an individual's happiness. </a:t>
            </a:r>
            <a:r>
              <a:rPr lang="en-US" b="1" dirty="0" smtClean="0"/>
              <a:t>The </a:t>
            </a:r>
            <a:r>
              <a:rPr lang="en-US" b="1" dirty="0"/>
              <a:t>interest of the community is one of the most general </a:t>
            </a:r>
            <a:r>
              <a:rPr lang="en-US" b="1" dirty="0" smtClean="0"/>
              <a:t>expressions that </a:t>
            </a:r>
            <a:r>
              <a:rPr lang="en-US" b="1" dirty="0"/>
              <a:t>can </a:t>
            </a:r>
            <a:r>
              <a:rPr lang="en-US" b="1" dirty="0" smtClean="0"/>
              <a:t>arise </a:t>
            </a:r>
            <a:r>
              <a:rPr lang="en-US" b="1" dirty="0"/>
              <a:t>in </a:t>
            </a:r>
            <a:r>
              <a:rPr lang="en-US" b="1" dirty="0" smtClean="0"/>
              <a:t>the sphere of morality.</a:t>
            </a:r>
          </a:p>
          <a:p>
            <a:pPr algn="just"/>
            <a:r>
              <a:rPr lang="en-US" b="1" dirty="0" smtClean="0"/>
              <a:t>The community is </a:t>
            </a:r>
            <a:r>
              <a:rPr lang="en-US" b="1" dirty="0"/>
              <a:t>a </a:t>
            </a:r>
            <a:r>
              <a:rPr lang="en-US" b="1" dirty="0" smtClean="0"/>
              <a:t>made-up </a:t>
            </a:r>
            <a:r>
              <a:rPr lang="en-US" b="1" dirty="0"/>
              <a:t>body, composed of the individual persons who </a:t>
            </a:r>
            <a:r>
              <a:rPr lang="en-US" b="1" dirty="0" smtClean="0"/>
              <a:t>are considered </a:t>
            </a:r>
            <a:r>
              <a:rPr lang="en-US" b="1" dirty="0"/>
              <a:t>as </a:t>
            </a:r>
            <a:r>
              <a:rPr lang="en-US" b="1" dirty="0" smtClean="0"/>
              <a:t>founding members</a:t>
            </a:r>
            <a:r>
              <a:rPr lang="en-US" b="1" dirty="0"/>
              <a:t>. </a:t>
            </a:r>
            <a:r>
              <a:rPr lang="en-US" b="1" dirty="0" smtClean="0"/>
              <a:t>What would be the </a:t>
            </a:r>
            <a:r>
              <a:rPr lang="en-US" b="1" dirty="0"/>
              <a:t>interest of </a:t>
            </a:r>
            <a:r>
              <a:rPr lang="en-US" b="1" dirty="0" smtClean="0"/>
              <a:t>the community? Bentham says, ‘</a:t>
            </a:r>
            <a:r>
              <a:rPr lang="en-US" i="1" dirty="0" smtClean="0"/>
              <a:t>the </a:t>
            </a:r>
            <a:r>
              <a:rPr lang="en-US" i="1" dirty="0"/>
              <a:t>sum of the interests of the </a:t>
            </a:r>
            <a:r>
              <a:rPr lang="en-US" i="1" dirty="0" smtClean="0"/>
              <a:t>several members </a:t>
            </a:r>
            <a:r>
              <a:rPr lang="en-US" i="1" dirty="0"/>
              <a:t>who compose </a:t>
            </a:r>
            <a:r>
              <a:rPr lang="en-US" i="1" dirty="0" smtClean="0"/>
              <a:t>it</a:t>
            </a:r>
            <a:r>
              <a:rPr lang="en-US" b="1" dirty="0" smtClean="0"/>
              <a:t>.’ (Bentham, ibid., 15)</a:t>
            </a:r>
          </a:p>
          <a:p>
            <a:pPr marL="0" indent="0" algn="just">
              <a:buNone/>
            </a:pPr>
            <a:endParaRPr lang="en-GB" b="1" dirty="0">
              <a:latin typeface="Times New Roman" pitchFamily="18" charset="0"/>
              <a:cs typeface="Times New Roman" pitchFamily="18" charset="0"/>
            </a:endParaRPr>
          </a:p>
        </p:txBody>
      </p:sp>
    </p:spTree>
    <p:extLst>
      <p:ext uri="{BB962C8B-B14F-4D97-AF65-F5344CB8AC3E}">
        <p14:creationId xmlns="" xmlns:p14="http://schemas.microsoft.com/office/powerpoint/2010/main" val="3318192662"/>
      </p:ext>
    </p:extLst>
  </p:cSld>
  <p:clrMapOvr>
    <a:masterClrMapping/>
  </p:clrMapOvr>
  <p:transition spd="slow">
    <p:wedg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5719"/>
          </a:xfrm>
        </p:spPr>
        <p:txBody>
          <a:bodyPr>
            <a:normAutofit fontScale="90000"/>
          </a:bodyPr>
          <a:lstStyle/>
          <a:p>
            <a:endParaRPr lang="en-US" dirty="0"/>
          </a:p>
        </p:txBody>
      </p:sp>
      <p:sp>
        <p:nvSpPr>
          <p:cNvPr id="3" name="Content Placeholder 2"/>
          <p:cNvSpPr>
            <a:spLocks noGrp="1"/>
          </p:cNvSpPr>
          <p:nvPr>
            <p:ph idx="1"/>
          </p:nvPr>
        </p:nvSpPr>
        <p:spPr>
          <a:xfrm>
            <a:off x="838200" y="520504"/>
            <a:ext cx="10515600" cy="5964702"/>
          </a:xfrm>
        </p:spPr>
        <p:txBody>
          <a:bodyPr>
            <a:normAutofit fontScale="92500"/>
          </a:bodyPr>
          <a:lstStyle/>
          <a:p>
            <a:r>
              <a:rPr lang="en-GB" b="1" dirty="0"/>
              <a:t>Without knowing the interest of </a:t>
            </a:r>
            <a:r>
              <a:rPr lang="en-GB" b="1" dirty="0" smtClean="0"/>
              <a:t>an individual</a:t>
            </a:r>
            <a:r>
              <a:rPr lang="en-GB" b="1" dirty="0"/>
              <a:t>, it looks uninteresting to talk about </a:t>
            </a:r>
            <a:r>
              <a:rPr lang="en-GB" b="1" dirty="0" smtClean="0"/>
              <a:t>the societal problems. </a:t>
            </a:r>
            <a:r>
              <a:rPr lang="en-GB" b="1" dirty="0"/>
              <a:t>So the journey of utility should be </a:t>
            </a:r>
            <a:r>
              <a:rPr lang="en-GB" b="1" dirty="0" smtClean="0"/>
              <a:t>turn towards community from individuality.</a:t>
            </a:r>
          </a:p>
          <a:p>
            <a:r>
              <a:rPr lang="en-GB" b="1" dirty="0" smtClean="0"/>
              <a:t>If any principle opposes the principle of utility, then that principle for Bentham is considered wrong.  </a:t>
            </a:r>
          </a:p>
          <a:p>
            <a:pPr marL="0" indent="0">
              <a:buNone/>
            </a:pPr>
            <a:r>
              <a:rPr lang="en-GB" b="1" dirty="0" smtClean="0"/>
              <a:t>Bentham writes:</a:t>
            </a:r>
          </a:p>
          <a:p>
            <a:pPr marL="0" indent="0" algn="just">
              <a:buNone/>
            </a:pPr>
            <a:r>
              <a:rPr lang="en-GB" dirty="0" smtClean="0"/>
              <a:t>‘A </a:t>
            </a:r>
            <a:r>
              <a:rPr lang="en-GB" dirty="0"/>
              <a:t>principle may be different from that of utility in two ways: 1. By being constantly opposed to it: this is the case with a principle which may be termed the principle of </a:t>
            </a:r>
            <a:r>
              <a:rPr lang="en-GB" i="1" dirty="0"/>
              <a:t>asceticism. </a:t>
            </a:r>
            <a:r>
              <a:rPr lang="en-GB" dirty="0"/>
              <a:t>2. By being sometimes opposed to it, and sometimes not, as it may happen: this is the case </a:t>
            </a:r>
            <a:r>
              <a:rPr lang="en-GB" dirty="0" smtClean="0"/>
              <a:t>with another</a:t>
            </a:r>
            <a:r>
              <a:rPr lang="en-GB" dirty="0"/>
              <a:t>, which may be termed the principle of </a:t>
            </a:r>
            <a:r>
              <a:rPr lang="en-GB" i="1" dirty="0"/>
              <a:t>sympathy </a:t>
            </a:r>
            <a:r>
              <a:rPr lang="en-GB" dirty="0"/>
              <a:t>and </a:t>
            </a:r>
            <a:r>
              <a:rPr lang="en-GB" i="1" dirty="0"/>
              <a:t>antipathy</a:t>
            </a:r>
            <a:r>
              <a:rPr lang="en-GB" i="1" dirty="0" smtClean="0"/>
              <a:t>.’ (</a:t>
            </a:r>
            <a:r>
              <a:rPr lang="en-GB" i="1" dirty="0" err="1" smtClean="0"/>
              <a:t>idid</a:t>
            </a:r>
            <a:r>
              <a:rPr lang="en-GB" i="1" dirty="0" smtClean="0"/>
              <a:t>. p, 19) </a:t>
            </a:r>
          </a:p>
          <a:p>
            <a:pPr marL="0" indent="0" algn="just">
              <a:buNone/>
            </a:pPr>
            <a:r>
              <a:rPr lang="en-GB" b="1" i="1" dirty="0" smtClean="0"/>
              <a:t>***</a:t>
            </a:r>
            <a:r>
              <a:rPr lang="en-GB" b="1" dirty="0" smtClean="0"/>
              <a:t>There are four different sources from which pleasure, and pain are used to run: the physical, the political, the moral, and the religious. All of them are usually called sanctions (sources of pain and pleasure) by Bentham.</a:t>
            </a:r>
          </a:p>
          <a:p>
            <a:endParaRPr lang="en-GB" b="1" dirty="0"/>
          </a:p>
          <a:p>
            <a:endParaRPr lang="en-US" dirty="0"/>
          </a:p>
        </p:txBody>
      </p:sp>
    </p:spTree>
    <p:extLst>
      <p:ext uri="{BB962C8B-B14F-4D97-AF65-F5344CB8AC3E}">
        <p14:creationId xmlns="" xmlns:p14="http://schemas.microsoft.com/office/powerpoint/2010/main" val="329683435"/>
      </p:ext>
    </p:extLst>
  </p:cSld>
  <p:clrMapOvr>
    <a:masterClrMapping/>
  </p:clrMapOvr>
  <p:transition spd="slow">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4"/>
            <a:ext cx="10515600" cy="45719"/>
          </a:xfrm>
        </p:spPr>
        <p:txBody>
          <a:bodyPr>
            <a:normAutofit fontScale="90000"/>
          </a:bodyPr>
          <a:lstStyle/>
          <a:p>
            <a:endParaRPr lang="en-US" dirty="0"/>
          </a:p>
        </p:txBody>
      </p:sp>
      <p:sp>
        <p:nvSpPr>
          <p:cNvPr id="3" name="Content Placeholder 2"/>
          <p:cNvSpPr>
            <a:spLocks noGrp="1"/>
          </p:cNvSpPr>
          <p:nvPr>
            <p:ph idx="1"/>
          </p:nvPr>
        </p:nvSpPr>
        <p:spPr>
          <a:xfrm>
            <a:off x="838200" y="528810"/>
            <a:ext cx="10515600" cy="6097073"/>
          </a:xfrm>
        </p:spPr>
        <p:txBody>
          <a:bodyPr>
            <a:normAutofit fontScale="25000" lnSpcReduction="20000"/>
          </a:bodyPr>
          <a:lstStyle/>
          <a:p>
            <a:pPr algn="just"/>
            <a:r>
              <a:rPr lang="en-GB" sz="9600" b="1" dirty="0" smtClean="0">
                <a:latin typeface="Times New Roman" pitchFamily="18" charset="0"/>
                <a:cs typeface="Times New Roman" pitchFamily="18" charset="0"/>
              </a:rPr>
              <a:t>Physical sanction: Here, pleasure and pain are only created by physical human beings nor by any supernatural being.</a:t>
            </a:r>
          </a:p>
          <a:p>
            <a:pPr marL="0" indent="0" algn="just">
              <a:buNone/>
            </a:pPr>
            <a:endParaRPr lang="en-GB" sz="9600" b="1" dirty="0" smtClean="0">
              <a:latin typeface="Times New Roman" pitchFamily="18" charset="0"/>
              <a:cs typeface="Times New Roman" pitchFamily="18" charset="0"/>
            </a:endParaRPr>
          </a:p>
          <a:p>
            <a:pPr algn="just"/>
            <a:r>
              <a:rPr lang="en-GB" sz="9600" b="1" dirty="0" smtClean="0">
                <a:latin typeface="Times New Roman" pitchFamily="18" charset="0"/>
                <a:cs typeface="Times New Roman" pitchFamily="18" charset="0"/>
              </a:rPr>
              <a:t>Political sanction: Here, the pleasure or pain for the community is governed by a people or sets of people in the name of the supreme ruling power of the state/country.</a:t>
            </a:r>
          </a:p>
          <a:p>
            <a:pPr marL="0" indent="0" algn="just">
              <a:buNone/>
            </a:pPr>
            <a:endParaRPr lang="en-GB" sz="9600" b="1" dirty="0" smtClean="0">
              <a:latin typeface="Times New Roman" pitchFamily="18" charset="0"/>
              <a:cs typeface="Times New Roman" pitchFamily="18" charset="0"/>
            </a:endParaRPr>
          </a:p>
          <a:p>
            <a:pPr algn="just"/>
            <a:r>
              <a:rPr lang="en-GB" sz="9600" b="1" dirty="0" smtClean="0">
                <a:latin typeface="Times New Roman" pitchFamily="18" charset="0"/>
                <a:cs typeface="Times New Roman" pitchFamily="18" charset="0"/>
              </a:rPr>
              <a:t>Moral sanction: Here, the pleasure and pain are initiated by a moral being’s individual disposition and consent as opposed to any intensive rules or political sanction.</a:t>
            </a:r>
          </a:p>
          <a:p>
            <a:pPr algn="just">
              <a:buNone/>
            </a:pPr>
            <a:endParaRPr lang="en-GB" sz="9600" b="1" dirty="0" smtClean="0">
              <a:latin typeface="Times New Roman" pitchFamily="18" charset="0"/>
              <a:cs typeface="Times New Roman" pitchFamily="18" charset="0"/>
            </a:endParaRPr>
          </a:p>
          <a:p>
            <a:pPr algn="just"/>
            <a:r>
              <a:rPr lang="en-GB" sz="9600" b="1" dirty="0" smtClean="0">
                <a:latin typeface="Times New Roman" pitchFamily="18" charset="0"/>
                <a:cs typeface="Times New Roman" pitchFamily="18" charset="0"/>
              </a:rPr>
              <a:t>Religious sanction</a:t>
            </a:r>
            <a:r>
              <a:rPr lang="en-GB" sz="9600" b="1" i="1" dirty="0" smtClean="0">
                <a:latin typeface="Times New Roman" pitchFamily="18" charset="0"/>
                <a:cs typeface="Times New Roman" pitchFamily="18" charset="0"/>
              </a:rPr>
              <a:t>: </a:t>
            </a:r>
            <a:r>
              <a:rPr lang="en-GB" sz="9600" i="1" dirty="0" smtClean="0">
                <a:latin typeface="Times New Roman" pitchFamily="18" charset="0"/>
                <a:cs typeface="Times New Roman" pitchFamily="18" charset="0"/>
              </a:rPr>
              <a:t>Bentham writes: </a:t>
            </a:r>
            <a:r>
              <a:rPr lang="en-GB" sz="9600" b="1" i="1" dirty="0" smtClean="0">
                <a:latin typeface="Times New Roman" pitchFamily="18" charset="0"/>
                <a:cs typeface="Times New Roman" pitchFamily="18" charset="0"/>
              </a:rPr>
              <a:t>‘</a:t>
            </a:r>
            <a:r>
              <a:rPr lang="en-GB" sz="9600" dirty="0" smtClean="0">
                <a:latin typeface="Times New Roman" panose="02020603050405020304" pitchFamily="18" charset="0"/>
                <a:cs typeface="Times New Roman" panose="02020603050405020304" pitchFamily="18" charset="0"/>
              </a:rPr>
              <a:t>If </a:t>
            </a:r>
            <a:r>
              <a:rPr lang="en-GB" sz="9600" dirty="0">
                <a:latin typeface="Times New Roman" panose="02020603050405020304" pitchFamily="18" charset="0"/>
                <a:cs typeface="Times New Roman" panose="02020603050405020304" pitchFamily="18" charset="0"/>
              </a:rPr>
              <a:t>from the immediate hand of a superior invisible being, either in the present life, or in a future, it may be said to issue from the </a:t>
            </a:r>
            <a:r>
              <a:rPr lang="en-GB" sz="9600" i="1" dirty="0">
                <a:latin typeface="Times New Roman" panose="02020603050405020304" pitchFamily="18" charset="0"/>
                <a:cs typeface="Times New Roman" panose="02020603050405020304" pitchFamily="18" charset="0"/>
              </a:rPr>
              <a:t>religious sanction</a:t>
            </a:r>
            <a:r>
              <a:rPr lang="en-GB" sz="9600" i="1" dirty="0" smtClean="0">
                <a:latin typeface="Times New Roman" panose="02020603050405020304" pitchFamily="18" charset="0"/>
                <a:cs typeface="Times New Roman" panose="02020603050405020304" pitchFamily="18" charset="0"/>
              </a:rPr>
              <a:t>.’</a:t>
            </a:r>
            <a:r>
              <a:rPr lang="en-GB" sz="9600" b="1" i="1" dirty="0" smtClean="0">
                <a:latin typeface="Times New Roman" pitchFamily="18" charset="0"/>
                <a:cs typeface="Times New Roman" pitchFamily="18" charset="0"/>
              </a:rPr>
              <a:t> </a:t>
            </a:r>
          </a:p>
          <a:p>
            <a:pPr marL="0" indent="0" algn="just">
              <a:buNone/>
            </a:pPr>
            <a:endParaRPr lang="en-GB" sz="9600" b="1" i="1" dirty="0" smtClean="0">
              <a:latin typeface="Times New Roman" pitchFamily="18" charset="0"/>
              <a:cs typeface="Times New Roman" pitchFamily="18" charset="0"/>
            </a:endParaRPr>
          </a:p>
          <a:p>
            <a:pPr algn="just"/>
            <a:r>
              <a:rPr lang="en-GB" sz="9600" b="1" dirty="0" smtClean="0">
                <a:latin typeface="Times New Roman" pitchFamily="18" charset="0"/>
                <a:cs typeface="Times New Roman" pitchFamily="18" charset="0"/>
              </a:rPr>
              <a:t>The first three are expected to face in our present life, but religious one is expected to face in the present and mostly for the future life. One could observe the utility and its consequences of the first three sanctions.</a:t>
            </a:r>
            <a:endParaRPr lang="en-GB" sz="9600" b="1" i="1" dirty="0" smtClean="0">
              <a:latin typeface="Times New Roman" pitchFamily="18" charset="0"/>
              <a:cs typeface="Times New Roman" pitchFamily="18" charset="0"/>
            </a:endParaRPr>
          </a:p>
          <a:p>
            <a:endParaRPr lang="en-GB" sz="9600" b="1" i="1" dirty="0">
              <a:latin typeface="Times New Roman" pitchFamily="18" charset="0"/>
              <a:cs typeface="Times New Roman" pitchFamily="18" charset="0"/>
            </a:endParaRPr>
          </a:p>
          <a:p>
            <a:endParaRPr lang="en-GB" sz="9600" b="1" i="1" dirty="0" smtClean="0">
              <a:latin typeface="Times New Roman" pitchFamily="18" charset="0"/>
              <a:cs typeface="Times New Roman" pitchFamily="18" charset="0"/>
            </a:endParaRPr>
          </a:p>
          <a:p>
            <a:endParaRPr lang="en-GB" b="1" i="1" dirty="0">
              <a:latin typeface="Times New Roman" pitchFamily="18" charset="0"/>
              <a:cs typeface="Times New Roman" pitchFamily="18" charset="0"/>
            </a:endParaRPr>
          </a:p>
          <a:p>
            <a:endParaRPr lang="en-GB" b="1" i="1" dirty="0" smtClean="0">
              <a:latin typeface="Times New Roman" pitchFamily="18" charset="0"/>
              <a:cs typeface="Times New Roman" pitchFamily="18" charset="0"/>
            </a:endParaRPr>
          </a:p>
          <a:p>
            <a:endParaRPr lang="en-US" dirty="0"/>
          </a:p>
        </p:txBody>
      </p:sp>
    </p:spTree>
    <p:extLst>
      <p:ext uri="{BB962C8B-B14F-4D97-AF65-F5344CB8AC3E}">
        <p14:creationId xmlns="" xmlns:p14="http://schemas.microsoft.com/office/powerpoint/2010/main" val="3733758453"/>
      </p:ext>
    </p:extLst>
  </p:cSld>
  <p:clrMapOvr>
    <a:masterClrMapping/>
  </p:clrMapOvr>
  <p:transition spd="slow">
    <p:split orient="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8258"/>
          </a:xfrm>
        </p:spPr>
        <p:txBody>
          <a:bodyPr>
            <a:normAutofit fontScale="90000"/>
          </a:bodyPr>
          <a:lstStyle/>
          <a:p>
            <a:r>
              <a:rPr lang="en-US" b="1" dirty="0" smtClean="0"/>
              <a:t>How do you measured the value of a pleasure?</a:t>
            </a:r>
            <a:endParaRPr lang="en-US" b="1" dirty="0"/>
          </a:p>
        </p:txBody>
      </p:sp>
      <p:sp>
        <p:nvSpPr>
          <p:cNvPr id="3" name="Content Placeholder 2"/>
          <p:cNvSpPr>
            <a:spLocks noGrp="1"/>
          </p:cNvSpPr>
          <p:nvPr>
            <p:ph idx="1"/>
          </p:nvPr>
        </p:nvSpPr>
        <p:spPr>
          <a:xfrm>
            <a:off x="337625" y="1012874"/>
            <a:ext cx="11016175" cy="5619280"/>
          </a:xfrm>
        </p:spPr>
        <p:txBody>
          <a:bodyPr>
            <a:normAutofit fontScale="85000" lnSpcReduction="20000"/>
          </a:bodyPr>
          <a:lstStyle/>
          <a:p>
            <a:pPr marL="0" indent="0">
              <a:buNone/>
            </a:pPr>
            <a:r>
              <a:rPr lang="en-GB" b="1" i="1" dirty="0" smtClean="0">
                <a:latin typeface="Times New Roman" pitchFamily="18" charset="0"/>
                <a:cs typeface="Times New Roman" pitchFamily="18" charset="0"/>
              </a:rPr>
              <a:t>Bentham’s parameter (</a:t>
            </a:r>
            <a:r>
              <a:rPr lang="en-US" b="1" dirty="0" smtClean="0"/>
              <a:t>utility calculus):</a:t>
            </a:r>
          </a:p>
          <a:p>
            <a:pPr marL="0" indent="0">
              <a:buNone/>
            </a:pPr>
            <a:endParaRPr lang="en-GB" b="1" i="1" dirty="0">
              <a:latin typeface="Times New Roman" pitchFamily="18" charset="0"/>
              <a:cs typeface="Times New Roman" pitchFamily="18" charset="0"/>
            </a:endParaRPr>
          </a:p>
          <a:p>
            <a:pPr algn="just"/>
            <a:r>
              <a:rPr lang="en-GB" b="1" i="1" dirty="0" smtClean="0">
                <a:latin typeface="Times New Roman" pitchFamily="18" charset="0"/>
                <a:cs typeface="Times New Roman" pitchFamily="18" charset="0"/>
              </a:rPr>
              <a:t>Intensity (</a:t>
            </a:r>
            <a:r>
              <a:rPr lang="en-US" dirty="0" smtClean="0"/>
              <a:t>How strong is the pleasure?)</a:t>
            </a:r>
            <a:r>
              <a:rPr lang="en-GB" b="1" i="1" dirty="0" smtClean="0">
                <a:latin typeface="Times New Roman" pitchFamily="18" charset="0"/>
                <a:cs typeface="Times New Roman" pitchFamily="18" charset="0"/>
              </a:rPr>
              <a:t>,</a:t>
            </a:r>
          </a:p>
          <a:p>
            <a:pPr algn="just"/>
            <a:r>
              <a:rPr lang="en-GB" b="1" i="1" dirty="0" smtClean="0">
                <a:latin typeface="Times New Roman" pitchFamily="18" charset="0"/>
                <a:cs typeface="Times New Roman" pitchFamily="18" charset="0"/>
              </a:rPr>
              <a:t> Duration (</a:t>
            </a:r>
            <a:r>
              <a:rPr lang="en-US" dirty="0" smtClean="0"/>
              <a:t>How long will the pleasure last?)</a:t>
            </a:r>
            <a:r>
              <a:rPr lang="en-GB" b="1" i="1" dirty="0" smtClean="0">
                <a:latin typeface="Times New Roman" pitchFamily="18" charset="0"/>
                <a:cs typeface="Times New Roman" pitchFamily="18" charset="0"/>
              </a:rPr>
              <a:t>, </a:t>
            </a:r>
          </a:p>
          <a:p>
            <a:pPr algn="just"/>
            <a:r>
              <a:rPr lang="en-GB" b="1" i="1" dirty="0" smtClean="0">
                <a:latin typeface="Times New Roman" pitchFamily="18" charset="0"/>
                <a:cs typeface="Times New Roman" pitchFamily="18" charset="0"/>
              </a:rPr>
              <a:t>Certainty </a:t>
            </a:r>
            <a:r>
              <a:rPr lang="en-GB" b="1" i="1" dirty="0">
                <a:latin typeface="Times New Roman" pitchFamily="18" charset="0"/>
                <a:cs typeface="Times New Roman" pitchFamily="18" charset="0"/>
              </a:rPr>
              <a:t>or </a:t>
            </a:r>
            <a:r>
              <a:rPr lang="en-GB" b="1" i="1" dirty="0" smtClean="0">
                <a:latin typeface="Times New Roman" pitchFamily="18" charset="0"/>
                <a:cs typeface="Times New Roman" pitchFamily="18" charset="0"/>
              </a:rPr>
              <a:t>Uncertainty (</a:t>
            </a:r>
            <a:r>
              <a:rPr lang="en-US" dirty="0" smtClean="0"/>
              <a:t>How likely or unlikely is it that the pleasure will come about?)</a:t>
            </a:r>
            <a:r>
              <a:rPr lang="en-GB" b="1" i="1" dirty="0" smtClean="0">
                <a:latin typeface="Times New Roman" pitchFamily="18" charset="0"/>
                <a:cs typeface="Times New Roman" pitchFamily="18" charset="0"/>
              </a:rPr>
              <a:t>, </a:t>
            </a:r>
          </a:p>
          <a:p>
            <a:pPr algn="just"/>
            <a:r>
              <a:rPr lang="en-GB" b="1" i="1" dirty="0" smtClean="0">
                <a:latin typeface="Times New Roman" pitchFamily="18" charset="0"/>
                <a:cs typeface="Times New Roman" pitchFamily="18" charset="0"/>
              </a:rPr>
              <a:t>Proximity (</a:t>
            </a:r>
            <a:r>
              <a:rPr lang="en-US" dirty="0" smtClean="0"/>
              <a:t>How soon will the pleasure occur?)</a:t>
            </a:r>
            <a:endParaRPr lang="en-GB" b="1" i="1" dirty="0" smtClean="0">
              <a:latin typeface="Times New Roman" pitchFamily="18" charset="0"/>
              <a:cs typeface="Times New Roman" pitchFamily="18" charset="0"/>
            </a:endParaRPr>
          </a:p>
          <a:p>
            <a:pPr algn="just"/>
            <a:r>
              <a:rPr lang="en-GB" b="1" i="1" dirty="0" smtClean="0">
                <a:latin typeface="Times New Roman" pitchFamily="18" charset="0"/>
                <a:cs typeface="Times New Roman" pitchFamily="18" charset="0"/>
              </a:rPr>
              <a:t>Productiveness, (</a:t>
            </a:r>
            <a:r>
              <a:rPr lang="en-US" dirty="0" smtClean="0"/>
              <a:t>The possibility that the action will be followed by more pleasure sensations of the same kind)</a:t>
            </a:r>
            <a:endParaRPr lang="en-GB" b="1" i="1" dirty="0" smtClean="0">
              <a:latin typeface="Times New Roman" pitchFamily="18" charset="0"/>
              <a:cs typeface="Times New Roman" pitchFamily="18" charset="0"/>
            </a:endParaRPr>
          </a:p>
          <a:p>
            <a:pPr algn="just"/>
            <a:r>
              <a:rPr lang="en-GB" b="1" i="1" dirty="0" smtClean="0">
                <a:latin typeface="Times New Roman" pitchFamily="18" charset="0"/>
                <a:cs typeface="Times New Roman" pitchFamily="18" charset="0"/>
              </a:rPr>
              <a:t>Purity</a:t>
            </a:r>
            <a:r>
              <a:rPr lang="en-GB" b="1" i="1" dirty="0">
                <a:latin typeface="Times New Roman" pitchFamily="18" charset="0"/>
                <a:cs typeface="Times New Roman" pitchFamily="18" charset="0"/>
              </a:rPr>
              <a:t>,</a:t>
            </a:r>
            <a:r>
              <a:rPr lang="en-GB" b="1" dirty="0">
                <a:latin typeface="Times New Roman" pitchFamily="18" charset="0"/>
                <a:cs typeface="Times New Roman" pitchFamily="18" charset="0"/>
              </a:rPr>
              <a:t> </a:t>
            </a:r>
            <a:r>
              <a:rPr lang="en-GB" b="1" dirty="0" smtClean="0">
                <a:latin typeface="Times New Roman" pitchFamily="18" charset="0"/>
                <a:cs typeface="Times New Roman" pitchFamily="18" charset="0"/>
              </a:rPr>
              <a:t>(</a:t>
            </a:r>
            <a:r>
              <a:rPr lang="en-US" dirty="0" smtClean="0"/>
              <a:t>The possibility that the action will not create an unpleasant sensation)</a:t>
            </a:r>
            <a:endParaRPr lang="en-GB" i="1" dirty="0">
              <a:latin typeface="Times New Roman" pitchFamily="18" charset="0"/>
              <a:cs typeface="Times New Roman" pitchFamily="18" charset="0"/>
            </a:endParaRPr>
          </a:p>
          <a:p>
            <a:pPr algn="just"/>
            <a:r>
              <a:rPr lang="en-US" b="1" dirty="0" smtClean="0"/>
              <a:t>By these six circumstances, one can measure or estimate the value of the pleasure. But one more circumstance that Bentham added as 7</a:t>
            </a:r>
            <a:r>
              <a:rPr lang="en-US" b="1" baseline="30000" dirty="0" smtClean="0"/>
              <a:t>th</a:t>
            </a:r>
            <a:r>
              <a:rPr lang="en-US" b="1" dirty="0" smtClean="0"/>
              <a:t> circumstance is called </a:t>
            </a:r>
            <a:r>
              <a:rPr lang="en-US" b="1" i="1" dirty="0" smtClean="0">
                <a:solidFill>
                  <a:srgbClr val="FF0000"/>
                </a:solidFill>
              </a:rPr>
              <a:t>extent</a:t>
            </a:r>
            <a:r>
              <a:rPr lang="en-US" b="1" dirty="0" smtClean="0"/>
              <a:t>, </a:t>
            </a:r>
            <a:r>
              <a:rPr lang="en-US" b="1" dirty="0" err="1" smtClean="0"/>
              <a:t>i.e</a:t>
            </a:r>
            <a:r>
              <a:rPr lang="en-US" b="1" dirty="0" smtClean="0"/>
              <a:t>,. The number of persons to whom its (pleasures) extends. So the conception of the </a:t>
            </a:r>
            <a:r>
              <a:rPr lang="en-US" b="1" i="1" dirty="0" smtClean="0"/>
              <a:t>majority numbers of people </a:t>
            </a:r>
            <a:r>
              <a:rPr lang="en-US" b="1" dirty="0" smtClean="0"/>
              <a:t>should be benefited by the agent’s action is coming from this circumstance. </a:t>
            </a:r>
            <a:r>
              <a:rPr lang="en-US" dirty="0" smtClean="0"/>
              <a:t>(</a:t>
            </a:r>
            <a:r>
              <a:rPr lang="en-GB" i="1" dirty="0" smtClean="0">
                <a:latin typeface="Times New Roman" pitchFamily="18" charset="0"/>
                <a:cs typeface="Times New Roman" pitchFamily="18" charset="0"/>
              </a:rPr>
              <a:t>Jeremy Bentham</a:t>
            </a:r>
            <a:r>
              <a:rPr lang="en-GB" b="1" i="1" dirty="0" smtClean="0">
                <a:latin typeface="Times New Roman" pitchFamily="18" charset="0"/>
                <a:cs typeface="Times New Roman" pitchFamily="18" charset="0"/>
              </a:rPr>
              <a:t>, </a:t>
            </a:r>
            <a:r>
              <a:rPr lang="en-GB" i="1" dirty="0" smtClean="0">
                <a:latin typeface="Times New Roman" pitchFamily="18" charset="0"/>
                <a:cs typeface="Times New Roman" pitchFamily="18" charset="0"/>
              </a:rPr>
              <a:t>An Introduction to the Principles of Morals and Legislation, chap iv, p, 31)</a:t>
            </a:r>
            <a:endParaRPr lang="en-US" b="1" dirty="0" smtClean="0"/>
          </a:p>
          <a:p>
            <a:pPr algn="just"/>
            <a:r>
              <a:rPr lang="en-US" b="1" dirty="0" smtClean="0"/>
              <a:t>X is morally right and legally just </a:t>
            </a:r>
            <a:r>
              <a:rPr lang="en-US" b="1" dirty="0" err="1" smtClean="0"/>
              <a:t>iff</a:t>
            </a:r>
            <a:r>
              <a:rPr lang="en-US" b="1" dirty="0" smtClean="0"/>
              <a:t> X induces a maximum utility.</a:t>
            </a:r>
          </a:p>
          <a:p>
            <a:pPr algn="just">
              <a:buNone/>
            </a:pPr>
            <a:endParaRPr lang="en-US" dirty="0" smtClean="0"/>
          </a:p>
          <a:p>
            <a:pPr algn="just"/>
            <a:endParaRPr lang="en-US" dirty="0" smtClean="0"/>
          </a:p>
          <a:p>
            <a:pPr algn="just"/>
            <a:endParaRPr lang="en-US" dirty="0"/>
          </a:p>
        </p:txBody>
      </p:sp>
    </p:spTree>
    <p:extLst>
      <p:ext uri="{BB962C8B-B14F-4D97-AF65-F5344CB8AC3E}">
        <p14:creationId xmlns="" xmlns:p14="http://schemas.microsoft.com/office/powerpoint/2010/main" val="2125571719"/>
      </p:ext>
    </p:extLst>
  </p:cSld>
  <p:clrMapOvr>
    <a:masterClrMapping/>
  </p:clrMapOvr>
  <p:transition spd="slow">
    <p:newsflash/>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9584214</TotalTime>
  <Words>1959</Words>
  <Application>Microsoft Office PowerPoint</Application>
  <PresentationFormat>Custom</PresentationFormat>
  <Paragraphs>188</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Utilitarianism Sanjit Chakraborty </vt:lpstr>
      <vt:lpstr>Slide 2</vt:lpstr>
      <vt:lpstr>Aspects of Utilitarianism</vt:lpstr>
      <vt:lpstr>Why does Utilitarianism become appealing?</vt:lpstr>
      <vt:lpstr>Slide 5</vt:lpstr>
      <vt:lpstr>Slide 6</vt:lpstr>
      <vt:lpstr>Slide 7</vt:lpstr>
      <vt:lpstr>Slide 8</vt:lpstr>
      <vt:lpstr>How do you measured the value of a pleasure?</vt:lpstr>
      <vt:lpstr>Slide 10</vt:lpstr>
      <vt:lpstr> </vt:lpstr>
      <vt:lpstr>What Mill says?</vt:lpstr>
      <vt:lpstr>Mill’s principle:</vt:lpstr>
      <vt:lpstr>Slide 14</vt:lpstr>
      <vt:lpstr>Slide 15</vt:lpstr>
      <vt:lpstr>Slide 16</vt:lpstr>
      <vt:lpstr>Slide 17</vt:lpstr>
      <vt:lpstr>Act Utilitarianism </vt:lpstr>
      <vt:lpstr>Slide 19</vt:lpstr>
      <vt:lpstr>Rule Utilitarianism</vt:lpstr>
      <vt:lpstr>Slide 21</vt:lpstr>
      <vt:lpstr>Problems of the Utilitarianism</vt:lpstr>
      <vt:lpstr>Slide 23</vt:lpstr>
      <vt:lpstr>Slide 24</vt:lpstr>
      <vt:lpstr>Slide 25</vt:lpstr>
      <vt:lpstr>Slide 26</vt:lpstr>
      <vt:lpstr>Can Rule Utilitarianism be a solution?</vt:lpstr>
      <vt:lpstr>Slide 28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Utilitarianism</dc:title>
  <dc:creator>c</dc:creator>
  <cp:lastModifiedBy>user</cp:lastModifiedBy>
  <cp:revision>152</cp:revision>
  <dcterms:created xsi:type="dcterms:W3CDTF">2019-01-31T23:27:04Z</dcterms:created>
  <dcterms:modified xsi:type="dcterms:W3CDTF">2022-02-08T14:50:52Z</dcterms:modified>
</cp:coreProperties>
</file>