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62" r:id="rId3"/>
    <p:sldId id="263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57" r:id="rId17"/>
    <p:sldId id="258" r:id="rId18"/>
    <p:sldId id="259" r:id="rId19"/>
    <p:sldId id="260" r:id="rId20"/>
    <p:sldId id="261" r:id="rId21"/>
    <p:sldId id="277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545D-68DB-4A5C-8CED-FB1F377E59FE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6B83-4059-4AC1-AC0F-989E7FCE71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6B83-4059-4AC1-AC0F-989E7FCE711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>
                <a:latin typeface="AR CENA" panose="02000000000000000000" pitchFamily="2" charset="0"/>
              </a:rPr>
              <a:t>Inheritance and Pedigree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7200" dirty="0">
                <a:solidFill>
                  <a:schemeClr val="accent1">
                    <a:lumMod val="75000"/>
                  </a:schemeClr>
                </a:solidFill>
                <a:latin typeface="AR CENA" panose="02000000000000000000" pitchFamily="2" charset="0"/>
              </a:rPr>
              <a:t>LS1201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itchFamily="34" charset="0"/>
              </a:rPr>
              <a:t>Sex linked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Sex-linked diseases are passed down through families through the sex chromosomes-  X or Y chromosomes.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8111" t="36458" r="37335" b="22917"/>
          <a:stretch>
            <a:fillRect/>
          </a:stretch>
        </p:blipFill>
        <p:spPr bwMode="auto">
          <a:xfrm>
            <a:off x="2133600" y="3276600"/>
            <a:ext cx="44958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Arial Black" pitchFamily="34" charset="0"/>
              </a:rPr>
              <a:t>X linked Recessive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dirty="0"/>
              <a:t>These disorders are  caused by gene defects on the X chromosome. </a:t>
            </a:r>
          </a:p>
          <a:p>
            <a:endParaRPr lang="en-IN" sz="2000" dirty="0"/>
          </a:p>
          <a:p>
            <a:r>
              <a:rPr lang="en-IN" sz="2000" dirty="0"/>
              <a:t>Males have only one X chromosome so one altered copy of the gene in each cell is sufficient to cause the disease.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Females have two X chromosomes so both the gene copies should be altered to cause the disorder.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Males are affected by X-linked recessive disorders much more frequently than females.</a:t>
            </a:r>
          </a:p>
        </p:txBody>
      </p:sp>
      <p:pic>
        <p:nvPicPr>
          <p:cNvPr id="6" name="Picture 5" descr="PX00009S_PRESENTATION.jpeg"/>
          <p:cNvPicPr>
            <a:picLocks noChangeAspect="1"/>
          </p:cNvPicPr>
          <p:nvPr/>
        </p:nvPicPr>
        <p:blipFill>
          <a:blip r:embed="rId3"/>
          <a:srcRect l="5000" t="21852" r="81000" b="57407"/>
          <a:stretch>
            <a:fillRect/>
          </a:stretch>
        </p:blipFill>
        <p:spPr>
          <a:xfrm>
            <a:off x="5562600" y="2057400"/>
            <a:ext cx="16764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562600" y="4038600"/>
            <a:ext cx="17526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 descr="PX00009S_PRESENTATION.jpeg"/>
          <p:cNvPicPr>
            <a:picLocks noChangeAspect="1"/>
          </p:cNvPicPr>
          <p:nvPr/>
        </p:nvPicPr>
        <p:blipFill>
          <a:blip r:embed="rId4"/>
          <a:srcRect l="84000" t="21499" r="12952" b="58184"/>
          <a:stretch>
            <a:fillRect/>
          </a:stretch>
        </p:blipFill>
        <p:spPr>
          <a:xfrm>
            <a:off x="6858000" y="4114800"/>
            <a:ext cx="304800" cy="13716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72200" y="4953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47244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mutation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19600" y="30480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679922">
            <a:off x="4267200" y="4876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Arial Black" pitchFamily="34" charset="0"/>
              </a:rPr>
              <a:t>X linked Dominant Inheritance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800" dirty="0"/>
              <a:t>These disorders are  caused by gene defects on the X chromosome. </a:t>
            </a:r>
          </a:p>
          <a:p>
            <a:endParaRPr lang="en-IN" sz="2800" dirty="0"/>
          </a:p>
          <a:p>
            <a:r>
              <a:rPr lang="en-IN" sz="2800" dirty="0"/>
              <a:t>Males have only one X chromosome so one altered copy of the gene in each cell is sufficient to cause the disease.</a:t>
            </a:r>
          </a:p>
          <a:p>
            <a:pPr>
              <a:buNone/>
            </a:pPr>
            <a:endParaRPr lang="en-IN" sz="2800" dirty="0"/>
          </a:p>
          <a:p>
            <a:r>
              <a:rPr lang="en-IN" sz="2800" dirty="0"/>
              <a:t>Females have two X chromosomes  but since this is a dominant disorder so alteration in any one gene copy is sufficient  to cause the disorder.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endParaRPr lang="en-IN" dirty="0"/>
          </a:p>
        </p:txBody>
      </p:sp>
      <p:pic>
        <p:nvPicPr>
          <p:cNvPr id="8" name="Content Placeholder 7" descr="PX00009S_PRESENTATION.jpe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000" t="21852" r="81000" b="57407"/>
          <a:stretch>
            <a:fillRect/>
          </a:stretch>
        </p:blipFill>
        <p:spPr>
          <a:xfrm>
            <a:off x="5791200" y="2133582"/>
            <a:ext cx="1447800" cy="144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715000" y="3810000"/>
            <a:ext cx="1600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PX00009S_PRESENTATION.jpeg"/>
          <p:cNvPicPr>
            <a:picLocks noChangeAspect="1"/>
          </p:cNvPicPr>
          <p:nvPr/>
        </p:nvPicPr>
        <p:blipFill>
          <a:blip r:embed="rId3"/>
          <a:srcRect l="62000" t="62222" r="32000" b="18519"/>
          <a:stretch>
            <a:fillRect/>
          </a:stretch>
        </p:blipFill>
        <p:spPr>
          <a:xfrm>
            <a:off x="6781800" y="3962400"/>
            <a:ext cx="457200" cy="990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477000" y="4572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4343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mutation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72000" y="30480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542280">
            <a:off x="4495800" y="4419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Arial Black" pitchFamily="34" charset="0"/>
              </a:rPr>
              <a:t>X linked Recessive Inheritance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Examples:</a:t>
            </a:r>
          </a:p>
          <a:p>
            <a:r>
              <a:rPr lang="en-IN" dirty="0"/>
              <a:t>Haemophilia A and B</a:t>
            </a:r>
          </a:p>
          <a:p>
            <a:r>
              <a:rPr lang="en-IN" dirty="0" err="1"/>
              <a:t>Duchenne</a:t>
            </a:r>
            <a:r>
              <a:rPr lang="en-IN" dirty="0"/>
              <a:t> Muscular Dystrophy</a:t>
            </a:r>
          </a:p>
          <a:p>
            <a:r>
              <a:rPr lang="en-IN" dirty="0"/>
              <a:t>Glucose 6 phosphate </a:t>
            </a:r>
            <a:r>
              <a:rPr lang="en-IN" dirty="0" err="1"/>
              <a:t>dehydrogenase</a:t>
            </a:r>
            <a:r>
              <a:rPr lang="en-IN" dirty="0"/>
              <a:t> deficiency</a:t>
            </a:r>
          </a:p>
          <a:p>
            <a:r>
              <a:rPr lang="en-IN" dirty="0" err="1"/>
              <a:t>Color</a:t>
            </a:r>
            <a:r>
              <a:rPr lang="en-IN" dirty="0"/>
              <a:t> blindness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572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X linked Dominant Inheritance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4102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Examples:</a:t>
            </a:r>
          </a:p>
          <a:p>
            <a:pPr>
              <a:buClr>
                <a:schemeClr val="accent3"/>
              </a:buClr>
              <a:buFont typeface="Arial" pitchFamily="34" charset="0"/>
              <a:buChar char="•"/>
            </a:pPr>
            <a:r>
              <a:rPr lang="en-IN" sz="2400" dirty="0"/>
              <a:t>Vitamin D resistant rickets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itchFamily="34" charset="0"/>
              </a:rPr>
              <a:t>Y linked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 linked trait passes through Y chromosome from father to son.</a:t>
            </a:r>
          </a:p>
          <a:p>
            <a:r>
              <a:rPr lang="en-IN" dirty="0"/>
              <a:t>Such traits cannot be passed to daughters because they do not inherit Y chromosomes.</a:t>
            </a:r>
          </a:p>
          <a:p>
            <a:endParaRPr lang="en-IN" dirty="0"/>
          </a:p>
        </p:txBody>
      </p:sp>
      <p:pic>
        <p:nvPicPr>
          <p:cNvPr id="4" name="Picture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86200"/>
            <a:ext cx="2819400" cy="2590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itchFamily="34" charset="0"/>
              </a:rPr>
              <a:t>Y linked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Examples:</a:t>
            </a:r>
          </a:p>
          <a:p>
            <a:r>
              <a:rPr lang="en-IN" dirty="0" err="1"/>
              <a:t>Hypertrichosis</a:t>
            </a:r>
            <a:r>
              <a:rPr lang="en-IN" dirty="0"/>
              <a:t> of the ears (hairy ear)</a:t>
            </a:r>
          </a:p>
          <a:p>
            <a:r>
              <a:rPr lang="en-IN" dirty="0"/>
              <a:t>webbed toes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2255" t="44792" r="48463" b="31250"/>
          <a:stretch>
            <a:fillRect/>
          </a:stretch>
        </p:blipFill>
        <p:spPr bwMode="auto">
          <a:xfrm>
            <a:off x="533400" y="3886200"/>
            <a:ext cx="53340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6400800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err="1"/>
              <a:t>Hypertrichosis</a:t>
            </a:r>
            <a:r>
              <a:rPr lang="en-IN" b="1" dirty="0"/>
              <a:t> (hairy ear rims)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Pedigree chart  displays the members of a family affected  by a genetic disease in the form of a family tree.</a:t>
            </a:r>
          </a:p>
          <a:p>
            <a:endParaRPr lang="en-IN" sz="2000" dirty="0"/>
          </a:p>
          <a:p>
            <a:r>
              <a:rPr lang="en-IN" sz="2000" dirty="0"/>
              <a:t>Pedigree analysis is the study of such a chart to detect genetic diseases in a family by studying the inheritance of genes in humans</a:t>
            </a:r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7482" t="55208" r="41435" b="18750"/>
          <a:stretch>
            <a:fillRect/>
          </a:stretch>
        </p:blipFill>
        <p:spPr bwMode="auto">
          <a:xfrm>
            <a:off x="2743200" y="4648200"/>
            <a:ext cx="27432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shape represents each individual of the family.</a:t>
            </a:r>
          </a:p>
          <a:p>
            <a:r>
              <a:rPr lang="en-IN" sz="2000" dirty="0"/>
              <a:t> Squares represent males.</a:t>
            </a:r>
          </a:p>
          <a:p>
            <a:r>
              <a:rPr lang="en-IN" sz="2000" dirty="0"/>
              <a:t>Circles represent females.</a:t>
            </a:r>
          </a:p>
          <a:p>
            <a:r>
              <a:rPr lang="en-IN" sz="2000" dirty="0"/>
              <a:t> Lines connect the individuals to each other.</a:t>
            </a:r>
          </a:p>
          <a:p>
            <a:r>
              <a:rPr lang="en-IN" sz="2000" dirty="0"/>
              <a:t> A horizontal line connecting a male and female represents marriage.</a:t>
            </a:r>
          </a:p>
          <a:p>
            <a:r>
              <a:rPr lang="en-IN" sz="2000" dirty="0"/>
              <a:t>A vertical line and bracket connects parents to their children.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8697" t="61458" r="29722" b="10417"/>
          <a:stretch>
            <a:fillRect/>
          </a:stretch>
        </p:blipFill>
        <p:spPr bwMode="auto">
          <a:xfrm>
            <a:off x="1524000" y="4419600"/>
            <a:ext cx="541020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If a family member possesses a particular trait then the shapes are shaded to indicate it</a:t>
            </a:r>
          </a:p>
          <a:p>
            <a:r>
              <a:rPr lang="en-IN" sz="2000" dirty="0"/>
              <a:t> If an individual does not possess a trait, then the shape is not shaded.</a:t>
            </a:r>
          </a:p>
          <a:p>
            <a:r>
              <a:rPr lang="en-IN" sz="2000" dirty="0"/>
              <a:t>If there are any family member who are heterozygote or carrier then the shapes are half shaded.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6940" t="63542" r="24451" b="10417"/>
          <a:stretch>
            <a:fillRect/>
          </a:stretch>
        </p:blipFill>
        <p:spPr bwMode="auto">
          <a:xfrm>
            <a:off x="990600" y="4114800"/>
            <a:ext cx="63246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br>
              <a:rPr lang="en-IN" dirty="0">
                <a:latin typeface="Arial Black" pitchFamily="34" charset="0"/>
                <a:cs typeface="Aharoni" pitchFamily="2" charset="-79"/>
              </a:rPr>
            </a:br>
            <a:r>
              <a:rPr lang="en-IN" sz="3600" dirty="0">
                <a:latin typeface="Arial Black" pitchFamily="34" charset="0"/>
                <a:cs typeface="Aharoni" pitchFamily="2" charset="-79"/>
              </a:rPr>
              <a:t>Use of a pedigree chart: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Pedigrees can help predict the genotype of family members.</a:t>
            </a:r>
          </a:p>
          <a:p>
            <a:r>
              <a:rPr lang="en-IN" dirty="0"/>
              <a:t>If a trait is </a:t>
            </a:r>
            <a:r>
              <a:rPr lang="en-IN" b="1" dirty="0"/>
              <a:t>dominant, then all the family </a:t>
            </a:r>
            <a:r>
              <a:rPr lang="en-IN" dirty="0"/>
              <a:t>members who lack the trait must be </a:t>
            </a:r>
            <a:r>
              <a:rPr lang="en-IN" b="1" dirty="0"/>
              <a:t>homozygous recessive.</a:t>
            </a:r>
          </a:p>
          <a:p>
            <a:r>
              <a:rPr lang="en-IN" dirty="0"/>
              <a:t> If parents express the trait but </a:t>
            </a:r>
            <a:r>
              <a:rPr lang="en-IN" b="1" dirty="0"/>
              <a:t>at least one </a:t>
            </a:r>
            <a:r>
              <a:rPr lang="en-IN" dirty="0"/>
              <a:t>of their children does not, then the parents must be heterozygous for the trait.</a:t>
            </a:r>
          </a:p>
          <a:p>
            <a:pPr>
              <a:buNone/>
            </a:pPr>
            <a:r>
              <a:rPr lang="en-IN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5105400"/>
            <a:ext cx="6705600" cy="1752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Pedigrees are only helpful in predicting genotypes of individuals for a trait that is controlled by a single gene.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err="1">
                <a:latin typeface="Arial Black" pitchFamily="34" charset="0"/>
              </a:rPr>
              <a:t>Autosomal</a:t>
            </a:r>
            <a:r>
              <a:rPr lang="en-IN" sz="4000" dirty="0">
                <a:latin typeface="Arial Black" pitchFamily="34" charset="0"/>
              </a:rPr>
              <a:t> inheritance in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err="1"/>
              <a:t>Autosomal</a:t>
            </a:r>
            <a:r>
              <a:rPr lang="en-IN" sz="2000" dirty="0"/>
              <a:t> inheritance of a gene means that the gene is present on one of the </a:t>
            </a:r>
            <a:r>
              <a:rPr lang="en-IN" sz="2000" dirty="0" err="1"/>
              <a:t>autosomes</a:t>
            </a:r>
            <a:r>
              <a:rPr lang="en-IN" sz="2000" dirty="0"/>
              <a:t>. </a:t>
            </a:r>
          </a:p>
          <a:p>
            <a:r>
              <a:rPr lang="en-IN" sz="2000" dirty="0"/>
              <a:t>Males and females are equally likely to inherit the gene.</a:t>
            </a:r>
          </a:p>
          <a:p>
            <a:r>
              <a:rPr lang="en-IN" sz="2000" dirty="0"/>
              <a:t>Mutation of a gene in </a:t>
            </a:r>
            <a:r>
              <a:rPr lang="en-IN" sz="2000" dirty="0" err="1"/>
              <a:t>autosomal</a:t>
            </a:r>
            <a:r>
              <a:rPr lang="en-IN" sz="2000" dirty="0"/>
              <a:t> chromosome results in </a:t>
            </a:r>
            <a:r>
              <a:rPr lang="en-IN" sz="2000" dirty="0" err="1"/>
              <a:t>autosomal</a:t>
            </a:r>
            <a:r>
              <a:rPr lang="en-IN" sz="2000" dirty="0"/>
              <a:t> diseases.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382" t="55208" r="37921" b="20833"/>
          <a:stretch>
            <a:fillRect/>
          </a:stretch>
        </p:blipFill>
        <p:spPr bwMode="auto">
          <a:xfrm>
            <a:off x="1905000" y="3733800"/>
            <a:ext cx="551953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Autosomal dominant diseases usually appear in every generation of a family.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30480" t="44448" r="36336" b="15624"/>
          <a:stretch>
            <a:fillRect/>
          </a:stretch>
        </p:blipFill>
        <p:spPr bwMode="auto">
          <a:xfrm>
            <a:off x="2286000" y="3124200"/>
            <a:ext cx="44958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Autosomal recessive diseases appear less frequently in generations of a family.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9868" t="44792" r="39092" b="16667"/>
          <a:stretch>
            <a:fillRect/>
          </a:stretch>
        </p:blipFill>
        <p:spPr bwMode="auto">
          <a:xfrm>
            <a:off x="2438400" y="3429000"/>
            <a:ext cx="40386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IN" dirty="0"/>
              <a:t>X-linked recessive diseases appear more often in males.</a:t>
            </a:r>
          </a:p>
          <a:p>
            <a:r>
              <a:rPr lang="en-IN" dirty="0"/>
              <a:t>A male will be affected if he inherits just one copy of the disease gene because males only have one X chromosome.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1040" t="46875" r="36164" b="10417"/>
          <a:stretch>
            <a:fillRect/>
          </a:stretch>
        </p:blipFill>
        <p:spPr bwMode="auto">
          <a:xfrm>
            <a:off x="2819400" y="3733800"/>
            <a:ext cx="3962400" cy="290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itchFamily="34" charset="0"/>
                <a:cs typeface="Aharoni" pitchFamily="2" charset="-79"/>
              </a:rPr>
              <a:t>Pedigree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heterozygous female who carries a disease gene but does not express an X-linked recessive disorder is called a carrier.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26940" t="45833" r="40264" b="11458"/>
          <a:stretch>
            <a:fillRect/>
          </a:stretch>
        </p:blipFill>
        <p:spPr bwMode="auto">
          <a:xfrm>
            <a:off x="2286000" y="3505200"/>
            <a:ext cx="4267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itchFamily="34" charset="0"/>
              </a:rPr>
              <a:t>Pedigree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IN" dirty="0"/>
              <a:t>In X linked dominant disorder, a female will get the disease even if she has one diseased gene copy</a:t>
            </a:r>
          </a:p>
          <a:p>
            <a:r>
              <a:rPr lang="en-IN" dirty="0"/>
              <a:t>Fathers cannot transmit the disease to sons as they get only Y chromosome from their father.</a:t>
            </a:r>
          </a:p>
        </p:txBody>
      </p:sp>
      <p:pic>
        <p:nvPicPr>
          <p:cNvPr id="4" name="Picture 3" descr="1186px-Autosomal_Dominant_Pedigree_Chart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02631"/>
            <a:ext cx="3886200" cy="335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AB32-D146-4DB5-985C-9D0F035F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038600"/>
            <a:ext cx="8305800" cy="1981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D4D"/>
                </a:solidFill>
                <a:effectLst/>
                <a:latin typeface="Roboto" panose="020B0604020202020204" pitchFamily="2" charset="0"/>
              </a:rPr>
              <a:t>Indicate the pattern of inheritance.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B.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Recessive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1D24E-BAFE-40E8-A01A-83AB84849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6779" r="69613" b="62119"/>
          <a:stretch/>
        </p:blipFill>
        <p:spPr>
          <a:xfrm>
            <a:off x="2133600" y="1143000"/>
            <a:ext cx="4267200" cy="210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12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FC2D-B258-47A4-8EE7-E2B796A0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048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D4D"/>
                </a:solidFill>
                <a:effectLst/>
                <a:latin typeface="Roboto" panose="02000000000000000000" pitchFamily="2" charset="0"/>
              </a:rPr>
              <a:t>Indicate the pattern of inheritance.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Autosomal 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B.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Autosomal recessive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C.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Sex linked 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D.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Sex linked recessive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85890-0EA7-4E86-AF12-13DE8169C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1" t="26779" r="48631" b="62685"/>
          <a:stretch/>
        </p:blipFill>
        <p:spPr>
          <a:xfrm>
            <a:off x="2286000" y="743637"/>
            <a:ext cx="4572000" cy="2370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156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8AB9-BC55-4CC4-AC90-C9B6405F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67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D4D"/>
                </a:solidFill>
                <a:effectLst/>
                <a:latin typeface="Roboto" panose="02000000000000000000" pitchFamily="2" charset="0"/>
              </a:rPr>
              <a:t>Indicate the pattern of inheritance.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Autosomal 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B.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Autosomal recessive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C.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Sex linked 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D.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Sex linked recessive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F5B8A-65E5-479F-BB47-03203C2BA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36660" r="68334" b="50000"/>
          <a:stretch/>
        </p:blipFill>
        <p:spPr>
          <a:xfrm>
            <a:off x="2628900" y="838200"/>
            <a:ext cx="38862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4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1331-F9F4-4AB2-93F7-9E8801F2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895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D4D"/>
                </a:solidFill>
                <a:effectLst/>
                <a:latin typeface="Roboto" panose="02000000000000000000" pitchFamily="2" charset="0"/>
              </a:rPr>
              <a:t>Indicate the pattern of inheritance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Dominant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B.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Recessive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16DBB-18F5-4924-9819-AE255DBA3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7" t="36660" r="46667" b="50000"/>
          <a:stretch/>
        </p:blipFill>
        <p:spPr>
          <a:xfrm>
            <a:off x="2438400" y="914400"/>
            <a:ext cx="38100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41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4F3-0CA1-493E-B233-24B4DE86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95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D4D"/>
                </a:solidFill>
                <a:effectLst/>
                <a:latin typeface="Roboto" panose="02000000000000000000" pitchFamily="2" charset="0"/>
              </a:rPr>
              <a:t>Indicate the pattern of inheritance.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Autosomal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B.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X-Linked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C. 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Y-Linked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E1BC-5FE3-4BE9-A005-2CF810B8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55929" r="69167" b="32214"/>
          <a:stretch/>
        </p:blipFill>
        <p:spPr>
          <a:xfrm>
            <a:off x="2324100" y="762000"/>
            <a:ext cx="44958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89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err="1">
                <a:latin typeface="Arial Black" pitchFamily="34" charset="0"/>
              </a:rPr>
              <a:t>Autosomal</a:t>
            </a:r>
            <a:r>
              <a:rPr lang="en-IN" sz="4000" dirty="0">
                <a:latin typeface="Arial Black" pitchFamily="34" charset="0"/>
              </a:rPr>
              <a:t> inheritance in humans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Autosomal recessive disease-  Only mutation in both the alleles of the gene present in the respective homologous chromosomes  causes the disease.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Autosomal</a:t>
            </a:r>
            <a:r>
              <a:rPr lang="en-IN" sz="2000" dirty="0"/>
              <a:t> dominant disease- Mutation in any one of the alleles of the gene is  sufficient to cause the disease.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2709" t="68750" r="40263" b="16667"/>
          <a:stretch>
            <a:fillRect/>
          </a:stretch>
        </p:blipFill>
        <p:spPr bwMode="auto">
          <a:xfrm>
            <a:off x="3886200" y="2667000"/>
            <a:ext cx="1295400" cy="1511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Content Placeholder 4" descr="Autosomal-dominant-inheritance-Reproduced-with-permission-from.png"/>
          <p:cNvPicPr>
            <a:picLocks noChangeAspect="1"/>
          </p:cNvPicPr>
          <p:nvPr/>
        </p:nvPicPr>
        <p:blipFill>
          <a:blip r:embed="rId3"/>
          <a:srcRect l="16191" t="7993" r="70722" b="69439"/>
          <a:stretch>
            <a:fillRect/>
          </a:stretch>
        </p:blipFill>
        <p:spPr>
          <a:xfrm>
            <a:off x="3886200" y="5181600"/>
            <a:ext cx="1295400" cy="1403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259F0-A2E3-4C2C-8978-BB85613EE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674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52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Arial Black" pitchFamily="34" charset="0"/>
              </a:rPr>
              <a:t>Autosomal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855248"/>
            <a:ext cx="4497388" cy="659352"/>
          </a:xfrm>
        </p:spPr>
        <p:txBody>
          <a:bodyPr/>
          <a:lstStyle/>
          <a:p>
            <a:r>
              <a:rPr lang="en-IN" dirty="0"/>
              <a:t>Autosomal Recessive Disorder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495801" y="1859757"/>
            <a:ext cx="4648200" cy="654843"/>
          </a:xfrm>
        </p:spPr>
        <p:txBody>
          <a:bodyPr>
            <a:noAutofit/>
          </a:bodyPr>
          <a:lstStyle/>
          <a:p>
            <a:r>
              <a:rPr lang="en-IN" dirty="0"/>
              <a:t>Autosomal Dominant Disorder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0" y="2514600"/>
            <a:ext cx="4497388" cy="4343400"/>
          </a:xfrm>
        </p:spPr>
        <p:txBody>
          <a:bodyPr/>
          <a:lstStyle/>
          <a:p>
            <a:r>
              <a:rPr lang="en-IN" sz="2000" dirty="0"/>
              <a:t>Autosomal recessive disorder means both the alleles of a gene must be abnormal to cause disease.</a:t>
            </a:r>
          </a:p>
          <a:p>
            <a:pPr>
              <a:buNone/>
            </a:pPr>
            <a:r>
              <a:rPr lang="en-IN" sz="2000" dirty="0"/>
              <a:t> </a:t>
            </a:r>
          </a:p>
          <a:p>
            <a:r>
              <a:rPr lang="en-IN" sz="2000" dirty="0"/>
              <a:t>People with only one defective gene in the gene pair are  not affected with the disease. They are carriers.</a:t>
            </a:r>
          </a:p>
          <a:p>
            <a:endParaRPr lang="en-IN" sz="2000" dirty="0"/>
          </a:p>
          <a:p>
            <a:r>
              <a:rPr lang="en-IN" sz="2000" dirty="0"/>
              <a:t>One must inherit two mutated genes, one from each parent to get the disease.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498975" cy="4343400"/>
          </a:xfrm>
        </p:spPr>
        <p:txBody>
          <a:bodyPr>
            <a:normAutofit/>
          </a:bodyPr>
          <a:lstStyle/>
          <a:p>
            <a:r>
              <a:rPr lang="en-IN" sz="2000" dirty="0"/>
              <a:t>Autosomal dominant disorders occur when only one abnormal copy of an </a:t>
            </a:r>
            <a:r>
              <a:rPr lang="en-IN" sz="2000" dirty="0" err="1"/>
              <a:t>autosomal</a:t>
            </a:r>
            <a:r>
              <a:rPr lang="en-IN" sz="2000" dirty="0"/>
              <a:t> gene is sufficient to cause disease. </a:t>
            </a:r>
          </a:p>
          <a:p>
            <a:r>
              <a:rPr lang="en-IN" sz="2000" dirty="0"/>
              <a:t>There can be no carriers for this type of disorder. So affected individuals have one normal and one mutated allele. </a:t>
            </a:r>
          </a:p>
          <a:p>
            <a:r>
              <a:rPr lang="en-IN" sz="2000" dirty="0"/>
              <a:t>Autosomal dominant disorders can therefore be inherited from one affected parent having one abnormal copy of the gene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Arial Black" pitchFamily="34" charset="0"/>
              </a:rPr>
              <a:t>Autosomal Recessive Disorder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Examples:</a:t>
            </a:r>
          </a:p>
          <a:p>
            <a:r>
              <a:rPr lang="en-IN" dirty="0" err="1"/>
              <a:t>Phenylketonuria</a:t>
            </a:r>
            <a:r>
              <a:rPr lang="en-IN" dirty="0"/>
              <a:t> (PKU)</a:t>
            </a:r>
          </a:p>
          <a:p>
            <a:r>
              <a:rPr lang="en-IN" dirty="0"/>
              <a:t>Cystic fibrosis</a:t>
            </a:r>
          </a:p>
          <a:p>
            <a:r>
              <a:rPr lang="en-IN" dirty="0"/>
              <a:t> Sickle cell </a:t>
            </a:r>
            <a:r>
              <a:rPr lang="en-IN" dirty="0" err="1"/>
              <a:t>anemia</a:t>
            </a:r>
            <a:r>
              <a:rPr lang="en-IN" dirty="0"/>
              <a:t>  </a:t>
            </a:r>
          </a:p>
          <a:p>
            <a:r>
              <a:rPr lang="en-IN" dirty="0"/>
              <a:t>Tay-Sachs disease.</a:t>
            </a:r>
          </a:p>
          <a:p>
            <a:r>
              <a:rPr lang="en-IN" dirty="0" err="1"/>
              <a:t>Thalassaemia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9283" t="17708" r="32064" b="26042"/>
          <a:stretch>
            <a:fillRect/>
          </a:stretch>
        </p:blipFill>
        <p:spPr bwMode="auto">
          <a:xfrm>
            <a:off x="4876800" y="2223655"/>
            <a:ext cx="3429000" cy="2805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876800" y="5193268"/>
            <a:ext cx="327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Sickle cell </a:t>
            </a:r>
            <a:r>
              <a:rPr lang="en-IN" dirty="0" err="1"/>
              <a:t>anemia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Arial Black" pitchFamily="34" charset="0"/>
              </a:rPr>
              <a:t>Autosomal Dominant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Examples:</a:t>
            </a:r>
          </a:p>
          <a:p>
            <a:r>
              <a:rPr lang="en-IN" dirty="0"/>
              <a:t>Huntington’s disease</a:t>
            </a:r>
          </a:p>
          <a:p>
            <a:r>
              <a:rPr lang="en-IN" dirty="0" err="1"/>
              <a:t>Pseudoachondroplasia</a:t>
            </a:r>
            <a:endParaRPr lang="en-IN" dirty="0"/>
          </a:p>
          <a:p>
            <a:r>
              <a:rPr lang="en-IN" dirty="0"/>
              <a:t>Marfan's syndrome</a:t>
            </a:r>
          </a:p>
          <a:p>
            <a:r>
              <a:rPr lang="en-IN" dirty="0" err="1"/>
              <a:t>Brachydactyly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91645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81200"/>
            <a:ext cx="2819400" cy="3861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0" y="6096000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Brachydactyly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itchFamily="34" charset="0"/>
              </a:rPr>
              <a:t>Human Sex Chromosomes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IN" sz="2000" dirty="0"/>
              <a:t>Sex of an individual is determined by a special pair of chromosomes called sex chromosomes.</a:t>
            </a:r>
          </a:p>
          <a:p>
            <a:r>
              <a:rPr lang="en-IN" sz="2000" dirty="0"/>
              <a:t>Humans have 46 chromosomes: 22 homologous pairs of </a:t>
            </a:r>
            <a:r>
              <a:rPr lang="en-IN" sz="2000" dirty="0" err="1"/>
              <a:t>autosomes</a:t>
            </a:r>
            <a:r>
              <a:rPr lang="en-IN" sz="2000" dirty="0"/>
              <a:t> and 2 sex chromosomes.</a:t>
            </a:r>
          </a:p>
          <a:p>
            <a:r>
              <a:rPr lang="en-IN" sz="2000" dirty="0"/>
              <a:t>Females: have a pair of identical sex chromosomes called the X chromosomes (XX)</a:t>
            </a:r>
          </a:p>
          <a:p>
            <a:r>
              <a:rPr lang="en-IN" sz="2000" dirty="0"/>
              <a:t>Males: have a non-identical pair, consisting of one X and one Y ( XY).</a:t>
            </a:r>
          </a:p>
          <a:p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4597" t="31250" r="34993" b="22917"/>
          <a:stretch>
            <a:fillRect/>
          </a:stretch>
        </p:blipFill>
        <p:spPr bwMode="auto">
          <a:xfrm>
            <a:off x="1981200" y="4088296"/>
            <a:ext cx="4343400" cy="2769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itchFamily="34" charset="0"/>
              </a:rPr>
              <a:t>Sex determination in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IN" sz="2000" dirty="0"/>
              <a:t>Females- During meiosis the two X chromosomes pair and segregate like </a:t>
            </a:r>
            <a:r>
              <a:rPr lang="en-IN" sz="2000" dirty="0" err="1"/>
              <a:t>autosomes</a:t>
            </a:r>
            <a:r>
              <a:rPr lang="en-IN" sz="2000" dirty="0"/>
              <a:t> so that each egg receives one X chromosome.</a:t>
            </a:r>
          </a:p>
          <a:p>
            <a:endParaRPr lang="en-IN" sz="2000" dirty="0"/>
          </a:p>
          <a:p>
            <a:r>
              <a:rPr lang="en-IN" sz="2000" dirty="0"/>
              <a:t>Males – During meiosis the X and the Y chromosomes pair over a short region, which ensures that the X and Y separate creating two types of sperm. So half of the sperms have X and the other half have Y.</a:t>
            </a:r>
          </a:p>
          <a:p>
            <a:endParaRPr lang="en-IN" dirty="0"/>
          </a:p>
        </p:txBody>
      </p:sp>
      <p:pic>
        <p:nvPicPr>
          <p:cNvPr id="4" name="Picture 3" descr="9-9.jpg"/>
          <p:cNvPicPr>
            <a:picLocks noChangeAspect="1"/>
          </p:cNvPicPr>
          <p:nvPr/>
        </p:nvPicPr>
        <p:blipFill>
          <a:blip r:embed="rId2" cstate="print"/>
          <a:srcRect l="32889" t="20000" r="29778" b="23333"/>
          <a:stretch>
            <a:fillRect/>
          </a:stretch>
        </p:blipFill>
        <p:spPr>
          <a:xfrm>
            <a:off x="914400" y="3810000"/>
            <a:ext cx="1295400" cy="2752725"/>
          </a:xfrm>
          <a:prstGeom prst="rect">
            <a:avLst/>
          </a:prstGeom>
        </p:spPr>
      </p:pic>
      <p:pic>
        <p:nvPicPr>
          <p:cNvPr id="5" name="Picture 4" descr="cute-boy-cartoon-illustration-90163697.jpg"/>
          <p:cNvPicPr>
            <a:picLocks noChangeAspect="1"/>
          </p:cNvPicPr>
          <p:nvPr/>
        </p:nvPicPr>
        <p:blipFill>
          <a:blip r:embed="rId3"/>
          <a:srcRect l="15625" r="12500"/>
          <a:stretch>
            <a:fillRect/>
          </a:stretch>
        </p:blipFill>
        <p:spPr>
          <a:xfrm>
            <a:off x="4724400" y="3733800"/>
            <a:ext cx="1916906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802868"/>
            <a:ext cx="6858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XX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24597" t="43860" r="62642" b="22917"/>
          <a:stretch>
            <a:fillRect/>
          </a:stretch>
        </p:blipFill>
        <p:spPr bwMode="auto">
          <a:xfrm>
            <a:off x="2362200" y="4495800"/>
            <a:ext cx="676747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 l="55082" t="43860" r="34993" b="22917"/>
          <a:stretch>
            <a:fillRect/>
          </a:stretch>
        </p:blipFill>
        <p:spPr bwMode="auto">
          <a:xfrm>
            <a:off x="6858000" y="4419600"/>
            <a:ext cx="538179" cy="1012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705600" y="5867400"/>
            <a:ext cx="762000" cy="381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XY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i="1" dirty="0">
                <a:latin typeface="Arial Black" pitchFamily="34" charset="0"/>
              </a:rPr>
              <a:t>Drosophila </a:t>
            </a:r>
            <a:r>
              <a:rPr lang="en-IN" sz="3200" i="1" dirty="0" err="1">
                <a:latin typeface="Arial Black" pitchFamily="34" charset="0"/>
              </a:rPr>
              <a:t>melanogaster</a:t>
            </a:r>
            <a:r>
              <a:rPr lang="en-IN" sz="3200" i="1" dirty="0">
                <a:latin typeface="Arial Black" pitchFamily="34" charset="0"/>
              </a:rPr>
              <a:t>- </a:t>
            </a:r>
            <a:r>
              <a:rPr lang="en-IN" sz="3200" dirty="0">
                <a:latin typeface="Arial Black" pitchFamily="34" charset="0"/>
              </a:rPr>
              <a:t>Model organism for studying sex linked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r>
              <a:rPr lang="en-IN" dirty="0"/>
              <a:t>Inheritance patterns of sex chromosomes was first investigated in the fruit fly </a:t>
            </a:r>
            <a:r>
              <a:rPr lang="en-IN" i="1" dirty="0"/>
              <a:t>Drosophila </a:t>
            </a:r>
            <a:r>
              <a:rPr lang="en-IN" i="1" dirty="0" err="1"/>
              <a:t>melanogaster</a:t>
            </a:r>
            <a:r>
              <a:rPr lang="en-IN" i="1" dirty="0"/>
              <a:t>.</a:t>
            </a:r>
          </a:p>
          <a:p>
            <a:endParaRPr lang="en-IN" dirty="0"/>
          </a:p>
        </p:txBody>
      </p:sp>
      <p:pic>
        <p:nvPicPr>
          <p:cNvPr id="4" name="Picture 3" descr="download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38600"/>
            <a:ext cx="4191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1090</Words>
  <Application>Microsoft Office PowerPoint</Application>
  <PresentationFormat>On-screen Show (4:3)</PresentationFormat>
  <Paragraphs>144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 CENA</vt:lpstr>
      <vt:lpstr>Arial</vt:lpstr>
      <vt:lpstr>Arial Black</vt:lpstr>
      <vt:lpstr>Calibri</vt:lpstr>
      <vt:lpstr>Constantia</vt:lpstr>
      <vt:lpstr>Helvetica</vt:lpstr>
      <vt:lpstr>Roboto</vt:lpstr>
      <vt:lpstr>Wingdings 2</vt:lpstr>
      <vt:lpstr>Flow</vt:lpstr>
      <vt:lpstr>Inheritance and Pedigree Analysis</vt:lpstr>
      <vt:lpstr>Autosomal inheritance in humans</vt:lpstr>
      <vt:lpstr>Autosomal inheritance in humans</vt:lpstr>
      <vt:lpstr>Autosomal Inheritance</vt:lpstr>
      <vt:lpstr>Autosomal Recessive Disorder</vt:lpstr>
      <vt:lpstr>Autosomal Dominant Disorder</vt:lpstr>
      <vt:lpstr>Human Sex Chromosomes</vt:lpstr>
      <vt:lpstr>Sex determination in humans</vt:lpstr>
      <vt:lpstr>Drosophila melanogaster- Model organism for studying sex linked inheritance</vt:lpstr>
      <vt:lpstr>Sex linked Inheritance</vt:lpstr>
      <vt:lpstr>X linked Recessive Inheritance</vt:lpstr>
      <vt:lpstr>X linked Dominant Inheritance</vt:lpstr>
      <vt:lpstr>X linked Recessive Inheritance</vt:lpstr>
      <vt:lpstr>Y linked Inheritance</vt:lpstr>
      <vt:lpstr>Y linked Inheritance</vt:lpstr>
      <vt:lpstr>Pedigree</vt:lpstr>
      <vt:lpstr>Pedigree</vt:lpstr>
      <vt:lpstr>Pedigree</vt:lpstr>
      <vt:lpstr>Pedigree Use of a pedigree chart:</vt:lpstr>
      <vt:lpstr>Pedigree</vt:lpstr>
      <vt:lpstr>Pedigree</vt:lpstr>
      <vt:lpstr>Pedigree</vt:lpstr>
      <vt:lpstr>Pedigree</vt:lpstr>
      <vt:lpstr>Pedigree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Jayasri Das Sarma</cp:lastModifiedBy>
  <cp:revision>26</cp:revision>
  <dcterms:created xsi:type="dcterms:W3CDTF">2006-08-16T00:00:00Z</dcterms:created>
  <dcterms:modified xsi:type="dcterms:W3CDTF">2022-04-29T08:21:33Z</dcterms:modified>
</cp:coreProperties>
</file>