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2" r:id="rId7"/>
    <p:sldId id="268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2" r:id="rId16"/>
    <p:sldId id="271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14ABB-E370-437F-8D21-AA9032838CFA}" type="datetimeFigureOut">
              <a:rPr lang="en-US" smtClean="0"/>
              <a:pPr/>
              <a:t>17-Feb-22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25675-25A8-49D1-9F85-78431A1B0FF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5675-25A8-49D1-9F85-78431A1B0FF6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17-Feb-22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17-Feb-22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851648" cy="1219200"/>
          </a:xfrm>
        </p:spPr>
        <p:txBody>
          <a:bodyPr>
            <a:noAutofit/>
          </a:bodyPr>
          <a:lstStyle/>
          <a:p>
            <a:pPr algn="ctr"/>
            <a:r>
              <a:rPr lang="en-IN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Why are we doing ethical practices?</a:t>
            </a:r>
            <a:endParaRPr lang="en-GB" sz="3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8077200" cy="5257800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 smtClean="0"/>
              <a:t>Ethics teaches us not only to think about </a:t>
            </a:r>
            <a:r>
              <a:rPr lang="en-US" sz="2000" dirty="0" smtClean="0"/>
              <a:t>ourselves</a:t>
            </a:r>
            <a:r>
              <a:rPr lang="en-US" sz="2000" b="1" dirty="0" smtClean="0"/>
              <a:t> but to others from a justified moral ground that could make happiness, utility, </a:t>
            </a:r>
            <a:endParaRPr lang="en-US" sz="2000" dirty="0" smtClean="0"/>
          </a:p>
          <a:p>
            <a:pPr algn="just"/>
            <a:r>
              <a:rPr lang="en-US" sz="2000" b="1" dirty="0" smtClean="0"/>
              <a:t>good, or right for others, including the agent.</a:t>
            </a:r>
            <a:endParaRPr lang="en-US" sz="2000" dirty="0" smtClean="0"/>
          </a:p>
          <a:p>
            <a:pPr algn="just"/>
            <a:r>
              <a:rPr lang="en-US" sz="2000" b="1" i="1" dirty="0" smtClean="0"/>
              <a:t>Utilitarianism</a:t>
            </a:r>
            <a:r>
              <a:rPr lang="en-US" sz="2000" b="1" dirty="0" smtClean="0"/>
              <a:t> acts to </a:t>
            </a:r>
            <a:r>
              <a:rPr lang="en-US" sz="2000" dirty="0" smtClean="0"/>
              <a:t>maximize</a:t>
            </a:r>
            <a:r>
              <a:rPr lang="en-US" sz="2000" b="1" dirty="0" smtClean="0"/>
              <a:t> utility or happiness by minimizing pain, </a:t>
            </a:r>
            <a:r>
              <a:rPr lang="en-US" sz="2000" dirty="0" smtClean="0"/>
              <a:t>following </a:t>
            </a:r>
            <a:r>
              <a:rPr lang="en-US" sz="2000" b="1" dirty="0" smtClean="0"/>
              <a:t>the rule or act consequence that would be more suitable for the majority of the people.</a:t>
            </a:r>
            <a:endParaRPr lang="en-US" sz="2000" dirty="0" smtClean="0"/>
          </a:p>
          <a:p>
            <a:pPr algn="just"/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i="1" dirty="0" smtClean="0"/>
              <a:t>Kantian</a:t>
            </a:r>
            <a:r>
              <a:rPr lang="en-US" sz="2000" b="1" dirty="0" smtClean="0"/>
              <a:t> believe that we should not </a:t>
            </a:r>
            <a:r>
              <a:rPr lang="en-US" sz="2000" dirty="0" smtClean="0"/>
              <a:t>prioritize</a:t>
            </a:r>
            <a:r>
              <a:rPr lang="en-US" sz="2000" b="1" dirty="0" smtClean="0"/>
              <a:t> the consequence of a particular action</a:t>
            </a:r>
            <a:r>
              <a:rPr lang="en-US" sz="2000" dirty="0" smtClean="0"/>
              <a:t>; instead</a:t>
            </a:r>
            <a:r>
              <a:rPr lang="en-US" sz="2000" b="1" dirty="0" smtClean="0"/>
              <a:t>, we need to </a:t>
            </a:r>
            <a:r>
              <a:rPr lang="en-US" sz="2000" dirty="0" smtClean="0"/>
              <a:t>prioritize</a:t>
            </a:r>
            <a:r>
              <a:rPr lang="en-US" sz="2000" b="1" dirty="0" smtClean="0"/>
              <a:t> the </a:t>
            </a:r>
            <a:r>
              <a:rPr lang="en-US" sz="2000" dirty="0" smtClean="0"/>
              <a:t>agent's intention</a:t>
            </a:r>
            <a:r>
              <a:rPr lang="en-US" sz="2000" b="1" dirty="0" smtClean="0"/>
              <a:t>. </a:t>
            </a:r>
            <a:endParaRPr lang="en-US" sz="2000" dirty="0" smtClean="0"/>
          </a:p>
          <a:p>
            <a:pPr algn="just"/>
            <a:r>
              <a:rPr lang="en-US" sz="2000" b="1" dirty="0" smtClean="0"/>
              <a:t>Kantianism follows the criterion to be a moral agent:</a:t>
            </a:r>
            <a:endParaRPr lang="en-US" sz="2000" dirty="0" smtClean="0"/>
          </a:p>
          <a:p>
            <a:pPr algn="just"/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a)</a:t>
            </a:r>
            <a:r>
              <a:rPr lang="en-US" sz="2000" dirty="0" smtClean="0"/>
              <a:t>Goodwill</a:t>
            </a:r>
            <a:r>
              <a:rPr lang="en-US" sz="2000" b="1" dirty="0" smtClean="0"/>
              <a:t> (intention centric)</a:t>
            </a:r>
            <a:endParaRPr lang="en-US" sz="2000" dirty="0" smtClean="0"/>
          </a:p>
          <a:p>
            <a:pPr algn="just"/>
            <a:r>
              <a:rPr lang="en-US" sz="2000" b="1" dirty="0" smtClean="0"/>
              <a:t>b)Duty for duty’s sake</a:t>
            </a:r>
            <a:endParaRPr lang="en-US" sz="2000" dirty="0" smtClean="0"/>
          </a:p>
          <a:p>
            <a:pPr algn="just"/>
            <a:r>
              <a:rPr lang="en-US" sz="2000" b="1" dirty="0" smtClean="0"/>
              <a:t>c)Categorical imperative</a:t>
            </a:r>
            <a:endParaRPr lang="en-US" sz="2000" dirty="0" smtClean="0"/>
          </a:p>
          <a:p>
            <a:pPr marL="457200" indent="-457200" algn="l"/>
            <a:endParaRPr lang="en-IN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/>
            <a:endParaRPr lang="en-IN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/>
            <a:endParaRPr lang="en-IN" sz="19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GB" sz="1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IN" sz="3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Virtuous Flourishing</a:t>
            </a:r>
          </a:p>
          <a:p>
            <a:r>
              <a:rPr lang="en-US" sz="3200" b="1" dirty="0" smtClean="0"/>
              <a:t>Virtuous flourishing is not any </a:t>
            </a:r>
            <a:r>
              <a:rPr lang="en-US" sz="3200" dirty="0" smtClean="0"/>
              <a:t>kind</a:t>
            </a:r>
            <a:r>
              <a:rPr lang="en-US" sz="3200" b="1" dirty="0" smtClean="0"/>
              <a:t> of</a:t>
            </a:r>
            <a:r>
              <a:rPr lang="en-US" sz="3200" dirty="0" smtClean="0"/>
              <a:t> </a:t>
            </a:r>
            <a:r>
              <a:rPr lang="en-US" sz="3200" b="1" dirty="0" smtClean="0"/>
              <a:t>flourishing</a:t>
            </a:r>
            <a:r>
              <a:rPr lang="en-US" sz="3200" dirty="0" smtClean="0"/>
              <a:t> </a:t>
            </a:r>
            <a:r>
              <a:rPr lang="en-US" sz="3200" b="1" dirty="0" smtClean="0"/>
              <a:t>of your health or physical beauty. </a:t>
            </a:r>
            <a:endParaRPr lang="en-US" sz="3200" dirty="0" smtClean="0"/>
          </a:p>
          <a:p>
            <a:r>
              <a:rPr lang="en-US" sz="3200" b="1" dirty="0" smtClean="0"/>
              <a:t>Here flourishing means leading a proper life and being a good human.</a:t>
            </a:r>
            <a:endParaRPr lang="en-US" sz="3200" dirty="0" smtClean="0"/>
          </a:p>
          <a:p>
            <a:r>
              <a:rPr lang="en-US" sz="3200" b="1" dirty="0" smtClean="0"/>
              <a:t>An aspiration of attaining a higher life through </a:t>
            </a:r>
            <a:r>
              <a:rPr lang="en-US" sz="3200" dirty="0" smtClean="0"/>
              <a:t>practicing </a:t>
            </a:r>
            <a:r>
              <a:rPr lang="en-US" sz="3200" b="1" dirty="0" smtClean="0"/>
              <a:t>virtue</a:t>
            </a:r>
            <a:r>
              <a:rPr lang="en-US" sz="3200" dirty="0" smtClean="0"/>
              <a:t> </a:t>
            </a:r>
            <a:r>
              <a:rPr lang="en-US" sz="3200" b="1" dirty="0" smtClean="0"/>
              <a:t>or valuing virtue is an indispensable part of virtuous flourishing.</a:t>
            </a:r>
            <a:endParaRPr lang="en-US" sz="3200" dirty="0" smtClean="0"/>
          </a:p>
          <a:p>
            <a:r>
              <a:rPr lang="en-US" sz="3200" b="1" dirty="0" smtClean="0"/>
              <a:t>Virtue or being virtuous is an ethical ideal that could be attainable.</a:t>
            </a:r>
            <a:endParaRPr lang="en-US" sz="32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52400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/>
          <a:lstStyle/>
          <a:p>
            <a:pPr algn="just"/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Kant or Utilitarianism, ethics is the study of rules and moral principles that one should draw up impartially, but for Aristotle, ethics is a system of personal development.</a:t>
            </a:r>
          </a:p>
          <a:p>
            <a:pPr algn="just">
              <a:buNone/>
            </a:pPr>
            <a:endParaRPr lang="en-IN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Aristotle, ethics is the study of how to be a virtuous human being.</a:t>
            </a:r>
          </a:p>
          <a:p>
            <a:pPr algn="just"/>
            <a:endParaRPr lang="en-IN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>
              <a:buNone/>
            </a:pPr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A  good human being is an individual who performs what human beings are meant to do well.</a:t>
            </a: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sp>
        <p:nvSpPr>
          <p:cNvPr id="4" name="Down Arrow 3"/>
          <p:cNvSpPr/>
          <p:nvPr/>
        </p:nvSpPr>
        <p:spPr>
          <a:xfrm>
            <a:off x="4343400" y="4191000"/>
            <a:ext cx="484632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6072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¨</a:t>
            </a:r>
            <a:r>
              <a:rPr lang="en-US" b="1" dirty="0" smtClean="0"/>
              <a:t>Acquiring  virtue is a matter of degree.</a:t>
            </a:r>
            <a:endParaRPr lang="en-US" dirty="0" smtClean="0"/>
          </a:p>
          <a:p>
            <a:pPr algn="just"/>
            <a:r>
              <a:rPr lang="en-US" dirty="0" smtClean="0"/>
              <a:t>¨</a:t>
            </a:r>
            <a:r>
              <a:rPr lang="en-US" b="1" dirty="0" smtClean="0"/>
              <a:t>Virtues are a kind of constitutive relation that </a:t>
            </a:r>
            <a:r>
              <a:rPr lang="en-US" b="1" dirty="0" smtClean="0"/>
              <a:t>effects </a:t>
            </a:r>
            <a:r>
              <a:rPr lang="en-US" b="1" dirty="0" smtClean="0"/>
              <a:t>between virtues and good life. </a:t>
            </a:r>
            <a:r>
              <a:rPr lang="en-US" dirty="0" smtClean="0"/>
              <a:t>It</a:t>
            </a:r>
            <a:r>
              <a:rPr lang="en-US" b="1" dirty="0" smtClean="0"/>
              <a:t> would be tough to define a good life without referring to virtue.</a:t>
            </a:r>
            <a:endParaRPr lang="en-US" dirty="0" smtClean="0"/>
          </a:p>
          <a:p>
            <a:pPr algn="just"/>
            <a:r>
              <a:rPr lang="en-US" dirty="0" smtClean="0"/>
              <a:t>¨</a:t>
            </a:r>
            <a:r>
              <a:rPr lang="en-US" b="1" dirty="0" smtClean="0"/>
              <a:t>Any practices are social activities</a:t>
            </a:r>
            <a:r>
              <a:rPr lang="en-US" dirty="0" smtClean="0"/>
              <a:t>,</a:t>
            </a:r>
            <a:r>
              <a:rPr lang="en-US" b="1" dirty="0" smtClean="0"/>
              <a:t> and Alasdair </a:t>
            </a:r>
            <a:r>
              <a:rPr lang="en-US" b="1" dirty="0" err="1" smtClean="0"/>
              <a:t>MacIntyre</a:t>
            </a:r>
            <a:r>
              <a:rPr lang="en-US" b="1" dirty="0" smtClean="0"/>
              <a:t> considers that virtue as a quality enables us to </a:t>
            </a:r>
            <a:r>
              <a:rPr lang="en-US" dirty="0" smtClean="0"/>
              <a:t>engage</a:t>
            </a:r>
            <a:r>
              <a:rPr lang="en-US" b="1" dirty="0" smtClean="0"/>
              <a:t> in practices that would be beneficial. Here the continuous practices would benefit a practitioner to become a virtuous being since any practice is </a:t>
            </a:r>
            <a:r>
              <a:rPr lang="en-US" b="1" dirty="0" smtClean="0"/>
              <a:t>enveloping </a:t>
            </a:r>
            <a:r>
              <a:rPr lang="en-US" b="1" dirty="0" smtClean="0"/>
              <a:t>in social life</a:t>
            </a:r>
            <a:r>
              <a:rPr lang="en-US" dirty="0" smtClean="0"/>
              <a:t>. One</a:t>
            </a:r>
            <a:r>
              <a:rPr lang="en-US" b="1" dirty="0" smtClean="0"/>
              <a:t> can </a:t>
            </a:r>
            <a:r>
              <a:rPr lang="en-US" dirty="0" smtClean="0"/>
              <a:t>practice</a:t>
            </a:r>
            <a:r>
              <a:rPr lang="en-US" b="1" dirty="0" smtClean="0"/>
              <a:t> certain professions or qualities like teaching as </a:t>
            </a:r>
            <a:r>
              <a:rPr lang="en-US" dirty="0" smtClean="0"/>
              <a:t>a </a:t>
            </a:r>
            <a:r>
              <a:rPr lang="en-US" b="1" dirty="0" smtClean="0"/>
              <a:t>profession or friendship as a quality that looks beneficial. 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228600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/>
          <a:lstStyle/>
          <a:p>
            <a:pPr algn="just"/>
            <a:r>
              <a:rPr lang="en-US" b="1" dirty="0" smtClean="0"/>
              <a:t>Virtues are a kind of </a:t>
            </a:r>
            <a:r>
              <a:rPr lang="en-US" b="1" dirty="0" smtClean="0"/>
              <a:t>disposition/character </a:t>
            </a:r>
            <a:r>
              <a:rPr lang="en-US" b="1" dirty="0" smtClean="0"/>
              <a:t>for making the right choice. One could develop it only by experience and practice.</a:t>
            </a:r>
          </a:p>
          <a:p>
            <a:pPr algn="just"/>
            <a:r>
              <a:rPr lang="en-US" b="1" dirty="0" smtClean="0"/>
              <a:t>Virtues are not any inborn knowledge.</a:t>
            </a:r>
          </a:p>
          <a:p>
            <a:pPr algn="just"/>
            <a:r>
              <a:rPr lang="en-US" b="1" dirty="0" smtClean="0"/>
              <a:t>Aristotle sketches that an agent’s good life relies on certain kinds of activities that manifest certain dispositions for choices. These choices are not inborn; instead, it sounds preferential. What’s sort of virtue one has to maintain as a “choice of disposition’ would partly depend on what kind of person you are in general.   </a:t>
            </a:r>
            <a:endParaRPr lang="en-US" dirty="0" smtClean="0"/>
          </a:p>
          <a:p>
            <a:pPr algn="just"/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Different form of Virtue Ethics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There are </a:t>
            </a:r>
            <a:r>
              <a:rPr lang="en-US" b="1" dirty="0" smtClean="0"/>
              <a:t>different </a:t>
            </a:r>
            <a:r>
              <a:rPr lang="en-US" b="1" dirty="0" smtClean="0"/>
              <a:t>types of Virtue Ethics available in </a:t>
            </a:r>
            <a:r>
              <a:rPr lang="en-US" b="1" dirty="0" smtClean="0"/>
              <a:t>philosophy</a:t>
            </a:r>
            <a:r>
              <a:rPr lang="en-US" b="1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A</a:t>
            </a:r>
            <a:r>
              <a:rPr lang="en-US" dirty="0" smtClean="0"/>
              <a:t>) </a:t>
            </a:r>
            <a:r>
              <a:rPr lang="en-US" b="1" dirty="0" smtClean="0"/>
              <a:t>EUDAIMONISM</a:t>
            </a:r>
            <a:r>
              <a:rPr lang="en-US" b="1" dirty="0" smtClean="0"/>
              <a:t>:</a:t>
            </a:r>
            <a:endParaRPr lang="en-US" dirty="0" smtClean="0"/>
          </a:p>
          <a:p>
            <a:pPr algn="just">
              <a:buNone/>
            </a:pPr>
            <a:r>
              <a:rPr lang="en-US" b="1" dirty="0" smtClean="0"/>
              <a:t>	Aristotle used the term ‘Eudemonia’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dirty="0" smtClean="0"/>
              <a:t>which</a:t>
            </a:r>
            <a:r>
              <a:rPr lang="en-US" b="1" dirty="0" smtClean="0"/>
              <a:t> literally means “happiness”. Someone may consider it as well-being or flourishing.</a:t>
            </a:r>
            <a:endParaRPr lang="en-US" dirty="0" smtClean="0"/>
          </a:p>
          <a:p>
            <a:pPr algn="just"/>
            <a:r>
              <a:rPr lang="en-US" b="1" dirty="0" smtClean="0"/>
              <a:t> </a:t>
            </a:r>
            <a:r>
              <a:rPr lang="en-US" b="1" dirty="0" smtClean="0"/>
              <a:t>‘</a:t>
            </a:r>
            <a:r>
              <a:rPr lang="en-US" b="1" dirty="0" smtClean="0"/>
              <a:t>Eudemonia’ deduces from a function argument. For Aristotle, every action has its function</a:t>
            </a:r>
            <a:r>
              <a:rPr lang="en-US" dirty="0" smtClean="0"/>
              <a:t>,</a:t>
            </a:r>
            <a:r>
              <a:rPr lang="en-US" b="1" dirty="0" smtClean="0"/>
              <a:t> and the function is to find out </a:t>
            </a:r>
            <a:r>
              <a:rPr lang="en-US" dirty="0" smtClean="0"/>
              <a:t>specific</a:t>
            </a:r>
            <a:r>
              <a:rPr lang="en-US" b="1" dirty="0" smtClean="0"/>
              <a:t> good goals or aims.</a:t>
            </a:r>
            <a:endParaRPr lang="en-US" dirty="0" smtClean="0"/>
          </a:p>
          <a:p>
            <a:pPr algn="just"/>
            <a:r>
              <a:rPr lang="en-US" b="1" dirty="0" smtClean="0"/>
              <a:t>  Vaccination aims good for the baby’s health.</a:t>
            </a:r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52400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912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0070C0"/>
                </a:solidFill>
              </a:rPr>
              <a:t>Two types of Action:</a:t>
            </a:r>
          </a:p>
          <a:p>
            <a:pPr>
              <a:buNone/>
            </a:pPr>
            <a:endParaRPr lang="en-IN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/>
              <a:t>A: For own sake: Self-interest or ends in themselves.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¨</a:t>
            </a:r>
            <a:r>
              <a:rPr lang="en-US" b="1" dirty="0" smtClean="0"/>
              <a:t>B: For the sake of others: Means to others end.</a:t>
            </a:r>
            <a:endParaRPr lang="en-US" dirty="0" smtClean="0"/>
          </a:p>
          <a:p>
            <a:pPr algn="just"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	‘</a:t>
            </a:r>
            <a:r>
              <a:rPr lang="en-US" b="1" dirty="0" smtClean="0"/>
              <a:t>Eudemonia’ is a value-laden concept of happiness, and most of the version of virtue ethics considers that this is the inseparable condition of leading a virtuous life. For Plato, virtue is the necessary and also sufficient condition for ‘Eudemonia’. Still, Aristotle </a:t>
            </a:r>
            <a:r>
              <a:rPr lang="en-US" b="1" dirty="0" smtClean="0"/>
              <a:t>favors </a:t>
            </a:r>
            <a:r>
              <a:rPr lang="en-US" b="1" dirty="0" smtClean="0"/>
              <a:t>virtue only as of the necessary condition for ‘Eudemonia’, not sufficient since sometimes external goods depend on the matters of chances or luck. (Bloomfield, The </a:t>
            </a:r>
            <a:r>
              <a:rPr lang="en-US" b="1" i="1" dirty="0" smtClean="0"/>
              <a:t>Virtue of Happiness</a:t>
            </a:r>
            <a:r>
              <a:rPr lang="en-US" b="1" dirty="0" smtClean="0"/>
              <a:t>, OUP, 2014</a:t>
            </a:r>
            <a:r>
              <a:rPr lang="en-US" b="1" dirty="0" smtClean="0"/>
              <a:t>.)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52400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 fontScale="85000" lnSpcReduction="10000"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‘</a:t>
            </a:r>
            <a:r>
              <a:rPr lang="en-US" b="1" dirty="0" smtClean="0">
                <a:solidFill>
                  <a:srgbClr val="0070C0"/>
                </a:solidFill>
              </a:rPr>
              <a:t>Eudemonia’ or ‘Eudemonia’ guided virtuous life cannot confine themselves into the domain of lusting desire or physical pleasure, but intellectual happiness or acquisition of moral-life is highly appreciated. 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endParaRPr lang="en-US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A virtuous person’s performance not only would be guided by good function but need to be driven by good reasons.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A good man is a man whose reason remains good.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P. Foot considers that the virtues would be beneficial for the practitioners. Virtues contribute to making a good life rather than constitutive it.    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B. Agent based account 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¨</a:t>
            </a:r>
            <a:r>
              <a:rPr lang="en-US" b="1" dirty="0" smtClean="0"/>
              <a:t>Virtue ethics prefer an </a:t>
            </a:r>
            <a:r>
              <a:rPr lang="en-US" dirty="0" smtClean="0"/>
              <a:t>agent-based</a:t>
            </a:r>
            <a:r>
              <a:rPr lang="en-US" b="1" dirty="0" smtClean="0"/>
              <a:t> account for performing virtues.</a:t>
            </a:r>
            <a:endParaRPr lang="en-US" dirty="0" smtClean="0"/>
          </a:p>
          <a:p>
            <a:pPr algn="just"/>
            <a:r>
              <a:rPr lang="en-US" dirty="0" smtClean="0"/>
              <a:t>¨</a:t>
            </a:r>
            <a:r>
              <a:rPr lang="en-US" b="1" dirty="0" smtClean="0"/>
              <a:t>Self-</a:t>
            </a:r>
            <a:r>
              <a:rPr lang="en-US" b="1" dirty="0" err="1" smtClean="0"/>
              <a:t>centred</a:t>
            </a:r>
            <a:r>
              <a:rPr lang="en-US" b="1" dirty="0" smtClean="0"/>
              <a:t> or subject centric and more normative. It depends on </a:t>
            </a:r>
            <a:r>
              <a:rPr lang="en-US" dirty="0" smtClean="0"/>
              <a:t>the </a:t>
            </a:r>
            <a:r>
              <a:rPr lang="en-US" b="1" dirty="0" smtClean="0"/>
              <a:t>agent’s motivation. (M. </a:t>
            </a:r>
            <a:r>
              <a:rPr lang="en-US" b="1" dirty="0" err="1" smtClean="0"/>
              <a:t>Slote</a:t>
            </a:r>
            <a:r>
              <a:rPr lang="en-US" b="1" dirty="0" smtClean="0"/>
              <a:t>, 2001) There are varieties of human traits that we find admirable.</a:t>
            </a:r>
            <a:endParaRPr lang="en-US" dirty="0" smtClean="0"/>
          </a:p>
          <a:p>
            <a:pPr algn="just"/>
            <a:r>
              <a:rPr lang="en-US" b="1" dirty="0" smtClean="0"/>
              <a:t>One can see this issue as an </a:t>
            </a:r>
            <a:r>
              <a:rPr lang="en-US" dirty="0" smtClean="0"/>
              <a:t>agent-focused</a:t>
            </a:r>
            <a:r>
              <a:rPr lang="en-US" b="1" dirty="0" smtClean="0"/>
              <a:t> account since virtues are</a:t>
            </a:r>
            <a:r>
              <a:rPr lang="en-US" dirty="0" smtClean="0"/>
              <a:t> </a:t>
            </a:r>
            <a:r>
              <a:rPr lang="en-US" b="1" dirty="0" smtClean="0"/>
              <a:t>certain types of dispositions that an agent might focus on </a:t>
            </a:r>
            <a:r>
              <a:rPr lang="en-US" dirty="0" smtClean="0"/>
              <a:t>achieving them</a:t>
            </a:r>
            <a:r>
              <a:rPr lang="en-US" b="1" dirty="0" smtClean="0"/>
              <a:t>.</a:t>
            </a:r>
            <a:endParaRPr lang="en-US" dirty="0" smtClean="0"/>
          </a:p>
          <a:p>
            <a:pPr algn="just"/>
            <a:r>
              <a:rPr lang="en-US" b="1" dirty="0" smtClean="0"/>
              <a:t>We can say about our primitive motivation for performing some actions without considering its goodness or badness.</a:t>
            </a:r>
            <a:endParaRPr lang="en-GB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09600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Background of Virtue ethics</a:t>
            </a:r>
            <a:endParaRPr lang="en-GB" sz="36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/>
              <a:t>Greek philosopher Plato introduced virtue ethics,  which is later expanded by his disciple Aristotle in his book </a:t>
            </a:r>
            <a:r>
              <a:rPr lang="en-US" sz="2400" b="1" i="1" dirty="0" err="1" smtClean="0"/>
              <a:t>Nichomachean</a:t>
            </a:r>
            <a:r>
              <a:rPr lang="en-US" sz="2400" b="1" i="1" dirty="0" smtClean="0"/>
              <a:t> Ethics. </a:t>
            </a:r>
            <a:r>
              <a:rPr lang="en-US" sz="2400" b="1" dirty="0" smtClean="0"/>
              <a:t>You can see also D. </a:t>
            </a:r>
            <a:r>
              <a:rPr lang="en-US" sz="2400" b="1" dirty="0" err="1" smtClean="0"/>
              <a:t>Bostock’s</a:t>
            </a:r>
            <a:r>
              <a:rPr lang="en-US" sz="2400" b="1" dirty="0" smtClean="0"/>
              <a:t>  </a:t>
            </a:r>
            <a:r>
              <a:rPr lang="en-US" sz="2400" b="1" i="1" dirty="0" smtClean="0"/>
              <a:t>Aristotle’s Ethics</a:t>
            </a:r>
            <a:r>
              <a:rPr lang="en-US" sz="2400" b="1" dirty="0" smtClean="0"/>
              <a:t> (OUP, 2000)</a:t>
            </a:r>
            <a:endParaRPr lang="en-US" sz="2400" dirty="0" smtClean="0"/>
          </a:p>
          <a:p>
            <a:pPr algn="just"/>
            <a:r>
              <a:rPr lang="en-US" sz="2400" dirty="0" smtClean="0"/>
              <a:t>¨</a:t>
            </a:r>
            <a:r>
              <a:rPr lang="en-US" sz="2400" b="1" dirty="0" smtClean="0"/>
              <a:t>This virtue ethics never became prominent in Greece. It seems appealing that in 1958, Wittgenstein’s favorite student E. M. S </a:t>
            </a:r>
            <a:r>
              <a:rPr lang="en-US" sz="2400" b="1" dirty="0" err="1" smtClean="0"/>
              <a:t>Anscombe</a:t>
            </a:r>
            <a:r>
              <a:rPr lang="en-US" sz="2400" dirty="0" smtClean="0"/>
              <a:t>,</a:t>
            </a:r>
            <a:r>
              <a:rPr lang="en-US" sz="2400" b="1" dirty="0" smtClean="0"/>
              <a:t> in her famous paper entitled “Modern Moral Philosophy”</a:t>
            </a:r>
            <a:r>
              <a:rPr lang="en-US" sz="2400" dirty="0" smtClean="0"/>
              <a:t>,</a:t>
            </a:r>
            <a:r>
              <a:rPr lang="en-US" sz="2400" b="1" dirty="0" smtClean="0"/>
              <a:t> first revisited the importance of virtue ethics by criticizing the deontological ethics and utilitarianism.</a:t>
            </a:r>
            <a:endParaRPr lang="en-US" sz="2400" dirty="0" smtClean="0"/>
          </a:p>
          <a:p>
            <a:pPr algn="just"/>
            <a:endParaRPr lang="en-IN" sz="24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IN" sz="3600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Gulati</a:t>
            </a:r>
            <a:r>
              <a:rPr lang="en-IN" sz="36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’s</a:t>
            </a:r>
            <a:r>
              <a:rPr lang="en-IN" sz="36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Medical Crisis</a:t>
            </a:r>
            <a:endParaRPr lang="en-GB" sz="3600" dirty="0">
              <a:solidFill>
                <a:schemeClr val="accent1"/>
              </a:solidFill>
            </a:endParaRPr>
          </a:p>
        </p:txBody>
      </p:sp>
      <p:pic>
        <p:nvPicPr>
          <p:cNvPr id="2050" name="Picture 2" descr="C:\Users\ASUS\Desktop\9460025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984500" y="1916112"/>
            <a:ext cx="3175000" cy="40767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28600" y="1219200"/>
            <a:ext cx="8534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Deontology:</a:t>
            </a:r>
            <a:r>
              <a:rPr lang="en-IN" sz="28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just">
              <a:buNone/>
            </a:pPr>
            <a:r>
              <a:rPr lang="en-IN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Kant: Hello Dr. </a:t>
            </a:r>
            <a:r>
              <a:rPr lang="en-IN" sz="28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Gulati</a:t>
            </a:r>
            <a:r>
              <a:rPr lang="en-IN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How is your health going?</a:t>
            </a:r>
          </a:p>
          <a:p>
            <a:pPr algn="just">
              <a:buNone/>
            </a:pPr>
            <a:r>
              <a:rPr lang="en-IN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IN" sz="28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Gulati</a:t>
            </a:r>
            <a:r>
              <a:rPr lang="en-IN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Glad to see you, sir. Thanks for your kindness. I am improving now.</a:t>
            </a:r>
          </a:p>
          <a:p>
            <a:pPr algn="just">
              <a:buNone/>
            </a:pPr>
            <a:endParaRPr lang="en-IN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Kant: No thanks,  Doctor, I am here just because of my duty for duty’s sake.</a:t>
            </a:r>
          </a:p>
        </p:txBody>
      </p:sp>
      <p:pic>
        <p:nvPicPr>
          <p:cNvPr id="2051" name="Picture 3" descr="C:\Users\ASUS\Desktop\downlo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4255634"/>
            <a:ext cx="2590800" cy="260236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IN" sz="4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4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Dr. </a:t>
            </a:r>
            <a:r>
              <a:rPr lang="en-IN" sz="40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Gulati’s</a:t>
            </a:r>
            <a:r>
              <a:rPr lang="en-IN" sz="4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Medical Crisis </a:t>
            </a:r>
            <a:endParaRPr lang="en-GB" sz="4000" dirty="0">
              <a:solidFill>
                <a:schemeClr val="accent1"/>
              </a:solidFill>
            </a:endParaRPr>
          </a:p>
        </p:txBody>
      </p:sp>
      <p:pic>
        <p:nvPicPr>
          <p:cNvPr id="3075" name="Picture 3" descr="C:\Users\ASUS\Desktop\download1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038600" y="4362450"/>
            <a:ext cx="1838325" cy="2495550"/>
          </a:xfrm>
          <a:prstGeom prst="rect">
            <a:avLst/>
          </a:prstGeom>
          <a:noFill/>
        </p:spPr>
      </p:pic>
      <p:pic>
        <p:nvPicPr>
          <p:cNvPr id="3076" name="Picture 4" descr="C:\Users\ASUS\Desktop\images7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4796118"/>
            <a:ext cx="1828800" cy="2061882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81000" y="762000"/>
            <a:ext cx="83820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IN" sz="2800" b="1" dirty="0" smtClean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8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Utilitarianism: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b="1" dirty="0" smtClean="0">
                <a:latin typeface="Times New Roman" pitchFamily="18" charset="0"/>
                <a:cs typeface="Times New Roman" pitchFamily="18" charset="0"/>
              </a:rPr>
            </a:b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Bentham: Hello dear </a:t>
            </a:r>
            <a:r>
              <a:rPr lang="en-IN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Gulati</a:t>
            </a:r>
            <a:r>
              <a:rPr lang="en-IN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How is your health going?</a:t>
            </a:r>
          </a:p>
          <a:p>
            <a:pPr algn="just"/>
            <a:endParaRPr lang="en-IN" sz="24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IN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Gulati</a:t>
            </a:r>
            <a:r>
              <a:rPr lang="en-IN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Sir, many thanks for your visit. Delighted to see you here. I’m feeling quite better now.</a:t>
            </a:r>
          </a:p>
          <a:p>
            <a:pPr algn="just"/>
            <a:endParaRPr lang="en-IN" sz="24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Bentham: Ha, ha, ha... I know that you and your family would be happy to see me. I just came here to maximize your and your family’s happiness. </a:t>
            </a:r>
            <a:endParaRPr lang="en-GB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IN" sz="36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Gulati’s</a:t>
            </a:r>
            <a:r>
              <a:rPr lang="en-IN" sz="3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Medical Crisis</a:t>
            </a:r>
            <a:endParaRPr lang="en-GB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download 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0" y="4648200"/>
            <a:ext cx="1304925" cy="1304925"/>
          </a:xfrm>
        </p:spPr>
      </p:pic>
      <p:pic>
        <p:nvPicPr>
          <p:cNvPr id="1026" name="Picture 2" descr="C:\Users\ASUS\Desktop\download1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4524375"/>
            <a:ext cx="1962150" cy="233362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447801"/>
            <a:ext cx="86106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Virtue Ethics: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 smtClean="0">
                <a:latin typeface="Times New Roman" pitchFamily="18" charset="0"/>
                <a:cs typeface="Times New Roman" pitchFamily="18" charset="0"/>
              </a:rPr>
            </a:b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Aristotle: Dear </a:t>
            </a:r>
            <a:r>
              <a:rPr lang="en-IN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Gulati</a:t>
            </a:r>
            <a:r>
              <a:rPr lang="en-IN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... How is your health going?</a:t>
            </a:r>
          </a:p>
          <a:p>
            <a:endParaRPr lang="en-IN" sz="24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IN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Gulati</a:t>
            </a:r>
            <a:r>
              <a:rPr lang="en-IN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Welcome sir, what’s a surprise! I am thrilled to see you. My health condition is improving well.</a:t>
            </a:r>
          </a:p>
          <a:p>
            <a:endParaRPr lang="en-IN" sz="24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Aristotle: My pleasure. I am here with you just because I really care about your health.</a:t>
            </a: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I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Why Virtue Matters?</a:t>
            </a:r>
            <a:endParaRPr lang="en-GB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dirty="0" smtClean="0"/>
              <a:t>Different ethical approaches like Kantian, Utilitarianism etc., try to define moral values from goodwill, good as a consequence and in a larger part, they are trying to ignore the personal relationship, caring, emotion and virtues as motivational traits in the case of performing some moral actions. </a:t>
            </a:r>
          </a:p>
          <a:p>
            <a:pPr algn="just">
              <a:buNone/>
            </a:pPr>
            <a:endParaRPr lang="en-US" sz="2400" b="1" dirty="0" smtClean="0"/>
          </a:p>
          <a:p>
            <a:pPr algn="just"/>
            <a:r>
              <a:rPr lang="en-US" sz="2400" b="1" dirty="0" smtClean="0"/>
              <a:t>¨Kant: An ideal agent would be under control by duties. A real duty is to respect rational agency by conforming to moral principles.</a:t>
            </a:r>
          </a:p>
          <a:p>
            <a:pPr algn="just">
              <a:buNone/>
            </a:pPr>
            <a:endParaRPr lang="en-US" sz="2400" b="1" dirty="0" smtClean="0"/>
          </a:p>
          <a:p>
            <a:pPr algn="just"/>
            <a:r>
              <a:rPr lang="en-US" sz="2400" b="1" dirty="0" smtClean="0"/>
              <a:t>¨Utilitarianism: An ideal agent would be under control by maximizing happiness or utilities. A real act may acquire the highest good consequences or produce the best outcomes. </a:t>
            </a:r>
            <a:endParaRPr lang="en-US" sz="2400" b="1" dirty="0"/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Virtue Ethics </a:t>
            </a:r>
            <a:r>
              <a:rPr lang="en-IN" sz="36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IN" sz="3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6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Normativity</a:t>
            </a:r>
            <a:endParaRPr lang="en-GB" sz="36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/>
              <a:t>Virtues are the mode of right actions.</a:t>
            </a:r>
            <a:endParaRPr lang="en-US" dirty="0" smtClean="0"/>
          </a:p>
          <a:p>
            <a:pPr algn="just"/>
            <a:r>
              <a:rPr lang="en-US" dirty="0" smtClean="0"/>
              <a:t>¨</a:t>
            </a:r>
            <a:r>
              <a:rPr lang="en-US" b="1" dirty="0" smtClean="0"/>
              <a:t>Virtue ethics teaches us about </a:t>
            </a:r>
            <a:r>
              <a:rPr lang="en-US" dirty="0" smtClean="0"/>
              <a:t>specific</a:t>
            </a:r>
            <a:r>
              <a:rPr lang="en-US" b="1" dirty="0" smtClean="0"/>
              <a:t> characteristics that one have to develop in their life.</a:t>
            </a:r>
            <a:endParaRPr lang="en-US" dirty="0" smtClean="0"/>
          </a:p>
          <a:p>
            <a:pPr algn="just"/>
            <a:r>
              <a:rPr lang="en-US" dirty="0" smtClean="0"/>
              <a:t>¨</a:t>
            </a:r>
            <a:r>
              <a:rPr lang="en-US" b="1" dirty="0" smtClean="0"/>
              <a:t>It teaches us about the moral-decision making methods that could help us act moral actions as virtuous </a:t>
            </a:r>
            <a:r>
              <a:rPr lang="en-US" dirty="0" smtClean="0"/>
              <a:t>beings</a:t>
            </a:r>
            <a:r>
              <a:rPr lang="en-US" b="1" dirty="0" smtClean="0"/>
              <a:t>. </a:t>
            </a:r>
            <a:endParaRPr lang="en-US" dirty="0" smtClean="0"/>
          </a:p>
          <a:p>
            <a:pPr algn="just"/>
            <a:r>
              <a:rPr lang="en-US" b="1" dirty="0" err="1" smtClean="0"/>
              <a:t>Hursthouse</a:t>
            </a:r>
            <a:r>
              <a:rPr lang="en-US" b="1" dirty="0" smtClean="0"/>
              <a:t> writes:</a:t>
            </a:r>
            <a:endParaRPr lang="en-US" dirty="0" smtClean="0"/>
          </a:p>
          <a:p>
            <a:pPr algn="just">
              <a:buNone/>
            </a:pPr>
            <a:r>
              <a:rPr lang="en-US" b="1" dirty="0" smtClean="0"/>
              <a:t>	An action is right </a:t>
            </a:r>
            <a:r>
              <a:rPr lang="en-US" b="1" dirty="0" err="1" smtClean="0"/>
              <a:t>iff</a:t>
            </a:r>
            <a:r>
              <a:rPr lang="en-US" b="1" dirty="0" smtClean="0"/>
              <a:t> it is what a virtuous agent would do in the</a:t>
            </a:r>
            <a:r>
              <a:rPr lang="en-US" dirty="0" smtClean="0"/>
              <a:t> </a:t>
            </a:r>
            <a:r>
              <a:rPr lang="en-US" b="1" dirty="0" smtClean="0"/>
              <a:t>circumstances.</a:t>
            </a:r>
            <a:endParaRPr lang="en-US" dirty="0" smtClean="0"/>
          </a:p>
          <a:p>
            <a:pPr algn="just">
              <a:buNone/>
            </a:pPr>
            <a:r>
              <a:rPr lang="en-US" b="1" dirty="0" smtClean="0"/>
              <a:t>	(Virtue Theory and Abortion, in </a:t>
            </a:r>
            <a:r>
              <a:rPr lang="en-US" b="1" i="1" dirty="0" smtClean="0"/>
              <a:t>ON VIRTUE ETHICS</a:t>
            </a:r>
            <a:r>
              <a:rPr lang="en-US" b="1" dirty="0" smtClean="0"/>
              <a:t>, OUP, 1999, 218)</a:t>
            </a:r>
            <a:endParaRPr lang="en-US" dirty="0" smtClean="0"/>
          </a:p>
          <a:p>
            <a:pPr algn="just">
              <a:buNone/>
            </a:pP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Aristotle's Virtue Ethics</a:t>
            </a:r>
            <a:endParaRPr lang="en-GB" sz="40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 smtClean="0"/>
              <a:t>Virtue ethics seems a realistic one.</a:t>
            </a:r>
            <a:endParaRPr lang="en-US" dirty="0" smtClean="0"/>
          </a:p>
          <a:p>
            <a:pPr algn="just"/>
            <a:r>
              <a:rPr lang="en-US" dirty="0" smtClean="0"/>
              <a:t>¨</a:t>
            </a:r>
            <a:r>
              <a:rPr lang="en-US" b="1" dirty="0" smtClean="0"/>
              <a:t>One have to think first about one’s happiness by flourishing their moral qualities.</a:t>
            </a:r>
            <a:endParaRPr lang="en-US" dirty="0" smtClean="0"/>
          </a:p>
          <a:p>
            <a:pPr algn="just"/>
            <a:r>
              <a:rPr lang="en-US" dirty="0" smtClean="0"/>
              <a:t>¨</a:t>
            </a:r>
            <a:r>
              <a:rPr lang="en-US" b="1" dirty="0" smtClean="0"/>
              <a:t>Virtue ethics sounds egoistic and </a:t>
            </a:r>
            <a:r>
              <a:rPr lang="en-US" dirty="0" smtClean="0"/>
              <a:t>self-</a:t>
            </a:r>
            <a:r>
              <a:rPr lang="en-US" dirty="0" err="1" smtClean="0"/>
              <a:t>centred</a:t>
            </a:r>
            <a:r>
              <a:rPr lang="en-US" b="1" dirty="0" smtClean="0"/>
              <a:t>.</a:t>
            </a:r>
            <a:endParaRPr lang="en-US" dirty="0" smtClean="0"/>
          </a:p>
          <a:p>
            <a:pPr algn="just"/>
            <a:r>
              <a:rPr lang="en-US" b="1" dirty="0" smtClean="0"/>
              <a:t>Actually</a:t>
            </a:r>
            <a:r>
              <a:rPr lang="en-US" dirty="0" smtClean="0"/>
              <a:t>,</a:t>
            </a:r>
            <a:r>
              <a:rPr lang="en-US" b="1" dirty="0" smtClean="0"/>
              <a:t> virtues are certain human qualities like bravery, courage, honesty etc. </a:t>
            </a:r>
            <a:endParaRPr lang="en-US" dirty="0" smtClean="0"/>
          </a:p>
          <a:p>
            <a:pPr algn="just"/>
            <a:r>
              <a:rPr lang="en-US" b="1" dirty="0" smtClean="0"/>
              <a:t>A person should care about the quality and acquire it by certain practices. </a:t>
            </a:r>
            <a:endParaRPr lang="en-US" dirty="0" smtClean="0"/>
          </a:p>
          <a:p>
            <a:pPr algn="just"/>
            <a:r>
              <a:rPr lang="en-US" b="1" dirty="0" smtClean="0"/>
              <a:t>A person’s action should not only be maintained by virtue, but the person must be a virtuous one.</a:t>
            </a:r>
            <a:endParaRPr lang="en-US" dirty="0"/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Virtue</a:t>
            </a:r>
            <a:endParaRPr lang="en-GB" sz="40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IN" sz="2800" b="1" dirty="0" smtClean="0">
                <a:solidFill>
                  <a:srgbClr val="00B0F0"/>
                </a:solidFill>
              </a:rPr>
              <a:t>Virtue as a disposition/habits</a:t>
            </a:r>
            <a:endParaRPr lang="en-IN" sz="2800" dirty="0" smtClean="0"/>
          </a:p>
          <a:p>
            <a:pPr algn="ctr">
              <a:buNone/>
            </a:pPr>
            <a:endParaRPr lang="en-IN" dirty="0" smtClean="0"/>
          </a:p>
          <a:p>
            <a:pPr algn="ctr">
              <a:buNone/>
            </a:pPr>
            <a:endParaRPr lang="en-IN" dirty="0" smtClean="0"/>
          </a:p>
          <a:p>
            <a:pPr algn="ctr">
              <a:buNone/>
            </a:pPr>
            <a:endParaRPr lang="en-IN" dirty="0" smtClean="0"/>
          </a:p>
          <a:p>
            <a:pPr>
              <a:buNone/>
            </a:pPr>
            <a:r>
              <a:rPr lang="en-IN" i="1" dirty="0" smtClean="0">
                <a:solidFill>
                  <a:srgbClr val="FF0000"/>
                </a:solidFill>
              </a:rPr>
              <a:t>React in a reliable sense</a:t>
            </a:r>
            <a:r>
              <a:rPr lang="en-IN" dirty="0" smtClean="0">
                <a:solidFill>
                  <a:srgbClr val="FF0000"/>
                </a:solidFill>
              </a:rPr>
              <a:t>                      </a:t>
            </a:r>
            <a:r>
              <a:rPr lang="en-IN" i="1" dirty="0" smtClean="0">
                <a:solidFill>
                  <a:srgbClr val="FF0000"/>
                </a:solidFill>
              </a:rPr>
              <a:t>To certain situations</a:t>
            </a:r>
          </a:p>
          <a:p>
            <a:pPr>
              <a:buNone/>
            </a:pPr>
            <a:r>
              <a:rPr lang="en-IN" dirty="0" smtClean="0"/>
              <a:t>	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dirty="0" smtClean="0">
                <a:solidFill>
                  <a:srgbClr val="0070C0"/>
                </a:solidFill>
              </a:rPr>
              <a:t>A person should react in a reliable sense to the people who need their assistance/help.</a:t>
            </a:r>
          </a:p>
          <a:p>
            <a:pPr>
              <a:buFont typeface="Wingdings" pitchFamily="2" charset="2"/>
              <a:buChar char="v"/>
            </a:pPr>
            <a:r>
              <a:rPr lang="en-IN" b="1" dirty="0" smtClean="0">
                <a:solidFill>
                  <a:srgbClr val="0070C0"/>
                </a:solidFill>
              </a:rPr>
              <a:t>Happiness is the highest thought of human beings, but we need to flourish ourselves. And the pre-established pattern to be flourished ourselves is doubtlessly be virtuous.  </a:t>
            </a:r>
            <a:endParaRPr lang="en-GB" b="1" dirty="0">
              <a:solidFill>
                <a:srgbClr val="0070C0"/>
              </a:solidFill>
            </a:endParaRPr>
          </a:p>
        </p:txBody>
      </p:sp>
      <p:cxnSp>
        <p:nvCxnSpPr>
          <p:cNvPr id="5" name="Elbow Connector 4"/>
          <p:cNvCxnSpPr/>
          <p:nvPr/>
        </p:nvCxnSpPr>
        <p:spPr>
          <a:xfrm>
            <a:off x="4724400" y="1981200"/>
            <a:ext cx="2438400" cy="1143000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 rot="10800000" flipV="1">
            <a:off x="1828800" y="1981200"/>
            <a:ext cx="2895600" cy="1143000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1096</TotalTime>
  <Words>583</Words>
  <Application>Microsoft Office PowerPoint</Application>
  <PresentationFormat>On-screen Show (4:3)</PresentationFormat>
  <Paragraphs>108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Apex</vt:lpstr>
      <vt:lpstr>Why are we doing ethical practices?</vt:lpstr>
      <vt:lpstr>Background of Virtue ethics</vt:lpstr>
      <vt:lpstr>Dr. Gulati’s Medical Crisis</vt:lpstr>
      <vt:lpstr>  Dr. Gulati’s Medical Crisis </vt:lpstr>
      <vt:lpstr>Dr. Gulati’s Medical Crisis</vt:lpstr>
      <vt:lpstr>Why Virtue Matters?</vt:lpstr>
      <vt:lpstr>Virtue Ethics vs Normativity</vt:lpstr>
      <vt:lpstr>Aristotle's Virtue Ethics</vt:lpstr>
      <vt:lpstr>Virtue</vt:lpstr>
      <vt:lpstr>Slide 10</vt:lpstr>
      <vt:lpstr>Slide 11</vt:lpstr>
      <vt:lpstr>Slide 12</vt:lpstr>
      <vt:lpstr>Slide 13</vt:lpstr>
      <vt:lpstr>Different form of Virtue Ethics</vt:lpstr>
      <vt:lpstr>Slide 15</vt:lpstr>
      <vt:lpstr>Slide 16</vt:lpstr>
      <vt:lpstr>B. Agent based account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we doing ethical practices?</dc:title>
  <dc:creator>Sanjit Chakraborty</dc:creator>
  <cp:lastModifiedBy>user</cp:lastModifiedBy>
  <cp:revision>50</cp:revision>
  <dcterms:created xsi:type="dcterms:W3CDTF">2006-08-16T00:00:00Z</dcterms:created>
  <dcterms:modified xsi:type="dcterms:W3CDTF">2022-02-17T02:28:04Z</dcterms:modified>
</cp:coreProperties>
</file>