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2" r:id="rId3"/>
    <p:sldId id="260" r:id="rId4"/>
    <p:sldId id="303" r:id="rId5"/>
    <p:sldId id="287" r:id="rId6"/>
    <p:sldId id="285" r:id="rId7"/>
    <p:sldId id="293" r:id="rId8"/>
    <p:sldId id="290" r:id="rId9"/>
    <p:sldId id="292" r:id="rId10"/>
    <p:sldId id="291" r:id="rId11"/>
    <p:sldId id="294" r:id="rId12"/>
    <p:sldId id="295" r:id="rId13"/>
    <p:sldId id="280" r:id="rId14"/>
    <p:sldId id="296" r:id="rId15"/>
    <p:sldId id="299" r:id="rId16"/>
    <p:sldId id="300" r:id="rId17"/>
    <p:sldId id="304" r:id="rId18"/>
    <p:sldId id="301" r:id="rId19"/>
    <p:sldId id="302" r:id="rId20"/>
    <p:sldId id="305" r:id="rId21"/>
    <p:sldId id="307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ush Jaiswal" initials="AJ" lastIdx="1" clrIdx="0">
    <p:extLst>
      <p:ext uri="{19B8F6BF-5375-455C-9EA6-DF929625EA0E}">
        <p15:presenceInfo xmlns:p15="http://schemas.microsoft.com/office/powerpoint/2012/main" userId="0ebb6968415c7d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dirty="0"/>
              <a:t>Title of the Presentation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41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1363" y="236538"/>
            <a:ext cx="5887886" cy="1432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5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5E420EB-D350-42F1-8040-8B9E436A104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5373" y="6248400"/>
            <a:ext cx="620584" cy="457200"/>
          </a:xfrm>
        </p:spPr>
        <p:txBody>
          <a:bodyPr/>
          <a:lstStyle>
            <a:lvl1pPr>
              <a:defRPr/>
            </a:lvl1pPr>
          </a:lstStyle>
          <a:p>
            <a:fld id="{99722E21-E72B-4A69-8084-25C90AF550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8058" y="6130925"/>
            <a:ext cx="2943941" cy="71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50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5E420EB-D350-42F1-8040-8B9E436A104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5373" y="6248400"/>
            <a:ext cx="620584" cy="457200"/>
          </a:xfrm>
        </p:spPr>
        <p:txBody>
          <a:bodyPr/>
          <a:lstStyle>
            <a:lvl1pPr>
              <a:defRPr/>
            </a:lvl1pPr>
          </a:lstStyle>
          <a:p>
            <a:fld id="{99722E21-E72B-4A69-8084-25C90AF550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8058" y="6130925"/>
            <a:ext cx="2943941" cy="71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0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420EB-D350-42F1-8040-8B9E436A104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5373" y="6248400"/>
            <a:ext cx="620584" cy="457200"/>
          </a:xfrm>
        </p:spPr>
        <p:txBody>
          <a:bodyPr/>
          <a:lstStyle>
            <a:lvl1pPr>
              <a:defRPr/>
            </a:lvl1pPr>
          </a:lstStyle>
          <a:p>
            <a:fld id="{99722E21-E72B-4A69-8084-25C90AF550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8058" y="6130925"/>
            <a:ext cx="2943941" cy="71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90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1464" y="171684"/>
            <a:ext cx="6555045" cy="153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62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5E420EB-D350-42F1-8040-8B9E436A104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5373" y="6248400"/>
            <a:ext cx="620584" cy="457200"/>
          </a:xfrm>
        </p:spPr>
        <p:txBody>
          <a:bodyPr/>
          <a:lstStyle>
            <a:lvl1pPr>
              <a:defRPr/>
            </a:lvl1pPr>
          </a:lstStyle>
          <a:p>
            <a:fld id="{99722E21-E72B-4A69-8084-25C90AF550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8058" y="6130925"/>
            <a:ext cx="2943941" cy="71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8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25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25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40316" y="6248400"/>
            <a:ext cx="2614083" cy="457200"/>
          </a:xfrm>
        </p:spPr>
        <p:txBody>
          <a:bodyPr/>
          <a:lstStyle>
            <a:lvl1pPr>
              <a:defRPr/>
            </a:lvl1pPr>
          </a:lstStyle>
          <a:p>
            <a:fld id="{75E420EB-D350-42F1-8040-8B9E436A104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77533" y="6248400"/>
            <a:ext cx="620584" cy="457200"/>
          </a:xfrm>
        </p:spPr>
        <p:txBody>
          <a:bodyPr/>
          <a:lstStyle>
            <a:lvl1pPr>
              <a:defRPr/>
            </a:lvl1pPr>
          </a:lstStyle>
          <a:p>
            <a:fld id="{99722E21-E72B-4A69-8084-25C90AF550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8058" y="6130925"/>
            <a:ext cx="2943941" cy="71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7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5E420EB-D350-42F1-8040-8B9E436A104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5373" y="6248400"/>
            <a:ext cx="620584" cy="457200"/>
          </a:xfrm>
        </p:spPr>
        <p:txBody>
          <a:bodyPr/>
          <a:lstStyle>
            <a:lvl1pPr>
              <a:defRPr/>
            </a:lvl1pPr>
          </a:lstStyle>
          <a:p>
            <a:fld id="{99722E21-E72B-4A69-8084-25C90AF550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8058" y="6130925"/>
            <a:ext cx="2943941" cy="71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97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5E420EB-D350-42F1-8040-8B9E436A104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5373" y="6248400"/>
            <a:ext cx="620584" cy="457200"/>
          </a:xfrm>
        </p:spPr>
        <p:txBody>
          <a:bodyPr/>
          <a:lstStyle>
            <a:lvl1pPr>
              <a:defRPr/>
            </a:lvl1pPr>
          </a:lstStyle>
          <a:p>
            <a:fld id="{99722E21-E72B-4A69-8084-25C90AF550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8058" y="6130925"/>
            <a:ext cx="2943941" cy="71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21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5E420EB-D350-42F1-8040-8B9E436A104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5373" y="6248400"/>
            <a:ext cx="620584" cy="457200"/>
          </a:xfrm>
        </p:spPr>
        <p:txBody>
          <a:bodyPr/>
          <a:lstStyle>
            <a:lvl1pPr>
              <a:defRPr/>
            </a:lvl1pPr>
          </a:lstStyle>
          <a:p>
            <a:fld id="{99722E21-E72B-4A69-8084-25C90AF550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8058" y="6130925"/>
            <a:ext cx="2943941" cy="71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1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7426"/>
            <a:ext cx="3932767" cy="106997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544309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5E420EB-D350-42F1-8040-8B9E436A104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5373" y="6248400"/>
            <a:ext cx="620584" cy="457200"/>
          </a:xfrm>
        </p:spPr>
        <p:txBody>
          <a:bodyPr/>
          <a:lstStyle>
            <a:lvl1pPr>
              <a:defRPr/>
            </a:lvl1pPr>
          </a:lstStyle>
          <a:p>
            <a:fld id="{99722E21-E72B-4A69-8084-25C90AF550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8058" y="6130925"/>
            <a:ext cx="2943941" cy="71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0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75E420EB-D350-42F1-8040-8B9E436A104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9722E21-E72B-4A69-8084-25C90AF550D9}" type="slidenum">
              <a:rPr lang="en-US" smtClean="0"/>
              <a:t>‹#›</a:t>
            </a:fld>
            <a:endParaRPr lang="en-US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8914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Views in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CS345</a:t>
            </a:r>
          </a:p>
        </p:txBody>
      </p:sp>
    </p:spTree>
    <p:extLst>
      <p:ext uri="{BB962C8B-B14F-4D97-AF65-F5344CB8AC3E}">
        <p14:creationId xmlns:p14="http://schemas.microsoft.com/office/powerpoint/2010/main" val="324898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23F4-171D-4349-BA71-44A8ACBB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can be used to reduce the complexity of the database schema</a:t>
            </a:r>
          </a:p>
          <a:p>
            <a:endParaRPr lang="en-US" dirty="0"/>
          </a:p>
          <a:p>
            <a:r>
              <a:rPr lang="en-US" dirty="0"/>
              <a:t>Views can be used as a mechanism to implement row and column level security</a:t>
            </a:r>
          </a:p>
          <a:p>
            <a:endParaRPr lang="en-US" dirty="0"/>
          </a:p>
          <a:p>
            <a:r>
              <a:rPr lang="en-US" dirty="0"/>
              <a:t>Views can be used to present aggregated data and hide detailed data, in this way it provides abstraction over tables</a:t>
            </a:r>
          </a:p>
        </p:txBody>
      </p:sp>
    </p:spTree>
    <p:extLst>
      <p:ext uri="{BB962C8B-B14F-4D97-AF65-F5344CB8AC3E}">
        <p14:creationId xmlns:p14="http://schemas.microsoft.com/office/powerpoint/2010/main" val="92962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with Aggregate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426F-CBE4-43B9-AD9E-D26B2B62F35B}"/>
              </a:ext>
            </a:extLst>
          </p:cNvPr>
          <p:cNvSpPr txBox="1"/>
          <p:nvPr/>
        </p:nvSpPr>
        <p:spPr>
          <a:xfrm>
            <a:off x="3688672" y="4678224"/>
            <a:ext cx="481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view v4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select </a:t>
            </a:r>
            <a:r>
              <a:rPr lang="en-US" dirty="0" err="1"/>
              <a:t>DeptName</a:t>
            </a:r>
            <a:r>
              <a:rPr lang="en-US" dirty="0"/>
              <a:t>, COUNT(</a:t>
            </a:r>
            <a:r>
              <a:rPr lang="en-US" dirty="0" err="1"/>
              <a:t>Pid</a:t>
            </a:r>
            <a:r>
              <a:rPr lang="en-US" dirty="0"/>
              <a:t>) as </a:t>
            </a:r>
            <a:r>
              <a:rPr lang="en-US" dirty="0" err="1"/>
              <a:t>TotalEmp</a:t>
            </a:r>
            <a:endParaRPr lang="en-US" dirty="0"/>
          </a:p>
          <a:p>
            <a:r>
              <a:rPr lang="en-US" dirty="0"/>
              <a:t>from Employees natural join Department</a:t>
            </a:r>
          </a:p>
          <a:p>
            <a:r>
              <a:rPr lang="en-US" dirty="0"/>
              <a:t>group by </a:t>
            </a:r>
            <a:r>
              <a:rPr lang="en-US" dirty="0" err="1"/>
              <a:t>DeptName</a:t>
            </a:r>
            <a:r>
              <a:rPr lang="en-IN" dirty="0"/>
              <a:t>;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20E9B7-FA0E-4FE1-92BD-F05C93779278}"/>
              </a:ext>
            </a:extLst>
          </p:cNvPr>
          <p:cNvGraphicFramePr>
            <a:graphicFrameLocks noGrp="1"/>
          </p:cNvGraphicFramePr>
          <p:nvPr/>
        </p:nvGraphicFramePr>
        <p:xfrm>
          <a:off x="458674" y="2229131"/>
          <a:ext cx="19738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62">
                  <a:extLst>
                    <a:ext uri="{9D8B030D-6E8A-4147-A177-3AD203B41FA5}">
                      <a16:colId xmlns:a16="http://schemas.microsoft.com/office/drawing/2014/main" val="3432262474"/>
                    </a:ext>
                  </a:extLst>
                </a:gridCol>
                <a:gridCol w="1192740">
                  <a:extLst>
                    <a:ext uri="{9D8B030D-6E8A-4147-A177-3AD203B41FA5}">
                      <a16:colId xmlns:a16="http://schemas.microsoft.com/office/drawing/2014/main" val="544492483"/>
                    </a:ext>
                  </a:extLst>
                </a:gridCol>
              </a:tblGrid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10073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6624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Payroll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16002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5210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6682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A9B853E-7F5D-4716-968A-0B6E2C086BCC}"/>
              </a:ext>
            </a:extLst>
          </p:cNvPr>
          <p:cNvGraphicFramePr>
            <a:graphicFrameLocks noGrp="1"/>
          </p:cNvGraphicFramePr>
          <p:nvPr/>
        </p:nvGraphicFramePr>
        <p:xfrm>
          <a:off x="2645546" y="1742240"/>
          <a:ext cx="3590890" cy="2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824724799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Salary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E360A77D-0F25-40BF-8A24-5F2149C3499B}"/>
              </a:ext>
            </a:extLst>
          </p:cNvPr>
          <p:cNvSpPr/>
          <p:nvPr/>
        </p:nvSpPr>
        <p:spPr>
          <a:xfrm>
            <a:off x="6329780" y="2716567"/>
            <a:ext cx="1553591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D48DF77-DC4F-4E33-A194-423333CBC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78654"/>
              </p:ext>
            </p:extLst>
          </p:nvPr>
        </p:nvGraphicFramePr>
        <p:xfrm>
          <a:off x="7976715" y="2108209"/>
          <a:ext cx="2033204" cy="15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93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1029811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TotalEmp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Admin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Payroll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72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23F4-171D-4349-BA71-44A8ACBB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can be used to reduce the complexity of the database schema</a:t>
            </a:r>
          </a:p>
          <a:p>
            <a:endParaRPr lang="en-US" dirty="0"/>
          </a:p>
          <a:p>
            <a:r>
              <a:rPr lang="en-US" dirty="0"/>
              <a:t>Views can be used as a mechanism to implement row and column level security</a:t>
            </a:r>
          </a:p>
          <a:p>
            <a:endParaRPr lang="en-US" dirty="0"/>
          </a:p>
          <a:p>
            <a:r>
              <a:rPr lang="en-US" dirty="0"/>
              <a:t>Views can be used to present aggregated data and hide detailed data, in this way it provides abstraction over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0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Updateable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D6C4-C192-40E7-8965-E24EFF2D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361941"/>
          </a:xfrm>
        </p:spPr>
        <p:txBody>
          <a:bodyPr/>
          <a:lstStyle/>
          <a:p>
            <a:r>
              <a:rPr lang="en-US" dirty="0"/>
              <a:t>Update values in Views</a:t>
            </a:r>
          </a:p>
          <a:p>
            <a:endParaRPr lang="en-US" dirty="0"/>
          </a:p>
          <a:p>
            <a:r>
              <a:rPr lang="en-US" dirty="0"/>
              <a:t>Delete rows from Views</a:t>
            </a:r>
          </a:p>
          <a:p>
            <a:endParaRPr lang="en-IN" dirty="0"/>
          </a:p>
          <a:p>
            <a:r>
              <a:rPr lang="en-US" dirty="0"/>
              <a:t>Insert rows into Views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45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426F-CBE4-43B9-AD9E-D26B2B62F35B}"/>
              </a:ext>
            </a:extLst>
          </p:cNvPr>
          <p:cNvSpPr txBox="1"/>
          <p:nvPr/>
        </p:nvSpPr>
        <p:spPr>
          <a:xfrm>
            <a:off x="824144" y="4325420"/>
            <a:ext cx="481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view </a:t>
            </a:r>
            <a:r>
              <a:rPr lang="en-US" dirty="0" err="1"/>
              <a:t>view_except_salary</a:t>
            </a:r>
            <a:endParaRPr lang="en-US" dirty="0"/>
          </a:p>
          <a:p>
            <a:r>
              <a:rPr lang="en-US" dirty="0"/>
              <a:t>as</a:t>
            </a:r>
          </a:p>
          <a:p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Name, Gender, </a:t>
            </a:r>
            <a:r>
              <a:rPr lang="en-US" dirty="0" err="1"/>
              <a:t>DeptId</a:t>
            </a:r>
            <a:endParaRPr lang="en-US" dirty="0"/>
          </a:p>
          <a:p>
            <a:r>
              <a:rPr lang="en-US" dirty="0"/>
              <a:t>from Employees</a:t>
            </a:r>
            <a:r>
              <a:rPr lang="en-IN" dirty="0"/>
              <a:t>;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60A77D-0F25-40BF-8A24-5F2149C3499B}"/>
              </a:ext>
            </a:extLst>
          </p:cNvPr>
          <p:cNvSpPr/>
          <p:nvPr/>
        </p:nvSpPr>
        <p:spPr>
          <a:xfrm>
            <a:off x="4643021" y="2716567"/>
            <a:ext cx="1553591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CDE92-4FEB-442A-B951-2B0E5C4EAA36}"/>
              </a:ext>
            </a:extLst>
          </p:cNvPr>
          <p:cNvSpPr txBox="1"/>
          <p:nvPr/>
        </p:nvSpPr>
        <p:spPr>
          <a:xfrm>
            <a:off x="5853344" y="4653416"/>
            <a:ext cx="481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view_except_salary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Pname</a:t>
            </a:r>
            <a:r>
              <a:rPr lang="en-US" dirty="0"/>
              <a:t>=‘G’ where </a:t>
            </a:r>
            <a:r>
              <a:rPr lang="en-US" dirty="0" err="1"/>
              <a:t>Pid</a:t>
            </a:r>
            <a:r>
              <a:rPr lang="en-US" dirty="0"/>
              <a:t>=2;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841E17A-472C-4893-B4D9-B4F1C5B86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57509"/>
              </p:ext>
            </p:extLst>
          </p:nvPr>
        </p:nvGraphicFramePr>
        <p:xfrm>
          <a:off x="958787" y="1744457"/>
          <a:ext cx="2872712" cy="2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7FF4AF05-AB87-4DAA-AA8D-AEF604531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92735"/>
              </p:ext>
            </p:extLst>
          </p:nvPr>
        </p:nvGraphicFramePr>
        <p:xfrm>
          <a:off x="7008134" y="1744457"/>
          <a:ext cx="2872712" cy="2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  <a:endParaRPr lang="en-IN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9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from 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426F-CBE4-43B9-AD9E-D26B2B62F35B}"/>
              </a:ext>
            </a:extLst>
          </p:cNvPr>
          <p:cNvSpPr txBox="1"/>
          <p:nvPr/>
        </p:nvSpPr>
        <p:spPr>
          <a:xfrm>
            <a:off x="824144" y="4325420"/>
            <a:ext cx="481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view </a:t>
            </a:r>
            <a:r>
              <a:rPr lang="en-US" dirty="0" err="1"/>
              <a:t>view_except_salary</a:t>
            </a:r>
            <a:endParaRPr lang="en-US" dirty="0"/>
          </a:p>
          <a:p>
            <a:r>
              <a:rPr lang="en-US" dirty="0"/>
              <a:t>as</a:t>
            </a:r>
          </a:p>
          <a:p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Name, Gender, </a:t>
            </a:r>
            <a:r>
              <a:rPr lang="en-US" dirty="0" err="1"/>
              <a:t>DeptId</a:t>
            </a:r>
            <a:endParaRPr lang="en-US" dirty="0"/>
          </a:p>
          <a:p>
            <a:r>
              <a:rPr lang="en-US" dirty="0"/>
              <a:t>from Employees</a:t>
            </a:r>
            <a:r>
              <a:rPr lang="en-IN" dirty="0"/>
              <a:t>;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60A77D-0F25-40BF-8A24-5F2149C3499B}"/>
              </a:ext>
            </a:extLst>
          </p:cNvPr>
          <p:cNvSpPr/>
          <p:nvPr/>
        </p:nvSpPr>
        <p:spPr>
          <a:xfrm>
            <a:off x="4643021" y="2716567"/>
            <a:ext cx="1553591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841E17A-472C-4893-B4D9-B4F1C5B86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58328"/>
              </p:ext>
            </p:extLst>
          </p:nvPr>
        </p:nvGraphicFramePr>
        <p:xfrm>
          <a:off x="958787" y="1744457"/>
          <a:ext cx="2872712" cy="2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7FF4AF05-AB87-4DAA-AA8D-AEF604531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4810"/>
              </p:ext>
            </p:extLst>
          </p:nvPr>
        </p:nvGraphicFramePr>
        <p:xfrm>
          <a:off x="7008134" y="1874275"/>
          <a:ext cx="2872712" cy="194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2F1B09-41F8-485F-A86A-11C3AA55C8BC}"/>
              </a:ext>
            </a:extLst>
          </p:cNvPr>
          <p:cNvSpPr txBox="1"/>
          <p:nvPr/>
        </p:nvSpPr>
        <p:spPr>
          <a:xfrm>
            <a:off x="5853344" y="4653416"/>
            <a:ext cx="481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from </a:t>
            </a:r>
            <a:r>
              <a:rPr lang="en-US" dirty="0" err="1"/>
              <a:t>view_except_salary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Pid</a:t>
            </a:r>
            <a:r>
              <a:rPr lang="en-US" dirty="0"/>
              <a:t>=2;</a:t>
            </a:r>
          </a:p>
        </p:txBody>
      </p:sp>
    </p:spTree>
    <p:extLst>
      <p:ext uri="{BB962C8B-B14F-4D97-AF65-F5344CB8AC3E}">
        <p14:creationId xmlns:p14="http://schemas.microsoft.com/office/powerpoint/2010/main" val="416010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426F-CBE4-43B9-AD9E-D26B2B62F35B}"/>
              </a:ext>
            </a:extLst>
          </p:cNvPr>
          <p:cNvSpPr txBox="1"/>
          <p:nvPr/>
        </p:nvSpPr>
        <p:spPr>
          <a:xfrm>
            <a:off x="824144" y="4325420"/>
            <a:ext cx="481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view </a:t>
            </a:r>
            <a:r>
              <a:rPr lang="en-US" dirty="0" err="1"/>
              <a:t>view_except_salary</a:t>
            </a:r>
            <a:endParaRPr lang="en-US" dirty="0"/>
          </a:p>
          <a:p>
            <a:r>
              <a:rPr lang="en-US" dirty="0"/>
              <a:t>as</a:t>
            </a:r>
          </a:p>
          <a:p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Name, Gender, </a:t>
            </a:r>
            <a:r>
              <a:rPr lang="en-US" dirty="0" err="1"/>
              <a:t>DeptId</a:t>
            </a:r>
            <a:endParaRPr lang="en-US" dirty="0"/>
          </a:p>
          <a:p>
            <a:r>
              <a:rPr lang="en-US" dirty="0"/>
              <a:t>from Employees</a:t>
            </a:r>
            <a:r>
              <a:rPr lang="en-IN" dirty="0"/>
              <a:t>;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60A77D-0F25-40BF-8A24-5F2149C3499B}"/>
              </a:ext>
            </a:extLst>
          </p:cNvPr>
          <p:cNvSpPr/>
          <p:nvPr/>
        </p:nvSpPr>
        <p:spPr>
          <a:xfrm>
            <a:off x="4643021" y="2716567"/>
            <a:ext cx="1553591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841E17A-472C-4893-B4D9-B4F1C5B86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92396"/>
              </p:ext>
            </p:extLst>
          </p:nvPr>
        </p:nvGraphicFramePr>
        <p:xfrm>
          <a:off x="958787" y="1744457"/>
          <a:ext cx="2872712" cy="2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2F1B09-41F8-485F-A86A-11C3AA55C8BC}"/>
              </a:ext>
            </a:extLst>
          </p:cNvPr>
          <p:cNvSpPr txBox="1"/>
          <p:nvPr/>
        </p:nvSpPr>
        <p:spPr>
          <a:xfrm>
            <a:off x="5853344" y="4653416"/>
            <a:ext cx="481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</a:t>
            </a:r>
            <a:r>
              <a:rPr lang="en-US" dirty="0" err="1"/>
              <a:t>view_except_salary</a:t>
            </a:r>
            <a:endParaRPr lang="en-US" dirty="0"/>
          </a:p>
          <a:p>
            <a:r>
              <a:rPr lang="en-US" dirty="0"/>
              <a:t>values (7, ’G’, ‘Female’, 4);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6D8F42C-A0BC-4D1F-B758-EDD423586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37530"/>
              </p:ext>
            </p:extLst>
          </p:nvPr>
        </p:nvGraphicFramePr>
        <p:xfrm>
          <a:off x="7008134" y="1720443"/>
          <a:ext cx="2872712" cy="257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92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78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Updateable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D6C4-C192-40E7-8965-E24EFF2D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36194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view is not a table and contains no data hence, the actual modification always takes place at the table level.</a:t>
            </a:r>
            <a:endParaRPr lang="en-IN" dirty="0"/>
          </a:p>
          <a:p>
            <a:endParaRPr lang="en-US" dirty="0"/>
          </a:p>
          <a:p>
            <a:r>
              <a:rPr lang="en-US" dirty="0"/>
              <a:t>Views cannot be used as a mechanism to override any constraints, rules, or referential integrity defined in the base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49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426F-CBE4-43B9-AD9E-D26B2B62F35B}"/>
              </a:ext>
            </a:extLst>
          </p:cNvPr>
          <p:cNvSpPr txBox="1"/>
          <p:nvPr/>
        </p:nvSpPr>
        <p:spPr>
          <a:xfrm>
            <a:off x="824144" y="4325420"/>
            <a:ext cx="481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view v3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Name, Gender, </a:t>
            </a:r>
            <a:r>
              <a:rPr lang="en-US" dirty="0" err="1"/>
              <a:t>DeptName</a:t>
            </a:r>
            <a:endParaRPr lang="en-US" dirty="0"/>
          </a:p>
          <a:p>
            <a:r>
              <a:rPr lang="en-US" dirty="0"/>
              <a:t>from Employees natural join Department</a:t>
            </a:r>
            <a:r>
              <a:rPr lang="en-IN" dirty="0"/>
              <a:t>;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60A77D-0F25-40BF-8A24-5F2149C3499B}"/>
              </a:ext>
            </a:extLst>
          </p:cNvPr>
          <p:cNvSpPr/>
          <p:nvPr/>
        </p:nvSpPr>
        <p:spPr>
          <a:xfrm>
            <a:off x="4643021" y="2716567"/>
            <a:ext cx="1553591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CDE92-4FEB-442A-B951-2B0E5C4EAA36}"/>
              </a:ext>
            </a:extLst>
          </p:cNvPr>
          <p:cNvSpPr txBox="1"/>
          <p:nvPr/>
        </p:nvSpPr>
        <p:spPr>
          <a:xfrm>
            <a:off x="5853344" y="4653416"/>
            <a:ext cx="481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v3</a:t>
            </a:r>
          </a:p>
          <a:p>
            <a:r>
              <a:rPr lang="en-US" dirty="0"/>
              <a:t>set </a:t>
            </a:r>
            <a:r>
              <a:rPr lang="en-US" dirty="0" err="1"/>
              <a:t>DeptName</a:t>
            </a:r>
            <a:r>
              <a:rPr lang="en-US" dirty="0"/>
              <a:t>=‘IT’ where </a:t>
            </a:r>
            <a:r>
              <a:rPr lang="en-US" dirty="0" err="1"/>
              <a:t>Pname</a:t>
            </a:r>
            <a:r>
              <a:rPr lang="en-US" dirty="0"/>
              <a:t>=‘A’;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605E9E6F-0E4F-419C-AE34-8999E6977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51664"/>
              </p:ext>
            </p:extLst>
          </p:nvPr>
        </p:nvGraphicFramePr>
        <p:xfrm>
          <a:off x="989989" y="1781084"/>
          <a:ext cx="3129251" cy="213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49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1029811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Payroll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DC5E4E3D-7FA2-4AB2-A742-CF52D00E8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20775"/>
              </p:ext>
            </p:extLst>
          </p:nvPr>
        </p:nvGraphicFramePr>
        <p:xfrm>
          <a:off x="6696046" y="1781084"/>
          <a:ext cx="3129251" cy="213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49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1029811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IT</a:t>
                      </a:r>
                      <a:endParaRPr lang="en-IN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Payroll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83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426F-CBE4-43B9-AD9E-D26B2B62F35B}"/>
              </a:ext>
            </a:extLst>
          </p:cNvPr>
          <p:cNvSpPr txBox="1"/>
          <p:nvPr/>
        </p:nvSpPr>
        <p:spPr>
          <a:xfrm>
            <a:off x="3688672" y="4678224"/>
            <a:ext cx="481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v3</a:t>
            </a:r>
          </a:p>
          <a:p>
            <a:r>
              <a:rPr lang="en-US" dirty="0"/>
              <a:t>set </a:t>
            </a:r>
            <a:r>
              <a:rPr lang="en-US" dirty="0" err="1"/>
              <a:t>DeptName</a:t>
            </a:r>
            <a:r>
              <a:rPr lang="en-US" dirty="0"/>
              <a:t>=‘IT’ where </a:t>
            </a:r>
            <a:r>
              <a:rPr lang="en-US" dirty="0" err="1"/>
              <a:t>Pname</a:t>
            </a:r>
            <a:r>
              <a:rPr lang="en-US" dirty="0"/>
              <a:t>=‘A’;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20E9B7-FA0E-4FE1-92BD-F05C93779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27421"/>
              </p:ext>
            </p:extLst>
          </p:nvPr>
        </p:nvGraphicFramePr>
        <p:xfrm>
          <a:off x="85805" y="2229131"/>
          <a:ext cx="19738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62">
                  <a:extLst>
                    <a:ext uri="{9D8B030D-6E8A-4147-A177-3AD203B41FA5}">
                      <a16:colId xmlns:a16="http://schemas.microsoft.com/office/drawing/2014/main" val="3432262474"/>
                    </a:ext>
                  </a:extLst>
                </a:gridCol>
                <a:gridCol w="1192740">
                  <a:extLst>
                    <a:ext uri="{9D8B030D-6E8A-4147-A177-3AD203B41FA5}">
                      <a16:colId xmlns:a16="http://schemas.microsoft.com/office/drawing/2014/main" val="544492483"/>
                    </a:ext>
                  </a:extLst>
                </a:gridCol>
              </a:tblGrid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10073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6624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Payroll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16002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65210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6682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A9B853E-7F5D-4716-968A-0B6E2C086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43882"/>
              </p:ext>
            </p:extLst>
          </p:nvPr>
        </p:nvGraphicFramePr>
        <p:xfrm>
          <a:off x="2272677" y="1831020"/>
          <a:ext cx="3590890" cy="2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824724799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Salary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B54D55-847A-4BCF-A716-92457BFE8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14919"/>
              </p:ext>
            </p:extLst>
          </p:nvPr>
        </p:nvGraphicFramePr>
        <p:xfrm>
          <a:off x="6396357" y="2411520"/>
          <a:ext cx="19738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62">
                  <a:extLst>
                    <a:ext uri="{9D8B030D-6E8A-4147-A177-3AD203B41FA5}">
                      <a16:colId xmlns:a16="http://schemas.microsoft.com/office/drawing/2014/main" val="3432262474"/>
                    </a:ext>
                  </a:extLst>
                </a:gridCol>
                <a:gridCol w="1192740">
                  <a:extLst>
                    <a:ext uri="{9D8B030D-6E8A-4147-A177-3AD203B41FA5}">
                      <a16:colId xmlns:a16="http://schemas.microsoft.com/office/drawing/2014/main" val="544492483"/>
                    </a:ext>
                  </a:extLst>
                </a:gridCol>
              </a:tblGrid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10073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6624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Payroll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16002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65210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66823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38A7EF8A-62E8-47AF-86C6-759387001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78223"/>
              </p:ext>
            </p:extLst>
          </p:nvPr>
        </p:nvGraphicFramePr>
        <p:xfrm>
          <a:off x="8503328" y="1853608"/>
          <a:ext cx="3590890" cy="2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824724799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Salary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2BC4BB-8483-4279-B258-AF7E41DF7733}"/>
              </a:ext>
            </a:extLst>
          </p:cNvPr>
          <p:cNvCxnSpPr>
            <a:cxnSpLocks/>
          </p:cNvCxnSpPr>
          <p:nvPr/>
        </p:nvCxnSpPr>
        <p:spPr>
          <a:xfrm>
            <a:off x="5897732" y="3097320"/>
            <a:ext cx="454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6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132E-1C35-4DE1-A3F0-8648BAD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8643-6028-4181-AEB6-FE2D4D61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A View is a virtual table based on the result-set of an SQL statement.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can also be considered as a saved SQL query.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5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Updateable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D6C4-C192-40E7-8965-E24EFF2D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36194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Aggregate functions like SUM(), COUNT(), MAX() and MIN() cannot be used while updating a view.</a:t>
            </a:r>
          </a:p>
          <a:p>
            <a:endParaRPr lang="en-US" dirty="0"/>
          </a:p>
          <a:p>
            <a:r>
              <a:rPr lang="en-US" dirty="0"/>
              <a:t>DISTINCT, GROUP BY, HAVING, UNION, UNION ALL or a sub-query in the select list also cannot be used while updating a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67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D6C4-C192-40E7-8965-E24EFF2D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36194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Forces all data modification statements executed against the view to follow a certain criteria set.</a:t>
            </a:r>
          </a:p>
          <a:p>
            <a:endParaRPr lang="en-US" dirty="0"/>
          </a:p>
          <a:p>
            <a:r>
              <a:rPr lang="en-US" dirty="0"/>
              <a:t>When a row is modified through a view, the WITH CHECK OPTION makes sure the data remains visible through the view after the modification is committed.</a:t>
            </a:r>
          </a:p>
        </p:txBody>
      </p:sp>
    </p:spTree>
    <p:extLst>
      <p:ext uri="{BB962C8B-B14F-4D97-AF65-F5344CB8AC3E}">
        <p14:creationId xmlns:p14="http://schemas.microsoft.com/office/powerpoint/2010/main" val="312274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58A2E-C347-47A0-B531-AA9590D915E7}"/>
              </a:ext>
            </a:extLst>
          </p:cNvPr>
          <p:cNvSpPr txBox="1"/>
          <p:nvPr/>
        </p:nvSpPr>
        <p:spPr>
          <a:xfrm>
            <a:off x="1404003" y="1975104"/>
            <a:ext cx="5669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VIEW </a:t>
            </a:r>
            <a:r>
              <a:rPr lang="en-US" dirty="0" err="1"/>
              <a:t>vwCustomersParis</a:t>
            </a:r>
            <a:r>
              <a:rPr lang="en-US" dirty="0"/>
              <a:t> </a:t>
            </a:r>
          </a:p>
          <a:p>
            <a:r>
              <a:rPr lang="en-US" dirty="0"/>
              <a:t>AS </a:t>
            </a:r>
          </a:p>
          <a:p>
            <a:r>
              <a:rPr lang="en-US" dirty="0"/>
              <a:t>SELECT CompanyName, </a:t>
            </a:r>
            <a:r>
              <a:rPr lang="en-US" dirty="0" err="1"/>
              <a:t>ContactName</a:t>
            </a:r>
            <a:r>
              <a:rPr lang="en-US" dirty="0"/>
              <a:t>, Phone, City </a:t>
            </a:r>
          </a:p>
          <a:p>
            <a:r>
              <a:rPr lang="en-US" dirty="0"/>
              <a:t>FROM Customers </a:t>
            </a:r>
          </a:p>
          <a:p>
            <a:r>
              <a:rPr lang="en-US" dirty="0"/>
              <a:t>WHERE City = 'Paris’ </a:t>
            </a:r>
          </a:p>
          <a:p>
            <a:r>
              <a:rPr lang="en-US" dirty="0"/>
              <a:t>WITH CHECK OPTION;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BDBC3-C378-4D2C-9FB1-2541BBC71D5C}"/>
              </a:ext>
            </a:extLst>
          </p:cNvPr>
          <p:cNvSpPr txBox="1"/>
          <p:nvPr/>
        </p:nvSpPr>
        <p:spPr>
          <a:xfrm>
            <a:off x="1404003" y="4334256"/>
            <a:ext cx="494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vwCustomersParis</a:t>
            </a:r>
            <a:r>
              <a:rPr lang="en-US" dirty="0"/>
              <a:t> SET City = ‘Delhi’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51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SQL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74C031C-B0D0-4475-9369-BB8CB61E3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4544"/>
              </p:ext>
            </p:extLst>
          </p:nvPr>
        </p:nvGraphicFramePr>
        <p:xfrm>
          <a:off x="458674" y="2229131"/>
          <a:ext cx="19738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62">
                  <a:extLst>
                    <a:ext uri="{9D8B030D-6E8A-4147-A177-3AD203B41FA5}">
                      <a16:colId xmlns:a16="http://schemas.microsoft.com/office/drawing/2014/main" val="3432262474"/>
                    </a:ext>
                  </a:extLst>
                </a:gridCol>
                <a:gridCol w="1192740">
                  <a:extLst>
                    <a:ext uri="{9D8B030D-6E8A-4147-A177-3AD203B41FA5}">
                      <a16:colId xmlns:a16="http://schemas.microsoft.com/office/drawing/2014/main" val="544492483"/>
                    </a:ext>
                  </a:extLst>
                </a:gridCol>
              </a:tblGrid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10073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6624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Payroll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16002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5210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6682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19BCDA-91D7-41F2-8DD5-9BA1076DB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43232"/>
              </p:ext>
            </p:extLst>
          </p:nvPr>
        </p:nvGraphicFramePr>
        <p:xfrm>
          <a:off x="2645546" y="1742240"/>
          <a:ext cx="3590890" cy="2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824724799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Salary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CAAE6DD-9889-4764-9E60-A7C85E948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28210"/>
              </p:ext>
            </p:extLst>
          </p:nvPr>
        </p:nvGraphicFramePr>
        <p:xfrm>
          <a:off x="7976715" y="1742240"/>
          <a:ext cx="3990385" cy="213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49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824724799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1029811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Salary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50 000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Payroll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6F4117-6E49-4295-97C9-9F3A16635C90}"/>
              </a:ext>
            </a:extLst>
          </p:cNvPr>
          <p:cNvSpPr txBox="1"/>
          <p:nvPr/>
        </p:nvSpPr>
        <p:spPr>
          <a:xfrm>
            <a:off x="609600" y="4714449"/>
            <a:ext cx="481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Name, Salary, Gender, </a:t>
            </a:r>
            <a:r>
              <a:rPr lang="en-US" dirty="0" err="1"/>
              <a:t>DeptName</a:t>
            </a:r>
            <a:endParaRPr lang="en-US" dirty="0"/>
          </a:p>
          <a:p>
            <a:r>
              <a:rPr lang="en-US" dirty="0"/>
              <a:t>from Employees natural join Department;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2C339-6655-49C2-8E2E-92DE65375C8C}"/>
              </a:ext>
            </a:extLst>
          </p:cNvPr>
          <p:cNvSpPr txBox="1"/>
          <p:nvPr/>
        </p:nvSpPr>
        <p:spPr>
          <a:xfrm>
            <a:off x="7106575" y="4437450"/>
            <a:ext cx="481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view v1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Name, Salary, Gender, </a:t>
            </a:r>
            <a:r>
              <a:rPr lang="en-US" dirty="0" err="1"/>
              <a:t>DeptName</a:t>
            </a:r>
            <a:endParaRPr lang="en-US" dirty="0"/>
          </a:p>
          <a:p>
            <a:r>
              <a:rPr lang="en-US" dirty="0"/>
              <a:t>from Employees natural join Department;</a:t>
            </a:r>
          </a:p>
          <a:p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58EDF25-770D-45D5-A503-02D42C245E15}"/>
              </a:ext>
            </a:extLst>
          </p:cNvPr>
          <p:cNvSpPr/>
          <p:nvPr/>
        </p:nvSpPr>
        <p:spPr>
          <a:xfrm>
            <a:off x="6329780" y="2716567"/>
            <a:ext cx="1553591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B55BA8-AEFC-4C5B-BE99-2496750AA55F}"/>
              </a:ext>
            </a:extLst>
          </p:cNvPr>
          <p:cNvSpPr/>
          <p:nvPr/>
        </p:nvSpPr>
        <p:spPr>
          <a:xfrm>
            <a:off x="5488620" y="4909784"/>
            <a:ext cx="1553591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D3B45-687E-42A2-B1E1-09231A643476}"/>
              </a:ext>
            </a:extLst>
          </p:cNvPr>
          <p:cNvSpPr txBox="1"/>
          <p:nvPr/>
        </p:nvSpPr>
        <p:spPr>
          <a:xfrm>
            <a:off x="2259737" y="4068118"/>
            <a:ext cx="16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Tables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58838-7301-4B6B-A4E1-9BED0B9F3048}"/>
              </a:ext>
            </a:extLst>
          </p:cNvPr>
          <p:cNvSpPr txBox="1"/>
          <p:nvPr/>
        </p:nvSpPr>
        <p:spPr>
          <a:xfrm>
            <a:off x="9513903" y="4068118"/>
            <a:ext cx="16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79931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132E-1C35-4DE1-A3F0-8648BAD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or Drop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8643-6028-4181-AEB6-FE2D4D61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Alter: ALTER VIEW &lt;statement&gt;;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Drop: DROP VIEW &lt;</a:t>
            </a:r>
            <a:r>
              <a:rPr lang="en-US" dirty="0" err="1"/>
              <a:t>view_name</a:t>
            </a:r>
            <a:r>
              <a:rPr lang="en-US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49192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23F4-171D-4349-BA71-44A8ACBB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can be used to reduce the complexity of the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19984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can model complex joins easily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7BD3A1-6EE6-45C5-8B1F-5B482E662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50" y="1417638"/>
            <a:ext cx="7362591" cy="5318124"/>
          </a:xfrm>
        </p:spPr>
      </p:pic>
    </p:spTree>
    <p:extLst>
      <p:ext uri="{BB962C8B-B14F-4D97-AF65-F5344CB8AC3E}">
        <p14:creationId xmlns:p14="http://schemas.microsoft.com/office/powerpoint/2010/main" val="128692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23F4-171D-4349-BA71-44A8ACBB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can be used to reduce the complexity of the database schema</a:t>
            </a:r>
          </a:p>
          <a:p>
            <a:endParaRPr lang="en-US" dirty="0"/>
          </a:p>
          <a:p>
            <a:r>
              <a:rPr lang="en-US" dirty="0"/>
              <a:t>Views can be used as a mechanism to implement row and column level security</a:t>
            </a:r>
          </a:p>
        </p:txBody>
      </p:sp>
    </p:spTree>
    <p:extLst>
      <p:ext uri="{BB962C8B-B14F-4D97-AF65-F5344CB8AC3E}">
        <p14:creationId xmlns:p14="http://schemas.microsoft.com/office/powerpoint/2010/main" val="12070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426F-CBE4-43B9-AD9E-D26B2B62F35B}"/>
              </a:ext>
            </a:extLst>
          </p:cNvPr>
          <p:cNvSpPr txBox="1"/>
          <p:nvPr/>
        </p:nvSpPr>
        <p:spPr>
          <a:xfrm>
            <a:off x="3688672" y="4678224"/>
            <a:ext cx="481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view v2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Name, Salary, Gender, </a:t>
            </a:r>
            <a:r>
              <a:rPr lang="en-US" dirty="0" err="1"/>
              <a:t>DeptName</a:t>
            </a:r>
            <a:endParaRPr lang="en-US" dirty="0"/>
          </a:p>
          <a:p>
            <a:r>
              <a:rPr lang="en-US" dirty="0"/>
              <a:t>from Employees natural join Department</a:t>
            </a:r>
          </a:p>
          <a:p>
            <a:r>
              <a:rPr lang="en-US" dirty="0"/>
              <a:t>where </a:t>
            </a:r>
            <a:r>
              <a:rPr lang="en-US" dirty="0" err="1"/>
              <a:t>DeptName</a:t>
            </a:r>
            <a:r>
              <a:rPr lang="en-US" dirty="0"/>
              <a:t>=‘IT’;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20E9B7-FA0E-4FE1-92BD-F05C93779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74182"/>
              </p:ext>
            </p:extLst>
          </p:nvPr>
        </p:nvGraphicFramePr>
        <p:xfrm>
          <a:off x="458674" y="2229131"/>
          <a:ext cx="19738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62">
                  <a:extLst>
                    <a:ext uri="{9D8B030D-6E8A-4147-A177-3AD203B41FA5}">
                      <a16:colId xmlns:a16="http://schemas.microsoft.com/office/drawing/2014/main" val="3432262474"/>
                    </a:ext>
                  </a:extLst>
                </a:gridCol>
                <a:gridCol w="1192740">
                  <a:extLst>
                    <a:ext uri="{9D8B030D-6E8A-4147-A177-3AD203B41FA5}">
                      <a16:colId xmlns:a16="http://schemas.microsoft.com/office/drawing/2014/main" val="544492483"/>
                    </a:ext>
                  </a:extLst>
                </a:gridCol>
              </a:tblGrid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10073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6624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Payroll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16002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5210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6682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A9B853E-7F5D-4716-968A-0B6E2C086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26913"/>
              </p:ext>
            </p:extLst>
          </p:nvPr>
        </p:nvGraphicFramePr>
        <p:xfrm>
          <a:off x="2645546" y="1742240"/>
          <a:ext cx="3590890" cy="2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824724799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Salary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50 000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501A5-AC5A-4266-8355-B6D1435D7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93999"/>
              </p:ext>
            </p:extLst>
          </p:nvPr>
        </p:nvGraphicFramePr>
        <p:xfrm>
          <a:off x="7976715" y="2391740"/>
          <a:ext cx="3990385" cy="91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49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824724799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1029811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Salary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E360A77D-0F25-40BF-8A24-5F2149C3499B}"/>
              </a:ext>
            </a:extLst>
          </p:cNvPr>
          <p:cNvSpPr/>
          <p:nvPr/>
        </p:nvSpPr>
        <p:spPr>
          <a:xfrm>
            <a:off x="6329780" y="2716567"/>
            <a:ext cx="1553591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0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FB4-694B-4E80-AA03-A51CA1F1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Column-level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426F-CBE4-43B9-AD9E-D26B2B62F35B}"/>
              </a:ext>
            </a:extLst>
          </p:cNvPr>
          <p:cNvSpPr txBox="1"/>
          <p:nvPr/>
        </p:nvSpPr>
        <p:spPr>
          <a:xfrm>
            <a:off x="3688672" y="4678224"/>
            <a:ext cx="481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view v3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Name, Gender, </a:t>
            </a:r>
            <a:r>
              <a:rPr lang="en-US" dirty="0" err="1"/>
              <a:t>DeptName</a:t>
            </a:r>
            <a:endParaRPr lang="en-US" dirty="0"/>
          </a:p>
          <a:p>
            <a:r>
              <a:rPr lang="en-US" dirty="0"/>
              <a:t>from Employees natural join Department</a:t>
            </a:r>
            <a:r>
              <a:rPr lang="en-IN" dirty="0"/>
              <a:t>;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20E9B7-FA0E-4FE1-92BD-F05C93779278}"/>
              </a:ext>
            </a:extLst>
          </p:cNvPr>
          <p:cNvGraphicFramePr>
            <a:graphicFrameLocks noGrp="1"/>
          </p:cNvGraphicFramePr>
          <p:nvPr/>
        </p:nvGraphicFramePr>
        <p:xfrm>
          <a:off x="458674" y="2229131"/>
          <a:ext cx="19738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62">
                  <a:extLst>
                    <a:ext uri="{9D8B030D-6E8A-4147-A177-3AD203B41FA5}">
                      <a16:colId xmlns:a16="http://schemas.microsoft.com/office/drawing/2014/main" val="3432262474"/>
                    </a:ext>
                  </a:extLst>
                </a:gridCol>
                <a:gridCol w="1192740">
                  <a:extLst>
                    <a:ext uri="{9D8B030D-6E8A-4147-A177-3AD203B41FA5}">
                      <a16:colId xmlns:a16="http://schemas.microsoft.com/office/drawing/2014/main" val="544492483"/>
                    </a:ext>
                  </a:extLst>
                </a:gridCol>
              </a:tblGrid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10073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6624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Payroll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16002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5210"/>
                  </a:ext>
                </a:extLst>
              </a:tr>
              <a:tr h="267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6682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A9B853E-7F5D-4716-968A-0B6E2C086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52281"/>
              </p:ext>
            </p:extLst>
          </p:nvPr>
        </p:nvGraphicFramePr>
        <p:xfrm>
          <a:off x="2645546" y="1742240"/>
          <a:ext cx="3590890" cy="225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78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824724799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718178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70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Salary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146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E360A77D-0F25-40BF-8A24-5F2149C3499B}"/>
              </a:ext>
            </a:extLst>
          </p:cNvPr>
          <p:cNvSpPr/>
          <p:nvPr/>
        </p:nvSpPr>
        <p:spPr>
          <a:xfrm>
            <a:off x="6329780" y="2716567"/>
            <a:ext cx="1553591" cy="2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D48DF77-DC4F-4E33-A194-423333CBC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52279"/>
              </p:ext>
            </p:extLst>
          </p:nvPr>
        </p:nvGraphicFramePr>
        <p:xfrm>
          <a:off x="7976715" y="1742240"/>
          <a:ext cx="3129251" cy="213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49">
                  <a:extLst>
                    <a:ext uri="{9D8B030D-6E8A-4147-A177-3AD203B41FA5}">
                      <a16:colId xmlns:a16="http://schemas.microsoft.com/office/drawing/2014/main" val="1483275898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3869454791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3301020840"/>
                    </a:ext>
                  </a:extLst>
                </a:gridCol>
                <a:gridCol w="1029811">
                  <a:extLst>
                    <a:ext uri="{9D8B030D-6E8A-4147-A177-3AD203B41FA5}">
                      <a16:colId xmlns:a16="http://schemas.microsoft.com/office/drawing/2014/main" val="3372578024"/>
                    </a:ext>
                  </a:extLst>
                </a:gridCol>
              </a:tblGrid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DeptName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50767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9456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Payroll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32475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605555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153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47951"/>
                  </a:ext>
                </a:extLst>
              </a:tr>
              <a:tr h="3053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878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 Them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D24EC957-12D8-417E-B1DD-7B055A288850}" vid="{1EBEB122-5F4A-47AF-A806-D456364BD4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1258</Words>
  <Application>Microsoft Office PowerPoint</Application>
  <PresentationFormat>Widescreen</PresentationFormat>
  <Paragraphs>699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Wingdings</vt:lpstr>
      <vt:lpstr>Theme2</vt:lpstr>
      <vt:lpstr>Views in SQL</vt:lpstr>
      <vt:lpstr>What is a View?</vt:lpstr>
      <vt:lpstr>Views in SQL</vt:lpstr>
      <vt:lpstr>Alter or Drop a View</vt:lpstr>
      <vt:lpstr>Advantages of Views</vt:lpstr>
      <vt:lpstr>Views can model complex joins easily</vt:lpstr>
      <vt:lpstr>Advantages of Views</vt:lpstr>
      <vt:lpstr>Row-level security</vt:lpstr>
      <vt:lpstr>Column-level security</vt:lpstr>
      <vt:lpstr>Advantages of Views</vt:lpstr>
      <vt:lpstr>Views with Aggregate Functions</vt:lpstr>
      <vt:lpstr>Advantages of Views</vt:lpstr>
      <vt:lpstr>Updateable Views</vt:lpstr>
      <vt:lpstr>Update Views</vt:lpstr>
      <vt:lpstr>Delete from Views</vt:lpstr>
      <vt:lpstr>Insert into Views</vt:lpstr>
      <vt:lpstr>Restrictions on Updateable Views</vt:lpstr>
      <vt:lpstr>Update Views</vt:lpstr>
      <vt:lpstr>Update Views</vt:lpstr>
      <vt:lpstr>Restrictions on Updateable Views</vt:lpstr>
      <vt:lpstr>With Check Option</vt:lpstr>
      <vt:lpstr>With Check 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killi</dc:creator>
  <cp:lastModifiedBy>Ayush Jaiswal</cp:lastModifiedBy>
  <cp:revision>62</cp:revision>
  <dcterms:created xsi:type="dcterms:W3CDTF">2018-08-06T05:07:44Z</dcterms:created>
  <dcterms:modified xsi:type="dcterms:W3CDTF">2020-01-31T05:42:22Z</dcterms:modified>
</cp:coreProperties>
</file>