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7" r:id="rId5"/>
    <p:sldId id="258" r:id="rId6"/>
    <p:sldId id="259" r:id="rId7"/>
    <p:sldId id="291" r:id="rId8"/>
    <p:sldId id="261" r:id="rId9"/>
    <p:sldId id="262" r:id="rId10"/>
    <p:sldId id="260" r:id="rId11"/>
    <p:sldId id="263" r:id="rId12"/>
    <p:sldId id="264" r:id="rId13"/>
    <p:sldId id="265" r:id="rId14"/>
    <p:sldId id="266" r:id="rId15"/>
    <p:sldId id="267" r:id="rId16"/>
    <p:sldId id="268" r:id="rId17"/>
    <p:sldId id="269" r:id="rId18"/>
    <p:sldId id="270" r:id="rId19"/>
    <p:sldId id="271" r:id="rId20"/>
    <p:sldId id="272" r:id="rId21"/>
    <p:sldId id="287" r:id="rId22"/>
    <p:sldId id="275" r:id="rId23"/>
    <p:sldId id="273" r:id="rId24"/>
    <p:sldId id="276" r:id="rId25"/>
    <p:sldId id="283" r:id="rId26"/>
    <p:sldId id="284" r:id="rId27"/>
    <p:sldId id="278" r:id="rId28"/>
    <p:sldId id="277" r:id="rId29"/>
    <p:sldId id="289" r:id="rId30"/>
    <p:sldId id="279" r:id="rId31"/>
    <p:sldId id="290" r:id="rId32"/>
    <p:sldId id="282" r:id="rId33"/>
    <p:sldId id="274" r:id="rId34"/>
    <p:sldId id="288" r:id="rId35"/>
    <p:sldId id="280"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2D820-97F7-0819-6C93-0F8EA9166C94}" v="2" dt="2020-11-10T09:21:5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3" d="100"/>
          <a:sy n="93" d="100"/>
        </p:scale>
        <p:origin x="25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SINGH" userId="S::singh170101049@iitg.ac.in::e78218da-5ca6-4e86-a189-46a855a8b6a9" providerId="AD" clId="Web-{0692D820-97F7-0819-6C93-0F8EA9166C94}"/>
    <pc:docChg chg="modSld">
      <pc:chgData name="PRIYANSHU SINGH" userId="S::singh170101049@iitg.ac.in::e78218da-5ca6-4e86-a189-46a855a8b6a9" providerId="AD" clId="Web-{0692D820-97F7-0819-6C93-0F8EA9166C94}" dt="2020-11-10T09:21:56.319" v="1" actId="1076"/>
      <pc:docMkLst>
        <pc:docMk/>
      </pc:docMkLst>
      <pc:sldChg chg="modSp">
        <pc:chgData name="PRIYANSHU SINGH" userId="S::singh170101049@iitg.ac.in::e78218da-5ca6-4e86-a189-46a855a8b6a9" providerId="AD" clId="Web-{0692D820-97F7-0819-6C93-0F8EA9166C94}" dt="2020-11-10T09:21:56.319" v="1" actId="1076"/>
        <pc:sldMkLst>
          <pc:docMk/>
          <pc:sldMk cId="994555388" sldId="257"/>
        </pc:sldMkLst>
        <pc:spChg chg="mod">
          <ac:chgData name="PRIYANSHU SINGH" userId="S::singh170101049@iitg.ac.in::e78218da-5ca6-4e86-a189-46a855a8b6a9" providerId="AD" clId="Web-{0692D820-97F7-0819-6C93-0F8EA9166C94}" dt="2020-11-10T09:21:56.319" v="1" actId="1076"/>
          <ac:spMkLst>
            <pc:docMk/>
            <pc:sldMk cId="994555388"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14B5-B835-42D0-A3FE-76702BF851F0}"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E6C4A-FF5B-4127-9FBF-382A2E2F1556}" type="slidenum">
              <a:rPr lang="en-US" smtClean="0"/>
              <a:t>‹#›</a:t>
            </a:fld>
            <a:endParaRPr lang="en-US"/>
          </a:p>
        </p:txBody>
      </p:sp>
    </p:spTree>
    <p:extLst>
      <p:ext uri="{BB962C8B-B14F-4D97-AF65-F5344CB8AC3E}">
        <p14:creationId xmlns:p14="http://schemas.microsoft.com/office/powerpoint/2010/main" val="307562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27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189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7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03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21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3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690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4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738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131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13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126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91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412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2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81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119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42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24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050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788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2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29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08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743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244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ea891483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ea89148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8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70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0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3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73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03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3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3800" y="3009467"/>
            <a:ext cx="7944400" cy="1257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EBB55A"/>
              </a:buClr>
              <a:buSzPts val="5200"/>
              <a:buNone/>
              <a:defRPr sz="6933">
                <a:solidFill>
                  <a:srgbClr val="EBB55A"/>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490200" y="2382267"/>
            <a:ext cx="5211600" cy="62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2;p2"/>
          <p:cNvSpPr/>
          <p:nvPr/>
        </p:nvSpPr>
        <p:spPr>
          <a:xfrm>
            <a:off x="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72069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2258000" y="2565400"/>
            <a:ext cx="7676000" cy="1426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96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9" name="Google Shape;59;p11"/>
          <p:cNvSpPr/>
          <p:nvPr/>
        </p:nvSpPr>
        <p:spPr>
          <a:xfrm flipH="1">
            <a:off x="1013790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60;p11"/>
          <p:cNvSpPr/>
          <p:nvPr/>
        </p:nvSpPr>
        <p:spPr>
          <a:xfrm rot="10800000" flipH="1">
            <a:off x="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61;p11"/>
          <p:cNvSpPr txBox="1">
            <a:spLocks noGrp="1"/>
          </p:cNvSpPr>
          <p:nvPr>
            <p:ph type="subTitle" idx="1"/>
          </p:nvPr>
        </p:nvSpPr>
        <p:spPr>
          <a:xfrm>
            <a:off x="2263200" y="3797300"/>
            <a:ext cx="7676000" cy="6004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2" name="Google Shape;62;p11"/>
          <p:cNvSpPr/>
          <p:nvPr/>
        </p:nvSpPr>
        <p:spPr>
          <a:xfrm flipH="1">
            <a:off x="960083" y="720000"/>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63;p11"/>
          <p:cNvSpPr/>
          <p:nvPr/>
        </p:nvSpPr>
        <p:spPr>
          <a:xfrm flipH="1">
            <a:off x="4686816" y="5788233"/>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1653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extLst>
      <p:ext uri="{BB962C8B-B14F-4D97-AF65-F5344CB8AC3E}">
        <p14:creationId xmlns:p14="http://schemas.microsoft.com/office/powerpoint/2010/main" val="55611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 point">
  <p:cSld name="Bullet point">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p:nvPr/>
        </p:nvSpPr>
        <p:spPr>
          <a:xfrm rot="10800000">
            <a:off x="1013790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67;p13"/>
          <p:cNvSpPr txBox="1">
            <a:spLocks noGrp="1"/>
          </p:cNvSpPr>
          <p:nvPr>
            <p:ph type="title"/>
          </p:nvPr>
        </p:nvSpPr>
        <p:spPr>
          <a:xfrm>
            <a:off x="6096000" y="720000"/>
            <a:ext cx="5136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3"/>
          <p:cNvSpPr txBox="1">
            <a:spLocks noGrp="1"/>
          </p:cNvSpPr>
          <p:nvPr>
            <p:ph type="subTitle" idx="1"/>
          </p:nvPr>
        </p:nvSpPr>
        <p:spPr>
          <a:xfrm>
            <a:off x="6441067" y="2086267"/>
            <a:ext cx="4582400" cy="322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2133"/>
            </a:lvl1pPr>
            <a:lvl2pPr lvl="1">
              <a:spcBef>
                <a:spcPts val="2133"/>
              </a:spcBef>
              <a:spcAft>
                <a:spcPts val="0"/>
              </a:spcAft>
              <a:buClr>
                <a:schemeClr val="dk1"/>
              </a:buClr>
              <a:buSzPts val="1400"/>
              <a:buFont typeface="Arial"/>
              <a:buAutoNum type="alphaLcPeriod"/>
              <a:defRPr/>
            </a:lvl2pPr>
            <a:lvl3pPr lvl="2">
              <a:spcBef>
                <a:spcPts val="2133"/>
              </a:spcBef>
              <a:spcAft>
                <a:spcPts val="0"/>
              </a:spcAft>
              <a:buClr>
                <a:schemeClr val="dk1"/>
              </a:buClr>
              <a:buSzPts val="1400"/>
              <a:buFont typeface="Arial"/>
              <a:buAutoNum type="romanLcPeriod"/>
              <a:defRPr/>
            </a:lvl3pPr>
            <a:lvl4pPr lvl="3">
              <a:spcBef>
                <a:spcPts val="2133"/>
              </a:spcBef>
              <a:spcAft>
                <a:spcPts val="0"/>
              </a:spcAft>
              <a:buClr>
                <a:schemeClr val="dk1"/>
              </a:buClr>
              <a:buSzPts val="1400"/>
              <a:buFont typeface="Arial"/>
              <a:buAutoNum type="arabicPeriod"/>
              <a:defRPr/>
            </a:lvl4pPr>
            <a:lvl5pPr lvl="4">
              <a:spcBef>
                <a:spcPts val="2133"/>
              </a:spcBef>
              <a:spcAft>
                <a:spcPts val="0"/>
              </a:spcAft>
              <a:buClr>
                <a:schemeClr val="dk1"/>
              </a:buClr>
              <a:buSzPts val="1400"/>
              <a:buFont typeface="Arial"/>
              <a:buAutoNum type="alphaLcPeriod"/>
              <a:defRPr/>
            </a:lvl5pPr>
            <a:lvl6pPr lvl="5">
              <a:spcBef>
                <a:spcPts val="2133"/>
              </a:spcBef>
              <a:spcAft>
                <a:spcPts val="0"/>
              </a:spcAft>
              <a:buClr>
                <a:schemeClr val="dk1"/>
              </a:buClr>
              <a:buSzPts val="1400"/>
              <a:buFont typeface="Arial"/>
              <a:buAutoNum type="romanLcPeriod"/>
              <a:defRPr/>
            </a:lvl6pPr>
            <a:lvl7pPr lvl="6">
              <a:spcBef>
                <a:spcPts val="2133"/>
              </a:spcBef>
              <a:spcAft>
                <a:spcPts val="0"/>
              </a:spcAft>
              <a:buClr>
                <a:schemeClr val="dk1"/>
              </a:buClr>
              <a:buSzPts val="1400"/>
              <a:buFont typeface="Arial"/>
              <a:buAutoNum type="arabicPeriod"/>
              <a:defRPr/>
            </a:lvl7pPr>
            <a:lvl8pPr lvl="7">
              <a:spcBef>
                <a:spcPts val="2133"/>
              </a:spcBef>
              <a:spcAft>
                <a:spcPts val="0"/>
              </a:spcAft>
              <a:buClr>
                <a:schemeClr val="dk1"/>
              </a:buClr>
              <a:buSzPts val="1400"/>
              <a:buFont typeface="Arial"/>
              <a:buAutoNum type="alphaLcPeriod"/>
              <a:defRPr/>
            </a:lvl8pPr>
            <a:lvl9pPr lvl="8">
              <a:spcBef>
                <a:spcPts val="2133"/>
              </a:spcBef>
              <a:spcAft>
                <a:spcPts val="2133"/>
              </a:spcAft>
              <a:buClr>
                <a:schemeClr val="dk1"/>
              </a:buClr>
              <a:buSzPts val="1400"/>
              <a:buFont typeface="Arial"/>
              <a:buAutoNum type="romanLcPeriod"/>
              <a:defRPr/>
            </a:lvl9pPr>
          </a:lstStyle>
          <a:p>
            <a:endParaRPr/>
          </a:p>
        </p:txBody>
      </p:sp>
    </p:spTree>
    <p:extLst>
      <p:ext uri="{BB962C8B-B14F-4D97-AF65-F5344CB8AC3E}">
        <p14:creationId xmlns:p14="http://schemas.microsoft.com/office/powerpoint/2010/main" val="319463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71;p14"/>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9729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74;p15"/>
          <p:cNvSpPr txBox="1">
            <a:spLocks noGrp="1"/>
          </p:cNvSpPr>
          <p:nvPr>
            <p:ph type="title"/>
          </p:nvPr>
        </p:nvSpPr>
        <p:spPr>
          <a:xfrm>
            <a:off x="960000" y="720000"/>
            <a:ext cx="47424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5"/>
          <p:cNvSpPr txBox="1">
            <a:spLocks noGrp="1"/>
          </p:cNvSpPr>
          <p:nvPr>
            <p:ph type="subTitle" idx="1"/>
          </p:nvPr>
        </p:nvSpPr>
        <p:spPr>
          <a:xfrm>
            <a:off x="1429884" y="30492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6" name="Google Shape;76;p15"/>
          <p:cNvSpPr txBox="1">
            <a:spLocks noGrp="1"/>
          </p:cNvSpPr>
          <p:nvPr>
            <p:ph type="subTitle" idx="2"/>
          </p:nvPr>
        </p:nvSpPr>
        <p:spPr>
          <a:xfrm>
            <a:off x="1429884" y="26261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7" name="Google Shape;77;p15"/>
          <p:cNvSpPr txBox="1">
            <a:spLocks noGrp="1"/>
          </p:cNvSpPr>
          <p:nvPr>
            <p:ph type="subTitle" idx="3"/>
          </p:nvPr>
        </p:nvSpPr>
        <p:spPr>
          <a:xfrm>
            <a:off x="1429884" y="48653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8" name="Google Shape;78;p15"/>
          <p:cNvSpPr txBox="1">
            <a:spLocks noGrp="1"/>
          </p:cNvSpPr>
          <p:nvPr>
            <p:ph type="subTitle" idx="4"/>
          </p:nvPr>
        </p:nvSpPr>
        <p:spPr>
          <a:xfrm>
            <a:off x="1429884" y="44422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9" name="Google Shape;79;p15"/>
          <p:cNvSpPr txBox="1">
            <a:spLocks noGrp="1"/>
          </p:cNvSpPr>
          <p:nvPr>
            <p:ph type="subTitle" idx="5"/>
          </p:nvPr>
        </p:nvSpPr>
        <p:spPr>
          <a:xfrm>
            <a:off x="5109047" y="30492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0" name="Google Shape;80;p15"/>
          <p:cNvSpPr txBox="1">
            <a:spLocks noGrp="1"/>
          </p:cNvSpPr>
          <p:nvPr>
            <p:ph type="subTitle" idx="6"/>
          </p:nvPr>
        </p:nvSpPr>
        <p:spPr>
          <a:xfrm>
            <a:off x="5109047" y="26261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1" name="Google Shape;81;p15"/>
          <p:cNvSpPr txBox="1">
            <a:spLocks noGrp="1"/>
          </p:cNvSpPr>
          <p:nvPr>
            <p:ph type="subTitle" idx="7"/>
          </p:nvPr>
        </p:nvSpPr>
        <p:spPr>
          <a:xfrm>
            <a:off x="5109047" y="48653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2" name="Google Shape;82;p15"/>
          <p:cNvSpPr txBox="1">
            <a:spLocks noGrp="1"/>
          </p:cNvSpPr>
          <p:nvPr>
            <p:ph type="subTitle" idx="8"/>
          </p:nvPr>
        </p:nvSpPr>
        <p:spPr>
          <a:xfrm>
            <a:off x="5109047" y="44422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3" name="Google Shape;83;p15"/>
          <p:cNvSpPr txBox="1">
            <a:spLocks noGrp="1"/>
          </p:cNvSpPr>
          <p:nvPr>
            <p:ph type="subTitle" idx="9"/>
          </p:nvPr>
        </p:nvSpPr>
        <p:spPr>
          <a:xfrm>
            <a:off x="8788213" y="30492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4" name="Google Shape;84;p15"/>
          <p:cNvSpPr txBox="1">
            <a:spLocks noGrp="1"/>
          </p:cNvSpPr>
          <p:nvPr>
            <p:ph type="subTitle" idx="13"/>
          </p:nvPr>
        </p:nvSpPr>
        <p:spPr>
          <a:xfrm>
            <a:off x="8788213" y="26261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5" name="Google Shape;85;p15"/>
          <p:cNvSpPr txBox="1">
            <a:spLocks noGrp="1"/>
          </p:cNvSpPr>
          <p:nvPr>
            <p:ph type="subTitle" idx="14"/>
          </p:nvPr>
        </p:nvSpPr>
        <p:spPr>
          <a:xfrm>
            <a:off x="8788213" y="4865300"/>
            <a:ext cx="2113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6" name="Google Shape;86;p15"/>
          <p:cNvSpPr txBox="1">
            <a:spLocks noGrp="1"/>
          </p:cNvSpPr>
          <p:nvPr>
            <p:ph type="subTitle" idx="15"/>
          </p:nvPr>
        </p:nvSpPr>
        <p:spPr>
          <a:xfrm>
            <a:off x="8788213" y="4442267"/>
            <a:ext cx="2113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7" name="Google Shape;87;p15"/>
          <p:cNvSpPr/>
          <p:nvPr/>
        </p:nvSpPr>
        <p:spPr>
          <a:xfrm>
            <a:off x="4686733" y="720000"/>
            <a:ext cx="6545200" cy="3036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43722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960000" y="7200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title" idx="2" hasCustomPrompt="1"/>
          </p:nvPr>
        </p:nvSpPr>
        <p:spPr>
          <a:xfrm>
            <a:off x="1168700" y="2490133"/>
            <a:ext cx="1231600" cy="112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6400">
                <a:solidFill>
                  <a:srgbClr val="D84E2E"/>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1" name="Google Shape;91;p16"/>
          <p:cNvSpPr txBox="1">
            <a:spLocks noGrp="1"/>
          </p:cNvSpPr>
          <p:nvPr>
            <p:ph type="subTitle" idx="1"/>
          </p:nvPr>
        </p:nvSpPr>
        <p:spPr>
          <a:xfrm>
            <a:off x="2730500" y="2402467"/>
            <a:ext cx="3365600" cy="4500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
        <p:nvSpPr>
          <p:cNvPr id="92" name="Google Shape;92;p16"/>
          <p:cNvSpPr txBox="1">
            <a:spLocks noGrp="1"/>
          </p:cNvSpPr>
          <p:nvPr>
            <p:ph type="subTitle" idx="3"/>
          </p:nvPr>
        </p:nvSpPr>
        <p:spPr>
          <a:xfrm>
            <a:off x="2730500" y="2796167"/>
            <a:ext cx="3047600" cy="815600"/>
          </a:xfrm>
          <a:prstGeom prst="rect">
            <a:avLst/>
          </a:prstGeom>
        </p:spPr>
        <p:txBody>
          <a:bodyPr spcFirstLastPara="1" wrap="square" lIns="91425" tIns="91425" rIns="91425" bIns="91425" anchor="t" anchorCtr="0">
            <a:noAutofit/>
          </a:bodyPr>
          <a:lstStyle>
            <a:lvl1pPr lvl="0">
              <a:spcBef>
                <a:spcPts val="0"/>
              </a:spcBef>
              <a:spcAft>
                <a:spcPts val="0"/>
              </a:spcAft>
              <a:buNone/>
              <a:defRPr sz="2133"/>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
        <p:nvSpPr>
          <p:cNvPr id="93" name="Google Shape;93;p16"/>
          <p:cNvSpPr txBox="1">
            <a:spLocks noGrp="1"/>
          </p:cNvSpPr>
          <p:nvPr>
            <p:ph type="title" idx="4" hasCustomPrompt="1"/>
          </p:nvPr>
        </p:nvSpPr>
        <p:spPr>
          <a:xfrm>
            <a:off x="1168700" y="4712633"/>
            <a:ext cx="1231600" cy="112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6400">
                <a:solidFill>
                  <a:srgbClr val="D84E2E"/>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4" name="Google Shape;94;p16"/>
          <p:cNvSpPr txBox="1">
            <a:spLocks noGrp="1"/>
          </p:cNvSpPr>
          <p:nvPr>
            <p:ph type="subTitle" idx="5"/>
          </p:nvPr>
        </p:nvSpPr>
        <p:spPr>
          <a:xfrm>
            <a:off x="2730500" y="4624967"/>
            <a:ext cx="3365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95" name="Google Shape;95;p16"/>
          <p:cNvSpPr txBox="1">
            <a:spLocks noGrp="1"/>
          </p:cNvSpPr>
          <p:nvPr>
            <p:ph type="subTitle" idx="6"/>
          </p:nvPr>
        </p:nvSpPr>
        <p:spPr>
          <a:xfrm>
            <a:off x="2730500" y="5018667"/>
            <a:ext cx="3047600" cy="8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96" name="Google Shape;96;p16"/>
          <p:cNvSpPr txBox="1">
            <a:spLocks noGrp="1"/>
          </p:cNvSpPr>
          <p:nvPr>
            <p:ph type="title" idx="7" hasCustomPrompt="1"/>
          </p:nvPr>
        </p:nvSpPr>
        <p:spPr>
          <a:xfrm>
            <a:off x="6261100" y="2490133"/>
            <a:ext cx="1231600" cy="112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6400">
                <a:solidFill>
                  <a:srgbClr val="D84E2E"/>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7" name="Google Shape;97;p16"/>
          <p:cNvSpPr txBox="1">
            <a:spLocks noGrp="1"/>
          </p:cNvSpPr>
          <p:nvPr>
            <p:ph type="subTitle" idx="8"/>
          </p:nvPr>
        </p:nvSpPr>
        <p:spPr>
          <a:xfrm>
            <a:off x="7822900" y="2402467"/>
            <a:ext cx="3365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98" name="Google Shape;98;p16"/>
          <p:cNvSpPr txBox="1">
            <a:spLocks noGrp="1"/>
          </p:cNvSpPr>
          <p:nvPr>
            <p:ph type="subTitle" idx="9"/>
          </p:nvPr>
        </p:nvSpPr>
        <p:spPr>
          <a:xfrm>
            <a:off x="7822900" y="2796167"/>
            <a:ext cx="3047600" cy="8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99" name="Google Shape;99;p16"/>
          <p:cNvSpPr txBox="1">
            <a:spLocks noGrp="1"/>
          </p:cNvSpPr>
          <p:nvPr>
            <p:ph type="title" idx="13" hasCustomPrompt="1"/>
          </p:nvPr>
        </p:nvSpPr>
        <p:spPr>
          <a:xfrm>
            <a:off x="6261100" y="4712633"/>
            <a:ext cx="1231600" cy="112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6400">
                <a:solidFill>
                  <a:srgbClr val="D84E2E"/>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0" name="Google Shape;100;p16"/>
          <p:cNvSpPr txBox="1">
            <a:spLocks noGrp="1"/>
          </p:cNvSpPr>
          <p:nvPr>
            <p:ph type="subTitle" idx="14"/>
          </p:nvPr>
        </p:nvSpPr>
        <p:spPr>
          <a:xfrm>
            <a:off x="7822900" y="4624967"/>
            <a:ext cx="3365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16"/>
          <p:cNvSpPr txBox="1">
            <a:spLocks noGrp="1"/>
          </p:cNvSpPr>
          <p:nvPr>
            <p:ph type="subTitle" idx="15"/>
          </p:nvPr>
        </p:nvSpPr>
        <p:spPr>
          <a:xfrm>
            <a:off x="7822900" y="5018667"/>
            <a:ext cx="3047600" cy="8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2" name="Google Shape;102;p16"/>
          <p:cNvSpPr/>
          <p:nvPr/>
        </p:nvSpPr>
        <p:spPr>
          <a:xfrm>
            <a:off x="4686733" y="720000"/>
            <a:ext cx="6545200" cy="303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05731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960000" y="7200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7"/>
          <p:cNvSpPr txBox="1">
            <a:spLocks noGrp="1"/>
          </p:cNvSpPr>
          <p:nvPr>
            <p:ph type="subTitle" idx="1"/>
          </p:nvPr>
        </p:nvSpPr>
        <p:spPr>
          <a:xfrm>
            <a:off x="2070300" y="34302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6" name="Google Shape;106;p17"/>
          <p:cNvSpPr/>
          <p:nvPr/>
        </p:nvSpPr>
        <p:spPr>
          <a:xfrm>
            <a:off x="4686733" y="720000"/>
            <a:ext cx="6545200" cy="303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 name="Google Shape;107;p17"/>
          <p:cNvSpPr txBox="1">
            <a:spLocks noGrp="1"/>
          </p:cNvSpPr>
          <p:nvPr>
            <p:ph type="subTitle" idx="2"/>
          </p:nvPr>
        </p:nvSpPr>
        <p:spPr>
          <a:xfrm>
            <a:off x="7213800" y="34302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8" name="Google Shape;108;p17"/>
          <p:cNvSpPr txBox="1">
            <a:spLocks noGrp="1"/>
          </p:cNvSpPr>
          <p:nvPr>
            <p:ph type="subTitle" idx="3"/>
          </p:nvPr>
        </p:nvSpPr>
        <p:spPr>
          <a:xfrm>
            <a:off x="4642033" y="51955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9" name="Google Shape;109;p17"/>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 name="Google Shape;110;p17"/>
          <p:cNvSpPr/>
          <p:nvPr/>
        </p:nvSpPr>
        <p:spPr>
          <a:xfrm rot="-900108" flipH="1">
            <a:off x="-203740"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5470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1"/>
        <p:cNvGrpSpPr/>
        <p:nvPr/>
      </p:nvGrpSpPr>
      <p:grpSpPr>
        <a:xfrm>
          <a:off x="0" y="0"/>
          <a:ext cx="0" cy="0"/>
          <a:chOff x="0" y="0"/>
          <a:chExt cx="0" cy="0"/>
        </a:xfrm>
      </p:grpSpPr>
      <p:sp>
        <p:nvSpPr>
          <p:cNvPr id="112" name="Google Shape;112;p18"/>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 name="Google Shape;113;p18"/>
          <p:cNvSpPr txBox="1">
            <a:spLocks noGrp="1"/>
          </p:cNvSpPr>
          <p:nvPr>
            <p:ph type="title"/>
          </p:nvPr>
        </p:nvSpPr>
        <p:spPr>
          <a:xfrm>
            <a:off x="7147767" y="720000"/>
            <a:ext cx="4084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55159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4877100" y="720000"/>
            <a:ext cx="635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19"/>
          <p:cNvSpPr/>
          <p:nvPr/>
        </p:nvSpPr>
        <p:spPr>
          <a:xfrm>
            <a:off x="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109788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875800" y="4779833"/>
            <a:ext cx="6440800" cy="13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solidFill>
                  <a:schemeClr val="lt1"/>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119" name="Google Shape;119;p20"/>
          <p:cNvSpPr/>
          <p:nvPr/>
        </p:nvSpPr>
        <p:spPr>
          <a:xfrm>
            <a:off x="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08683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5041433" y="2180600"/>
            <a:ext cx="2286000" cy="129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8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5" name="Google Shape;15;p3"/>
          <p:cNvSpPr txBox="1">
            <a:spLocks noGrp="1"/>
          </p:cNvSpPr>
          <p:nvPr>
            <p:ph type="title" idx="2"/>
          </p:nvPr>
        </p:nvSpPr>
        <p:spPr>
          <a:xfrm>
            <a:off x="3124400" y="3208833"/>
            <a:ext cx="5943600" cy="81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BB55A"/>
              </a:buClr>
              <a:buSzPts val="3000"/>
              <a:buNone/>
              <a:defRPr sz="4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3"/>
          <p:cNvSpPr/>
          <p:nvPr/>
        </p:nvSpPr>
        <p:spPr>
          <a:xfrm>
            <a:off x="4686733" y="720000"/>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Google Shape;17;p3"/>
          <p:cNvSpPr/>
          <p:nvPr/>
        </p:nvSpPr>
        <p:spPr>
          <a:xfrm>
            <a:off x="960000" y="5788233"/>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8;p3"/>
          <p:cNvSpPr/>
          <p:nvPr/>
        </p:nvSpPr>
        <p:spPr>
          <a:xfrm>
            <a:off x="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 name="Google Shape;19;p3"/>
          <p:cNvSpPr/>
          <p:nvPr/>
        </p:nvSpPr>
        <p:spPr>
          <a:xfrm rot="10800000">
            <a:off x="1013790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20;p3"/>
          <p:cNvSpPr txBox="1">
            <a:spLocks noGrp="1"/>
          </p:cNvSpPr>
          <p:nvPr>
            <p:ph type="subTitle" idx="1"/>
          </p:nvPr>
        </p:nvSpPr>
        <p:spPr>
          <a:xfrm>
            <a:off x="3124400" y="3861200"/>
            <a:ext cx="5943600" cy="608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411422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960000" y="720000"/>
            <a:ext cx="47424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3" name="Google Shape;123;p21"/>
          <p:cNvSpPr/>
          <p:nvPr/>
        </p:nvSpPr>
        <p:spPr>
          <a:xfrm>
            <a:off x="6489700" y="720000"/>
            <a:ext cx="4742400" cy="303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838147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s">
  <p:cSld name="Big numbers">
    <p:spTree>
      <p:nvGrpSpPr>
        <p:cNvPr id="1" name="Shape 124"/>
        <p:cNvGrpSpPr/>
        <p:nvPr/>
      </p:nvGrpSpPr>
      <p:grpSpPr>
        <a:xfrm>
          <a:off x="0" y="0"/>
          <a:ext cx="0" cy="0"/>
          <a:chOff x="0" y="0"/>
          <a:chExt cx="0" cy="0"/>
        </a:xfrm>
      </p:grpSpPr>
      <p:sp>
        <p:nvSpPr>
          <p:cNvPr id="125" name="Google Shape;125;p22"/>
          <p:cNvSpPr/>
          <p:nvPr/>
        </p:nvSpPr>
        <p:spPr>
          <a:xfrm rot="9387396" flipH="1">
            <a:off x="10004969"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6" name="Google Shape;126;p22"/>
          <p:cNvSpPr/>
          <p:nvPr/>
        </p:nvSpPr>
        <p:spPr>
          <a:xfrm rot="-900108" flipH="1">
            <a:off x="-203740"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7" name="Google Shape;127;p22"/>
          <p:cNvSpPr txBox="1">
            <a:spLocks noGrp="1"/>
          </p:cNvSpPr>
          <p:nvPr>
            <p:ph type="title"/>
          </p:nvPr>
        </p:nvSpPr>
        <p:spPr>
          <a:xfrm>
            <a:off x="960000" y="720000"/>
            <a:ext cx="5136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22"/>
          <p:cNvSpPr txBox="1">
            <a:spLocks noGrp="1"/>
          </p:cNvSpPr>
          <p:nvPr>
            <p:ph type="title" idx="2" hasCustomPrompt="1"/>
          </p:nvPr>
        </p:nvSpPr>
        <p:spPr>
          <a:xfrm>
            <a:off x="960000" y="2686300"/>
            <a:ext cx="2647200" cy="142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9" name="Google Shape;129;p22"/>
          <p:cNvSpPr txBox="1">
            <a:spLocks noGrp="1"/>
          </p:cNvSpPr>
          <p:nvPr>
            <p:ph type="subTitle" idx="1"/>
          </p:nvPr>
        </p:nvSpPr>
        <p:spPr>
          <a:xfrm>
            <a:off x="961793" y="3715000"/>
            <a:ext cx="2647200" cy="6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30" name="Google Shape;130;p22"/>
          <p:cNvSpPr txBox="1">
            <a:spLocks noGrp="1"/>
          </p:cNvSpPr>
          <p:nvPr>
            <p:ph type="title" idx="3" hasCustomPrompt="1"/>
          </p:nvPr>
        </p:nvSpPr>
        <p:spPr>
          <a:xfrm>
            <a:off x="4771500" y="2686300"/>
            <a:ext cx="2647200" cy="142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1" name="Google Shape;131;p22"/>
          <p:cNvSpPr txBox="1">
            <a:spLocks noGrp="1"/>
          </p:cNvSpPr>
          <p:nvPr>
            <p:ph type="subTitle" idx="4"/>
          </p:nvPr>
        </p:nvSpPr>
        <p:spPr>
          <a:xfrm>
            <a:off x="4773293" y="3715000"/>
            <a:ext cx="2647200" cy="6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32" name="Google Shape;132;p22"/>
          <p:cNvSpPr txBox="1">
            <a:spLocks noGrp="1"/>
          </p:cNvSpPr>
          <p:nvPr>
            <p:ph type="title" idx="5" hasCustomPrompt="1"/>
          </p:nvPr>
        </p:nvSpPr>
        <p:spPr>
          <a:xfrm>
            <a:off x="8583000" y="2686300"/>
            <a:ext cx="2647200" cy="142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33" name="Google Shape;133;p22"/>
          <p:cNvSpPr txBox="1">
            <a:spLocks noGrp="1"/>
          </p:cNvSpPr>
          <p:nvPr>
            <p:ph type="subTitle" idx="6"/>
          </p:nvPr>
        </p:nvSpPr>
        <p:spPr>
          <a:xfrm>
            <a:off x="8584793" y="3715000"/>
            <a:ext cx="2647200" cy="60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34" name="Google Shape;134;p22"/>
          <p:cNvSpPr/>
          <p:nvPr/>
        </p:nvSpPr>
        <p:spPr>
          <a:xfrm flipH="1">
            <a:off x="4686816" y="5788233"/>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43637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35"/>
        <p:cNvGrpSpPr/>
        <p:nvPr/>
      </p:nvGrpSpPr>
      <p:grpSpPr>
        <a:xfrm>
          <a:off x="0" y="0"/>
          <a:ext cx="0" cy="0"/>
          <a:chOff x="0" y="0"/>
          <a:chExt cx="0" cy="0"/>
        </a:xfrm>
      </p:grpSpPr>
      <p:sp>
        <p:nvSpPr>
          <p:cNvPr id="136" name="Google Shape;136;p23"/>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7" name="Google Shape;137;p23"/>
          <p:cNvSpPr txBox="1">
            <a:spLocks noGrp="1"/>
          </p:cNvSpPr>
          <p:nvPr>
            <p:ph type="title"/>
          </p:nvPr>
        </p:nvSpPr>
        <p:spPr>
          <a:xfrm>
            <a:off x="6574167" y="720000"/>
            <a:ext cx="465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23"/>
          <p:cNvSpPr txBox="1">
            <a:spLocks noGrp="1"/>
          </p:cNvSpPr>
          <p:nvPr>
            <p:ph type="subTitle" idx="1"/>
          </p:nvPr>
        </p:nvSpPr>
        <p:spPr>
          <a:xfrm>
            <a:off x="965200" y="2768600"/>
            <a:ext cx="3721200" cy="2197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2133"/>
              </a:spcBef>
              <a:spcAft>
                <a:spcPts val="0"/>
              </a:spcAft>
              <a:buSzPts val="1800"/>
              <a:buNone/>
              <a:defRPr sz="2400"/>
            </a:lvl2pPr>
            <a:lvl3pPr lvl="2">
              <a:spcBef>
                <a:spcPts val="2133"/>
              </a:spcBef>
              <a:spcAft>
                <a:spcPts val="0"/>
              </a:spcAft>
              <a:buSzPts val="1800"/>
              <a:buNone/>
              <a:defRPr sz="2400"/>
            </a:lvl3pPr>
            <a:lvl4pPr lvl="3">
              <a:spcBef>
                <a:spcPts val="2133"/>
              </a:spcBef>
              <a:spcAft>
                <a:spcPts val="0"/>
              </a:spcAft>
              <a:buSzPts val="1800"/>
              <a:buNone/>
              <a:defRPr sz="2400"/>
            </a:lvl4pPr>
            <a:lvl5pPr lvl="4">
              <a:spcBef>
                <a:spcPts val="2133"/>
              </a:spcBef>
              <a:spcAft>
                <a:spcPts val="0"/>
              </a:spcAft>
              <a:buSzPts val="1800"/>
              <a:buNone/>
              <a:defRPr sz="2400"/>
            </a:lvl5pPr>
            <a:lvl6pPr lvl="5">
              <a:spcBef>
                <a:spcPts val="2133"/>
              </a:spcBef>
              <a:spcAft>
                <a:spcPts val="0"/>
              </a:spcAft>
              <a:buSzPts val="1800"/>
              <a:buNone/>
              <a:defRPr sz="2400"/>
            </a:lvl6pPr>
            <a:lvl7pPr lvl="6">
              <a:spcBef>
                <a:spcPts val="2133"/>
              </a:spcBef>
              <a:spcAft>
                <a:spcPts val="0"/>
              </a:spcAft>
              <a:buSzPts val="1800"/>
              <a:buNone/>
              <a:defRPr sz="2400"/>
            </a:lvl7pPr>
            <a:lvl8pPr lvl="7">
              <a:spcBef>
                <a:spcPts val="2133"/>
              </a:spcBef>
              <a:spcAft>
                <a:spcPts val="0"/>
              </a:spcAft>
              <a:buSzPts val="1800"/>
              <a:buNone/>
              <a:defRPr sz="2400"/>
            </a:lvl8pPr>
            <a:lvl9pPr lvl="8">
              <a:spcBef>
                <a:spcPts val="2133"/>
              </a:spcBef>
              <a:spcAft>
                <a:spcPts val="2133"/>
              </a:spcAft>
              <a:buSzPts val="1800"/>
              <a:buNone/>
              <a:defRPr sz="2400"/>
            </a:lvl9pPr>
          </a:lstStyle>
          <a:p>
            <a:endParaRPr/>
          </a:p>
        </p:txBody>
      </p:sp>
    </p:spTree>
    <p:extLst>
      <p:ext uri="{BB962C8B-B14F-4D97-AF65-F5344CB8AC3E}">
        <p14:creationId xmlns:p14="http://schemas.microsoft.com/office/powerpoint/2010/main" val="102060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139"/>
        <p:cNvGrpSpPr/>
        <p:nvPr/>
      </p:nvGrpSpPr>
      <p:grpSpPr>
        <a:xfrm>
          <a:off x="0" y="0"/>
          <a:ext cx="0" cy="0"/>
          <a:chOff x="0" y="0"/>
          <a:chExt cx="0" cy="0"/>
        </a:xfrm>
      </p:grpSpPr>
      <p:sp>
        <p:nvSpPr>
          <p:cNvPr id="140" name="Google Shape;140;p24"/>
          <p:cNvSpPr txBox="1">
            <a:spLocks noGrp="1"/>
          </p:cNvSpPr>
          <p:nvPr>
            <p:ph type="subTitle" idx="1"/>
          </p:nvPr>
        </p:nvSpPr>
        <p:spPr>
          <a:xfrm>
            <a:off x="965200" y="2768600"/>
            <a:ext cx="3721200" cy="166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2133"/>
              </a:spcBef>
              <a:spcAft>
                <a:spcPts val="0"/>
              </a:spcAft>
              <a:buSzPts val="1800"/>
              <a:buNone/>
              <a:defRPr sz="2400"/>
            </a:lvl2pPr>
            <a:lvl3pPr lvl="2" rtl="0">
              <a:spcBef>
                <a:spcPts val="2133"/>
              </a:spcBef>
              <a:spcAft>
                <a:spcPts val="0"/>
              </a:spcAft>
              <a:buSzPts val="1800"/>
              <a:buNone/>
              <a:defRPr sz="2400"/>
            </a:lvl3pPr>
            <a:lvl4pPr lvl="3" rtl="0">
              <a:spcBef>
                <a:spcPts val="2133"/>
              </a:spcBef>
              <a:spcAft>
                <a:spcPts val="0"/>
              </a:spcAft>
              <a:buSzPts val="1800"/>
              <a:buNone/>
              <a:defRPr sz="2400"/>
            </a:lvl4pPr>
            <a:lvl5pPr lvl="4" rtl="0">
              <a:spcBef>
                <a:spcPts val="2133"/>
              </a:spcBef>
              <a:spcAft>
                <a:spcPts val="0"/>
              </a:spcAft>
              <a:buSzPts val="1800"/>
              <a:buNone/>
              <a:defRPr sz="2400"/>
            </a:lvl5pPr>
            <a:lvl6pPr lvl="5" rtl="0">
              <a:spcBef>
                <a:spcPts val="2133"/>
              </a:spcBef>
              <a:spcAft>
                <a:spcPts val="0"/>
              </a:spcAft>
              <a:buSzPts val="1800"/>
              <a:buNone/>
              <a:defRPr sz="2400"/>
            </a:lvl6pPr>
            <a:lvl7pPr lvl="6" rtl="0">
              <a:spcBef>
                <a:spcPts val="2133"/>
              </a:spcBef>
              <a:spcAft>
                <a:spcPts val="0"/>
              </a:spcAft>
              <a:buSzPts val="1800"/>
              <a:buNone/>
              <a:defRPr sz="2400"/>
            </a:lvl7pPr>
            <a:lvl8pPr lvl="7" rtl="0">
              <a:spcBef>
                <a:spcPts val="2133"/>
              </a:spcBef>
              <a:spcAft>
                <a:spcPts val="0"/>
              </a:spcAft>
              <a:buSzPts val="1800"/>
              <a:buNone/>
              <a:defRPr sz="2400"/>
            </a:lvl8pPr>
            <a:lvl9pPr lvl="8" rtl="0">
              <a:spcBef>
                <a:spcPts val="2133"/>
              </a:spcBef>
              <a:spcAft>
                <a:spcPts val="2133"/>
              </a:spcAft>
              <a:buSzPts val="1800"/>
              <a:buNone/>
              <a:defRPr sz="2400"/>
            </a:lvl9pPr>
          </a:lstStyle>
          <a:p>
            <a:endParaRPr/>
          </a:p>
        </p:txBody>
      </p:sp>
      <p:sp>
        <p:nvSpPr>
          <p:cNvPr id="141" name="Google Shape;141;p24"/>
          <p:cNvSpPr txBox="1">
            <a:spLocks noGrp="1"/>
          </p:cNvSpPr>
          <p:nvPr>
            <p:ph type="title"/>
          </p:nvPr>
        </p:nvSpPr>
        <p:spPr>
          <a:xfrm>
            <a:off x="960000" y="7200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4"/>
          <p:cNvSpPr/>
          <p:nvPr/>
        </p:nvSpPr>
        <p:spPr>
          <a:xfrm rot="10800000" flipH="1">
            <a:off x="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 name="Google Shape;143;p24"/>
          <p:cNvSpPr/>
          <p:nvPr/>
        </p:nvSpPr>
        <p:spPr>
          <a:xfrm>
            <a:off x="5667700" y="720000"/>
            <a:ext cx="5564400" cy="3036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208204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44"/>
        <p:cNvGrpSpPr/>
        <p:nvPr/>
      </p:nvGrpSpPr>
      <p:grpSpPr>
        <a:xfrm>
          <a:off x="0" y="0"/>
          <a:ext cx="0" cy="0"/>
          <a:chOff x="0" y="0"/>
          <a:chExt cx="0" cy="0"/>
        </a:xfrm>
      </p:grpSpPr>
      <p:sp>
        <p:nvSpPr>
          <p:cNvPr id="145" name="Google Shape;145;p25"/>
          <p:cNvSpPr/>
          <p:nvPr/>
        </p:nvSpPr>
        <p:spPr>
          <a:xfrm rot="10800000">
            <a:off x="1013790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 name="Google Shape;146;p25"/>
          <p:cNvSpPr txBox="1">
            <a:spLocks noGrp="1"/>
          </p:cNvSpPr>
          <p:nvPr>
            <p:ph type="subTitle" idx="1"/>
          </p:nvPr>
        </p:nvSpPr>
        <p:spPr>
          <a:xfrm>
            <a:off x="7581600" y="2024333"/>
            <a:ext cx="3650400" cy="219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lvl1pPr>
            <a:lvl2pPr lvl="1" algn="r" rtl="0">
              <a:spcBef>
                <a:spcPts val="2133"/>
              </a:spcBef>
              <a:spcAft>
                <a:spcPts val="0"/>
              </a:spcAft>
              <a:buSzPts val="1800"/>
              <a:buNone/>
              <a:defRPr sz="2400"/>
            </a:lvl2pPr>
            <a:lvl3pPr lvl="2" algn="r" rtl="0">
              <a:spcBef>
                <a:spcPts val="2133"/>
              </a:spcBef>
              <a:spcAft>
                <a:spcPts val="0"/>
              </a:spcAft>
              <a:buSzPts val="1800"/>
              <a:buNone/>
              <a:defRPr sz="2400"/>
            </a:lvl3pPr>
            <a:lvl4pPr lvl="3" algn="r" rtl="0">
              <a:spcBef>
                <a:spcPts val="2133"/>
              </a:spcBef>
              <a:spcAft>
                <a:spcPts val="0"/>
              </a:spcAft>
              <a:buSzPts val="1800"/>
              <a:buNone/>
              <a:defRPr sz="2400"/>
            </a:lvl4pPr>
            <a:lvl5pPr lvl="4" algn="r" rtl="0">
              <a:spcBef>
                <a:spcPts val="2133"/>
              </a:spcBef>
              <a:spcAft>
                <a:spcPts val="0"/>
              </a:spcAft>
              <a:buSzPts val="1800"/>
              <a:buNone/>
              <a:defRPr sz="2400"/>
            </a:lvl5pPr>
            <a:lvl6pPr lvl="5" algn="r" rtl="0">
              <a:spcBef>
                <a:spcPts val="2133"/>
              </a:spcBef>
              <a:spcAft>
                <a:spcPts val="0"/>
              </a:spcAft>
              <a:buSzPts val="1800"/>
              <a:buNone/>
              <a:defRPr sz="2400"/>
            </a:lvl6pPr>
            <a:lvl7pPr lvl="6" algn="r" rtl="0">
              <a:spcBef>
                <a:spcPts val="2133"/>
              </a:spcBef>
              <a:spcAft>
                <a:spcPts val="0"/>
              </a:spcAft>
              <a:buSzPts val="1800"/>
              <a:buNone/>
              <a:defRPr sz="2400"/>
            </a:lvl7pPr>
            <a:lvl8pPr lvl="7" algn="r" rtl="0">
              <a:spcBef>
                <a:spcPts val="2133"/>
              </a:spcBef>
              <a:spcAft>
                <a:spcPts val="0"/>
              </a:spcAft>
              <a:buSzPts val="1800"/>
              <a:buNone/>
              <a:defRPr sz="2400"/>
            </a:lvl8pPr>
            <a:lvl9pPr lvl="8" algn="r" rtl="0">
              <a:spcBef>
                <a:spcPts val="2133"/>
              </a:spcBef>
              <a:spcAft>
                <a:spcPts val="2133"/>
              </a:spcAft>
              <a:buSzPts val="1800"/>
              <a:buNone/>
              <a:defRPr sz="2400"/>
            </a:lvl9pPr>
          </a:lstStyle>
          <a:p>
            <a:endParaRPr/>
          </a:p>
        </p:txBody>
      </p:sp>
      <p:sp>
        <p:nvSpPr>
          <p:cNvPr id="147" name="Google Shape;147;p25"/>
          <p:cNvSpPr txBox="1">
            <a:spLocks noGrp="1"/>
          </p:cNvSpPr>
          <p:nvPr>
            <p:ph type="title"/>
          </p:nvPr>
        </p:nvSpPr>
        <p:spPr>
          <a:xfrm>
            <a:off x="960000" y="720000"/>
            <a:ext cx="6621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53142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960000" y="7200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26"/>
          <p:cNvSpPr/>
          <p:nvPr/>
        </p:nvSpPr>
        <p:spPr>
          <a:xfrm>
            <a:off x="4686733" y="720000"/>
            <a:ext cx="6545200" cy="3036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1" name="Google Shape;151;p26"/>
          <p:cNvSpPr txBox="1">
            <a:spLocks noGrp="1"/>
          </p:cNvSpPr>
          <p:nvPr>
            <p:ph type="subTitle" idx="1"/>
          </p:nvPr>
        </p:nvSpPr>
        <p:spPr>
          <a:xfrm>
            <a:off x="3086300" y="33286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2" name="Google Shape;152;p26"/>
          <p:cNvSpPr txBox="1">
            <a:spLocks noGrp="1"/>
          </p:cNvSpPr>
          <p:nvPr>
            <p:ph type="subTitle" idx="2"/>
          </p:nvPr>
        </p:nvSpPr>
        <p:spPr>
          <a:xfrm>
            <a:off x="7925000" y="33286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3" name="Google Shape;153;p26"/>
          <p:cNvSpPr txBox="1">
            <a:spLocks noGrp="1"/>
          </p:cNvSpPr>
          <p:nvPr>
            <p:ph type="subTitle" idx="3"/>
          </p:nvPr>
        </p:nvSpPr>
        <p:spPr>
          <a:xfrm>
            <a:off x="3086300" y="29055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4" name="Google Shape;154;p26"/>
          <p:cNvSpPr txBox="1">
            <a:spLocks noGrp="1"/>
          </p:cNvSpPr>
          <p:nvPr>
            <p:ph type="subTitle" idx="4"/>
          </p:nvPr>
        </p:nvSpPr>
        <p:spPr>
          <a:xfrm>
            <a:off x="7925000" y="29055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5" name="Google Shape;155;p26"/>
          <p:cNvSpPr txBox="1">
            <a:spLocks noGrp="1"/>
          </p:cNvSpPr>
          <p:nvPr>
            <p:ph type="subTitle" idx="5"/>
          </p:nvPr>
        </p:nvSpPr>
        <p:spPr>
          <a:xfrm>
            <a:off x="3086300" y="51447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6" name="Google Shape;156;p26"/>
          <p:cNvSpPr txBox="1">
            <a:spLocks noGrp="1"/>
          </p:cNvSpPr>
          <p:nvPr>
            <p:ph type="subTitle" idx="6"/>
          </p:nvPr>
        </p:nvSpPr>
        <p:spPr>
          <a:xfrm>
            <a:off x="7925000" y="51447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7" name="Google Shape;157;p26"/>
          <p:cNvSpPr txBox="1">
            <a:spLocks noGrp="1"/>
          </p:cNvSpPr>
          <p:nvPr>
            <p:ph type="subTitle" idx="7"/>
          </p:nvPr>
        </p:nvSpPr>
        <p:spPr>
          <a:xfrm>
            <a:off x="3086300" y="47216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8" name="Google Shape;158;p26"/>
          <p:cNvSpPr txBox="1">
            <a:spLocks noGrp="1"/>
          </p:cNvSpPr>
          <p:nvPr>
            <p:ph type="subTitle" idx="8"/>
          </p:nvPr>
        </p:nvSpPr>
        <p:spPr>
          <a:xfrm>
            <a:off x="7925000" y="47216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59" name="Google Shape;159;p26"/>
          <p:cNvSpPr/>
          <p:nvPr/>
        </p:nvSpPr>
        <p:spPr>
          <a:xfrm rot="10800000" flipH="1">
            <a:off x="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741411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ullet Point 1">
  <p:cSld name="Bullet Point 1">
    <p:spTree>
      <p:nvGrpSpPr>
        <p:cNvPr id="1" name="Shape 160"/>
        <p:cNvGrpSpPr/>
        <p:nvPr/>
      </p:nvGrpSpPr>
      <p:grpSpPr>
        <a:xfrm>
          <a:off x="0" y="0"/>
          <a:ext cx="0" cy="0"/>
          <a:chOff x="0" y="0"/>
          <a:chExt cx="0" cy="0"/>
        </a:xfrm>
      </p:grpSpPr>
      <p:sp>
        <p:nvSpPr>
          <p:cNvPr id="161" name="Google Shape;161;p27"/>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2" name="Google Shape;162;p27"/>
          <p:cNvSpPr txBox="1">
            <a:spLocks noGrp="1"/>
          </p:cNvSpPr>
          <p:nvPr>
            <p:ph type="title"/>
          </p:nvPr>
        </p:nvSpPr>
        <p:spPr>
          <a:xfrm>
            <a:off x="7147767" y="720000"/>
            <a:ext cx="4084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27"/>
          <p:cNvSpPr txBox="1">
            <a:spLocks noGrp="1"/>
          </p:cNvSpPr>
          <p:nvPr>
            <p:ph type="subTitle" idx="1"/>
          </p:nvPr>
        </p:nvSpPr>
        <p:spPr>
          <a:xfrm>
            <a:off x="1547400" y="2159000"/>
            <a:ext cx="6345200" cy="3365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64" name="Google Shape;164;p27"/>
          <p:cNvSpPr/>
          <p:nvPr/>
        </p:nvSpPr>
        <p:spPr>
          <a:xfrm flipH="1">
            <a:off x="4686816" y="5788233"/>
            <a:ext cx="6545200" cy="3036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402200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ullet Point 2">
  <p:cSld name="Bullet Point 2">
    <p:spTree>
      <p:nvGrpSpPr>
        <p:cNvPr id="1" name="Shape 165"/>
        <p:cNvGrpSpPr/>
        <p:nvPr/>
      </p:nvGrpSpPr>
      <p:grpSpPr>
        <a:xfrm>
          <a:off x="0" y="0"/>
          <a:ext cx="0" cy="0"/>
          <a:chOff x="0" y="0"/>
          <a:chExt cx="0" cy="0"/>
        </a:xfrm>
      </p:grpSpPr>
      <p:sp>
        <p:nvSpPr>
          <p:cNvPr id="166" name="Google Shape;166;p28"/>
          <p:cNvSpPr txBox="1">
            <a:spLocks noGrp="1"/>
          </p:cNvSpPr>
          <p:nvPr>
            <p:ph type="subTitle" idx="1"/>
          </p:nvPr>
        </p:nvSpPr>
        <p:spPr>
          <a:xfrm>
            <a:off x="1547400" y="2159000"/>
            <a:ext cx="6345200" cy="3932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2133"/>
              </a:spcBef>
              <a:spcAft>
                <a:spcPts val="0"/>
              </a:spcAft>
              <a:buSzPts val="1600"/>
              <a:buNone/>
              <a:defRPr sz="2133"/>
            </a:lvl2pPr>
            <a:lvl3pPr lvl="2" rtl="0">
              <a:spcBef>
                <a:spcPts val="2133"/>
              </a:spcBef>
              <a:spcAft>
                <a:spcPts val="0"/>
              </a:spcAft>
              <a:buSzPts val="1600"/>
              <a:buNone/>
              <a:defRPr sz="2133"/>
            </a:lvl3pPr>
            <a:lvl4pPr lvl="3" rtl="0">
              <a:spcBef>
                <a:spcPts val="2133"/>
              </a:spcBef>
              <a:spcAft>
                <a:spcPts val="0"/>
              </a:spcAft>
              <a:buSzPts val="1600"/>
              <a:buNone/>
              <a:defRPr sz="2133"/>
            </a:lvl4pPr>
            <a:lvl5pPr lvl="4" rtl="0">
              <a:spcBef>
                <a:spcPts val="2133"/>
              </a:spcBef>
              <a:spcAft>
                <a:spcPts val="0"/>
              </a:spcAft>
              <a:buSzPts val="1600"/>
              <a:buNone/>
              <a:defRPr sz="2133"/>
            </a:lvl5pPr>
            <a:lvl6pPr lvl="5" rtl="0">
              <a:spcBef>
                <a:spcPts val="2133"/>
              </a:spcBef>
              <a:spcAft>
                <a:spcPts val="0"/>
              </a:spcAft>
              <a:buSzPts val="1600"/>
              <a:buNone/>
              <a:defRPr sz="2133"/>
            </a:lvl6pPr>
            <a:lvl7pPr lvl="6" rtl="0">
              <a:spcBef>
                <a:spcPts val="2133"/>
              </a:spcBef>
              <a:spcAft>
                <a:spcPts val="0"/>
              </a:spcAft>
              <a:buSzPts val="1600"/>
              <a:buNone/>
              <a:defRPr sz="2133"/>
            </a:lvl7pPr>
            <a:lvl8pPr lvl="7" rtl="0">
              <a:spcBef>
                <a:spcPts val="2133"/>
              </a:spcBef>
              <a:spcAft>
                <a:spcPts val="0"/>
              </a:spcAft>
              <a:buSzPts val="1600"/>
              <a:buNone/>
              <a:defRPr sz="2133"/>
            </a:lvl8pPr>
            <a:lvl9pPr lvl="8" rtl="0">
              <a:spcBef>
                <a:spcPts val="2133"/>
              </a:spcBef>
              <a:spcAft>
                <a:spcPts val="2133"/>
              </a:spcAft>
              <a:buSzPts val="1600"/>
              <a:buNone/>
              <a:defRPr sz="2133"/>
            </a:lvl9pPr>
          </a:lstStyle>
          <a:p>
            <a:endParaRPr/>
          </a:p>
        </p:txBody>
      </p:sp>
      <p:sp>
        <p:nvSpPr>
          <p:cNvPr id="167" name="Google Shape;167;p28"/>
          <p:cNvSpPr txBox="1">
            <a:spLocks noGrp="1"/>
          </p:cNvSpPr>
          <p:nvPr>
            <p:ph type="title"/>
          </p:nvPr>
        </p:nvSpPr>
        <p:spPr>
          <a:xfrm>
            <a:off x="960000" y="720000"/>
            <a:ext cx="5136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8"/>
          <p:cNvSpPr/>
          <p:nvPr/>
        </p:nvSpPr>
        <p:spPr>
          <a:xfrm>
            <a:off x="5667700" y="720000"/>
            <a:ext cx="5564400" cy="3036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9" name="Google Shape;169;p28"/>
          <p:cNvSpPr/>
          <p:nvPr/>
        </p:nvSpPr>
        <p:spPr>
          <a:xfrm rot="10800000">
            <a:off x="1013790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214796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960000" y="720000"/>
            <a:ext cx="38152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5333">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29"/>
          <p:cNvSpPr txBox="1"/>
          <p:nvPr/>
        </p:nvSpPr>
        <p:spPr>
          <a:xfrm>
            <a:off x="3058167" y="4882933"/>
            <a:ext cx="6070400" cy="763600"/>
          </a:xfrm>
          <a:prstGeom prst="rect">
            <a:avLst/>
          </a:prstGeom>
          <a:noFill/>
          <a:ln>
            <a:noFill/>
          </a:ln>
        </p:spPr>
        <p:txBody>
          <a:bodyPr spcFirstLastPara="1" wrap="square" lIns="121900" tIns="121900" rIns="121900" bIns="121900" anchor="b" anchorCtr="0">
            <a:noAutofit/>
          </a:bodyPr>
          <a:lstStyle/>
          <a:p>
            <a:pPr marL="0" marR="0" lvl="0" indent="0" algn="ctr" defTabSz="1219170" rtl="0" eaLnBrk="1" fontAlgn="auto" latinLnBrk="0" hangingPunct="1">
              <a:lnSpc>
                <a:spcPct val="115000"/>
              </a:lnSpc>
              <a:spcBef>
                <a:spcPts val="400"/>
              </a:spcBef>
              <a:spcAft>
                <a:spcPts val="0"/>
              </a:spcAft>
              <a:buClr>
                <a:srgbClr val="000000"/>
              </a:buClr>
              <a:buSzTx/>
              <a:buFont typeface="Arial"/>
              <a:buNone/>
              <a:tabLst/>
              <a:defRPr/>
            </a:pPr>
            <a:r>
              <a:rPr kumimoji="0" lang="en" sz="1600" b="0" i="0" u="none" strike="noStrike" kern="0" cap="none" spc="0" normalizeH="0" baseline="0" noProof="0">
                <a:ln>
                  <a:noFill/>
                </a:ln>
                <a:solidFill>
                  <a:srgbClr val="637B7F"/>
                </a:solidFill>
                <a:effectLst/>
                <a:uLnTx/>
                <a:uFillTx/>
                <a:latin typeface="Source Sans Pro"/>
                <a:ea typeface="Source Sans Pro"/>
                <a:cs typeface="Source Sans Pro"/>
                <a:sym typeface="Source Sans Pro"/>
              </a:rPr>
              <a:t>CREDITS: This presentation template was created by </a:t>
            </a:r>
            <a:r>
              <a:rPr kumimoji="0" lang="en" sz="1600" b="1" i="0" u="none" strike="noStrike" kern="0" cap="none" spc="0" normalizeH="0" baseline="0" noProof="0">
                <a:ln>
                  <a:noFill/>
                </a:ln>
                <a:solidFill>
                  <a:srgbClr val="637B7F"/>
                </a:solidFill>
                <a:effectLst/>
                <a:uLnTx/>
                <a:uFill>
                  <a:noFill/>
                </a:uFill>
                <a:latin typeface="Source Sans Pro"/>
                <a:ea typeface="Source Sans Pro"/>
                <a:cs typeface="Source Sans Pro"/>
                <a:sym typeface="Source Sans Pro"/>
                <a:hlinkClick r:id="rId2">
                  <a:extLst>
                    <a:ext uri="{A12FA001-AC4F-418D-AE19-62706E023703}">
                      <ahyp:hlinkClr xmlns="" xmlns:ahyp="http://schemas.microsoft.com/office/drawing/2018/hyperlinkcolor" val="tx"/>
                    </a:ext>
                  </a:extLst>
                </a:hlinkClick>
              </a:rPr>
              <a:t>Slidesgo</a:t>
            </a:r>
            <a:r>
              <a:rPr kumimoji="0" lang="en" sz="1600" b="0" i="0" u="none" strike="noStrike" kern="0" cap="none" spc="0" normalizeH="0" baseline="0" noProof="0">
                <a:ln>
                  <a:noFill/>
                </a:ln>
                <a:solidFill>
                  <a:srgbClr val="637B7F"/>
                </a:solidFill>
                <a:effectLst/>
                <a:uLnTx/>
                <a:uFillTx/>
                <a:latin typeface="Source Sans Pro"/>
                <a:ea typeface="Source Sans Pro"/>
                <a:cs typeface="Source Sans Pro"/>
                <a:sym typeface="Source Sans Pro"/>
              </a:rPr>
              <a:t>, including icons by </a:t>
            </a:r>
            <a:r>
              <a:rPr kumimoji="0" lang="en" sz="1600" b="1" i="0" u="none" strike="noStrike" kern="0" cap="none" spc="0" normalizeH="0" baseline="0" noProof="0">
                <a:ln>
                  <a:noFill/>
                </a:ln>
                <a:solidFill>
                  <a:srgbClr val="637B7F"/>
                </a:solidFill>
                <a:effectLst/>
                <a:uLnTx/>
                <a:uFill>
                  <a:noFill/>
                </a:uFill>
                <a:latin typeface="Source Sans Pro"/>
                <a:ea typeface="Source Sans Pro"/>
                <a:cs typeface="Source Sans Pro"/>
                <a:sym typeface="Source Sans Pro"/>
                <a:hlinkClick r:id="rId3">
                  <a:extLst>
                    <a:ext uri="{A12FA001-AC4F-418D-AE19-62706E023703}">
                      <ahyp:hlinkClr xmlns="" xmlns:ahyp="http://schemas.microsoft.com/office/drawing/2018/hyperlinkcolor" val="tx"/>
                    </a:ext>
                  </a:extLst>
                </a:hlinkClick>
              </a:rPr>
              <a:t>Flaticon</a:t>
            </a:r>
            <a:r>
              <a:rPr kumimoji="0" lang="en" sz="1600" b="0" i="0" u="none" strike="noStrike" kern="0" cap="none" spc="0" normalizeH="0" baseline="0" noProof="0">
                <a:ln>
                  <a:noFill/>
                </a:ln>
                <a:solidFill>
                  <a:srgbClr val="637B7F"/>
                </a:solidFill>
                <a:effectLst/>
                <a:uLnTx/>
                <a:uFillTx/>
                <a:latin typeface="Source Sans Pro"/>
                <a:ea typeface="Source Sans Pro"/>
                <a:cs typeface="Source Sans Pro"/>
                <a:sym typeface="Source Sans Pro"/>
              </a:rPr>
              <a:t>, and infographics &amp; images by </a:t>
            </a:r>
            <a:r>
              <a:rPr kumimoji="0" lang="en" sz="1600" b="1" i="0" u="none" strike="noStrike" kern="0" cap="none" spc="0" normalizeH="0" baseline="0" noProof="0">
                <a:ln>
                  <a:noFill/>
                </a:ln>
                <a:solidFill>
                  <a:srgbClr val="637B7F"/>
                </a:solidFill>
                <a:effectLst/>
                <a:uLnTx/>
                <a:uFill>
                  <a:noFill/>
                </a:uFill>
                <a:latin typeface="Source Sans Pro"/>
                <a:ea typeface="Source Sans Pro"/>
                <a:cs typeface="Source Sans Pro"/>
                <a:sym typeface="Source Sans Pro"/>
                <a:hlinkClick r:id="rId4">
                  <a:extLst>
                    <a:ext uri="{A12FA001-AC4F-418D-AE19-62706E023703}">
                      <ahyp:hlinkClr xmlns="" xmlns:ahyp="http://schemas.microsoft.com/office/drawing/2018/hyperlinkcolor" val="tx"/>
                    </a:ext>
                  </a:extLst>
                </a:hlinkClick>
              </a:rPr>
              <a:t>Freepik</a:t>
            </a:r>
            <a:endParaRPr kumimoji="0" sz="1600" b="1" i="0" u="none" strike="noStrike" kern="0" cap="none" spc="0" normalizeH="0" baseline="0" noProof="0">
              <a:ln>
                <a:noFill/>
              </a:ln>
              <a:solidFill>
                <a:srgbClr val="637B7F"/>
              </a:solidFill>
              <a:effectLst/>
              <a:uLnTx/>
              <a:uFillTx/>
              <a:latin typeface="Source Sans Pro"/>
              <a:ea typeface="Source Sans Pro"/>
              <a:cs typeface="Source Sans Pro"/>
              <a:sym typeface="Source Sans Pro"/>
            </a:endParaRPr>
          </a:p>
        </p:txBody>
      </p:sp>
      <p:sp>
        <p:nvSpPr>
          <p:cNvPr id="173" name="Google Shape;173;p29"/>
          <p:cNvSpPr txBox="1">
            <a:spLocks noGrp="1"/>
          </p:cNvSpPr>
          <p:nvPr>
            <p:ph type="subTitle" idx="1"/>
          </p:nvPr>
        </p:nvSpPr>
        <p:spPr>
          <a:xfrm>
            <a:off x="4135800" y="1999533"/>
            <a:ext cx="3920400" cy="14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74" name="Google Shape;174;p29"/>
          <p:cNvSpPr/>
          <p:nvPr/>
        </p:nvSpPr>
        <p:spPr>
          <a:xfrm flipH="1">
            <a:off x="10137901" y="1"/>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5" name="Google Shape;175;p29"/>
          <p:cNvSpPr/>
          <p:nvPr/>
        </p:nvSpPr>
        <p:spPr>
          <a:xfrm rot="10800000" flipH="1">
            <a:off x="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4144607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76"/>
        <p:cNvGrpSpPr/>
        <p:nvPr/>
      </p:nvGrpSpPr>
      <p:grpSpPr>
        <a:xfrm>
          <a:off x="0" y="0"/>
          <a:ext cx="0" cy="0"/>
          <a:chOff x="0" y="0"/>
          <a:chExt cx="0" cy="0"/>
        </a:xfrm>
      </p:grpSpPr>
      <p:sp>
        <p:nvSpPr>
          <p:cNvPr id="177" name="Google Shape;177;p30"/>
          <p:cNvSpPr txBox="1">
            <a:spLocks noGrp="1"/>
          </p:cNvSpPr>
          <p:nvPr>
            <p:ph type="ctrTitle"/>
          </p:nvPr>
        </p:nvSpPr>
        <p:spPr>
          <a:xfrm>
            <a:off x="3528000" y="3659067"/>
            <a:ext cx="5136000" cy="19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EBB55A"/>
              </a:buClr>
              <a:buSzPts val="5200"/>
              <a:buNone/>
              <a:defRPr sz="64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8" name="Google Shape;178;p30"/>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9" name="Google Shape;179;p30"/>
          <p:cNvSpPr/>
          <p:nvPr/>
        </p:nvSpPr>
        <p:spPr>
          <a:xfrm rot="900108">
            <a:off x="10115103"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86155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589800" y="1715833"/>
            <a:ext cx="9012400" cy="4230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Char char="●"/>
              <a:defRPr sz="1600"/>
            </a:lvl1pPr>
            <a:lvl2pPr marL="1219170" lvl="1" indent="-406390">
              <a:lnSpc>
                <a:spcPct val="100000"/>
              </a:lnSpc>
              <a:spcBef>
                <a:spcPts val="2133"/>
              </a:spcBef>
              <a:spcAft>
                <a:spcPts val="0"/>
              </a:spcAft>
              <a:buSzPts val="1200"/>
              <a:buChar char="○"/>
              <a:defRPr sz="1600"/>
            </a:lvl2pPr>
            <a:lvl3pPr marL="1828754" lvl="2" indent="-406390">
              <a:lnSpc>
                <a:spcPct val="100000"/>
              </a:lnSpc>
              <a:spcBef>
                <a:spcPts val="2133"/>
              </a:spcBef>
              <a:spcAft>
                <a:spcPts val="0"/>
              </a:spcAft>
              <a:buSzPts val="1200"/>
              <a:buChar char="■"/>
              <a:defRPr sz="1600"/>
            </a:lvl3pPr>
            <a:lvl4pPr marL="2438339" lvl="3" indent="-406390">
              <a:lnSpc>
                <a:spcPct val="100000"/>
              </a:lnSpc>
              <a:spcBef>
                <a:spcPts val="2133"/>
              </a:spcBef>
              <a:spcAft>
                <a:spcPts val="0"/>
              </a:spcAft>
              <a:buSzPts val="1200"/>
              <a:buChar char="●"/>
              <a:defRPr sz="1600"/>
            </a:lvl4pPr>
            <a:lvl5pPr marL="3047924" lvl="4" indent="-406390">
              <a:lnSpc>
                <a:spcPct val="100000"/>
              </a:lnSpc>
              <a:spcBef>
                <a:spcPts val="2133"/>
              </a:spcBef>
              <a:spcAft>
                <a:spcPts val="0"/>
              </a:spcAft>
              <a:buSzPts val="1200"/>
              <a:buChar char="○"/>
              <a:defRPr sz="1600"/>
            </a:lvl5pPr>
            <a:lvl6pPr marL="3657509" lvl="5" indent="-406390">
              <a:lnSpc>
                <a:spcPct val="100000"/>
              </a:lnSpc>
              <a:spcBef>
                <a:spcPts val="2133"/>
              </a:spcBef>
              <a:spcAft>
                <a:spcPts val="0"/>
              </a:spcAft>
              <a:buSzPts val="1200"/>
              <a:buChar char="■"/>
              <a:defRPr sz="1600"/>
            </a:lvl6pPr>
            <a:lvl7pPr marL="4267093" lvl="6" indent="-406390">
              <a:lnSpc>
                <a:spcPct val="100000"/>
              </a:lnSpc>
              <a:spcBef>
                <a:spcPts val="2133"/>
              </a:spcBef>
              <a:spcAft>
                <a:spcPts val="0"/>
              </a:spcAft>
              <a:buSzPts val="1200"/>
              <a:buChar char="●"/>
              <a:defRPr sz="1600"/>
            </a:lvl7pPr>
            <a:lvl8pPr marL="4876678" lvl="7" indent="-406390">
              <a:lnSpc>
                <a:spcPct val="100000"/>
              </a:lnSpc>
              <a:spcBef>
                <a:spcPts val="2133"/>
              </a:spcBef>
              <a:spcAft>
                <a:spcPts val="0"/>
              </a:spcAft>
              <a:buSzPts val="1200"/>
              <a:buChar char="○"/>
              <a:defRPr sz="1600"/>
            </a:lvl8pPr>
            <a:lvl9pPr marL="5486263" lvl="8" indent="-406390">
              <a:lnSpc>
                <a:spcPct val="100000"/>
              </a:lnSpc>
              <a:spcBef>
                <a:spcPts val="2133"/>
              </a:spcBef>
              <a:spcAft>
                <a:spcPts val="2133"/>
              </a:spcAft>
              <a:buSzPts val="1200"/>
              <a:buChar char="■"/>
              <a:defRPr sz="1600"/>
            </a:lvl9pPr>
          </a:lstStyle>
          <a:p>
            <a:endParaRPr/>
          </a:p>
        </p:txBody>
      </p:sp>
      <p:sp>
        <p:nvSpPr>
          <p:cNvPr id="23" name="Google Shape;23;p4"/>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24;p4"/>
          <p:cNvSpPr txBox="1">
            <a:spLocks noGrp="1"/>
          </p:cNvSpPr>
          <p:nvPr>
            <p:ph type="title"/>
          </p:nvPr>
        </p:nvSpPr>
        <p:spPr>
          <a:xfrm>
            <a:off x="3213833" y="720000"/>
            <a:ext cx="8018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69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960000" y="720000"/>
            <a:ext cx="5136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5"/>
          <p:cNvSpPr txBox="1">
            <a:spLocks noGrp="1"/>
          </p:cNvSpPr>
          <p:nvPr>
            <p:ph type="subTitle" idx="1"/>
          </p:nvPr>
        </p:nvSpPr>
        <p:spPr>
          <a:xfrm>
            <a:off x="2635467" y="39382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28" name="Google Shape;28;p5"/>
          <p:cNvSpPr txBox="1">
            <a:spLocks noGrp="1"/>
          </p:cNvSpPr>
          <p:nvPr>
            <p:ph type="subTitle" idx="2"/>
          </p:nvPr>
        </p:nvSpPr>
        <p:spPr>
          <a:xfrm>
            <a:off x="7664667" y="3938200"/>
            <a:ext cx="3047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29" name="Google Shape;29;p5"/>
          <p:cNvSpPr/>
          <p:nvPr/>
        </p:nvSpPr>
        <p:spPr>
          <a:xfrm>
            <a:off x="6489700" y="720000"/>
            <a:ext cx="4742400" cy="303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30;p5"/>
          <p:cNvSpPr txBox="1">
            <a:spLocks noGrp="1"/>
          </p:cNvSpPr>
          <p:nvPr>
            <p:ph type="subTitle" idx="3"/>
          </p:nvPr>
        </p:nvSpPr>
        <p:spPr>
          <a:xfrm>
            <a:off x="2635900" y="35151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31" name="Google Shape;31;p5"/>
          <p:cNvSpPr txBox="1">
            <a:spLocks noGrp="1"/>
          </p:cNvSpPr>
          <p:nvPr>
            <p:ph type="subTitle" idx="4"/>
          </p:nvPr>
        </p:nvSpPr>
        <p:spPr>
          <a:xfrm>
            <a:off x="7664667" y="3515167"/>
            <a:ext cx="3047600" cy="45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32" name="Google Shape;32;p5"/>
          <p:cNvSpPr/>
          <p:nvPr/>
        </p:nvSpPr>
        <p:spPr>
          <a:xfrm rot="10800000" flipH="1">
            <a:off x="1" y="4803967"/>
            <a:ext cx="2054116" cy="2054028"/>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80952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35;p6"/>
          <p:cNvSpPr txBox="1">
            <a:spLocks noGrp="1"/>
          </p:cNvSpPr>
          <p:nvPr>
            <p:ph type="title"/>
          </p:nvPr>
        </p:nvSpPr>
        <p:spPr>
          <a:xfrm>
            <a:off x="4877100" y="720000"/>
            <a:ext cx="635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1713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p:nvPr/>
        </p:nvSpPr>
        <p:spPr>
          <a:xfrm rot="-9387396">
            <a:off x="-93838"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p7"/>
          <p:cNvSpPr txBox="1">
            <a:spLocks noGrp="1"/>
          </p:cNvSpPr>
          <p:nvPr>
            <p:ph type="title"/>
          </p:nvPr>
        </p:nvSpPr>
        <p:spPr>
          <a:xfrm>
            <a:off x="4877100" y="720000"/>
            <a:ext cx="63548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5704333" y="1677733"/>
            <a:ext cx="5527600" cy="9704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2133"/>
              </a:spcBef>
              <a:spcAft>
                <a:spcPts val="0"/>
              </a:spcAft>
              <a:buNone/>
              <a:defRPr/>
            </a:lvl2pPr>
            <a:lvl3pPr lvl="2" algn="r">
              <a:spcBef>
                <a:spcPts val="2133"/>
              </a:spcBef>
              <a:spcAft>
                <a:spcPts val="0"/>
              </a:spcAft>
              <a:buNone/>
              <a:defRPr/>
            </a:lvl3pPr>
            <a:lvl4pPr lvl="3" algn="r">
              <a:spcBef>
                <a:spcPts val="2133"/>
              </a:spcBef>
              <a:spcAft>
                <a:spcPts val="0"/>
              </a:spcAft>
              <a:buNone/>
              <a:defRPr/>
            </a:lvl4pPr>
            <a:lvl5pPr lvl="4" algn="r">
              <a:spcBef>
                <a:spcPts val="2133"/>
              </a:spcBef>
              <a:spcAft>
                <a:spcPts val="0"/>
              </a:spcAft>
              <a:buNone/>
              <a:defRPr/>
            </a:lvl5pPr>
            <a:lvl6pPr lvl="5" algn="r">
              <a:spcBef>
                <a:spcPts val="2133"/>
              </a:spcBef>
              <a:spcAft>
                <a:spcPts val="0"/>
              </a:spcAft>
              <a:buNone/>
              <a:defRPr/>
            </a:lvl6pPr>
            <a:lvl7pPr lvl="6" algn="r">
              <a:spcBef>
                <a:spcPts val="2133"/>
              </a:spcBef>
              <a:spcAft>
                <a:spcPts val="0"/>
              </a:spcAft>
              <a:buNone/>
              <a:defRPr/>
            </a:lvl7pPr>
            <a:lvl8pPr lvl="7" algn="r">
              <a:spcBef>
                <a:spcPts val="2133"/>
              </a:spcBef>
              <a:spcAft>
                <a:spcPts val="0"/>
              </a:spcAft>
              <a:buNone/>
              <a:defRPr/>
            </a:lvl8pPr>
            <a:lvl9pPr lvl="8" algn="r">
              <a:spcBef>
                <a:spcPts val="2133"/>
              </a:spcBef>
              <a:spcAft>
                <a:spcPts val="2133"/>
              </a:spcAft>
              <a:buNone/>
              <a:defRPr/>
            </a:lvl9pPr>
          </a:lstStyle>
          <a:p>
            <a:endParaRPr/>
          </a:p>
        </p:txBody>
      </p:sp>
    </p:spTree>
    <p:extLst>
      <p:ext uri="{BB962C8B-B14F-4D97-AF65-F5344CB8AC3E}">
        <p14:creationId xmlns:p14="http://schemas.microsoft.com/office/powerpoint/2010/main" val="259020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0"/>
        <p:cNvGrpSpPr/>
        <p:nvPr/>
      </p:nvGrpSpPr>
      <p:grpSpPr>
        <a:xfrm>
          <a:off x="0" y="0"/>
          <a:ext cx="0" cy="0"/>
          <a:chOff x="0" y="0"/>
          <a:chExt cx="0" cy="0"/>
        </a:xfrm>
      </p:grpSpPr>
      <p:sp>
        <p:nvSpPr>
          <p:cNvPr id="41" name="Google Shape;41;p8"/>
          <p:cNvSpPr txBox="1">
            <a:spLocks noGrp="1"/>
          </p:cNvSpPr>
          <p:nvPr>
            <p:ph type="ctrTitle"/>
          </p:nvPr>
        </p:nvSpPr>
        <p:spPr>
          <a:xfrm>
            <a:off x="2089000" y="2051000"/>
            <a:ext cx="8014000" cy="27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EBB55A"/>
              </a:buClr>
              <a:buSzPts val="6000"/>
              <a:buNone/>
              <a:defRPr sz="8000">
                <a:solidFill>
                  <a:srgbClr val="EBB55A"/>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2" name="Google Shape;42;p8"/>
          <p:cNvSpPr/>
          <p:nvPr/>
        </p:nvSpPr>
        <p:spPr>
          <a:xfrm flipH="1">
            <a:off x="960083" y="720000"/>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43;p8"/>
          <p:cNvSpPr/>
          <p:nvPr/>
        </p:nvSpPr>
        <p:spPr>
          <a:xfrm flipH="1">
            <a:off x="4686816" y="5788233"/>
            <a:ext cx="6545200" cy="3036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44;p8"/>
          <p:cNvSpPr/>
          <p:nvPr/>
        </p:nvSpPr>
        <p:spPr>
          <a:xfrm rot="9387396" flipH="1">
            <a:off x="10004969"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45;p8"/>
          <p:cNvSpPr/>
          <p:nvPr/>
        </p:nvSpPr>
        <p:spPr>
          <a:xfrm rot="-900108" flipH="1">
            <a:off x="-203740"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35183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5750100" y="1584033"/>
            <a:ext cx="5054000" cy="43084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8" name="Google Shape;48;p9"/>
          <p:cNvSpPr/>
          <p:nvPr/>
        </p:nvSpPr>
        <p:spPr>
          <a:xfrm>
            <a:off x="4686733" y="720000"/>
            <a:ext cx="6545200" cy="303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49;p9"/>
          <p:cNvSpPr/>
          <p:nvPr/>
        </p:nvSpPr>
        <p:spPr>
          <a:xfrm rot="-900108" flipH="1">
            <a:off x="-203740"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50;p9"/>
          <p:cNvSpPr txBox="1">
            <a:spLocks noGrp="1"/>
          </p:cNvSpPr>
          <p:nvPr>
            <p:ph type="title"/>
          </p:nvPr>
        </p:nvSpPr>
        <p:spPr>
          <a:xfrm>
            <a:off x="960000" y="7200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4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9"/>
          <p:cNvSpPr txBox="1">
            <a:spLocks noGrp="1"/>
          </p:cNvSpPr>
          <p:nvPr>
            <p:ph type="subTitle" idx="2"/>
          </p:nvPr>
        </p:nvSpPr>
        <p:spPr>
          <a:xfrm>
            <a:off x="960000" y="1972600"/>
            <a:ext cx="3989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solidFill>
                  <a:schemeClr val="accent1"/>
                </a:solidFill>
              </a:defRPr>
            </a:lvl1pPr>
            <a:lvl2pPr lvl="1" rtl="0">
              <a:spcBef>
                <a:spcPts val="2133"/>
              </a:spcBef>
              <a:spcAft>
                <a:spcPts val="0"/>
              </a:spcAft>
              <a:buNone/>
              <a:defRPr>
                <a:solidFill>
                  <a:schemeClr val="accent1"/>
                </a:solidFill>
              </a:defRPr>
            </a:lvl2pPr>
            <a:lvl3pPr lvl="2" rtl="0">
              <a:spcBef>
                <a:spcPts val="2133"/>
              </a:spcBef>
              <a:spcAft>
                <a:spcPts val="0"/>
              </a:spcAft>
              <a:buNone/>
              <a:defRPr>
                <a:solidFill>
                  <a:schemeClr val="accent1"/>
                </a:solidFill>
              </a:defRPr>
            </a:lvl3pPr>
            <a:lvl4pPr lvl="3" rtl="0">
              <a:spcBef>
                <a:spcPts val="2133"/>
              </a:spcBef>
              <a:spcAft>
                <a:spcPts val="0"/>
              </a:spcAft>
              <a:buNone/>
              <a:defRPr>
                <a:solidFill>
                  <a:schemeClr val="accent1"/>
                </a:solidFill>
              </a:defRPr>
            </a:lvl4pPr>
            <a:lvl5pPr lvl="4" rtl="0">
              <a:spcBef>
                <a:spcPts val="2133"/>
              </a:spcBef>
              <a:spcAft>
                <a:spcPts val="0"/>
              </a:spcAft>
              <a:buNone/>
              <a:defRPr>
                <a:solidFill>
                  <a:schemeClr val="accent1"/>
                </a:solidFill>
              </a:defRPr>
            </a:lvl5pPr>
            <a:lvl6pPr lvl="5" rtl="0">
              <a:spcBef>
                <a:spcPts val="2133"/>
              </a:spcBef>
              <a:spcAft>
                <a:spcPts val="0"/>
              </a:spcAft>
              <a:buNone/>
              <a:defRPr>
                <a:solidFill>
                  <a:schemeClr val="accent1"/>
                </a:solidFill>
              </a:defRPr>
            </a:lvl6pPr>
            <a:lvl7pPr lvl="6" rtl="0">
              <a:spcBef>
                <a:spcPts val="2133"/>
              </a:spcBef>
              <a:spcAft>
                <a:spcPts val="0"/>
              </a:spcAft>
              <a:buNone/>
              <a:defRPr>
                <a:solidFill>
                  <a:schemeClr val="accent1"/>
                </a:solidFill>
              </a:defRPr>
            </a:lvl7pPr>
            <a:lvl8pPr lvl="7" rtl="0">
              <a:spcBef>
                <a:spcPts val="2133"/>
              </a:spcBef>
              <a:spcAft>
                <a:spcPts val="0"/>
              </a:spcAft>
              <a:buNone/>
              <a:defRPr>
                <a:solidFill>
                  <a:schemeClr val="accent1"/>
                </a:solidFill>
              </a:defRPr>
            </a:lvl8pPr>
            <a:lvl9pPr lvl="8" rtl="0">
              <a:spcBef>
                <a:spcPts val="2133"/>
              </a:spcBef>
              <a:spcAft>
                <a:spcPts val="2133"/>
              </a:spcAft>
              <a:buNone/>
              <a:defRPr>
                <a:solidFill>
                  <a:schemeClr val="accent1"/>
                </a:solidFill>
              </a:defRPr>
            </a:lvl9pPr>
          </a:lstStyle>
          <a:p>
            <a:endParaRPr/>
          </a:p>
        </p:txBody>
      </p:sp>
    </p:spTree>
    <p:extLst>
      <p:ext uri="{BB962C8B-B14F-4D97-AF65-F5344CB8AC3E}">
        <p14:creationId xmlns:p14="http://schemas.microsoft.com/office/powerpoint/2010/main" val="424888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941667" y="2503356"/>
            <a:ext cx="6316400" cy="1576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933"/>
            </a:lvl1pPr>
            <a:lvl2pPr lvl="1">
              <a:spcBef>
                <a:spcPts val="2133"/>
              </a:spcBef>
              <a:spcAft>
                <a:spcPts val="0"/>
              </a:spcAft>
              <a:buSzPts val="2200"/>
              <a:buNone/>
              <a:defRPr sz="2933"/>
            </a:lvl2pPr>
            <a:lvl3pPr lvl="2">
              <a:spcBef>
                <a:spcPts val="2133"/>
              </a:spcBef>
              <a:spcAft>
                <a:spcPts val="0"/>
              </a:spcAft>
              <a:buSzPts val="2200"/>
              <a:buNone/>
              <a:defRPr sz="2933"/>
            </a:lvl3pPr>
            <a:lvl4pPr lvl="3">
              <a:spcBef>
                <a:spcPts val="2133"/>
              </a:spcBef>
              <a:spcAft>
                <a:spcPts val="0"/>
              </a:spcAft>
              <a:buSzPts val="2200"/>
              <a:buNone/>
              <a:defRPr sz="2933"/>
            </a:lvl4pPr>
            <a:lvl5pPr lvl="4">
              <a:spcBef>
                <a:spcPts val="2133"/>
              </a:spcBef>
              <a:spcAft>
                <a:spcPts val="0"/>
              </a:spcAft>
              <a:buSzPts val="2200"/>
              <a:buNone/>
              <a:defRPr sz="2933"/>
            </a:lvl5pPr>
            <a:lvl6pPr lvl="5">
              <a:spcBef>
                <a:spcPts val="2133"/>
              </a:spcBef>
              <a:spcAft>
                <a:spcPts val="0"/>
              </a:spcAft>
              <a:buSzPts val="2200"/>
              <a:buNone/>
              <a:defRPr sz="2933"/>
            </a:lvl6pPr>
            <a:lvl7pPr lvl="6">
              <a:spcBef>
                <a:spcPts val="2133"/>
              </a:spcBef>
              <a:spcAft>
                <a:spcPts val="0"/>
              </a:spcAft>
              <a:buSzPts val="2200"/>
              <a:buNone/>
              <a:defRPr sz="2933"/>
            </a:lvl7pPr>
            <a:lvl8pPr lvl="7">
              <a:spcBef>
                <a:spcPts val="2133"/>
              </a:spcBef>
              <a:spcAft>
                <a:spcPts val="0"/>
              </a:spcAft>
              <a:buSzPts val="2200"/>
              <a:buNone/>
              <a:defRPr sz="2933"/>
            </a:lvl8pPr>
            <a:lvl9pPr lvl="8">
              <a:spcBef>
                <a:spcPts val="2133"/>
              </a:spcBef>
              <a:spcAft>
                <a:spcPts val="2133"/>
              </a:spcAft>
              <a:buSzPts val="2200"/>
              <a:buNone/>
              <a:defRPr sz="2933"/>
            </a:lvl9pPr>
          </a:lstStyle>
          <a:p>
            <a:endParaRPr/>
          </a:p>
        </p:txBody>
      </p:sp>
      <p:sp>
        <p:nvSpPr>
          <p:cNvPr id="54" name="Google Shape;54;p10"/>
          <p:cNvSpPr txBox="1">
            <a:spLocks noGrp="1"/>
          </p:cNvSpPr>
          <p:nvPr>
            <p:ph type="title"/>
          </p:nvPr>
        </p:nvSpPr>
        <p:spPr>
          <a:xfrm>
            <a:off x="4004167" y="4079356"/>
            <a:ext cx="4190400" cy="43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2400">
                <a:solidFill>
                  <a:schemeClr val="accent1"/>
                </a:solidFill>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a:endParaRPr/>
          </a:p>
        </p:txBody>
      </p:sp>
      <p:sp>
        <p:nvSpPr>
          <p:cNvPr id="55" name="Google Shape;55;p10"/>
          <p:cNvSpPr/>
          <p:nvPr/>
        </p:nvSpPr>
        <p:spPr>
          <a:xfrm rot="9387396" flipH="1">
            <a:off x="10004969" y="-571771"/>
            <a:ext cx="2403372" cy="2403372"/>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56;p10"/>
          <p:cNvSpPr/>
          <p:nvPr/>
        </p:nvSpPr>
        <p:spPr>
          <a:xfrm rot="-900108" flipH="1">
            <a:off x="-203740" y="4890265"/>
            <a:ext cx="2403139" cy="240313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14450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6862167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riyanshu2103/Passport-posed-color-from-random-posed-black-n-white-image.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705.0299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4.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7.jp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hyperlink" Target="https://github.com/priyanshu2103/Face-Colorization" TargetMode="External"/><Relationship Id="rId5" Type="http://schemas.openxmlformats.org/officeDocument/2006/relationships/image" Target="../media/image30.jfif"/><Relationship Id="rId4" Type="http://schemas.openxmlformats.org/officeDocument/2006/relationships/image" Target="../media/image29.jf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jpg"/></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003.0812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804.01005"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2123800" y="719348"/>
            <a:ext cx="7944400" cy="1694338"/>
          </a:xfrm>
          <a:prstGeom prst="rect">
            <a:avLst/>
          </a:prstGeom>
        </p:spPr>
        <p:txBody>
          <a:bodyPr spcFirstLastPara="1" wrap="square" lIns="121900" tIns="121900" rIns="121900" bIns="121900" anchor="ctr" anchorCtr="0">
            <a:noAutofit/>
          </a:bodyPr>
          <a:lstStyle/>
          <a:p>
            <a:r>
              <a:rPr lang="en-US" sz="3200" b="1" dirty="0">
                <a:latin typeface="NimbusSanL-Bold"/>
              </a:rPr>
              <a:t>Repose and Colorize Black-n-White photos</a:t>
            </a:r>
            <a:endParaRPr sz="3200" b="1" dirty="0"/>
          </a:p>
        </p:txBody>
      </p:sp>
      <p:sp>
        <p:nvSpPr>
          <p:cNvPr id="2" name="Subtitle 1"/>
          <p:cNvSpPr>
            <a:spLocks noGrp="1"/>
          </p:cNvSpPr>
          <p:nvPr>
            <p:ph type="subTitle" idx="1"/>
          </p:nvPr>
        </p:nvSpPr>
        <p:spPr>
          <a:xfrm>
            <a:off x="2559324" y="1960605"/>
            <a:ext cx="5464330" cy="3377513"/>
          </a:xfrm>
        </p:spPr>
        <p:txBody>
          <a:bodyPr/>
          <a:lstStyle/>
          <a:p>
            <a:pPr algn="l">
              <a:buAutoNum type="arabicPeriod"/>
            </a:pPr>
            <a:r>
              <a:rPr lang="en-US" dirty="0"/>
              <a:t>Priyanshu Singh, 170101049</a:t>
            </a:r>
          </a:p>
          <a:p>
            <a:pPr algn="l">
              <a:buAutoNum type="arabicPeriod"/>
            </a:pPr>
            <a:r>
              <a:rPr lang="en-US" dirty="0" err="1"/>
              <a:t>Keerti</a:t>
            </a:r>
            <a:r>
              <a:rPr lang="en-US" dirty="0"/>
              <a:t> </a:t>
            </a:r>
            <a:r>
              <a:rPr lang="en-US" dirty="0" err="1"/>
              <a:t>Harpavat</a:t>
            </a:r>
            <a:r>
              <a:rPr lang="en-US" dirty="0"/>
              <a:t>, 170101031</a:t>
            </a:r>
          </a:p>
          <a:p>
            <a:pPr algn="l">
              <a:buAutoNum type="arabicPeriod"/>
            </a:pPr>
            <a:r>
              <a:rPr lang="en-US" dirty="0" err="1"/>
              <a:t>Aman</a:t>
            </a:r>
            <a:r>
              <a:rPr lang="en-US" dirty="0"/>
              <a:t> Mishra, 170101005</a:t>
            </a:r>
          </a:p>
          <a:p>
            <a:pPr algn="l">
              <a:buAutoNum type="arabicPeriod"/>
            </a:pPr>
            <a:endParaRPr lang="en-US" dirty="0"/>
          </a:p>
          <a:p>
            <a:pPr marL="114300" indent="0" algn="l"/>
            <a:r>
              <a:rPr lang="en-US" dirty="0">
                <a:hlinkClick r:id="rId3"/>
              </a:rPr>
              <a:t>Project Repo</a:t>
            </a:r>
            <a:endParaRPr lang="en-US" dirty="0"/>
          </a:p>
        </p:txBody>
      </p:sp>
    </p:spTree>
    <p:extLst>
      <p:ext uri="{BB962C8B-B14F-4D97-AF65-F5344CB8AC3E}">
        <p14:creationId xmlns:p14="http://schemas.microsoft.com/office/powerpoint/2010/main" val="994555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a:t>ROTATE AND RENDER</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While reposing the images, the final images may contain artifacts which needs to removed.</a:t>
            </a:r>
          </a:p>
          <a:p>
            <a:pPr marL="285750" indent="-285750" algn="l">
              <a:spcAft>
                <a:spcPts val="2133"/>
              </a:spcAft>
              <a:buFont typeface="Arial" panose="020B0604020202020204" pitchFamily="34" charset="0"/>
              <a:buChar char="•"/>
            </a:pPr>
            <a:r>
              <a:rPr lang="en-US" dirty="0"/>
              <a:t>Previous approaches to repose images used Neural Networks trained on paired data. Because we don’t have the paired data, we devise a way to generate the paired data from a single image (Unsupervised method).</a:t>
            </a:r>
          </a:p>
          <a:p>
            <a:pPr marL="285750" indent="-285750" algn="l">
              <a:spcAft>
                <a:spcPts val="2133"/>
              </a:spcAft>
              <a:buFont typeface="Arial" panose="020B0604020202020204" pitchFamily="34" charset="0"/>
              <a:buChar char="•"/>
            </a:pPr>
            <a:r>
              <a:rPr lang="en-US" dirty="0"/>
              <a:t>Steps to generate the paired data :-</a:t>
            </a:r>
          </a:p>
          <a:p>
            <a:pPr marL="0" indent="0" algn="l">
              <a:spcAft>
                <a:spcPts val="2133"/>
              </a:spcAft>
            </a:pPr>
            <a:r>
              <a:rPr lang="en-US" dirty="0"/>
              <a:t>	1. Given a pose P</a:t>
            </a:r>
            <a:r>
              <a:rPr lang="en-US" baseline="-25000" dirty="0"/>
              <a:t>a</a:t>
            </a:r>
            <a:r>
              <a:rPr lang="en-US" dirty="0"/>
              <a:t> , rotate its 3D mesh randomly to create another pose </a:t>
            </a:r>
            <a:r>
              <a:rPr lang="en-US" dirty="0" err="1"/>
              <a:t>P</a:t>
            </a:r>
            <a:r>
              <a:rPr lang="en-US" baseline="-25000" dirty="0" err="1"/>
              <a:t>b</a:t>
            </a:r>
            <a:r>
              <a:rPr lang="en-US" dirty="0"/>
              <a:t> and render it to the 2D 		    space to get a 2D rendered image Rd</a:t>
            </a:r>
            <a:r>
              <a:rPr lang="en-US" baseline="-25000" dirty="0"/>
              <a:t>b</a:t>
            </a:r>
            <a:r>
              <a:rPr lang="en-US" dirty="0"/>
              <a:t> </a:t>
            </a:r>
          </a:p>
          <a:p>
            <a:pPr marL="0" indent="0" algn="l">
              <a:spcAft>
                <a:spcPts val="2133"/>
              </a:spcAft>
            </a:pPr>
            <a:r>
              <a:rPr lang="en-US" dirty="0"/>
              <a:t>	2. Rotate this Rd</a:t>
            </a:r>
            <a:r>
              <a:rPr lang="en-US" baseline="-25000" dirty="0"/>
              <a:t>b</a:t>
            </a:r>
            <a:r>
              <a:rPr lang="en-US" dirty="0"/>
              <a:t> back to the original position and render it to be </a:t>
            </a:r>
            <a:r>
              <a:rPr lang="en-US" dirty="0" err="1"/>
              <a:t>Rd</a:t>
            </a:r>
            <a:r>
              <a:rPr lang="en-US" baseline="-25000" dirty="0" err="1"/>
              <a:t>a</a:t>
            </a:r>
            <a:r>
              <a:rPr lang="en-US" baseline="-25000" dirty="0"/>
              <a:t>’</a:t>
            </a:r>
            <a:r>
              <a:rPr lang="en-US" dirty="0"/>
              <a:t> using the textures from Rd</a:t>
            </a:r>
            <a:r>
              <a:rPr lang="en-US" baseline="-25000" dirty="0"/>
              <a:t>b</a:t>
            </a:r>
            <a:endParaRPr lang="en-US" dirty="0"/>
          </a:p>
          <a:p>
            <a:pPr marL="0" indent="0" algn="l">
              <a:spcAft>
                <a:spcPts val="2133"/>
              </a:spcAft>
            </a:pPr>
            <a:r>
              <a:rPr lang="en-US" dirty="0"/>
              <a:t>	3. So, we get the new image </a:t>
            </a:r>
            <a:r>
              <a:rPr lang="en-US" dirty="0" err="1"/>
              <a:t>Rd</a:t>
            </a:r>
            <a:r>
              <a:rPr lang="en-US" baseline="-25000" dirty="0" err="1"/>
              <a:t>a</a:t>
            </a:r>
            <a:r>
              <a:rPr lang="en-US" baseline="-25000" dirty="0"/>
              <a:t>’</a:t>
            </a:r>
            <a:r>
              <a:rPr lang="en-US" dirty="0"/>
              <a:t> which contains artifacts due to rotation and our original image. This 	    is a paired data which will be used by GANs and VGGs used in next step to make </a:t>
            </a:r>
            <a:r>
              <a:rPr lang="en-US"/>
              <a:t>a mapping.</a:t>
            </a:r>
            <a:endParaRPr lang="en-US" dirty="0"/>
          </a:p>
          <a:p>
            <a:pPr marL="285750" indent="-285750" algn="l">
              <a:spcAft>
                <a:spcPts val="2133"/>
              </a:spcAft>
              <a:buFont typeface="Arial" panose="020B0604020202020204" pitchFamily="34" charset="0"/>
              <a:buChar char="•"/>
            </a:pPr>
            <a:endParaRPr lang="en-US" dirty="0"/>
          </a:p>
          <a:p>
            <a:pPr marL="0" indent="0" algn="l">
              <a:spcAft>
                <a:spcPts val="2133"/>
              </a:spcAft>
            </a:pPr>
            <a:endParaRPr lang="en-US" dirty="0"/>
          </a:p>
        </p:txBody>
      </p:sp>
    </p:spTree>
    <p:extLst>
      <p:ext uri="{BB962C8B-B14F-4D97-AF65-F5344CB8AC3E}">
        <p14:creationId xmlns:p14="http://schemas.microsoft.com/office/powerpoint/2010/main" val="16225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4877100" y="258681"/>
            <a:ext cx="6354800" cy="763600"/>
          </a:xfrm>
          <a:prstGeom prst="rect">
            <a:avLst/>
          </a:prstGeom>
        </p:spPr>
        <p:txBody>
          <a:bodyPr spcFirstLastPara="1" wrap="square" lIns="121900" tIns="121900" rIns="121900" bIns="121900" anchor="t" anchorCtr="0">
            <a:noAutofit/>
          </a:bodyPr>
          <a:lstStyle/>
          <a:p>
            <a:r>
              <a:rPr lang="en" b="1" dirty="0"/>
              <a:t>ROTATE AND RENDER</a:t>
            </a:r>
            <a:endParaRPr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 y="1531620"/>
            <a:ext cx="10058400" cy="4199877"/>
          </a:xfrm>
          <a:prstGeom prst="rect">
            <a:avLst/>
          </a:prstGeom>
        </p:spPr>
      </p:pic>
    </p:spTree>
    <p:extLst>
      <p:ext uri="{BB962C8B-B14F-4D97-AF65-F5344CB8AC3E}">
        <p14:creationId xmlns:p14="http://schemas.microsoft.com/office/powerpoint/2010/main" val="1790397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a:t>RENDER-TO-IMAGE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In order to eliminate the artifacts and map the rendered image Rd</a:t>
            </a:r>
            <a:r>
              <a:rPr lang="en-US" baseline="-25000" dirty="0"/>
              <a:t>b</a:t>
            </a:r>
            <a:r>
              <a:rPr lang="en-US" dirty="0"/>
              <a:t> and </a:t>
            </a:r>
            <a:r>
              <a:rPr lang="en-US" dirty="0" err="1"/>
              <a:t>Rd</a:t>
            </a:r>
            <a:r>
              <a:rPr lang="en-US" baseline="-25000" dirty="0" err="1"/>
              <a:t>a</a:t>
            </a:r>
            <a:r>
              <a:rPr lang="en-US" baseline="-25000" dirty="0"/>
              <a:t>’</a:t>
            </a:r>
            <a:r>
              <a:rPr lang="en-US" dirty="0"/>
              <a:t> from the rendered domain to real image domain, our next step is to use a render-to-image generation module to create F</a:t>
            </a:r>
            <a:r>
              <a:rPr lang="en-US" baseline="-25000" dirty="0"/>
              <a:t>a’</a:t>
            </a:r>
            <a:r>
              <a:rPr lang="en-US" dirty="0"/>
              <a:t> = G(</a:t>
            </a:r>
            <a:r>
              <a:rPr lang="en-US" dirty="0" err="1"/>
              <a:t>Rd</a:t>
            </a:r>
            <a:r>
              <a:rPr lang="en-US" baseline="-25000" dirty="0" err="1"/>
              <a:t>a</a:t>
            </a:r>
            <a:r>
              <a:rPr lang="en-US" dirty="0"/>
              <a:t>’) and F</a:t>
            </a:r>
            <a:r>
              <a:rPr lang="en-US" baseline="-25000" dirty="0"/>
              <a:t>b</a:t>
            </a:r>
            <a:r>
              <a:rPr lang="en-US" dirty="0"/>
              <a:t> = G(Rd</a:t>
            </a:r>
            <a:r>
              <a:rPr lang="en-US" baseline="-25000" dirty="0"/>
              <a:t>b</a:t>
            </a:r>
            <a:r>
              <a:rPr lang="en-US" dirty="0"/>
              <a:t>) using generator G which is adopted from Cyclic </a:t>
            </a:r>
            <a:r>
              <a:rPr lang="en-US" dirty="0" smtClean="0"/>
              <a:t>GAN.</a:t>
            </a:r>
            <a:endParaRPr lang="en-US" dirty="0"/>
          </a:p>
          <a:p>
            <a:pPr marL="0" indent="0" algn="l">
              <a:spcAft>
                <a:spcPts val="2133"/>
              </a:spcAft>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0" y="2532620"/>
            <a:ext cx="5143500" cy="4000500"/>
          </a:xfrm>
          <a:prstGeom prst="rect">
            <a:avLst/>
          </a:prstGeom>
        </p:spPr>
      </p:pic>
    </p:spTree>
    <p:extLst>
      <p:ext uri="{BB962C8B-B14F-4D97-AF65-F5344CB8AC3E}">
        <p14:creationId xmlns:p14="http://schemas.microsoft.com/office/powerpoint/2010/main" val="71544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000" y="2165633"/>
            <a:ext cx="2286000" cy="1297600"/>
          </a:xfrm>
          <a:prstGeom prst="rect">
            <a:avLst/>
          </a:prstGeom>
        </p:spPr>
        <p:txBody>
          <a:bodyPr spcFirstLastPara="1" wrap="square" lIns="121900" tIns="121900" rIns="121900" bIns="121900" anchor="b" anchorCtr="0">
            <a:noAutofit/>
          </a:bodyPr>
          <a:lstStyle/>
          <a:p>
            <a:r>
              <a:rPr lang="en" dirty="0">
                <a:solidFill>
                  <a:srgbClr val="D84E2E"/>
                </a:solidFill>
              </a:rPr>
              <a:t>04</a:t>
            </a:r>
            <a:endParaRPr dirty="0">
              <a:solidFill>
                <a:srgbClr val="D84E2E"/>
              </a:solidFill>
            </a:endParaRPr>
          </a:p>
        </p:txBody>
      </p:sp>
      <p:sp>
        <p:nvSpPr>
          <p:cNvPr id="223" name="Google Shape;223;p36"/>
          <p:cNvSpPr txBox="1">
            <a:spLocks noGrp="1"/>
          </p:cNvSpPr>
          <p:nvPr>
            <p:ph type="title" idx="2"/>
          </p:nvPr>
        </p:nvSpPr>
        <p:spPr>
          <a:xfrm>
            <a:off x="1268627" y="3208833"/>
            <a:ext cx="9984259" cy="812800"/>
          </a:xfrm>
          <a:prstGeom prst="rect">
            <a:avLst/>
          </a:prstGeom>
        </p:spPr>
        <p:txBody>
          <a:bodyPr spcFirstLastPara="1" wrap="square" lIns="121900" tIns="121900" rIns="111700" bIns="121900" anchor="t" anchorCtr="0">
            <a:noAutofit/>
          </a:bodyPr>
          <a:lstStyle/>
          <a:p>
            <a:r>
              <a:rPr lang="en-US" dirty="0">
                <a:solidFill>
                  <a:schemeClr val="lt2"/>
                </a:solidFill>
              </a:rPr>
              <a:t>DEEP COLORIZATION</a:t>
            </a:r>
            <a:endParaRPr dirty="0">
              <a:solidFill>
                <a:schemeClr val="lt2"/>
              </a:solidFill>
            </a:endParaRPr>
          </a:p>
        </p:txBody>
      </p:sp>
      <p:sp>
        <p:nvSpPr>
          <p:cNvPr id="2" name="Subtitle 1"/>
          <p:cNvSpPr>
            <a:spLocks noGrp="1"/>
          </p:cNvSpPr>
          <p:nvPr>
            <p:ph type="subTitle" idx="1"/>
          </p:nvPr>
        </p:nvSpPr>
        <p:spPr>
          <a:xfrm>
            <a:off x="3124200" y="4202433"/>
            <a:ext cx="5943600" cy="707318"/>
          </a:xfrm>
        </p:spPr>
        <p:txBody>
          <a:bodyPr/>
          <a:lstStyle/>
          <a:p>
            <a:r>
              <a:rPr lang="en-US" b="1" dirty="0">
                <a:hlinkClick r:id="rId3"/>
              </a:rPr>
              <a:t>Real-Time Image Colorization with Learned Deep Priors</a:t>
            </a:r>
            <a:endParaRPr lang="en-US" b="1" dirty="0"/>
          </a:p>
          <a:p>
            <a:endParaRPr lang="en-US" dirty="0"/>
          </a:p>
        </p:txBody>
      </p:sp>
    </p:spTree>
    <p:extLst>
      <p:ext uri="{BB962C8B-B14F-4D97-AF65-F5344CB8AC3E}">
        <p14:creationId xmlns:p14="http://schemas.microsoft.com/office/powerpoint/2010/main" val="2023718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a:t>DEEP COLORIZATION</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We used a pre-trained deep CNN network that automatically colors an input image according to the mapping learnt from the training set.</a:t>
            </a:r>
          </a:p>
          <a:p>
            <a:pPr marL="285750" indent="-285750" algn="l">
              <a:spcAft>
                <a:spcPts val="2133"/>
              </a:spcAft>
              <a:buFont typeface="Arial" panose="020B0604020202020204" pitchFamily="34" charset="0"/>
              <a:buChar char="•"/>
            </a:pPr>
            <a:r>
              <a:rPr lang="en-US" dirty="0"/>
              <a:t>One drawback that we </a:t>
            </a:r>
            <a:r>
              <a:rPr lang="en-US" dirty="0" smtClean="0"/>
              <a:t>inferred from the output images using this methods</a:t>
            </a:r>
            <a:r>
              <a:rPr lang="en-US" dirty="0" smtClean="0"/>
              <a:t> </a:t>
            </a:r>
            <a:r>
              <a:rPr lang="en-US" dirty="0"/>
              <a:t>was that this network was trained on very generic images and not exclusively on human faces, so the automatic results from the input image were not that satisfactory in terms of skin color.</a:t>
            </a:r>
          </a:p>
          <a:p>
            <a:pPr marL="285750" indent="-285750" algn="l">
              <a:spcAft>
                <a:spcPts val="2133"/>
              </a:spcAft>
              <a:buFont typeface="Arial" panose="020B0604020202020204" pitchFamily="34" charset="0"/>
              <a:buChar char="•"/>
            </a:pPr>
            <a:r>
              <a:rPr lang="en-US" dirty="0"/>
              <a:t>To improve on this, we have built our own custom skin color changing module that first detects the skin from the image and then colors it according to the user input.</a:t>
            </a:r>
          </a:p>
          <a:p>
            <a:pPr marL="0" indent="0" algn="l">
              <a:spcAft>
                <a:spcPts val="2133"/>
              </a:spcAft>
            </a:pPr>
            <a:endParaRPr lang="en-US" dirty="0"/>
          </a:p>
        </p:txBody>
      </p:sp>
    </p:spTree>
    <p:extLst>
      <p:ext uri="{BB962C8B-B14F-4D97-AF65-F5344CB8AC3E}">
        <p14:creationId xmlns:p14="http://schemas.microsoft.com/office/powerpoint/2010/main" val="217217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000" y="2165633"/>
            <a:ext cx="2286000" cy="1297600"/>
          </a:xfrm>
          <a:prstGeom prst="rect">
            <a:avLst/>
          </a:prstGeom>
        </p:spPr>
        <p:txBody>
          <a:bodyPr spcFirstLastPara="1" wrap="square" lIns="121900" tIns="121900" rIns="121900" bIns="121900" anchor="b" anchorCtr="0">
            <a:noAutofit/>
          </a:bodyPr>
          <a:lstStyle/>
          <a:p>
            <a:r>
              <a:rPr lang="en" dirty="0" smtClean="0">
                <a:solidFill>
                  <a:srgbClr val="D84E2E"/>
                </a:solidFill>
              </a:rPr>
              <a:t>05</a:t>
            </a:r>
            <a:endParaRPr dirty="0">
              <a:solidFill>
                <a:srgbClr val="D84E2E"/>
              </a:solidFill>
            </a:endParaRPr>
          </a:p>
        </p:txBody>
      </p:sp>
      <p:sp>
        <p:nvSpPr>
          <p:cNvPr id="223" name="Google Shape;223;p36"/>
          <p:cNvSpPr txBox="1">
            <a:spLocks noGrp="1"/>
          </p:cNvSpPr>
          <p:nvPr>
            <p:ph type="title" idx="2"/>
          </p:nvPr>
        </p:nvSpPr>
        <p:spPr>
          <a:xfrm>
            <a:off x="1268627" y="3208833"/>
            <a:ext cx="9984259" cy="812800"/>
          </a:xfrm>
          <a:prstGeom prst="rect">
            <a:avLst/>
          </a:prstGeom>
        </p:spPr>
        <p:txBody>
          <a:bodyPr spcFirstLastPara="1" wrap="square" lIns="121900" tIns="121900" rIns="111700" bIns="121900" anchor="t" anchorCtr="0">
            <a:noAutofit/>
          </a:bodyPr>
          <a:lstStyle/>
          <a:p>
            <a:r>
              <a:rPr lang="en-US" dirty="0" smtClean="0">
                <a:solidFill>
                  <a:schemeClr val="lt2"/>
                </a:solidFill>
              </a:rPr>
              <a:t>CHANGING SKIN COLOR</a:t>
            </a:r>
            <a:endParaRPr dirty="0">
              <a:solidFill>
                <a:schemeClr val="lt2"/>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1041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CHANGING SKIN COLOR</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smtClean="0"/>
              <a:t>We first extract the face of the image from the input image using </a:t>
            </a:r>
            <a:r>
              <a:rPr lang="en-US" dirty="0" err="1" smtClean="0"/>
              <a:t>OpenCV’s</a:t>
            </a:r>
            <a:r>
              <a:rPr lang="en-US" dirty="0" smtClean="0"/>
              <a:t> </a:t>
            </a:r>
            <a:r>
              <a:rPr lang="en-US" dirty="0" err="1" smtClean="0"/>
              <a:t>Haar</a:t>
            </a:r>
            <a:r>
              <a:rPr lang="en-US" dirty="0" smtClean="0"/>
              <a:t> Cascade Frontal Face Classifier.</a:t>
            </a:r>
          </a:p>
          <a:p>
            <a:pPr marL="285750" indent="-285750" algn="l">
              <a:spcAft>
                <a:spcPts val="2133"/>
              </a:spcAft>
              <a:buFont typeface="Arial" panose="020B0604020202020204" pitchFamily="34" charset="0"/>
              <a:buChar char="•"/>
            </a:pPr>
            <a:r>
              <a:rPr lang="en-US" dirty="0" smtClean="0"/>
              <a:t>To obtain skin color, we apply k-means clustering algorithm to obtain the most dominant color from the face detected in the image.</a:t>
            </a:r>
          </a:p>
          <a:p>
            <a:pPr marL="285750" indent="-285750" algn="l">
              <a:spcAft>
                <a:spcPts val="2133"/>
              </a:spcAft>
              <a:buFont typeface="Arial" panose="020B0604020202020204" pitchFamily="34" charset="0"/>
              <a:buChar char="•"/>
            </a:pPr>
            <a:r>
              <a:rPr lang="en-US" dirty="0" smtClean="0"/>
              <a:t>Using this color, we search on the full image for pixel values that are close to the skin color obtained for face. We assume whenever a pixel in image matches the skin color, it is the skin.</a:t>
            </a:r>
          </a:p>
          <a:p>
            <a:pPr marL="285750" indent="-285750" algn="l">
              <a:spcAft>
                <a:spcPts val="2133"/>
              </a:spcAft>
              <a:buFont typeface="Arial" panose="020B0604020202020204" pitchFamily="34" charset="0"/>
              <a:buChar char="•"/>
            </a:pPr>
            <a:r>
              <a:rPr lang="en-US" dirty="0" smtClean="0"/>
              <a:t>After we obtain the skin, we take the original skin color and create a function that maps this original color to the color that we want.</a:t>
            </a:r>
          </a:p>
          <a:p>
            <a:pPr marL="285750" indent="-285750" algn="l">
              <a:spcAft>
                <a:spcPts val="2133"/>
              </a:spcAft>
              <a:buFont typeface="Arial" panose="020B0604020202020204" pitchFamily="34" charset="0"/>
              <a:buChar char="•"/>
            </a:pPr>
            <a:r>
              <a:rPr lang="en-US" dirty="0" smtClean="0"/>
              <a:t>Now, we overlap this skin color on the previously found out skin region and we have our final resultant image.</a:t>
            </a:r>
          </a:p>
        </p:txBody>
      </p:sp>
    </p:spTree>
    <p:extLst>
      <p:ext uri="{BB962C8B-B14F-4D97-AF65-F5344CB8AC3E}">
        <p14:creationId xmlns:p14="http://schemas.microsoft.com/office/powerpoint/2010/main" val="4234917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984" y="1482811"/>
            <a:ext cx="5379307" cy="388928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85900"/>
            <a:ext cx="5829300" cy="3886200"/>
          </a:xfrm>
          <a:prstGeom prst="rect">
            <a:avLst/>
          </a:prstGeom>
        </p:spPr>
      </p:pic>
      <p:sp>
        <p:nvSpPr>
          <p:cNvPr id="2" name="TextBox 1"/>
          <p:cNvSpPr txBox="1"/>
          <p:nvPr/>
        </p:nvSpPr>
        <p:spPr>
          <a:xfrm>
            <a:off x="1713469" y="5837708"/>
            <a:ext cx="2990335" cy="369332"/>
          </a:xfrm>
          <a:prstGeom prst="rect">
            <a:avLst/>
          </a:prstGeom>
          <a:noFill/>
        </p:spPr>
        <p:txBody>
          <a:bodyPr wrap="square" rtlCol="0">
            <a:spAutoFit/>
          </a:bodyPr>
          <a:lstStyle/>
          <a:p>
            <a:pPr algn="ctr"/>
            <a:r>
              <a:rPr lang="en-US" dirty="0" smtClean="0"/>
              <a:t>Original Image</a:t>
            </a:r>
            <a:endParaRPr lang="en-US" dirty="0"/>
          </a:p>
        </p:txBody>
      </p:sp>
      <p:sp>
        <p:nvSpPr>
          <p:cNvPr id="7" name="TextBox 6"/>
          <p:cNvSpPr txBox="1"/>
          <p:nvPr/>
        </p:nvSpPr>
        <p:spPr>
          <a:xfrm>
            <a:off x="7515482" y="5837708"/>
            <a:ext cx="2990335" cy="369332"/>
          </a:xfrm>
          <a:prstGeom prst="rect">
            <a:avLst/>
          </a:prstGeom>
          <a:noFill/>
        </p:spPr>
        <p:txBody>
          <a:bodyPr wrap="square" rtlCol="0">
            <a:spAutoFit/>
          </a:bodyPr>
          <a:lstStyle/>
          <a:p>
            <a:pPr algn="ctr"/>
            <a:r>
              <a:rPr lang="en-US" dirty="0" smtClean="0"/>
              <a:t>Skin Color Changed</a:t>
            </a:r>
            <a:endParaRPr lang="en-US" dirty="0"/>
          </a:p>
        </p:txBody>
      </p:sp>
    </p:spTree>
    <p:extLst>
      <p:ext uri="{BB962C8B-B14F-4D97-AF65-F5344CB8AC3E}">
        <p14:creationId xmlns:p14="http://schemas.microsoft.com/office/powerpoint/2010/main" val="311333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a:p>
        </p:txBody>
      </p:sp>
      <p:sp>
        <p:nvSpPr>
          <p:cNvPr id="2" name="TextBox 1"/>
          <p:cNvSpPr txBox="1"/>
          <p:nvPr/>
        </p:nvSpPr>
        <p:spPr>
          <a:xfrm>
            <a:off x="1721706" y="6207040"/>
            <a:ext cx="2990335" cy="369332"/>
          </a:xfrm>
          <a:prstGeom prst="rect">
            <a:avLst/>
          </a:prstGeom>
          <a:noFill/>
        </p:spPr>
        <p:txBody>
          <a:bodyPr wrap="square" rtlCol="0">
            <a:spAutoFit/>
          </a:bodyPr>
          <a:lstStyle/>
          <a:p>
            <a:pPr algn="ctr"/>
            <a:r>
              <a:rPr lang="en-US" dirty="0" smtClean="0"/>
              <a:t>Original Image</a:t>
            </a:r>
            <a:endParaRPr lang="en-US" dirty="0"/>
          </a:p>
        </p:txBody>
      </p:sp>
      <p:sp>
        <p:nvSpPr>
          <p:cNvPr id="7" name="TextBox 6"/>
          <p:cNvSpPr txBox="1"/>
          <p:nvPr/>
        </p:nvSpPr>
        <p:spPr>
          <a:xfrm>
            <a:off x="7993276" y="6207040"/>
            <a:ext cx="2990335" cy="369332"/>
          </a:xfrm>
          <a:prstGeom prst="rect">
            <a:avLst/>
          </a:prstGeom>
          <a:noFill/>
        </p:spPr>
        <p:txBody>
          <a:bodyPr wrap="square" rtlCol="0">
            <a:spAutoFit/>
          </a:bodyPr>
          <a:lstStyle/>
          <a:p>
            <a:pPr algn="ctr"/>
            <a:r>
              <a:rPr lang="en-US" dirty="0" smtClean="0"/>
              <a:t>Skin Color Changed</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44" y="1482811"/>
            <a:ext cx="5397328" cy="462795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2649" y="1482810"/>
            <a:ext cx="5117242" cy="4627953"/>
          </a:xfrm>
          <a:prstGeom prst="rect">
            <a:avLst/>
          </a:prstGeom>
        </p:spPr>
      </p:pic>
    </p:spTree>
    <p:extLst>
      <p:ext uri="{BB962C8B-B14F-4D97-AF65-F5344CB8AC3E}">
        <p14:creationId xmlns:p14="http://schemas.microsoft.com/office/powerpoint/2010/main" val="2807714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IMPROVEMENT</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635902" y="6104923"/>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372474"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821130"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0465" y="2248930"/>
            <a:ext cx="3657600" cy="3657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037" y="2848232"/>
            <a:ext cx="2133600" cy="2133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8442" y="2872946"/>
            <a:ext cx="2133600" cy="2133600"/>
          </a:xfrm>
          <a:prstGeom prst="rect">
            <a:avLst/>
          </a:prstGeom>
        </p:spPr>
      </p:pic>
    </p:spTree>
    <p:extLst>
      <p:ext uri="{BB962C8B-B14F-4D97-AF65-F5344CB8AC3E}">
        <p14:creationId xmlns:p14="http://schemas.microsoft.com/office/powerpoint/2010/main" val="208876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200" y="2131400"/>
            <a:ext cx="2286000" cy="1297600"/>
          </a:xfrm>
          <a:prstGeom prst="rect">
            <a:avLst/>
          </a:prstGeom>
        </p:spPr>
        <p:txBody>
          <a:bodyPr spcFirstLastPara="1" wrap="square" lIns="121900" tIns="121900" rIns="121900" bIns="121900" anchor="b" anchorCtr="0">
            <a:noAutofit/>
          </a:bodyPr>
          <a:lstStyle/>
          <a:p>
            <a:r>
              <a:rPr lang="en" dirty="0">
                <a:solidFill>
                  <a:srgbClr val="D84E2E"/>
                </a:solidFill>
              </a:rPr>
              <a:t>01</a:t>
            </a:r>
            <a:endParaRPr dirty="0">
              <a:solidFill>
                <a:srgbClr val="D84E2E"/>
              </a:solidFill>
            </a:endParaRPr>
          </a:p>
        </p:txBody>
      </p:sp>
      <p:sp>
        <p:nvSpPr>
          <p:cNvPr id="223" name="Google Shape;223;p36"/>
          <p:cNvSpPr txBox="1">
            <a:spLocks noGrp="1"/>
          </p:cNvSpPr>
          <p:nvPr>
            <p:ph type="title" idx="2"/>
          </p:nvPr>
        </p:nvSpPr>
        <p:spPr>
          <a:xfrm>
            <a:off x="3124400" y="3208833"/>
            <a:ext cx="5943600" cy="812800"/>
          </a:xfrm>
          <a:prstGeom prst="rect">
            <a:avLst/>
          </a:prstGeom>
        </p:spPr>
        <p:txBody>
          <a:bodyPr spcFirstLastPara="1" wrap="square" lIns="121900" tIns="121900" rIns="111700" bIns="121900" anchor="t" anchorCtr="0">
            <a:noAutofit/>
          </a:bodyPr>
          <a:lstStyle/>
          <a:p>
            <a:r>
              <a:rPr lang="en" dirty="0">
                <a:solidFill>
                  <a:schemeClr val="lt2"/>
                </a:solidFill>
              </a:rPr>
              <a:t>INTRODUCTION</a:t>
            </a:r>
            <a:endParaRPr dirty="0">
              <a:solidFill>
                <a:schemeClr val="lt2"/>
              </a:solidFill>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05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000" y="2165633"/>
            <a:ext cx="2286000" cy="1297600"/>
          </a:xfrm>
          <a:prstGeom prst="rect">
            <a:avLst/>
          </a:prstGeom>
        </p:spPr>
        <p:txBody>
          <a:bodyPr spcFirstLastPara="1" wrap="square" lIns="121900" tIns="121900" rIns="121900" bIns="121900" anchor="b" anchorCtr="0">
            <a:noAutofit/>
          </a:bodyPr>
          <a:lstStyle/>
          <a:p>
            <a:r>
              <a:rPr lang="en" dirty="0" smtClean="0">
                <a:solidFill>
                  <a:srgbClr val="D84E2E"/>
                </a:solidFill>
              </a:rPr>
              <a:t>06</a:t>
            </a:r>
            <a:endParaRPr dirty="0">
              <a:solidFill>
                <a:srgbClr val="D84E2E"/>
              </a:solidFill>
            </a:endParaRPr>
          </a:p>
        </p:txBody>
      </p:sp>
      <p:sp>
        <p:nvSpPr>
          <p:cNvPr id="223" name="Google Shape;223;p36"/>
          <p:cNvSpPr txBox="1">
            <a:spLocks noGrp="1"/>
          </p:cNvSpPr>
          <p:nvPr>
            <p:ph type="title" idx="2"/>
          </p:nvPr>
        </p:nvSpPr>
        <p:spPr>
          <a:xfrm>
            <a:off x="1268627" y="3208833"/>
            <a:ext cx="9984259" cy="812800"/>
          </a:xfrm>
          <a:prstGeom prst="rect">
            <a:avLst/>
          </a:prstGeom>
        </p:spPr>
        <p:txBody>
          <a:bodyPr spcFirstLastPara="1" wrap="square" lIns="121900" tIns="121900" rIns="111700" bIns="121900" anchor="t" anchorCtr="0">
            <a:noAutofit/>
          </a:bodyPr>
          <a:lstStyle/>
          <a:p>
            <a:r>
              <a:rPr lang="en-US" dirty="0" smtClean="0">
                <a:solidFill>
                  <a:schemeClr val="lt2"/>
                </a:solidFill>
              </a:rPr>
              <a:t>COMPLETE PIPELINE</a:t>
            </a:r>
            <a:endParaRPr dirty="0">
              <a:solidFill>
                <a:schemeClr val="lt2"/>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1973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355122" y="6125212"/>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288689"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643609"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405" y="1771135"/>
            <a:ext cx="4086660" cy="40657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251" y="2848232"/>
            <a:ext cx="2133600" cy="2133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171" y="2848232"/>
            <a:ext cx="2133600" cy="2133600"/>
          </a:xfrm>
          <a:prstGeom prst="rect">
            <a:avLst/>
          </a:prstGeom>
        </p:spPr>
      </p:pic>
    </p:spTree>
    <p:extLst>
      <p:ext uri="{BB962C8B-B14F-4D97-AF65-F5344CB8AC3E}">
        <p14:creationId xmlns:p14="http://schemas.microsoft.com/office/powerpoint/2010/main" val="504978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297456" y="5642229"/>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489516"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643609"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489" y="1482811"/>
            <a:ext cx="4802660" cy="40690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382" y="2691714"/>
            <a:ext cx="2133600" cy="2133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171" y="2691714"/>
            <a:ext cx="2133600" cy="2133600"/>
          </a:xfrm>
          <a:prstGeom prst="rect">
            <a:avLst/>
          </a:prstGeom>
        </p:spPr>
      </p:pic>
    </p:spTree>
    <p:extLst>
      <p:ext uri="{BB962C8B-B14F-4D97-AF65-F5344CB8AC3E}">
        <p14:creationId xmlns:p14="http://schemas.microsoft.com/office/powerpoint/2010/main" val="2865907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494534" y="6321853"/>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619013" y="5282506"/>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793891"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64" y="1655411"/>
            <a:ext cx="5327266" cy="44938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5576" y="2848232"/>
            <a:ext cx="2133600" cy="2133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454" y="2848232"/>
            <a:ext cx="2133600" cy="2133600"/>
          </a:xfrm>
          <a:prstGeom prst="rect">
            <a:avLst/>
          </a:prstGeom>
        </p:spPr>
      </p:pic>
    </p:spTree>
    <p:extLst>
      <p:ext uri="{BB962C8B-B14F-4D97-AF65-F5344CB8AC3E}">
        <p14:creationId xmlns:p14="http://schemas.microsoft.com/office/powerpoint/2010/main" val="206085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297457" y="5642574"/>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288689"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643609"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767" y="2225242"/>
            <a:ext cx="4572000" cy="304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730" y="2601098"/>
            <a:ext cx="2133600" cy="21336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8827" y="2601098"/>
            <a:ext cx="2133600" cy="2133600"/>
          </a:xfrm>
          <a:prstGeom prst="rect">
            <a:avLst/>
          </a:prstGeom>
        </p:spPr>
      </p:pic>
    </p:spTree>
    <p:extLst>
      <p:ext uri="{BB962C8B-B14F-4D97-AF65-F5344CB8AC3E}">
        <p14:creationId xmlns:p14="http://schemas.microsoft.com/office/powerpoint/2010/main" val="459563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EXAMPLE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355122" y="6137187"/>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288688"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643609"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70" y="1997332"/>
            <a:ext cx="3810000" cy="381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251" y="2601098"/>
            <a:ext cx="2133600" cy="21336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1130" y="2601098"/>
            <a:ext cx="2133600" cy="2133600"/>
          </a:xfrm>
          <a:prstGeom prst="rect">
            <a:avLst/>
          </a:prstGeom>
        </p:spPr>
      </p:pic>
    </p:spTree>
    <p:extLst>
      <p:ext uri="{BB962C8B-B14F-4D97-AF65-F5344CB8AC3E}">
        <p14:creationId xmlns:p14="http://schemas.microsoft.com/office/powerpoint/2010/main" val="2820030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000" y="2165633"/>
            <a:ext cx="2286000" cy="1297600"/>
          </a:xfrm>
          <a:prstGeom prst="rect">
            <a:avLst/>
          </a:prstGeom>
        </p:spPr>
        <p:txBody>
          <a:bodyPr spcFirstLastPara="1" wrap="square" lIns="121900" tIns="121900" rIns="121900" bIns="121900" anchor="b" anchorCtr="0">
            <a:noAutofit/>
          </a:bodyPr>
          <a:lstStyle/>
          <a:p>
            <a:r>
              <a:rPr lang="en" dirty="0" smtClean="0">
                <a:solidFill>
                  <a:srgbClr val="D84E2E"/>
                </a:solidFill>
              </a:rPr>
              <a:t>07</a:t>
            </a:r>
            <a:endParaRPr dirty="0">
              <a:solidFill>
                <a:srgbClr val="D84E2E"/>
              </a:solidFill>
            </a:endParaRPr>
          </a:p>
        </p:txBody>
      </p:sp>
      <p:sp>
        <p:nvSpPr>
          <p:cNvPr id="223" name="Google Shape;223;p36"/>
          <p:cNvSpPr txBox="1">
            <a:spLocks noGrp="1"/>
          </p:cNvSpPr>
          <p:nvPr>
            <p:ph type="title" idx="2"/>
          </p:nvPr>
        </p:nvSpPr>
        <p:spPr>
          <a:xfrm>
            <a:off x="1103870" y="3255817"/>
            <a:ext cx="9984259" cy="812800"/>
          </a:xfrm>
          <a:prstGeom prst="rect">
            <a:avLst/>
          </a:prstGeom>
        </p:spPr>
        <p:txBody>
          <a:bodyPr spcFirstLastPara="1" wrap="square" lIns="121900" tIns="121900" rIns="111700" bIns="121900" anchor="t" anchorCtr="0">
            <a:noAutofit/>
          </a:bodyPr>
          <a:lstStyle/>
          <a:p>
            <a:r>
              <a:rPr lang="en-US" dirty="0" smtClean="0">
                <a:solidFill>
                  <a:schemeClr val="lt2"/>
                </a:solidFill>
              </a:rPr>
              <a:t>LIVE DEMO</a:t>
            </a:r>
            <a:endParaRPr dirty="0">
              <a:solidFill>
                <a:schemeClr val="lt2"/>
              </a:solidFill>
            </a:endParaRPr>
          </a:p>
        </p:txBody>
      </p:sp>
    </p:spTree>
    <p:extLst>
      <p:ext uri="{BB962C8B-B14F-4D97-AF65-F5344CB8AC3E}">
        <p14:creationId xmlns:p14="http://schemas.microsoft.com/office/powerpoint/2010/main" val="4120302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CHALLENGES</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smtClean="0"/>
              <a:t>The implementation of face rotation part was outdated and was not compatible with the latest frameworks. We fixed a lot of issues in their repo and got the code working end-to-end.</a:t>
            </a:r>
          </a:p>
          <a:p>
            <a:pPr marL="285750" indent="-285750" algn="l">
              <a:spcAft>
                <a:spcPts val="2133"/>
              </a:spcAft>
              <a:buFont typeface="Arial" panose="020B0604020202020204" pitchFamily="34" charset="0"/>
              <a:buChar char="•"/>
            </a:pPr>
            <a:r>
              <a:rPr lang="en-US" dirty="0" smtClean="0"/>
              <a:t>Finding the skin color from the image was a challenging task. We had to ensure that we were not taking some other parts of image that were not skin.</a:t>
            </a:r>
          </a:p>
          <a:p>
            <a:pPr marL="285750" indent="-285750" algn="l">
              <a:spcAft>
                <a:spcPts val="2133"/>
              </a:spcAft>
              <a:buFont typeface="Arial" panose="020B0604020202020204" pitchFamily="34" charset="0"/>
              <a:buChar char="•"/>
            </a:pPr>
            <a:r>
              <a:rPr lang="en-US" dirty="0" smtClean="0"/>
              <a:t>The RGB values of various ethnic groups does not work with all the images. So, to make our pipeline fully automatic, we fine-tuned the </a:t>
            </a:r>
            <a:r>
              <a:rPr lang="en-US" dirty="0" smtClean="0"/>
              <a:t>Res-</a:t>
            </a:r>
            <a:r>
              <a:rPr lang="en-US" dirty="0" smtClean="0"/>
              <a:t>Net network with only images containing portrait photos.</a:t>
            </a:r>
          </a:p>
          <a:p>
            <a:pPr marL="285750" indent="-285750" algn="l">
              <a:spcAft>
                <a:spcPts val="2133"/>
              </a:spcAft>
              <a:buFont typeface="Arial" panose="020B0604020202020204" pitchFamily="34" charset="0"/>
              <a:buChar char="•"/>
            </a:pPr>
            <a:r>
              <a:rPr lang="en-US" dirty="0" smtClean="0"/>
              <a:t>We were only able to train around 2300 image pairs for 300 epochs which took around 2 days. We weren’t able to train it for longer time because we didn’t have GPU resources, so we used Google </a:t>
            </a:r>
            <a:r>
              <a:rPr lang="en-US" dirty="0"/>
              <a:t>C</a:t>
            </a:r>
            <a:r>
              <a:rPr lang="en-US" dirty="0" smtClean="0"/>
              <a:t>olab, but it only provides single GPU for limited time and have only limited RAM and disk size.</a:t>
            </a:r>
          </a:p>
          <a:p>
            <a:pPr marL="285750" indent="-285750" algn="l">
              <a:spcAft>
                <a:spcPts val="2133"/>
              </a:spcAft>
              <a:buFont typeface="Arial" panose="020B0604020202020204" pitchFamily="34" charset="0"/>
              <a:buChar char="•"/>
            </a:pPr>
            <a:r>
              <a:rPr lang="en-US" dirty="0" smtClean="0"/>
              <a:t>Debugging the training code for this network was a tedious task because of suboptimal output which couldn’t be attributed to buggy code or due to lack of training data.</a:t>
            </a:r>
          </a:p>
          <a:p>
            <a:pPr marL="285750" indent="-285750" algn="l">
              <a:spcAft>
                <a:spcPts val="2133"/>
              </a:spcAft>
              <a:buFont typeface="Arial" panose="020B0604020202020204" pitchFamily="34" charset="0"/>
              <a:buChar char="•"/>
            </a:pPr>
            <a:r>
              <a:rPr lang="en-US" dirty="0"/>
              <a:t>The </a:t>
            </a:r>
            <a:r>
              <a:rPr lang="en-US" dirty="0" smtClean="0"/>
              <a:t>implementation of models in the backend of </a:t>
            </a:r>
            <a:r>
              <a:rPr lang="en-US" dirty="0"/>
              <a:t>website to show end-to-end results took some time as we were not familiar with the tools</a:t>
            </a:r>
            <a:r>
              <a:rPr lang="en-US" dirty="0" smtClean="0"/>
              <a:t>.</a:t>
            </a:r>
            <a:endParaRPr lang="en-US" dirty="0" smtClean="0"/>
          </a:p>
          <a:p>
            <a:pPr marL="285750" indent="-285750" algn="l">
              <a:spcAft>
                <a:spcPts val="2133"/>
              </a:spcAft>
              <a:buFont typeface="Arial" panose="020B0604020202020204" pitchFamily="34" charset="0"/>
              <a:buChar char="•"/>
            </a:pPr>
            <a:endParaRPr lang="en-US" dirty="0" smtClean="0"/>
          </a:p>
        </p:txBody>
      </p:sp>
    </p:spTree>
    <p:extLst>
      <p:ext uri="{BB962C8B-B14F-4D97-AF65-F5344CB8AC3E}">
        <p14:creationId xmlns:p14="http://schemas.microsoft.com/office/powerpoint/2010/main" val="385477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PRELIMINARY RESULTS</a:t>
            </a:r>
            <a:br>
              <a:rPr lang="en" b="1" dirty="0" smtClean="0"/>
            </a:b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16" y="2982096"/>
            <a:ext cx="3171568" cy="29820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481" y="2982095"/>
            <a:ext cx="2925751" cy="298209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5016" y="2982095"/>
            <a:ext cx="2817340" cy="2982097"/>
          </a:xfrm>
          <a:prstGeom prst="rect">
            <a:avLst/>
          </a:prstGeom>
        </p:spPr>
      </p:pic>
      <p:sp>
        <p:nvSpPr>
          <p:cNvPr id="15" name="Google Shape;237;p38"/>
          <p:cNvSpPr txBox="1">
            <a:spLocks/>
          </p:cNvSpPr>
          <p:nvPr/>
        </p:nvSpPr>
        <p:spPr>
          <a:xfrm>
            <a:off x="5692378" y="1137612"/>
            <a:ext cx="6354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4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1" kern="0" dirty="0" smtClean="0">
                <a:hlinkClick r:id="rId6"/>
              </a:rPr>
              <a:t>Project Code</a:t>
            </a:r>
            <a:r>
              <a:rPr lang="en-US" b="1" kern="0" dirty="0" smtClean="0"/>
              <a:t/>
            </a:r>
            <a:br>
              <a:rPr lang="en-US" b="1" kern="0" dirty="0" smtClean="0"/>
            </a:br>
            <a:endParaRPr lang="en-US" b="1" kern="0" dirty="0"/>
          </a:p>
        </p:txBody>
      </p:sp>
    </p:spTree>
    <p:extLst>
      <p:ext uri="{BB962C8B-B14F-4D97-AF65-F5344CB8AC3E}">
        <p14:creationId xmlns:p14="http://schemas.microsoft.com/office/powerpoint/2010/main" val="1551454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2290119" y="720000"/>
            <a:ext cx="9506464" cy="763600"/>
          </a:xfrm>
          <a:prstGeom prst="rect">
            <a:avLst/>
          </a:prstGeom>
        </p:spPr>
        <p:txBody>
          <a:bodyPr spcFirstLastPara="1" wrap="square" lIns="121900" tIns="121900" rIns="121900" bIns="121900" anchor="t" anchorCtr="0">
            <a:noAutofit/>
          </a:bodyPr>
          <a:lstStyle/>
          <a:p>
            <a:r>
              <a:rPr lang="en" sz="2800" b="1" dirty="0" smtClean="0"/>
              <a:t>LIMITATIONS</a:t>
            </a:r>
            <a:endParaRPr sz="2800" b="1" dirty="0"/>
          </a:p>
        </p:txBody>
      </p:sp>
      <p:sp>
        <p:nvSpPr>
          <p:cNvPr id="238" name="Google Shape;238;p38"/>
          <p:cNvSpPr txBox="1">
            <a:spLocks noGrp="1"/>
          </p:cNvSpPr>
          <p:nvPr>
            <p:ph type="subTitle" idx="1"/>
          </p:nvPr>
        </p:nvSpPr>
        <p:spPr>
          <a:xfrm>
            <a:off x="436604" y="1483600"/>
            <a:ext cx="11359979" cy="4994916"/>
          </a:xfrm>
          <a:prstGeom prst="rect">
            <a:avLst/>
          </a:prstGeom>
        </p:spPr>
        <p:txBody>
          <a:bodyPr spcFirstLastPara="1" wrap="square" lIns="121900" tIns="121900" rIns="121900" bIns="121900" anchor="t" anchorCtr="0">
            <a:noAutofit/>
          </a:bodyPr>
          <a:lstStyle/>
          <a:p>
            <a:pPr algn="l">
              <a:buFont typeface="Arial" panose="020B0604020202020204" pitchFamily="34" charset="0"/>
              <a:buChar char="•"/>
            </a:pPr>
            <a:r>
              <a:rPr lang="en-US" dirty="0" smtClean="0"/>
              <a:t>Rotate and Render module does not produce good results when we have very side facing subject in the image. The reposed image in this case contains artifacts and the textures on the image are not consistent.</a:t>
            </a:r>
            <a:r>
              <a:rPr lang="en-US" dirty="0"/>
              <a:t> </a:t>
            </a:r>
            <a:endParaRPr lang="en-US" dirty="0" smtClean="0"/>
          </a:p>
          <a:p>
            <a:pPr marL="114300" indent="0" algn="l"/>
            <a:endParaRPr lang="en-US" dirty="0"/>
          </a:p>
          <a:p>
            <a:pPr algn="l">
              <a:buFont typeface="Arial" panose="020B0604020202020204" pitchFamily="34" charset="0"/>
              <a:buChar char="•"/>
            </a:pPr>
            <a:r>
              <a:rPr lang="en-US" dirty="0" smtClean="0"/>
              <a:t>This leads to bad coloring on the image, with skin-color spilling even outside the image.</a:t>
            </a:r>
          </a:p>
          <a:p>
            <a:pPr algn="l">
              <a:buFont typeface="Arial" panose="020B0604020202020204" pitchFamily="34" charset="0"/>
              <a:buChar char="•"/>
            </a:pPr>
            <a:endParaRPr lang="en-US" dirty="0"/>
          </a:p>
          <a:p>
            <a:pPr algn="l">
              <a:buFont typeface="Arial" panose="020B0604020202020204" pitchFamily="34" charset="0"/>
              <a:buChar char="•"/>
            </a:pPr>
            <a:r>
              <a:rPr lang="en-US" dirty="0" smtClean="0"/>
              <a:t>Automatic coloring that uses deep-CNN is not very robust to color faces as it was trained on general images. This results in less accurate coloring in some photos, specially the ones involving fuzzy boundaries.</a:t>
            </a:r>
          </a:p>
          <a:p>
            <a:pPr algn="l">
              <a:buFont typeface="Arial" panose="020B0604020202020204" pitchFamily="34" charset="0"/>
              <a:buChar char="•"/>
            </a:pPr>
            <a:endParaRPr lang="en-US" dirty="0"/>
          </a:p>
          <a:p>
            <a:pPr algn="l">
              <a:buFont typeface="Arial" panose="020B0604020202020204" pitchFamily="34" charset="0"/>
              <a:buChar char="•"/>
            </a:pPr>
            <a:r>
              <a:rPr lang="en-US" dirty="0" smtClean="0"/>
              <a:t>Skin-color changing module is not very robust. Sometimes, it picks up skin in regions of image where there is no skin. This happens in cases where image background color properties are very similar to the skin color.</a:t>
            </a:r>
          </a:p>
          <a:p>
            <a:pPr algn="l">
              <a:buFont typeface="Arial" panose="020B0604020202020204" pitchFamily="34" charset="0"/>
              <a:buChar char="•"/>
            </a:pPr>
            <a:endParaRPr lang="en-US" dirty="0"/>
          </a:p>
          <a:p>
            <a:pPr algn="l">
              <a:buFont typeface="Arial" panose="020B0604020202020204" pitchFamily="34" charset="0"/>
              <a:buChar char="•"/>
            </a:pPr>
            <a:r>
              <a:rPr lang="en-US" dirty="0" smtClean="0"/>
              <a:t>Some part of this system is currently manual. We have taken some steps to remove that.</a:t>
            </a:r>
          </a:p>
          <a:p>
            <a:pPr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241140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4877100" y="258681"/>
            <a:ext cx="6354800" cy="763600"/>
          </a:xfrm>
          <a:prstGeom prst="rect">
            <a:avLst/>
          </a:prstGeom>
        </p:spPr>
        <p:txBody>
          <a:bodyPr spcFirstLastPara="1" wrap="square" lIns="121900" tIns="121900" rIns="121900" bIns="121900" anchor="t" anchorCtr="0">
            <a:noAutofit/>
          </a:bodyPr>
          <a:lstStyle/>
          <a:p>
            <a:r>
              <a:rPr lang="en" b="1" dirty="0"/>
              <a:t>AIM</a:t>
            </a:r>
            <a:endParaRPr b="1" dirty="0"/>
          </a:p>
        </p:txBody>
      </p:sp>
      <p:sp>
        <p:nvSpPr>
          <p:cNvPr id="238" name="Google Shape;238;p38"/>
          <p:cNvSpPr txBox="1">
            <a:spLocks noGrp="1"/>
          </p:cNvSpPr>
          <p:nvPr>
            <p:ph type="subTitle" idx="1"/>
          </p:nvPr>
        </p:nvSpPr>
        <p:spPr>
          <a:xfrm>
            <a:off x="486032" y="1718017"/>
            <a:ext cx="11512497" cy="4913441"/>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Our aim is to take any random posed black-n-white image and convert it into a colored passport posed photograph. </a:t>
            </a:r>
          </a:p>
          <a:p>
            <a:pPr marL="285750" indent="-285750" algn="l">
              <a:spcAft>
                <a:spcPts val="2133"/>
              </a:spcAft>
              <a:buFont typeface="Arial" panose="020B0604020202020204" pitchFamily="34" charset="0"/>
              <a:buChar char="•"/>
            </a:pPr>
            <a:r>
              <a:rPr lang="en-US" dirty="0"/>
              <a:t>This will be helpful in generating colored images of the historic </a:t>
            </a:r>
            <a:r>
              <a:rPr lang="en-US" dirty="0" smtClean="0"/>
              <a:t>people which can be used for various purposes like on stamps </a:t>
            </a:r>
            <a:r>
              <a:rPr lang="en-US" dirty="0"/>
              <a:t>as well as bringing colors to the old family photos.</a:t>
            </a:r>
          </a:p>
          <a:p>
            <a:pPr marL="285750" indent="-285750" algn="l">
              <a:spcAft>
                <a:spcPts val="2133"/>
              </a:spcAft>
              <a:buFont typeface="Arial" panose="020B0604020202020204" pitchFamily="34" charset="0"/>
              <a:buChar char="•"/>
            </a:pPr>
            <a:r>
              <a:rPr lang="en-US" dirty="0"/>
              <a:t>We have developed a small website which takes any input image and converts it into a colored passport image, saving one from the fine details of the working model.</a:t>
            </a:r>
          </a:p>
          <a:p>
            <a:pPr marL="0" indent="0" algn="l">
              <a:spcAft>
                <a:spcPts val="2133"/>
              </a:spcAft>
            </a:pPr>
            <a:endParaRPr dirty="0"/>
          </a:p>
        </p:txBody>
      </p:sp>
    </p:spTree>
    <p:extLst>
      <p:ext uri="{BB962C8B-B14F-4D97-AF65-F5344CB8AC3E}">
        <p14:creationId xmlns:p14="http://schemas.microsoft.com/office/powerpoint/2010/main" val="180939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FAILURE CASE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11" y="1501346"/>
            <a:ext cx="3552825" cy="457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730" y="2848232"/>
            <a:ext cx="2133600" cy="2133600"/>
          </a:xfrm>
          <a:prstGeom prst="rect">
            <a:avLst/>
          </a:prstGeom>
        </p:spPr>
      </p:pic>
      <p:sp>
        <p:nvSpPr>
          <p:cNvPr id="6" name="TextBox 5"/>
          <p:cNvSpPr txBox="1"/>
          <p:nvPr/>
        </p:nvSpPr>
        <p:spPr>
          <a:xfrm>
            <a:off x="1363360" y="6321852"/>
            <a:ext cx="2726725" cy="369332"/>
          </a:xfrm>
          <a:prstGeom prst="rect">
            <a:avLst/>
          </a:prstGeom>
          <a:noFill/>
        </p:spPr>
        <p:txBody>
          <a:bodyPr wrap="square" rtlCol="0">
            <a:spAutoFit/>
          </a:bodyPr>
          <a:lstStyle/>
          <a:p>
            <a:pPr algn="ctr"/>
            <a:r>
              <a:rPr lang="en-US" dirty="0" smtClean="0"/>
              <a:t>Original Image</a:t>
            </a:r>
            <a:endParaRPr lang="en-US" dirty="0"/>
          </a:p>
        </p:txBody>
      </p:sp>
      <p:sp>
        <p:nvSpPr>
          <p:cNvPr id="13" name="TextBox 12"/>
          <p:cNvSpPr txBox="1"/>
          <p:nvPr/>
        </p:nvSpPr>
        <p:spPr>
          <a:xfrm>
            <a:off x="5288689" y="5273242"/>
            <a:ext cx="2726725" cy="369332"/>
          </a:xfrm>
          <a:prstGeom prst="rect">
            <a:avLst/>
          </a:prstGeom>
          <a:noFill/>
        </p:spPr>
        <p:txBody>
          <a:bodyPr wrap="square" rtlCol="0">
            <a:spAutoFit/>
          </a:bodyPr>
          <a:lstStyle/>
          <a:p>
            <a:pPr algn="ctr"/>
            <a:r>
              <a:rPr lang="en-US" dirty="0" smtClean="0"/>
              <a:t>Default Colorization</a:t>
            </a:r>
            <a:endParaRPr lang="en-US" dirty="0"/>
          </a:p>
        </p:txBody>
      </p:sp>
      <p:sp>
        <p:nvSpPr>
          <p:cNvPr id="14" name="TextBox 13"/>
          <p:cNvSpPr txBox="1"/>
          <p:nvPr/>
        </p:nvSpPr>
        <p:spPr>
          <a:xfrm>
            <a:off x="8643609" y="5273242"/>
            <a:ext cx="2726725" cy="369332"/>
          </a:xfrm>
          <a:prstGeom prst="rect">
            <a:avLst/>
          </a:prstGeom>
          <a:noFill/>
        </p:spPr>
        <p:txBody>
          <a:bodyPr wrap="square" rtlCol="0">
            <a:spAutoFit/>
          </a:bodyPr>
          <a:lstStyle/>
          <a:p>
            <a:pPr algn="ctr"/>
            <a:r>
              <a:rPr lang="en-US" dirty="0" smtClean="0"/>
              <a:t>Custom Colorization</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1679" y="2838167"/>
            <a:ext cx="2366451" cy="2143665"/>
          </a:xfrm>
          <a:prstGeom prst="rect">
            <a:avLst/>
          </a:prstGeom>
        </p:spPr>
      </p:pic>
    </p:spTree>
    <p:extLst>
      <p:ext uri="{BB962C8B-B14F-4D97-AF65-F5344CB8AC3E}">
        <p14:creationId xmlns:p14="http://schemas.microsoft.com/office/powerpoint/2010/main" val="303607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r>
              <a:rPr lang="en" b="1" dirty="0" smtClean="0"/>
              <a:t>FAILURE CASE</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541637" y="5861047"/>
            <a:ext cx="2726725" cy="369332"/>
          </a:xfrm>
          <a:prstGeom prst="rect">
            <a:avLst/>
          </a:prstGeom>
          <a:noFill/>
        </p:spPr>
        <p:txBody>
          <a:bodyPr wrap="square" rtlCol="0">
            <a:spAutoFit/>
          </a:bodyPr>
          <a:lstStyle/>
          <a:p>
            <a:pPr algn="ctr"/>
            <a:r>
              <a:rPr lang="en-US" dirty="0" smtClean="0"/>
              <a:t>Original Image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2574"/>
            <a:ext cx="3810000" cy="381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2443" y="2137163"/>
            <a:ext cx="8089557" cy="2871442"/>
          </a:xfrm>
          <a:prstGeom prst="rect">
            <a:avLst/>
          </a:prstGeom>
        </p:spPr>
      </p:pic>
    </p:spTree>
    <p:extLst>
      <p:ext uri="{BB962C8B-B14F-4D97-AF65-F5344CB8AC3E}">
        <p14:creationId xmlns:p14="http://schemas.microsoft.com/office/powerpoint/2010/main" val="1916317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4703805" y="374012"/>
            <a:ext cx="7294725" cy="763600"/>
          </a:xfrm>
          <a:prstGeom prst="rect">
            <a:avLst/>
          </a:prstGeom>
        </p:spPr>
        <p:txBody>
          <a:bodyPr spcFirstLastPara="1" wrap="square" lIns="121900" tIns="121900" rIns="121900" bIns="121900" anchor="t" anchorCtr="0">
            <a:noAutofit/>
          </a:bodyPr>
          <a:lstStyle/>
          <a:p>
            <a:r>
              <a:rPr lang="en" b="1" dirty="0" smtClean="0"/>
              <a:t>ORIGINAL CONTRIBUTIONS</a:t>
            </a:r>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smtClean="0"/>
              <a:t>Contributed to fixing issues in the Rotate and Render code module and used </a:t>
            </a:r>
            <a:r>
              <a:rPr lang="en-US" dirty="0" smtClean="0"/>
              <a:t>the changes for our own working implementation.</a:t>
            </a:r>
          </a:p>
          <a:p>
            <a:pPr marL="285750" indent="-285750" algn="l">
              <a:spcAft>
                <a:spcPts val="2133"/>
              </a:spcAft>
              <a:buFont typeface="Arial" panose="020B0604020202020204" pitchFamily="34" charset="0"/>
              <a:buChar char="•"/>
            </a:pPr>
            <a:r>
              <a:rPr lang="en-US" dirty="0" smtClean="0"/>
              <a:t>Wrote the complete skin-color changing module from scratch taking ideas from various articles and stack overflow</a:t>
            </a:r>
            <a:r>
              <a:rPr lang="en-US" dirty="0" smtClean="0"/>
              <a:t>.</a:t>
            </a:r>
          </a:p>
          <a:p>
            <a:pPr marL="285750" indent="-285750" algn="l">
              <a:spcAft>
                <a:spcPts val="2133"/>
              </a:spcAft>
              <a:buFont typeface="Arial" panose="020B0604020202020204" pitchFamily="34" charset="0"/>
              <a:buChar char="•"/>
            </a:pPr>
            <a:r>
              <a:rPr lang="en-US" dirty="0" smtClean="0"/>
              <a:t>Built the website using flask framework for complete demonstration of end-to-end working of all the code parts.</a:t>
            </a:r>
          </a:p>
          <a:p>
            <a:pPr marL="285750" indent="-285750" algn="l">
              <a:spcAft>
                <a:spcPts val="2133"/>
              </a:spcAft>
              <a:buFont typeface="Arial" panose="020B0604020202020204" pitchFamily="34" charset="0"/>
              <a:buChar char="•"/>
            </a:pPr>
            <a:r>
              <a:rPr lang="en-US" dirty="0" smtClean="0"/>
              <a:t>Prepared the dataset consisting of 2300+ image pairs(grayscale and colored) for training purposes in the Res-Net network.</a:t>
            </a:r>
            <a:endParaRPr lang="en-US" dirty="0" smtClean="0"/>
          </a:p>
          <a:p>
            <a:pPr marL="285750" indent="-285750" algn="l">
              <a:spcAft>
                <a:spcPts val="2133"/>
              </a:spcAft>
              <a:buFont typeface="Arial" panose="020B0604020202020204" pitchFamily="34" charset="0"/>
              <a:buChar char="•"/>
            </a:pPr>
            <a:r>
              <a:rPr lang="en-US" dirty="0" smtClean="0"/>
              <a:t>Wrote the complete training code for training the prepared dataset on the Res-Net network.</a:t>
            </a:r>
          </a:p>
          <a:p>
            <a:pPr marL="285750" indent="-285750" algn="l">
              <a:spcAft>
                <a:spcPts val="2133"/>
              </a:spcAft>
              <a:buFont typeface="Arial" panose="020B0604020202020204" pitchFamily="34" charset="0"/>
              <a:buChar char="•"/>
            </a:pPr>
            <a:r>
              <a:rPr lang="en-US" i="1" dirty="0" smtClean="0"/>
              <a:t>Ongoing:- </a:t>
            </a:r>
            <a:r>
              <a:rPr lang="en-US" dirty="0" smtClean="0"/>
              <a:t>Getting more face images for expanding our dataset (currently thinking of including Celeb-A dataset). This would result in our dataset being substantially big to produce the desired outputs.</a:t>
            </a:r>
            <a:endParaRPr lang="en-US" i="1" dirty="0" smtClean="0"/>
          </a:p>
        </p:txBody>
      </p:sp>
    </p:spTree>
    <p:extLst>
      <p:ext uri="{BB962C8B-B14F-4D97-AF65-F5344CB8AC3E}">
        <p14:creationId xmlns:p14="http://schemas.microsoft.com/office/powerpoint/2010/main" val="3148368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8"/>
          <p:cNvSpPr txBox="1">
            <a:spLocks noGrp="1"/>
          </p:cNvSpPr>
          <p:nvPr>
            <p:ph type="title"/>
          </p:nvPr>
        </p:nvSpPr>
        <p:spPr>
          <a:xfrm>
            <a:off x="2258000" y="2685551"/>
            <a:ext cx="7676000" cy="1486897"/>
          </a:xfrm>
          <a:prstGeom prst="rect">
            <a:avLst/>
          </a:prstGeom>
        </p:spPr>
        <p:txBody>
          <a:bodyPr spcFirstLastPara="1" wrap="square" lIns="121900" tIns="121900" rIns="121900" bIns="121900" anchor="b" anchorCtr="0">
            <a:noAutofit/>
          </a:bodyPr>
          <a:lstStyle/>
          <a:p>
            <a:r>
              <a:rPr lang="en" dirty="0" smtClean="0"/>
              <a:t>THANKS</a:t>
            </a:r>
            <a:endParaRPr dirty="0"/>
          </a:p>
        </p:txBody>
      </p:sp>
    </p:spTree>
    <p:extLst>
      <p:ext uri="{BB962C8B-B14F-4D97-AF65-F5344CB8AC3E}">
        <p14:creationId xmlns:p14="http://schemas.microsoft.com/office/powerpoint/2010/main" val="571029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5643730" y="374012"/>
            <a:ext cx="6354800" cy="763600"/>
          </a:xfrm>
          <a:prstGeom prst="rect">
            <a:avLst/>
          </a:prstGeom>
        </p:spPr>
        <p:txBody>
          <a:bodyPr spcFirstLastPara="1" wrap="square" lIns="121900" tIns="121900" rIns="121900" bIns="121900" anchor="t" anchorCtr="0">
            <a:noAutofit/>
          </a:bodyPr>
          <a:lstStyle/>
          <a:p>
            <a:endParaRPr b="1" dirty="0"/>
          </a:p>
        </p:txBody>
      </p:sp>
      <p:sp>
        <p:nvSpPr>
          <p:cNvPr id="238" name="Google Shape;238;p38"/>
          <p:cNvSpPr txBox="1">
            <a:spLocks noGrp="1"/>
          </p:cNvSpPr>
          <p:nvPr>
            <p:ph type="subTitle" idx="1"/>
          </p:nvPr>
        </p:nvSpPr>
        <p:spPr>
          <a:xfrm>
            <a:off x="444844" y="1482811"/>
            <a:ext cx="11553686" cy="5189838"/>
          </a:xfrm>
          <a:prstGeom prst="rect">
            <a:avLst/>
          </a:prstGeom>
        </p:spPr>
        <p:txBody>
          <a:bodyPr spcFirstLastPara="1" wrap="square" lIns="121900" tIns="121900" rIns="121900" bIns="121900" anchor="t" anchorCtr="0">
            <a:noAutofit/>
          </a:bodyPr>
          <a:lstStyle/>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endParaRPr lang="en-US" dirty="0"/>
          </a:p>
          <a:p>
            <a:pPr marL="0" indent="0" algn="l">
              <a:spcAft>
                <a:spcPts val="2133"/>
              </a:spcAft>
            </a:pPr>
            <a:endParaRPr lang="en-US" dirty="0" smtClean="0"/>
          </a:p>
          <a:p>
            <a:pPr marL="0" indent="0" algn="l">
              <a:spcAft>
                <a:spcPts val="2133"/>
              </a:spcAft>
            </a:pPr>
            <a:r>
              <a:rPr lang="en-US" dirty="0"/>
              <a:t>	</a:t>
            </a:r>
          </a:p>
        </p:txBody>
      </p:sp>
      <p:sp>
        <p:nvSpPr>
          <p:cNvPr id="6" name="TextBox 5"/>
          <p:cNvSpPr txBox="1"/>
          <p:nvPr/>
        </p:nvSpPr>
        <p:spPr>
          <a:xfrm>
            <a:off x="1635902" y="6104923"/>
            <a:ext cx="2726725" cy="369332"/>
          </a:xfrm>
          <a:prstGeom prst="rect">
            <a:avLst/>
          </a:prstGeom>
          <a:noFill/>
        </p:spPr>
        <p:txBody>
          <a:bodyPr wrap="square" rtlCol="0">
            <a:spAutoFit/>
          </a:bodyPr>
          <a:lstStyle/>
          <a:p>
            <a:pPr algn="ctr"/>
            <a:r>
              <a:rPr lang="en-US" dirty="0" smtClean="0"/>
              <a:t>Input</a:t>
            </a:r>
            <a:endParaRPr lang="en-US" dirty="0"/>
          </a:p>
        </p:txBody>
      </p:sp>
      <p:sp>
        <p:nvSpPr>
          <p:cNvPr id="14" name="TextBox 13"/>
          <p:cNvSpPr txBox="1"/>
          <p:nvPr/>
        </p:nvSpPr>
        <p:spPr>
          <a:xfrm>
            <a:off x="7457767" y="5246348"/>
            <a:ext cx="2726725" cy="369332"/>
          </a:xfrm>
          <a:prstGeom prst="rect">
            <a:avLst/>
          </a:prstGeom>
          <a:noFill/>
        </p:spPr>
        <p:txBody>
          <a:bodyPr wrap="square" rtlCol="0">
            <a:spAutoFit/>
          </a:bodyPr>
          <a:lstStyle/>
          <a:p>
            <a:pPr algn="ctr"/>
            <a:r>
              <a:rPr lang="en-US" dirty="0" smtClean="0"/>
              <a:t>Output</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395" y="1713470"/>
            <a:ext cx="4556335" cy="40462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107" y="2794443"/>
            <a:ext cx="2133600" cy="2133600"/>
          </a:xfrm>
          <a:prstGeom prst="rect">
            <a:avLst/>
          </a:prstGeom>
        </p:spPr>
      </p:pic>
    </p:spTree>
    <p:extLst>
      <p:ext uri="{BB962C8B-B14F-4D97-AF65-F5344CB8AC3E}">
        <p14:creationId xmlns:p14="http://schemas.microsoft.com/office/powerpoint/2010/main" val="939540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200" y="2131400"/>
            <a:ext cx="2286000" cy="1297600"/>
          </a:xfrm>
          <a:prstGeom prst="rect">
            <a:avLst/>
          </a:prstGeom>
        </p:spPr>
        <p:txBody>
          <a:bodyPr spcFirstLastPara="1" wrap="square" lIns="121900" tIns="121900" rIns="121900" bIns="121900" anchor="b" anchorCtr="0">
            <a:noAutofit/>
          </a:bodyPr>
          <a:lstStyle/>
          <a:p>
            <a:r>
              <a:rPr lang="en" dirty="0">
                <a:solidFill>
                  <a:srgbClr val="D84E2E"/>
                </a:solidFill>
              </a:rPr>
              <a:t>02</a:t>
            </a:r>
            <a:endParaRPr dirty="0">
              <a:solidFill>
                <a:srgbClr val="D84E2E"/>
              </a:solidFill>
            </a:endParaRPr>
          </a:p>
        </p:txBody>
      </p:sp>
      <p:sp>
        <p:nvSpPr>
          <p:cNvPr id="223" name="Google Shape;223;p36"/>
          <p:cNvSpPr txBox="1">
            <a:spLocks noGrp="1"/>
          </p:cNvSpPr>
          <p:nvPr>
            <p:ph type="title" idx="2"/>
          </p:nvPr>
        </p:nvSpPr>
        <p:spPr>
          <a:xfrm>
            <a:off x="3124400" y="3208833"/>
            <a:ext cx="5943600" cy="812800"/>
          </a:xfrm>
          <a:prstGeom prst="rect">
            <a:avLst/>
          </a:prstGeom>
        </p:spPr>
        <p:txBody>
          <a:bodyPr spcFirstLastPara="1" wrap="square" lIns="121900" tIns="121900" rIns="111700" bIns="121900" anchor="t" anchorCtr="0">
            <a:noAutofit/>
          </a:bodyPr>
          <a:lstStyle/>
          <a:p>
            <a:r>
              <a:rPr lang="en" dirty="0">
                <a:solidFill>
                  <a:schemeClr val="lt2"/>
                </a:solidFill>
              </a:rPr>
              <a:t>WORK FLOW</a:t>
            </a:r>
            <a:endParaRPr dirty="0">
              <a:solidFill>
                <a:schemeClr val="lt2"/>
              </a:solidFill>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5950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3336325" y="258681"/>
            <a:ext cx="8060332" cy="763600"/>
          </a:xfrm>
          <a:prstGeom prst="rect">
            <a:avLst/>
          </a:prstGeom>
        </p:spPr>
        <p:txBody>
          <a:bodyPr spcFirstLastPara="1" wrap="square" lIns="121900" tIns="121900" rIns="121900" bIns="121900" anchor="t" anchorCtr="0">
            <a:noAutofit/>
          </a:bodyPr>
          <a:lstStyle/>
          <a:p>
            <a:r>
              <a:rPr lang="en" b="1" dirty="0"/>
              <a:t>KEY IMPLEMENTATION STEPS</a:t>
            </a:r>
            <a:endParaRPr b="1" dirty="0"/>
          </a:p>
        </p:txBody>
      </p:sp>
      <p:sp>
        <p:nvSpPr>
          <p:cNvPr id="238" name="Google Shape;238;p38"/>
          <p:cNvSpPr txBox="1">
            <a:spLocks noGrp="1"/>
          </p:cNvSpPr>
          <p:nvPr>
            <p:ph type="subTitle" idx="1"/>
          </p:nvPr>
        </p:nvSpPr>
        <p:spPr>
          <a:xfrm>
            <a:off x="634314" y="1718018"/>
            <a:ext cx="11364215" cy="465806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endParaRPr lang="en-US" dirty="0"/>
          </a:p>
          <a:p>
            <a:pPr marL="0" indent="0" algn="l">
              <a:spcAft>
                <a:spcPts val="2133"/>
              </a:spcAft>
            </a:pPr>
            <a:endParaRPr dirty="0"/>
          </a:p>
        </p:txBody>
      </p:sp>
      <p:sp>
        <p:nvSpPr>
          <p:cNvPr id="4" name="Google Shape;238;p38"/>
          <p:cNvSpPr txBox="1">
            <a:spLocks/>
          </p:cNvSpPr>
          <p:nvPr/>
        </p:nvSpPr>
        <p:spPr>
          <a:xfrm>
            <a:off x="486032" y="1718017"/>
            <a:ext cx="11512497" cy="49134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pPr marL="285750" indent="-285750" algn="l">
              <a:spcAft>
                <a:spcPts val="2133"/>
              </a:spcAft>
              <a:buFont typeface="Arial" panose="020B0604020202020204" pitchFamily="34" charset="0"/>
              <a:buChar char="•"/>
            </a:pPr>
            <a:r>
              <a:rPr lang="en-US" kern="0" dirty="0"/>
              <a:t>First step would be to take the random posed image, make a 3D fitting face model of that image and rotate it such that the person in the image is front facing.</a:t>
            </a:r>
          </a:p>
          <a:p>
            <a:pPr marL="285750" indent="-285750" algn="l">
              <a:spcAft>
                <a:spcPts val="2133"/>
              </a:spcAft>
              <a:buFont typeface="Arial" panose="020B0604020202020204" pitchFamily="34" charset="0"/>
              <a:buChar char="•"/>
            </a:pPr>
            <a:r>
              <a:rPr lang="en-US" kern="0" dirty="0"/>
              <a:t>Next step would be to colorize the image. For this, we use a </a:t>
            </a:r>
            <a:r>
              <a:rPr lang="en-US" kern="0" dirty="0" smtClean="0"/>
              <a:t>deep Convolutional </a:t>
            </a:r>
            <a:r>
              <a:rPr lang="en-US" kern="0" dirty="0"/>
              <a:t>Neural </a:t>
            </a:r>
            <a:r>
              <a:rPr lang="en-US" kern="0" dirty="0" smtClean="0"/>
              <a:t>Network.</a:t>
            </a:r>
            <a:endParaRPr lang="en-US" kern="0" dirty="0"/>
          </a:p>
          <a:p>
            <a:pPr marL="285750" indent="-285750" algn="l">
              <a:spcAft>
                <a:spcPts val="2133"/>
              </a:spcAft>
              <a:buFont typeface="Arial" panose="020B0604020202020204" pitchFamily="34" charset="0"/>
              <a:buChar char="•"/>
            </a:pPr>
            <a:r>
              <a:rPr lang="en-US" kern="0" dirty="0"/>
              <a:t>We have also added a further improvement to the colorization. We take the ethnicity of the person in image as input and change the skin color of the image according to ethnicity.</a:t>
            </a:r>
          </a:p>
          <a:p>
            <a:pPr marL="285750" indent="-285750" algn="l">
              <a:spcAft>
                <a:spcPts val="2133"/>
              </a:spcAft>
              <a:buFont typeface="Arial" panose="020B0604020202020204" pitchFamily="34" charset="0"/>
              <a:buChar char="•"/>
            </a:pPr>
            <a:r>
              <a:rPr lang="en-US" kern="0" dirty="0"/>
              <a:t>We have also thought of an ingenious way to improve the colorization. For this, we have prepared a dataset that contains over 2300 image pairs of colored and grayscale images from which </a:t>
            </a:r>
            <a:r>
              <a:rPr lang="en-US" kern="0" dirty="0" smtClean="0"/>
              <a:t>we fine-tuned an existing Res-net model to accomplish this task.</a:t>
            </a:r>
            <a:endParaRPr lang="en-US" kern="0" dirty="0"/>
          </a:p>
        </p:txBody>
      </p:sp>
    </p:spTree>
    <p:extLst>
      <p:ext uri="{BB962C8B-B14F-4D97-AF65-F5344CB8AC3E}">
        <p14:creationId xmlns:p14="http://schemas.microsoft.com/office/powerpoint/2010/main" val="1196033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4953000" y="2165633"/>
            <a:ext cx="2286000" cy="1297600"/>
          </a:xfrm>
          <a:prstGeom prst="rect">
            <a:avLst/>
          </a:prstGeom>
        </p:spPr>
        <p:txBody>
          <a:bodyPr spcFirstLastPara="1" wrap="square" lIns="121900" tIns="121900" rIns="121900" bIns="121900" anchor="b" anchorCtr="0">
            <a:noAutofit/>
          </a:bodyPr>
          <a:lstStyle/>
          <a:p>
            <a:r>
              <a:rPr lang="en" dirty="0">
                <a:solidFill>
                  <a:srgbClr val="D84E2E"/>
                </a:solidFill>
              </a:rPr>
              <a:t>03</a:t>
            </a:r>
            <a:endParaRPr dirty="0">
              <a:solidFill>
                <a:srgbClr val="D84E2E"/>
              </a:solidFill>
            </a:endParaRPr>
          </a:p>
        </p:txBody>
      </p:sp>
      <p:sp>
        <p:nvSpPr>
          <p:cNvPr id="223" name="Google Shape;223;p36"/>
          <p:cNvSpPr txBox="1">
            <a:spLocks noGrp="1"/>
          </p:cNvSpPr>
          <p:nvPr>
            <p:ph type="title" idx="2"/>
          </p:nvPr>
        </p:nvSpPr>
        <p:spPr>
          <a:xfrm>
            <a:off x="1268627" y="3208833"/>
            <a:ext cx="9984259" cy="812800"/>
          </a:xfrm>
          <a:prstGeom prst="rect">
            <a:avLst/>
          </a:prstGeom>
        </p:spPr>
        <p:txBody>
          <a:bodyPr spcFirstLastPara="1" wrap="square" lIns="121900" tIns="121900" rIns="111700" bIns="121900" anchor="t" anchorCtr="0">
            <a:noAutofit/>
          </a:bodyPr>
          <a:lstStyle/>
          <a:p>
            <a:r>
              <a:rPr lang="en-US" dirty="0">
                <a:solidFill>
                  <a:schemeClr val="lt2"/>
                </a:solidFill>
              </a:rPr>
              <a:t>FACE FITTING AND REPOSE</a:t>
            </a:r>
            <a:endParaRPr dirty="0">
              <a:solidFill>
                <a:schemeClr val="lt2"/>
              </a:solidFill>
            </a:endParaRPr>
          </a:p>
        </p:txBody>
      </p:sp>
      <p:sp>
        <p:nvSpPr>
          <p:cNvPr id="2" name="Subtitle 1"/>
          <p:cNvSpPr>
            <a:spLocks noGrp="1"/>
          </p:cNvSpPr>
          <p:nvPr>
            <p:ph type="subTitle" idx="1"/>
          </p:nvPr>
        </p:nvSpPr>
        <p:spPr>
          <a:xfrm>
            <a:off x="3124200" y="4202432"/>
            <a:ext cx="5943600" cy="690843"/>
          </a:xfrm>
        </p:spPr>
        <p:txBody>
          <a:bodyPr/>
          <a:lstStyle/>
          <a:p>
            <a:r>
              <a:rPr lang="en-US" b="1" dirty="0">
                <a:hlinkClick r:id="rId3"/>
              </a:rPr>
              <a:t>Rotate-and-Render: Unsupervised Photorealistic Face Rotation from Single-View Images</a:t>
            </a:r>
            <a:endParaRPr lang="en-US" b="1" dirty="0"/>
          </a:p>
          <a:p>
            <a:endParaRPr lang="en-US" dirty="0"/>
          </a:p>
        </p:txBody>
      </p:sp>
    </p:spTree>
    <p:extLst>
      <p:ext uri="{BB962C8B-B14F-4D97-AF65-F5344CB8AC3E}">
        <p14:creationId xmlns:p14="http://schemas.microsoft.com/office/powerpoint/2010/main" val="391570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4877100" y="258681"/>
            <a:ext cx="6354800" cy="763600"/>
          </a:xfrm>
          <a:prstGeom prst="rect">
            <a:avLst/>
          </a:prstGeom>
        </p:spPr>
        <p:txBody>
          <a:bodyPr spcFirstLastPara="1" wrap="square" lIns="121900" tIns="121900" rIns="121900" bIns="121900" anchor="t" anchorCtr="0">
            <a:noAutofit/>
          </a:bodyPr>
          <a:lstStyle/>
          <a:p>
            <a:r>
              <a:rPr lang="en" b="1" dirty="0"/>
              <a:t>INTRODUCTION</a:t>
            </a:r>
            <a:endParaRPr b="1" dirty="0"/>
          </a:p>
        </p:txBody>
      </p:sp>
      <p:sp>
        <p:nvSpPr>
          <p:cNvPr id="238" name="Google Shape;238;p38"/>
          <p:cNvSpPr txBox="1">
            <a:spLocks noGrp="1"/>
          </p:cNvSpPr>
          <p:nvPr>
            <p:ph type="subTitle" idx="1"/>
          </p:nvPr>
        </p:nvSpPr>
        <p:spPr>
          <a:xfrm>
            <a:off x="6096000" y="1433385"/>
            <a:ext cx="5902529" cy="510745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Our objective is to take an image of a single person and change the pose of the person in that image.</a:t>
            </a:r>
          </a:p>
          <a:p>
            <a:pPr marL="285750" indent="-285750" algn="l">
              <a:spcAft>
                <a:spcPts val="2133"/>
              </a:spcAft>
              <a:buFont typeface="Arial" panose="020B0604020202020204" pitchFamily="34" charset="0"/>
              <a:buChar char="•"/>
            </a:pPr>
            <a:r>
              <a:rPr lang="en-US" dirty="0"/>
              <a:t>This whole process of reposing can be broken down into 3 sub-tasks:-</a:t>
            </a:r>
          </a:p>
          <a:p>
            <a:pPr marL="742950" lvl="1" indent="-285750" algn="l">
              <a:spcAft>
                <a:spcPts val="2133"/>
              </a:spcAft>
              <a:buFont typeface="Wingdings" panose="05000000000000000000" pitchFamily="2" charset="2"/>
              <a:buChar char="§"/>
            </a:pPr>
            <a:r>
              <a:rPr lang="en-US" dirty="0"/>
              <a:t>3D Face Fitting</a:t>
            </a:r>
          </a:p>
          <a:p>
            <a:pPr marL="742950" lvl="1" indent="-285750" algn="l">
              <a:spcAft>
                <a:spcPts val="2133"/>
              </a:spcAft>
              <a:buFont typeface="Wingdings" panose="05000000000000000000" pitchFamily="2" charset="2"/>
              <a:buChar char="§"/>
            </a:pPr>
            <a:r>
              <a:rPr lang="en-US" dirty="0"/>
              <a:t>Rotate-and-Render for training data preparation</a:t>
            </a:r>
          </a:p>
          <a:p>
            <a:pPr marL="742950" lvl="1" indent="-285750" algn="l">
              <a:spcAft>
                <a:spcPts val="2133"/>
              </a:spcAft>
              <a:buFont typeface="Wingdings" panose="05000000000000000000" pitchFamily="2" charset="2"/>
              <a:buChar char="§"/>
            </a:pPr>
            <a:r>
              <a:rPr lang="en-US" dirty="0"/>
              <a:t>Render-to-image Translation module</a:t>
            </a:r>
          </a:p>
          <a:p>
            <a:pPr marL="0" indent="0" algn="l">
              <a:spcAft>
                <a:spcPts val="2133"/>
              </a:spcAft>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306" y="2114550"/>
            <a:ext cx="3947160" cy="2628900"/>
          </a:xfrm>
          <a:prstGeom prst="rect">
            <a:avLst/>
          </a:prstGeom>
        </p:spPr>
      </p:pic>
    </p:spTree>
    <p:extLst>
      <p:ext uri="{BB962C8B-B14F-4D97-AF65-F5344CB8AC3E}">
        <p14:creationId xmlns:p14="http://schemas.microsoft.com/office/powerpoint/2010/main" val="339609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4877100" y="258681"/>
            <a:ext cx="6354800" cy="763600"/>
          </a:xfrm>
          <a:prstGeom prst="rect">
            <a:avLst/>
          </a:prstGeom>
        </p:spPr>
        <p:txBody>
          <a:bodyPr spcFirstLastPara="1" wrap="square" lIns="121900" tIns="121900" rIns="121900" bIns="121900" anchor="t" anchorCtr="0">
            <a:noAutofit/>
          </a:bodyPr>
          <a:lstStyle/>
          <a:p>
            <a:r>
              <a:rPr lang="en" b="1" dirty="0"/>
              <a:t>3D FACE FITTING</a:t>
            </a:r>
            <a:endParaRPr b="1" dirty="0"/>
          </a:p>
        </p:txBody>
      </p:sp>
      <mc:AlternateContent xmlns:mc="http://schemas.openxmlformats.org/markup-compatibility/2006">
        <mc:Choice xmlns:a14="http://schemas.microsoft.com/office/drawing/2010/main" Requires="a14">
          <p:sp>
            <p:nvSpPr>
              <p:cNvPr id="238" name="Google Shape;238;p38"/>
              <p:cNvSpPr txBox="1">
                <a:spLocks noGrp="1"/>
              </p:cNvSpPr>
              <p:nvPr>
                <p:ph type="subTitle" idx="1"/>
              </p:nvPr>
            </p:nvSpPr>
            <p:spPr>
              <a:xfrm>
                <a:off x="4602480" y="1022281"/>
                <a:ext cx="7396049" cy="5650368"/>
              </a:xfrm>
              <a:prstGeom prst="rect">
                <a:avLst/>
              </a:prstGeom>
            </p:spPr>
            <p:txBody>
              <a:bodyPr spcFirstLastPara="1" wrap="square" lIns="121900" tIns="121900" rIns="121900" bIns="121900" anchor="t" anchorCtr="0">
                <a:noAutofit/>
              </a:bodyPr>
              <a:lstStyle/>
              <a:p>
                <a:pPr marL="285750" indent="-285750" algn="l">
                  <a:spcAft>
                    <a:spcPts val="2133"/>
                  </a:spcAft>
                  <a:buFont typeface="Arial" panose="020B0604020202020204" pitchFamily="34" charset="0"/>
                  <a:buChar char="•"/>
                </a:pPr>
                <a:r>
                  <a:rPr lang="en-US" dirty="0"/>
                  <a:t>We used the open source implementation and the pre-trained model of </a:t>
                </a:r>
                <a:r>
                  <a:rPr lang="en-US" dirty="0" smtClean="0">
                    <a:hlinkClick r:id="rId3"/>
                  </a:rPr>
                  <a:t>3DDFA</a:t>
                </a:r>
                <a:r>
                  <a:rPr lang="en-US" dirty="0" smtClean="0"/>
                  <a:t> </a:t>
                </a:r>
                <a:r>
                  <a:rPr lang="en-US" dirty="0"/>
                  <a:t>for 3D face fitting. It is deep learning based model (CNNs) for regressing the parameters from a single 2D image.</a:t>
                </a:r>
              </a:p>
              <a:p>
                <a:pPr marL="285750" indent="-285750" algn="l">
                  <a:spcAft>
                    <a:spcPts val="2133"/>
                  </a:spcAft>
                  <a:buFont typeface="Arial" panose="020B0604020202020204" pitchFamily="34" charset="0"/>
                  <a:buChar char="•"/>
                </a:pPr>
                <a:r>
                  <a:rPr lang="en-US" dirty="0"/>
                  <a:t>After fitting a 3D head model with </a:t>
                </a:r>
                <a14:m>
                  <m:oMath xmlns:m="http://schemas.openxmlformats.org/officeDocument/2006/math">
                    <m:r>
                      <a:rPr lang="en-US" b="0" i="1" smtClean="0">
                        <a:latin typeface="Cambria Math" panose="02040503050406030204" pitchFamily="18" charset="0"/>
                      </a:rPr>
                      <m:t>𝑛</m:t>
                    </m:r>
                  </m:oMath>
                </a14:m>
                <a:r>
                  <a:rPr lang="en-US" dirty="0"/>
                  <a:t> vertices, the shape prediction of a face </a:t>
                </a:r>
                <a:r>
                  <a:rPr lang="en-US" b="1" dirty="0"/>
                  <a:t>V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a:t>] represents the normalized position of vertices in the 3D space.</a:t>
                </a:r>
              </a:p>
              <a:p>
                <a:pPr marL="285750" indent="-285750" algn="l">
                  <a:spcAft>
                    <a:spcPts val="2133"/>
                  </a:spcAft>
                  <a:buFont typeface="Arial" panose="020B0604020202020204" pitchFamily="34" charset="0"/>
                  <a:buChar char="•"/>
                </a:pPr>
                <a:r>
                  <a:rPr lang="en-US" dirty="0"/>
                  <a:t>The pose of the face, </a:t>
                </a:r>
                <a:r>
                  <a:rPr lang="en-US" b="1" dirty="0"/>
                  <a:t>P</a:t>
                </a:r>
                <a:r>
                  <a:rPr lang="en-US" dirty="0"/>
                  <a:t> is defined as {</a:t>
                </a:r>
                <a14:m>
                  <m:oMath xmlns:m="http://schemas.openxmlformats.org/officeDocument/2006/math">
                    <m:r>
                      <a:rPr lang="en-US" b="0" i="1" smtClean="0">
                        <a:latin typeface="Cambria Math" panose="02040503050406030204" pitchFamily="18" charset="0"/>
                      </a:rPr>
                      <m:t>𝑓</m:t>
                    </m:r>
                    <m:r>
                      <a:rPr lang="en-US" b="1" i="1" smtClean="0">
                        <a:latin typeface="Cambria Math" panose="02040503050406030204" pitchFamily="18" charset="0"/>
                      </a:rPr>
                      <m:t>,</m:t>
                    </m:r>
                  </m:oMath>
                </a14:m>
                <a:r>
                  <a:rPr lang="en-US" b="1" dirty="0"/>
                  <a:t> R, h</a:t>
                </a:r>
                <a:r>
                  <a:rPr lang="en-US" b="1" baseline="-25000" dirty="0"/>
                  <a:t>2d</a:t>
                </a:r>
                <a:r>
                  <a:rPr lang="en-US" dirty="0"/>
                  <a:t>} where </a:t>
                </a:r>
                <a14:m>
                  <m:oMath xmlns:m="http://schemas.openxmlformats.org/officeDocument/2006/math">
                    <m:r>
                      <a:rPr lang="en-US" i="1">
                        <a:latin typeface="Cambria Math" panose="02040503050406030204" pitchFamily="18" charset="0"/>
                      </a:rPr>
                      <m:t>𝑓</m:t>
                    </m:r>
                  </m:oMath>
                </a14:m>
                <a:r>
                  <a:rPr lang="en-US" b="1" dirty="0"/>
                  <a:t> </a:t>
                </a:r>
                <a:r>
                  <a:rPr lang="en-US" dirty="0"/>
                  <a:t>is a scale factor, </a:t>
                </a:r>
                <a:r>
                  <a:rPr lang="en-US" b="1" dirty="0"/>
                  <a:t>R </a:t>
                </a:r>
                <a:r>
                  <a:rPr lang="en-US" dirty="0"/>
                  <a:t>is a rotation matrix and </a:t>
                </a:r>
                <a:r>
                  <a:rPr lang="en-US" b="1" dirty="0"/>
                  <a:t>h</a:t>
                </a:r>
                <a:r>
                  <a:rPr lang="en-US" b="1" baseline="-25000" dirty="0"/>
                  <a:t>2d</a:t>
                </a:r>
                <a:r>
                  <a:rPr lang="en-US" dirty="0"/>
                  <a:t> is the 2D shift.</a:t>
                </a:r>
              </a:p>
              <a:p>
                <a:pPr marL="285750" indent="-285750" algn="l">
                  <a:spcAft>
                    <a:spcPts val="2133"/>
                  </a:spcAft>
                  <a:buFont typeface="Arial" panose="020B0604020202020204" pitchFamily="34" charset="0"/>
                  <a:buChar char="•"/>
                </a:pPr>
                <a:r>
                  <a:rPr lang="en-US" dirty="0"/>
                  <a:t>Next step is to acquire the textures from our 2D image into the head model. We used the simplest vertical projection to get the colors of vertices from the original image. We denote the texture matrix by </a:t>
                </a:r>
                <a:r>
                  <a:rPr lang="en-US" b="1" dirty="0"/>
                  <a:t>T</a:t>
                </a:r>
                <a:r>
                  <a:rPr lang="en-US" dirty="0"/>
                  <a:t>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𝑛</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oMath>
                </a14:m>
                <a:r>
                  <a:rPr lang="en-US" baseline="30000" dirty="0"/>
                  <a:t>T</a:t>
                </a:r>
                <a:r>
                  <a:rPr lang="en-US" dirty="0"/>
                  <a:t> </a:t>
                </a:r>
              </a:p>
              <a:p>
                <a:pPr marL="285750" indent="-285750" algn="l">
                  <a:spcAft>
                    <a:spcPts val="2133"/>
                  </a:spcAft>
                  <a:buFont typeface="Arial" panose="020B0604020202020204" pitchFamily="34" charset="0"/>
                  <a:buChar char="•"/>
                </a:pPr>
                <a:r>
                  <a:rPr lang="en-US" dirty="0"/>
                  <a:t>We also use rendering i.e. given a set of 3D representation of a face </a:t>
                </a:r>
                <a:r>
                  <a:rPr lang="en-US" b="1" dirty="0"/>
                  <a:t>{V, P, T}, </a:t>
                </a:r>
                <a:r>
                  <a:rPr lang="en-US" dirty="0"/>
                  <a:t>rendering is to map it to the 2D space and generating an image.</a:t>
                </a:r>
                <a:endParaRPr lang="en-US" b="1" dirty="0"/>
              </a:p>
              <a:p>
                <a:pPr marL="285750" indent="-285750" algn="l">
                  <a:spcAft>
                    <a:spcPts val="2133"/>
                  </a:spcAft>
                  <a:buFont typeface="Arial" panose="020B0604020202020204" pitchFamily="34" charset="0"/>
                  <a:buChar char="•"/>
                </a:pPr>
                <a:endParaRPr lang="en-US" dirty="0"/>
              </a:p>
              <a:p>
                <a:pPr marL="0" indent="0" algn="l">
                  <a:spcAft>
                    <a:spcPts val="2133"/>
                  </a:spcAft>
                </a:pPr>
                <a:endParaRPr lang="en-US" dirty="0"/>
              </a:p>
            </p:txBody>
          </p:sp>
        </mc:Choice>
        <mc:Fallback>
          <p:sp>
            <p:nvSpPr>
              <p:cNvPr id="238" name="Google Shape;238;p38"/>
              <p:cNvSpPr txBox="1">
                <a:spLocks noGrp="1" noRot="1" noChangeAspect="1" noMove="1" noResize="1" noEditPoints="1" noAdjustHandles="1" noChangeArrowheads="1" noChangeShapeType="1" noTextEdit="1"/>
              </p:cNvSpPr>
              <p:nvPr>
                <p:ph type="subTitle" idx="1"/>
              </p:nvPr>
            </p:nvSpPr>
            <p:spPr>
              <a:xfrm>
                <a:off x="4602480" y="1022281"/>
                <a:ext cx="7396049" cy="5650368"/>
              </a:xfrm>
              <a:prstGeom prst="rect">
                <a:avLst/>
              </a:prstGeom>
              <a:blipFill>
                <a:blip r:embed="rId4"/>
                <a:stretch>
                  <a:fillRect l="-165" r="-989"/>
                </a:stretch>
              </a:blipFill>
            </p:spPr>
            <p:txBody>
              <a:bodyPr/>
              <a:lstStyle/>
              <a:p>
                <a:r>
                  <a:rPr lang="en-US">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30846"/>
            <a:ext cx="4602480" cy="2567940"/>
          </a:xfrm>
          <a:prstGeom prst="rect">
            <a:avLst/>
          </a:prstGeom>
        </p:spPr>
      </p:pic>
    </p:spTree>
    <p:extLst>
      <p:ext uri="{BB962C8B-B14F-4D97-AF65-F5344CB8AC3E}">
        <p14:creationId xmlns:p14="http://schemas.microsoft.com/office/powerpoint/2010/main" val="3054864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D2E0551D9086498952A258B92E404D" ma:contentTypeVersion="13" ma:contentTypeDescription="Create a new document." ma:contentTypeScope="" ma:versionID="86b23fe3d9a86a81f3d2afcd6cd798eb">
  <xsd:schema xmlns:xsd="http://www.w3.org/2001/XMLSchema" xmlns:xs="http://www.w3.org/2001/XMLSchema" xmlns:p="http://schemas.microsoft.com/office/2006/metadata/properties" xmlns:ns3="2077d26b-e49a-42cf-8601-88dab9c679c9" xmlns:ns4="f7df899a-66db-4ea2-bfe3-097b320f1205" targetNamespace="http://schemas.microsoft.com/office/2006/metadata/properties" ma:root="true" ma:fieldsID="eee703253daeda612ddd68bbff34b283" ns3:_="" ns4:_="">
    <xsd:import namespace="2077d26b-e49a-42cf-8601-88dab9c679c9"/>
    <xsd:import namespace="f7df899a-66db-4ea2-bfe3-097b320f120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77d26b-e49a-42cf-8601-88dab9c679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df899a-66db-4ea2-bfe3-097b320f120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5E7CD1-EBEC-4DBA-9893-B63457331559}">
  <ds:schemaRefs>
    <ds:schemaRef ds:uri="http://purl.org/dc/dcmitype/"/>
    <ds:schemaRef ds:uri="http://schemas.microsoft.com/office/2006/metadata/properties"/>
    <ds:schemaRef ds:uri="http://schemas.openxmlformats.org/package/2006/metadata/core-properties"/>
    <ds:schemaRef ds:uri="http://www.w3.org/XML/1998/namespace"/>
    <ds:schemaRef ds:uri="f7df899a-66db-4ea2-bfe3-097b320f1205"/>
    <ds:schemaRef ds:uri="http://purl.org/dc/elements/1.1/"/>
    <ds:schemaRef ds:uri="http://purl.org/dc/terms/"/>
    <ds:schemaRef ds:uri="http://schemas.microsoft.com/office/2006/documentManagement/types"/>
    <ds:schemaRef ds:uri="http://schemas.microsoft.com/office/infopath/2007/PartnerControls"/>
    <ds:schemaRef ds:uri="2077d26b-e49a-42cf-8601-88dab9c679c9"/>
  </ds:schemaRefs>
</ds:datastoreItem>
</file>

<file path=customXml/itemProps2.xml><?xml version="1.0" encoding="utf-8"?>
<ds:datastoreItem xmlns:ds="http://schemas.openxmlformats.org/officeDocument/2006/customXml" ds:itemID="{8F0C6002-2B19-4E8C-99F1-A756853AB211}">
  <ds:schemaRefs>
    <ds:schemaRef ds:uri="http://schemas.microsoft.com/sharepoint/v3/contenttype/forms"/>
  </ds:schemaRefs>
</ds:datastoreItem>
</file>

<file path=customXml/itemProps3.xml><?xml version="1.0" encoding="utf-8"?>
<ds:datastoreItem xmlns:ds="http://schemas.openxmlformats.org/officeDocument/2006/customXml" ds:itemID="{DA9EE89A-C9F3-45D8-B0C4-D9ACB1C5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77d26b-e49a-42cf-8601-88dab9c679c9"/>
    <ds:schemaRef ds:uri="f7df899a-66db-4ea2-bfe3-097b320f12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927</TotalTime>
  <Words>1319</Words>
  <Application>Microsoft Office PowerPoint</Application>
  <PresentationFormat>Widescreen</PresentationFormat>
  <Paragraphs>228</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NimbusSanL-Bold</vt:lpstr>
      <vt:lpstr>Reem Kufi</vt:lpstr>
      <vt:lpstr>Source Sans Pro</vt:lpstr>
      <vt:lpstr>Wingdings</vt:lpstr>
      <vt:lpstr>Simple Meeting by Slidesgo</vt:lpstr>
      <vt:lpstr>Repose and Colorize Black-n-White photos</vt:lpstr>
      <vt:lpstr>01</vt:lpstr>
      <vt:lpstr>AIM</vt:lpstr>
      <vt:lpstr>PowerPoint Presentation</vt:lpstr>
      <vt:lpstr>02</vt:lpstr>
      <vt:lpstr>KEY IMPLEMENTATION STEPS</vt:lpstr>
      <vt:lpstr>03</vt:lpstr>
      <vt:lpstr>INTRODUCTION</vt:lpstr>
      <vt:lpstr>3D FACE FITTING</vt:lpstr>
      <vt:lpstr>ROTATE AND RENDER</vt:lpstr>
      <vt:lpstr>ROTATE AND RENDER</vt:lpstr>
      <vt:lpstr>RENDER-TO-IMAGE</vt:lpstr>
      <vt:lpstr>04</vt:lpstr>
      <vt:lpstr>DEEP COLORIZATION</vt:lpstr>
      <vt:lpstr>05</vt:lpstr>
      <vt:lpstr>CHANGING SKIN COLOR</vt:lpstr>
      <vt:lpstr>EXAMPLE</vt:lpstr>
      <vt:lpstr>EXAMPLE</vt:lpstr>
      <vt:lpstr>IMPROVEMENT</vt:lpstr>
      <vt:lpstr>06</vt:lpstr>
      <vt:lpstr>EXAMPLE</vt:lpstr>
      <vt:lpstr>EXAMPLE</vt:lpstr>
      <vt:lpstr>EXAMPLE</vt:lpstr>
      <vt:lpstr>EXAMPLE</vt:lpstr>
      <vt:lpstr>EXAMPLE</vt:lpstr>
      <vt:lpstr>07</vt:lpstr>
      <vt:lpstr>CHALLENGES</vt:lpstr>
      <vt:lpstr>PRELIMINARY RESULTS </vt:lpstr>
      <vt:lpstr>LIMITATIONS</vt:lpstr>
      <vt:lpstr>FAILURE CASE</vt:lpstr>
      <vt:lpstr>FAILURE CASE</vt:lpstr>
      <vt:lpstr>ORIGINAL CONTRIBUTIONS</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SINGH</dc:creator>
  <cp:lastModifiedBy>PRIYANSHU SINGH</cp:lastModifiedBy>
  <cp:revision>99</cp:revision>
  <dcterms:created xsi:type="dcterms:W3CDTF">2020-11-07T12:49:48Z</dcterms:created>
  <dcterms:modified xsi:type="dcterms:W3CDTF">2020-11-11T16:14:38Z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0x01010085D2E0551D9086498952A258B92E404D</vt:lpwstr>
  </property>
</Properties>
</file>