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60" r:id="rId5"/>
  </p:sldMasterIdLst>
  <p:sldIdLst>
    <p:sldId id="267" r:id="rId6"/>
    <p:sldId id="257" r:id="rId7"/>
    <p:sldId id="258" r:id="rId8"/>
    <p:sldId id="259" r:id="rId9"/>
    <p:sldId id="260" r:id="rId10"/>
    <p:sldId id="261" r:id="rId11"/>
    <p:sldId id="262" r:id="rId12"/>
    <p:sldId id="263" r:id="rId13"/>
    <p:sldId id="264" r:id="rId14"/>
    <p:sldId id="265" r:id="rId15"/>
    <p:sldId id="266" r:id="rId16"/>
    <p:sldId id="268" r:id="rId17"/>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38952557" val="1066" revOS="4"/>
      <pr:smFileRevision xmlns:pr="smNativeData" xmlns="smNativeData" dt="1738952557" val="101"/>
      <pr:guideOptions xmlns:pr="smNativeData" xmlns="smNativeData" dt="1738952557"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p:scale>
          <a:sx n="48" d="100"/>
          <a:sy n="48" d="100"/>
        </p:scale>
        <p:origin x="2750" y="708"/>
      </p:cViewPr>
      <p:guideLst x="0" y="0">
        <p:guide orient="horz" pos="2160"/>
        <p:guide pos="3840"/>
      </p:guideLst>
    </p:cSldViewPr>
  </p:slideViewPr>
  <p:outlineViewPr>
    <p:cViewPr>
      <p:scale>
        <a:sx n="33" d="100"/>
        <a:sy n="33" d="100"/>
      </p:scale>
      <p:origin x="0" y="0"/>
    </p:cViewPr>
  </p:outlineViewPr>
  <p:sorterViewPr>
    <p:cViewPr>
      <p:scale>
        <a:sx n="11" d="100"/>
        <a:sy n="11" d="100"/>
      </p:scale>
      <p:origin x="0" y="0"/>
    </p:cViewPr>
  </p:sorterViewPr>
  <p:notesViewPr>
    <p:cSldViewPr snapToObjects="1" showGuides="1">
      <p:cViewPr>
        <p:scale>
          <a:sx n="48" d="100"/>
          <a:sy n="48" d="100"/>
        </p:scale>
        <p:origin x="2750" y="708"/>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AUAABoNAABgRQAAJhYAABAAAAAmAAAACAAAAAEAAAADAAAA"/>
              </a:ext>
            </a:extLst>
          </p:cNvSpPr>
          <p:nvPr>
            <p:ph type="ctrTitle"/>
          </p:nvPr>
        </p:nvSpPr>
        <p:spPr>
          <a:xfrm>
            <a:off x="914400" y="2129790"/>
            <a:ext cx="10363200" cy="1470660"/>
          </a:xfrm>
          <a:noFill/>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QAsAAOgXAADAPwAAsCIAABAAAAAmAAAACAAAAAGAAAADAAAA"/>
              </a:ext>
            </a:extLst>
          </p:cNvSpPr>
          <p:nvPr>
            <p:ph type="subTitle" idx="1"/>
          </p:nvPr>
        </p:nvSpPr>
        <p:spPr>
          <a:xfrm>
            <a:off x="1828800" y="3886200"/>
            <a:ext cx="8534400" cy="1752600"/>
          </a:xfrm>
          <a:noFill/>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5978-36D2-1DAF-9CF0-C0FA17BE6A95}" type="datetime1">
              <a:t/>
            </a:fld>
          </a:p>
        </p:txBody>
      </p:sp>
      <p:sp>
        <p:nvSpPr>
          <p:cNvPr id="5"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1C92-DCD2-1DEA-9CF0-2ABF52BE6A7F}" type="slidenum">
              <a:t/>
            </a:fld>
          </a:p>
        </p:txBody>
      </p:sp>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IYi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bU+mZxMAAAAlAAAAZAAAAA8BAAAAkAAAAEgAAACQAAAASAAAAAAAAAAA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kl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521E-50D2-1DA4-9CF0-A6F11CBE6AF3}" type="datetime1">
              <a:t>{Date/Time}</a:t>
            </a:fld>
          </a:p>
        </p:txBody>
      </p:sp>
      <p:sp>
        <p:nvSpPr>
          <p:cNvPr id="5"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O0k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3FE7-A9D2-1DC9-9CF0-5F9C71BE6A0A}" type="slidenum">
              <a:t>{Nr.}</a:t>
            </a:fld>
          </a:p>
        </p:txBody>
      </p:sp>
    </p:spTree>
  </p:cSld>
  <p:clrMapOvr>
    <a:masterClrMapping/>
  </p:clrMapOvr>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C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Mc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bU+mZxMAAAAlAAAAZAAAAA8BAAAAkAAAAEgAAACQAAAASAAAAAAAAAAA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AgNQAAsCUAABAAAAAmAAAACAAAAAMAAAAAAAAA"/>
              </a:ext>
            </a:extLst>
          </p:cNvSpPr>
          <p:nvPr>
            <p:ph idx="1"/>
          </p:nvPr>
        </p:nvSpPr>
        <p:spPr>
          <a:xfrm>
            <a:off x="609600" y="274320"/>
            <a:ext cx="80264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1B93-DDD2-1DED-9CF0-2BB855BE6A7E}" type="datetime1">
              <a:t>{Date/Time}</a:t>
            </a:fld>
          </a:p>
        </p:txBody>
      </p:sp>
      <p:sp>
        <p:nvSpPr>
          <p:cNvPr id="5"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4378-36D2-1DB5-9CF0-C0E00DBE6A95}" type="slidenum">
              <a:t>{Nr.}</a:t>
            </a:fld>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537A-34D2-1DA5-9CF0-C2F01DBE6A97}" type="datetime1">
              <a:t>{Date/Time}</a:t>
            </a:fld>
          </a:p>
        </p:txBody>
      </p:sp>
      <p:sp>
        <p:nvSpPr>
          <p:cNvPr id="5"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ICB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6384-CAD2-1D95-9CF0-3CC02DBE6A69}" type="slidenum">
              <a:t>{Nr.}</a:t>
            </a:fld>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bU+mZx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N/4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6CDC-92D2-1D9A-9CF0-64CF22BE6A31}" type="datetime1">
              <a:t>{Date/Time}</a:t>
            </a:fld>
          </a:p>
        </p:txBody>
      </p:sp>
      <p:sp>
        <p:nvSpPr>
          <p:cNvPr id="5"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0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sJ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35E8-A6D2-1DC3-9CF0-50967BBE6A05}" type="slidenum">
              <a:t>{Nr.}</a:t>
            </a:fld>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0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DgJAAAsCUAABAAAAAmAAAACAAAAAGAAAAAAAAA"/>
              </a:ext>
            </a:extLst>
          </p:cNvSpPr>
          <p:nvPr>
            <p:ph idx="1"/>
          </p:nvPr>
        </p:nvSpPr>
        <p:spPr>
          <a:xfrm>
            <a:off x="609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M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ICYAANgJAABARwAAsCUAABAAAAAmAAAACAAAAAGAAAAAAAAA"/>
              </a:ext>
            </a:extLst>
          </p:cNvSpPr>
          <p:nvPr>
            <p:ph idx="2"/>
          </p:nvPr>
        </p:nvSpPr>
        <p:spPr>
          <a:xfrm>
            <a:off x="6197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G4M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5CDE-90D2-1DAA-9CF0-66FF12BE6A33}" type="datetime1">
              <a:t>{Date/Time}</a:t>
            </a:fld>
          </a:p>
        </p:txBody>
      </p:sp>
      <p:sp>
        <p:nvSpPr>
          <p:cNvPr id="6"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IU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o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4D1D-53D2-1DBB-9CF0-A5EE03BE6AF0}" type="slidenum">
              <a:t>{Nr.}</a:t>
            </a:fld>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bU+mZx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A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HEJAADiJAAAYQ0AABAAAAAmAAAACAAAAIGAAAAAAAAA"/>
              </a:ext>
            </a:extLst>
          </p:cNvSpPr>
          <p:nvPr>
            <p:ph idx="1"/>
          </p:nvPr>
        </p:nvSpPr>
        <p:spPr>
          <a:xfrm>
            <a:off x="609600" y="1534795"/>
            <a:ext cx="5386070"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GENAADiJAAAsCUAABAAAAAmAAAACAAAAAGAAAAAAAAA"/>
              </a:ext>
            </a:extLst>
          </p:cNvSpPr>
          <p:nvPr>
            <p:ph idx="2"/>
          </p:nvPr>
        </p:nvSpPr>
        <p:spPr>
          <a:xfrm>
            <a:off x="609600" y="2174875"/>
            <a:ext cx="5386070"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bU+mZx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Y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3639-77D2-1DC0-9CF0-819578BE6AD4}" type="datetime1">
              <a:t>{Date/Time}</a:t>
            </a:fld>
          </a:p>
        </p:txBody>
      </p:sp>
      <p:sp>
        <p:nvSpPr>
          <p:cNvPr id="8"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c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339E-D0D2-1DC5-9CF0-26907DBE6A73}" type="slidenum">
              <a:t>{Nr.}</a:t>
            </a:fld>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F42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3783-CDD2-1DC1-9CF0-3B9479BE6A6E}" type="datetime1">
              <a:t/>
            </a:fld>
          </a:p>
        </p:txBody>
      </p:sp>
      <p:sp>
        <p:nvSpPr>
          <p:cNvPr id="4"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
            </a:r>
          </a:p>
        </p:txBody>
      </p:sp>
      <p:sp>
        <p:nvSpPr>
          <p:cNvPr id="5"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0500-4ED2-1DF3-9CF0-B8A64BBE6AED}" type="slidenum">
              <a:t/>
            </a:fld>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02CE-80D2-1DF4-9CF0-76A14CBE6A23}" type="datetime1">
              <a:t/>
            </a:fld>
          </a:p>
        </p:txBody>
      </p:sp>
      <p:sp>
        <p:nvSpPr>
          <p:cNvPr id="3"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N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
            </a:r>
          </a:p>
        </p:txBody>
      </p:sp>
      <p:sp>
        <p:nvSpPr>
          <p:cNvPr id="4"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636D-23D2-1D95-9CF0-D5C02DBE6A80}" type="slidenum">
              <a:t/>
            </a:fld>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MI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Uh0AAK4BAABARwAAsCUAABAAAAAmAAAACAAAAAGAAAAAAAAA"/>
              </a:ext>
            </a:extLst>
          </p:cNvSpPr>
          <p:nvPr>
            <p:ph idx="1"/>
          </p:nvPr>
        </p:nvSpPr>
        <p:spPr>
          <a:xfrm>
            <a:off x="4766310" y="273050"/>
            <a:ext cx="6816090"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EIO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4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0A95-DBD2-1DFC-9CF0-2DA944BE6A78}" type="datetime1">
              <a:t>{Date/Time}</a:t>
            </a:fld>
          </a:p>
        </p:txBody>
      </p:sp>
      <p:sp>
        <p:nvSpPr>
          <p:cNvPr id="6"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cq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202D-63D2-1DD6-9CF0-95836EBE6AC0}" type="slidenum">
              <a:t>{Nr.}</a:t>
            </a:fld>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8An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sg4AAIgdAACyOwAABCEAABAAAAAmAAAACAAAAIGAAAAAAAAA"/>
              </a:ext>
            </a:extLst>
          </p:cNvSpPr>
          <p:nvPr>
            <p:ph type="title"/>
          </p:nvPr>
        </p:nvSpPr>
        <p:spPr>
          <a:xfrm>
            <a:off x="2388870"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sg4AAMYDAACyOwAAFh0AABAAAAAmAAAACAAAAAGAAAAAAAAA"/>
              </a:ext>
            </a:extLst>
          </p:cNvSpPr>
          <p:nvPr>
            <p:ph idx="1"/>
          </p:nvPr>
        </p:nvSpPr>
        <p:spPr>
          <a:xfrm>
            <a:off x="2388870"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w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sg4AAAQhAACyOwAA+CUAABAAAAAmAAAACAAAAAGAAAAAAAAA"/>
              </a:ext>
            </a:extLst>
          </p:cNvSpPr>
          <p:nvPr>
            <p:ph idx="2"/>
          </p:nvPr>
        </p:nvSpPr>
        <p:spPr>
          <a:xfrm>
            <a:off x="2388870"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U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481BF9-B7D2-1DED-9CF0-41B855BE6A14}" type="datetime1">
              <a:t>{Date/Time}</a:t>
            </a:fld>
          </a:p>
        </p:txBody>
      </p:sp>
      <p:sp>
        <p:nvSpPr>
          <p:cNvPr id="6"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D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g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483D5D-13D2-1DCB-9CF0-E59E73BE6AB0}"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Blue sky">
    <p:bg>
      <p:bgPr>
        <a:blipFill>
          <a:blip r:embed="rId1"/>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P//////////"/>
              </a:ext>
            </a:extLst>
          </p:cNvSpPr>
          <p:nvPr>
            <p:ph type="title"/>
          </p:nvPr>
        </p:nvSpPr>
        <p:spPr>
          <a:xfrm>
            <a:off x="609600" y="274320"/>
            <a:ext cx="10972800" cy="1143000"/>
          </a:xfrm>
          <a:prstGeom prst="rect">
            <a:avLst/>
          </a:prstGeom>
          <a:solidFill>
            <a:schemeClr val="accent1">
              <a:alpha val="20000"/>
            </a:schemeClr>
          </a:solid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bU+mZx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BAAAAAmAAAACAAAAP//////////"/>
              </a:ext>
            </a:extLst>
          </p:cNvSpPr>
          <p:nvPr>
            <p:ph type="body" idx="1"/>
          </p:nvPr>
        </p:nvSpPr>
        <p:spPr>
          <a:xfrm>
            <a:off x="609600" y="1600200"/>
            <a:ext cx="10972800" cy="4526280"/>
          </a:xfrm>
          <a:prstGeom prst="rect">
            <a:avLst/>
          </a:prstGeom>
          <a:solidFill>
            <a:schemeClr val="accent1">
              <a:alpha val="2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P//////////"/>
              </a:ext>
            </a:extLst>
          </p:cNvSpPr>
          <p:nvPr>
            <p:ph type="dt" sz="quarter" idx="2"/>
          </p:nvPr>
        </p:nvSpPr>
        <p:spPr>
          <a:xfrm>
            <a:off x="609600" y="6356985"/>
            <a:ext cx="2844800"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3F483404-4AD2-1DC2-9CF0-BC977ABE6AE9}" type="datetime1">
              <a:t/>
            </a:fld>
          </a:p>
        </p:txBody>
      </p:sp>
      <p:sp>
        <p:nvSpPr>
          <p:cNvPr id="5" name="Foot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P//////////"/>
              </a:ext>
            </a:extLst>
          </p:cNvSpPr>
          <p:nvPr>
            <p:ph type="ftr" sz="quarter" idx="3"/>
          </p:nvPr>
        </p:nvSpPr>
        <p:spPr>
          <a:xfrm>
            <a:off x="4165600" y="6356985"/>
            <a:ext cx="386080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r>
              <a:t/>
            </a:r>
          </a:p>
        </p:txBody>
      </p:sp>
      <p:sp>
        <p:nvSpPr>
          <p:cNvPr id="6" name="SlideNumberArea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P//////////"/>
              </a:ext>
            </a:extLst>
          </p:cNvSpPr>
          <p:nvPr>
            <p:ph type="sldNum" sz="quarter" idx="4"/>
          </p:nvPr>
        </p:nvSpPr>
        <p:spPr>
          <a:xfrm>
            <a:off x="8737600" y="6356985"/>
            <a:ext cx="2844800"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3F481FEA-A4D2-1DE9-9CF0-52BC51BE6A07}" type="slidenum">
              <a:t/>
            </a:fld>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4958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4958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4958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2CYAAAAAAAAmAAAACAAAAAEAAAAAAAAA"/>
              </a:ext>
            </a:extLst>
          </p:cNvSpPr>
          <p:nvPr>
            <p:ph type="title"/>
          </p:nvPr>
        </p:nvSpPr>
        <p:spPr>
          <a:xfrm>
            <a:off x="609600" y="274320"/>
            <a:ext cx="10972800" cy="6040120"/>
          </a:xfrm>
        </p:spPr>
        <p:txBody>
          <a:bodyPr/>
          <a:lstStyle/>
          <a:p>
            <a:pPr marL="0" marR="0" indent="0" algn="ctr" defTabSz="914400">
              <a:lnSpc>
                <a:spcPct val="100000"/>
              </a:lnSpc>
              <a:spcBef>
                <a:spcPts val="0"/>
              </a:spcBef>
              <a:spcAft>
                <a:spcPts val="0"/>
              </a:spcAft>
              <a:buNone/>
              <a:tabLst/>
              <a:defRPr sz="4800" b="1" i="0" u="none"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VOTIFY</a:t>
            </a:r>
          </a:p>
          <a:p>
            <a:pPr marL="0" marR="0" indent="0" algn="ctr" defTabSz="914400">
              <a:lnSpc>
                <a:spcPct val="100000"/>
              </a:lnSpc>
              <a:spcBef>
                <a:spcPts val="0"/>
              </a:spcBef>
              <a:spcAft>
                <a:spcPts val="0"/>
              </a:spcAft>
              <a:buNone/>
              <a:tabLst/>
              <a:defRPr sz="3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ctr" defTabSz="914400">
              <a:lnSpc>
                <a:spcPct val="100000"/>
              </a:lnSpc>
              <a:spcBef>
                <a:spcPts val="0"/>
              </a:spcBef>
              <a:spcAft>
                <a:spcPts val="0"/>
              </a:spcAft>
              <a:buNone/>
              <a:tabLst/>
              <a:defRPr sz="3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ctr" defTabSz="914400">
              <a:lnSpc>
                <a:spcPct val="100000"/>
              </a:lnSpc>
              <a:spcBef>
                <a:spcPts val="0"/>
              </a:spcBef>
              <a:spcAft>
                <a:spcPts val="0"/>
              </a:spcAft>
              <a:buNone/>
              <a:tabLst/>
              <a:defRPr sz="3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by</a:t>
            </a:r>
          </a:p>
          <a:p>
            <a:pPr marL="0" marR="0" indent="0" algn="ctr" defTabSz="914400">
              <a:lnSpc>
                <a:spcPct val="100000"/>
              </a:lnSpc>
              <a:spcBef>
                <a:spcPts val="0"/>
              </a:spcBef>
              <a:spcAft>
                <a:spcPts val="0"/>
              </a:spcAft>
              <a:buNone/>
              <a:tabLst/>
              <a:defRPr sz="3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ctr" defTabSz="914400">
              <a:lnSpc>
                <a:spcPct val="100000"/>
              </a:lnSpc>
              <a:spcBef>
                <a:spcPts val="0"/>
              </a:spcBef>
              <a:spcAft>
                <a:spcPts val="0"/>
              </a:spcAft>
              <a:buNone/>
              <a:tabLst/>
              <a:defRPr sz="3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ctr" defTabSz="914400">
              <a:lnSpc>
                <a:spcPct val="100000"/>
              </a:lnSpc>
              <a:spcBef>
                <a:spcPts val="0"/>
              </a:spcBef>
              <a:spcAft>
                <a:spcPts val="0"/>
              </a:spcAft>
              <a:buNone/>
              <a:tabLst/>
              <a:defRPr sz="3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Priyanshu  240843120092</a:t>
            </a:r>
          </a:p>
          <a:p>
            <a:pPr marL="0" marR="0" indent="0" algn="ctr" defTabSz="914400">
              <a:lnSpc>
                <a:spcPct val="100000"/>
              </a:lnSpc>
              <a:spcBef>
                <a:spcPts val="0"/>
              </a:spcBef>
              <a:spcAft>
                <a:spcPts val="0"/>
              </a:spcAft>
              <a:buNone/>
              <a:tabLst/>
              <a:defRPr sz="3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Sapna Singh Lodhi  240843120069</a:t>
            </a:r>
          </a:p>
          <a:p>
            <a:pPr marL="0" marR="0" indent="0" algn="ctr" defTabSz="914400">
              <a:lnSpc>
                <a:spcPct val="100000"/>
              </a:lnSpc>
              <a:spcBef>
                <a:spcPts val="0"/>
              </a:spcBef>
              <a:spcAft>
                <a:spcPts val="0"/>
              </a:spcAft>
              <a:buNone/>
              <a:tabLst/>
              <a:defRPr sz="3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Dipesh Patel  240843120028</a:t>
            </a:r>
          </a:p>
          <a:p>
            <a:pPr marL="0" marR="0" indent="0" algn="ctr" defTabSz="914400">
              <a:lnSpc>
                <a:spcPct val="100000"/>
              </a:lnSpc>
              <a:spcBef>
                <a:spcPts val="0"/>
              </a:spcBef>
              <a:spcAft>
                <a:spcPts val="0"/>
              </a:spcAft>
              <a:buNone/>
              <a:tabLst/>
              <a:defRPr sz="3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Zaid Khan 240843120089</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EBAABARwAASicAAAAAAAAmAAAACAAAAAEAAAAAAAAA"/>
              </a:ext>
            </a:extLst>
          </p:cNvSpPr>
          <p:nvPr>
            <p:ph type="title"/>
          </p:nvPr>
        </p:nvSpPr>
        <p:spPr>
          <a:xfrm>
            <a:off x="609600" y="274955"/>
            <a:ext cx="10972800" cy="6111875"/>
          </a:xfrm>
        </p:spPr>
        <p:txBody>
          <a:bodyPr/>
          <a:lstStyle/>
          <a:p>
            <a:pPr marL="0" marR="0" indent="0" algn="l"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7. APPLICATION</a:t>
            </a:r>
          </a:p>
          <a:p>
            <a:pPr marL="0" marR="0" indent="0" algn="l" defTabSz="914400">
              <a:lnSpc>
                <a:spcPct val="100000"/>
              </a:lnSpc>
              <a:spcBef>
                <a:spcPts val="0"/>
              </a:spcBef>
              <a:spcAft>
                <a:spcPts val="0"/>
              </a:spcAft>
              <a:buNone/>
              <a:tabLst/>
              <a:defRPr sz="12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The web-application for today’mobile and digitally advanced society to participate in the democratic process over the internet.</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The online voting system offers the highest levels of tranceparency, control, securtity and efficiency of election processes.</a:t>
            </a: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indent="-228600" algn="l" defTabSz="914400">
              <a:buChar char="•"/>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r>
              <a:t>Remote Accessibility – Enables voters to cast their votes from anywhere in the world, eliminating geographical barriers.</a:t>
            </a:r>
          </a:p>
          <a:p>
            <a:pPr marL="228600" indent="-228600" algn="l" defTabSz="914400">
              <a:buChar char="•"/>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p>
          <a:p>
            <a:pPr marL="228600" indent="-228600" algn="l" defTabSz="914400">
              <a:buChar char="•"/>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r>
              <a:t>Reduced Human Errors – Automates vote counting and verification, minimizing the chances of miscounts and fraudulent activities.</a:t>
            </a:r>
          </a:p>
          <a:p>
            <a:pPr marL="228600" indent="-228600" algn="l" defTabSz="914400">
              <a:buChar char="•"/>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p>
          <a:p>
            <a:pPr marL="228600" indent="-228600" algn="l" defTabSz="914400">
              <a:buChar char="•"/>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r>
              <a:t>Eco-Friendly Approach – Eliminates paper ballots, reducing environmental impact and promoting a sustainable voting process.</a:t>
            </a:r>
          </a:p>
          <a:p>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JwSee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yB8AAAAAAAAmAAAACAAAAAEAAAAAAAAA"/>
              </a:ext>
            </a:extLst>
          </p:cNvSpPr>
          <p:nvPr>
            <p:ph type="title"/>
          </p:nvPr>
        </p:nvSpPr>
        <p:spPr>
          <a:xfrm>
            <a:off x="609600" y="274320"/>
            <a:ext cx="10972800" cy="4892040"/>
          </a:xfrm>
        </p:spPr>
        <p:txBody>
          <a:bodyPr/>
          <a:lstStyle/>
          <a:p>
            <a:pPr marL="0" marR="0" indent="0" algn="l"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8.CONCLUSION</a:t>
            </a:r>
          </a:p>
          <a:p>
            <a:pPr marL="0" marR="0" indent="0" algn="l" defTabSz="914400">
              <a:lnSpc>
                <a:spcPct val="100000"/>
              </a:lnSpc>
              <a:spcBef>
                <a:spcPts val="0"/>
              </a:spcBef>
              <a:spcAft>
                <a:spcPts val="0"/>
              </a:spcAft>
              <a:buNone/>
              <a:tabLst/>
              <a:defRPr sz="12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From the technical point of view, it would be possble to implement an VOTIFY system, but there are deficiences in how the verifiabiliyt and the prevention of pressuring voters could be reconciled.</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This is a e-voting system is able to validate the voters;s identity well and prevent repeating the election.</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This is e-voting system that can store data safely and reliable.</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By using this electoral system, the voting process will be much faster and safer.</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The voting process and the calculation of the number of votes will be faster because the voting process is done in real-time.</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9iUAAAAAAAAmAAAACAAAAAEAAAAAAAAA"/>
              </a:ext>
            </a:extLst>
          </p:cNvSpPr>
          <p:nvPr>
            <p:ph type="title"/>
          </p:nvPr>
        </p:nvSpPr>
        <p:spPr>
          <a:xfrm>
            <a:off x="609600" y="274320"/>
            <a:ext cx="10972800" cy="5896610"/>
          </a:xfrm>
        </p:spPr>
        <p:txBody>
          <a:bodyPr/>
          <a:lstStyle/>
          <a:p>
            <a:pPr>
              <a:defRPr cap="none">
                <a:solidFill>
                  <a:srgbClr val="FF0000"/>
                </a:solidFill>
              </a:defRPr>
            </a:pPr>
            <a:r>
              <a:t>THANK YOU</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QMAAGMIAAB5RwAAYyMAAAAAAAAmAAAACAAAAAEAAAAAAAAA"/>
              </a:ext>
            </a:extLst>
          </p:cNvSpPr>
          <p:nvPr>
            <p:ph type="title"/>
          </p:nvPr>
        </p:nvSpPr>
        <p:spPr>
          <a:xfrm>
            <a:off x="645795" y="1363345"/>
            <a:ext cx="10972800" cy="4389120"/>
          </a:xfrm>
        </p:spPr>
        <p:txBody>
          <a:bodyPr/>
          <a:lstStyle/>
          <a:p>
            <a:pPr marL="0" marR="0" indent="0" algn="l"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ABSTRACT</a:t>
            </a:r>
          </a:p>
          <a:p>
            <a:pPr marL="0" marR="0" indent="0" algn="ctr"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We are developing an Online voting system by taking advantage of the mysql database and with a web interface.</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The  main concept of this project is to build a website, which should be able to allow pepople to cast their vote by online.</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Time saving, working load reduced, information available at time and it provide security for the data.</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algn="l" defTabSz="914400">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r>
              <a:t>Real-Time Vote Counting – Automates vote collection and counting, minimizing manual errors and ensuring accurate results.</a:t>
            </a:r>
          </a:p>
          <a:p>
            <a:pPr algn="l" defTabSz="914400">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p>
          <a:p>
            <a:pPr algn="l" defTabSz="914400">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r>
              <a:t>Remote Voting Advantage – Enables people to vote without physical presence, ensuring participation even in remote or pandemic situations.</a:t>
            </a:r>
          </a:p>
          <a:p>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icAAAAAAAAmAAAACAAAAAEAAAAAAAAA"/>
              </a:ext>
            </a:extLst>
          </p:cNvSpPr>
          <p:nvPr>
            <p:ph type="title"/>
          </p:nvPr>
        </p:nvSpPr>
        <p:spPr>
          <a:xfrm>
            <a:off x="609600" y="274320"/>
            <a:ext cx="10972800" cy="6183630"/>
          </a:xfrm>
        </p:spPr>
        <p:txBody>
          <a:bodyPr/>
          <a:lstStyle/>
          <a:p>
            <a:pPr marL="0" marR="0" indent="0" algn="ctr"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INDEX </a:t>
            </a:r>
          </a:p>
          <a:p>
            <a:pPr marL="0" marR="0" indent="0" algn="ctr" defTabSz="914400">
              <a:lnSpc>
                <a:spcPct val="100000"/>
              </a:lnSpc>
              <a:spcBef>
                <a:spcPts val="0"/>
              </a:spcBef>
              <a:spcAft>
                <a:spcPts val="0"/>
              </a:spcAft>
              <a:buNone/>
              <a:tabLst/>
              <a:defRPr sz="48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ctr" defTabSz="914400">
              <a:lnSpc>
                <a:spcPct val="100000"/>
              </a:lnSpc>
              <a:spcBef>
                <a:spcPts val="0"/>
              </a:spcBef>
              <a:spcAft>
                <a:spcPts val="0"/>
              </a:spcAft>
              <a:buNone/>
              <a:tabLst/>
              <a:defRPr sz="12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  1. INTRODUCTION</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  2. PROBLEM STATEMENT</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  3. APPROACH TO SOULTION</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  4. SYSTEM ARCHITECTURE</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  5. TECHNOLOGY USED</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  6. LIVE DEMO</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  7. APPLICATION</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  8. CONCLUSION</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EBAABARwAAOSAAAAAAAAAmAAAACAAAAAEAAAAAAAAA"/>
              </a:ext>
            </a:extLst>
          </p:cNvSpPr>
          <p:nvPr>
            <p:ph type="title"/>
          </p:nvPr>
        </p:nvSpPr>
        <p:spPr>
          <a:xfrm>
            <a:off x="609600" y="274955"/>
            <a:ext cx="10972800" cy="4963160"/>
          </a:xfrm>
        </p:spPr>
        <p:txBody>
          <a:bodyPr/>
          <a:lstStyle/>
          <a:p>
            <a:pPr marL="0" marR="0" indent="0" algn="l"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1. INTRODUCTION</a:t>
            </a:r>
          </a:p>
          <a:p>
            <a:pPr marL="0" marR="0" indent="0" algn="l" defTabSz="914400">
              <a:lnSpc>
                <a:spcPct val="100000"/>
              </a:lnSpc>
              <a:spcBef>
                <a:spcPts val="0"/>
              </a:spcBef>
              <a:spcAft>
                <a:spcPts val="0"/>
              </a:spcAft>
              <a:buNone/>
              <a:tabLst/>
              <a:defRPr sz="2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An VOTIFY is a web based system that facilated the running of election and surveys online.</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VOTIFY provides the online registration form for the usres before voting and makes the users to cast their vote online.</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The system is to be developed with high security and user friendly.</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EBAABARwAALCgAAAAAAAAmAAAACAAAAAEAAAAAAAAA"/>
              </a:ext>
            </a:extLst>
          </p:cNvSpPr>
          <p:nvPr>
            <p:ph type="title"/>
          </p:nvPr>
        </p:nvSpPr>
        <p:spPr>
          <a:xfrm>
            <a:off x="609600" y="274955"/>
            <a:ext cx="10972800" cy="6255385"/>
          </a:xfrm>
        </p:spPr>
        <p:txBody>
          <a:bodyPr/>
          <a:lstStyle/>
          <a:p>
            <a:pPr marL="0" marR="0" indent="0" algn="l"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2. PROBLEM STATEMENT</a:t>
            </a:r>
          </a:p>
          <a:p>
            <a:pPr marL="0" marR="0" indent="0" algn="l" defTabSz="914400">
              <a:lnSpc>
                <a:spcPct val="100000"/>
              </a:lnSpc>
              <a:spcBef>
                <a:spcPts val="0"/>
              </a:spcBef>
              <a:spcAft>
                <a:spcPts val="0"/>
              </a:spcAft>
              <a:buNone/>
              <a:tabLst/>
              <a:defRPr sz="12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b="1" cap="none"/>
              <a:t>1. Security and Fraud Prevention:</a:t>
            </a:r>
            <a:r>
              <a:t> Traditional voting systems are vulnerable to </a:t>
            </a:r>
            <a:r>
              <a:rPr b="1" cap="none"/>
              <a:t>manipulation, fraud, and security breaches</a:t>
            </a:r>
            <a:r>
              <a:t>, leading to a lack of trust in election results. Online voting introduces new risks such as </a:t>
            </a:r>
            <a:r>
              <a:rPr b="1" cap="none"/>
              <a:t>hacking, vote tampering, and identity theft</a:t>
            </a:r>
            <a:r>
              <a:t>, making it crucial to implement </a:t>
            </a:r>
            <a:r>
              <a:rPr b="1" cap="none"/>
              <a:t>strong encryption, voter authentication, and blockchain-based security</a:t>
            </a:r>
            <a:r>
              <a:t> to ensure transparency, integrity, and anonymity of votes. The challenge is to develop a secure system that guarantees each vote is cast by an eligible voter and remains unaltered.</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b="1" cap="none"/>
              <a:t>2. Accessibility and Digital Divide:</a:t>
            </a:r>
            <a:r>
              <a:t> A major challenge in implementing an online voting system is ensuring that </a:t>
            </a:r>
            <a:r>
              <a:rPr b="1" cap="none"/>
              <a:t>all citizens, regardless of location or technical knowledge, can participate</a:t>
            </a:r>
            <a:r>
              <a:t> in elections. Many people, especially in </a:t>
            </a:r>
            <a:r>
              <a:rPr b="1" cap="none"/>
              <a:t>rural areas or developing regions, lack reliable internet access or digital literacy</a:t>
            </a:r>
            <a:r>
              <a:t>, making it difficult for them to vote online. The system must be designed to be </a:t>
            </a:r>
            <a:r>
              <a:rPr b="1" cap="none"/>
              <a:t>user-friendly, mobile-compatible, and accessible on low-bandwidth connections</a:t>
            </a:r>
            <a:r>
              <a:t>, ensuring inclusivity while maintaining security and ease of use.</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EBAABARwAALCgAAAAAAAAmAAAACAAAAAEAAAAAAAAA"/>
              </a:ext>
            </a:extLst>
          </p:cNvSpPr>
          <p:nvPr>
            <p:ph type="title"/>
          </p:nvPr>
        </p:nvSpPr>
        <p:spPr>
          <a:xfrm>
            <a:off x="609600" y="274955"/>
            <a:ext cx="10972800" cy="6255385"/>
          </a:xfrm>
        </p:spPr>
        <p:txBody>
          <a:bodyPr/>
          <a:lstStyle/>
          <a:p>
            <a:pPr marL="0" marR="0" indent="0" algn="l"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3.APPROACH TO SOLUTION</a:t>
            </a:r>
          </a:p>
          <a:p>
            <a:pPr marL="0" marR="0" indent="0" algn="l" defTabSz="914400">
              <a:lnSpc>
                <a:spcPct val="100000"/>
              </a:lnSpc>
              <a:spcBef>
                <a:spcPts val="0"/>
              </a:spcBef>
              <a:spcAft>
                <a:spcPts val="0"/>
              </a:spcAft>
              <a:buNone/>
              <a:tabLst/>
              <a:defRPr sz="12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If a secure and convenient electronic voting system is provided, it will be used more frequently to collect pepole’s opinion for much kind of political and social decison through cyber space.</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cap="none">
                <a:latin typeface="Wingdings" pitchFamily="0" charset="2"/>
                <a:ea typeface="Times New Roman" pitchFamily="1" charset="0"/>
                <a:cs typeface="Times New Roman" pitchFamily="1" charset="0"/>
              </a:rPr>
              <a:t>	</a:t>
            </a:r>
            <a:r>
              <a:t>This system has been develoed to simplify the process of organising electronic and make it convient for voters to vote remotly from their home computers while taking into consideration security, anonymity and providinf auditioning capabilites.</a:t>
            </a:r>
          </a:p>
          <a:p>
            <a:pPr marL="228600" marR="0" indent="-22860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228600" indent="-228600" algn="l" defTabSz="914400">
              <a:buChar char="•"/>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r>
              <a:t>User-Friendly Interface – Provides a simple, intuitive, and accessible web interface that allows even non-tech-savvy users to vote with ease.</a:t>
            </a:r>
          </a:p>
          <a:p>
            <a:pPr marL="228600" indent="-228600" algn="l" defTabSz="914400">
              <a:buChar char="•"/>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p>
          <a:p>
            <a:pPr marL="228600" indent="-228600" algn="l" defTabSz="914400">
              <a:buChar char="•"/>
              <a:tabLst/>
              <a:defRPr sz="2000" cap="none">
                <a:solidFill>
                  <a:srgbClr val="000000"/>
                </a:solidFill>
                <a:uFill>
                  <a:solidFill>
                    <a:srgbClr val="000000"/>
                  </a:solidFill>
                </a:uFill>
                <a:latin typeface="Times New Roman" pitchFamily="1" charset="0"/>
                <a:ea typeface="Times New Roman" pitchFamily="1" charset="0"/>
                <a:cs typeface="Times New Roman" pitchFamily="1" charset="0"/>
              </a:defRPr>
            </a:pPr>
            <a:r>
              <a:t>Fraud Prevention Measures – Prevents double voting, bot attacks.</a:t>
            </a:r>
          </a:p>
          <a:p>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EBAABARwAAuycAAAAAAAAmAAAACAAAAAEAAAAAAAAA"/>
              </a:ext>
            </a:extLst>
          </p:cNvSpPr>
          <p:nvPr>
            <p:ph type="title"/>
          </p:nvPr>
        </p:nvSpPr>
        <p:spPr>
          <a:xfrm>
            <a:off x="609600" y="274955"/>
            <a:ext cx="10972800" cy="6183630"/>
          </a:xfrm>
        </p:spPr>
        <p:txBody>
          <a:bodyPr/>
          <a:lstStyle/>
          <a:p>
            <a:pPr marL="0" marR="0" indent="0" algn="l"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outerShdw dist="63500" dir="3600000" algn="tl" rotWithShape="0">
                    <a:srgbClr val="000000">
                      <a:alpha val="40000"/>
                    </a:srgbClr>
                  </a:outerShdw>
                </a:effectLst>
                <a:latin typeface="Times New Roman" pitchFamily="1" charset="0"/>
                <a:ea typeface="Times New Roman" pitchFamily="1" charset="0"/>
                <a:cs typeface="Times New Roman" pitchFamily="1" charset="0"/>
              </a:defRPr>
            </a:pPr>
            <a:r>
              <a:t>4.SYSTEM ARCHITECTURE</a:t>
            </a: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3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p:txBody>
      </p:sp>
      <p:pic>
        <p:nvPicPr>
          <p:cNvPr id="3" name="Picture1"/>
          <p:cNvPicPr>
            <a:picLocks noChangeAspect="1"/>
            <a:extLst>
              <a:ext uri="smNativeData">
                <pr:smNativeData xmlns:pr="smNativeData" xmlns="smNativeData" val="SMDATA_17_bU+mZxMAAAAlAAAAEQAAAC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CQYmoN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GSYwCf39/AJaWlgPMzMwAwMD/AH9/fwAAAAAAAAAAAAAAAAD///8AAAAAACEAAAAYAAAAFAAAABMVAAAfCQAALTcAAIUlAAAAAAAAJgAAAAgAAAD//////////w=="/>
              </a:ext>
            </a:extLst>
          </p:cNvPicPr>
          <p:nvPr/>
        </p:nvPicPr>
        <p:blipFill>
          <a:blip r:embed="rId2"/>
          <a:stretch>
            <a:fillRect/>
          </a:stretch>
        </p:blipFill>
        <p:spPr>
          <a:xfrm>
            <a:off x="3425825" y="1482725"/>
            <a:ext cx="5543550" cy="461645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icAAAAAAAAmAAAACAAAAAEAAAAAAAAA"/>
              </a:ext>
            </a:extLst>
          </p:cNvSpPr>
          <p:nvPr>
            <p:ph type="title"/>
          </p:nvPr>
        </p:nvSpPr>
        <p:spPr>
          <a:xfrm>
            <a:off x="609600" y="274320"/>
            <a:ext cx="10972800" cy="6183630"/>
          </a:xfrm>
        </p:spPr>
        <p:txBody>
          <a:bodyPr/>
          <a:lstStyle/>
          <a:p>
            <a:pPr marL="0" marR="0" indent="0" algn="l"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5. TECHNOLOGY USED </a:t>
            </a:r>
          </a:p>
          <a:p>
            <a:pPr marL="0" marR="0" indent="0" algn="l" defTabSz="914400">
              <a:lnSpc>
                <a:spcPct val="100000"/>
              </a:lnSpc>
              <a:spcBef>
                <a:spcPts val="0"/>
              </a:spcBef>
              <a:spcAft>
                <a:spcPts val="0"/>
              </a:spcAft>
              <a:buNone/>
              <a:tabLst/>
              <a:defRPr sz="12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SOFTWARE REQUIREMENETS</a:t>
            </a:r>
          </a:p>
          <a:p>
            <a:pPr marL="0" marR="0" indent="0" algn="l" defTabSz="914400">
              <a:lnSpc>
                <a:spcPct val="100000"/>
              </a:lnSpc>
              <a:spcBef>
                <a:spcPts val="0"/>
              </a:spcBef>
              <a:spcAft>
                <a:spcPts val="0"/>
              </a:spcAft>
              <a:buNone/>
              <a:tabLst/>
              <a:defRPr sz="2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1" i="0" u="sng"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FRONT-END</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Html</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Css</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Javascript</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React</a:t>
            </a:r>
          </a:p>
          <a:p>
            <a:pPr marL="0" marR="0" indent="0" algn="l" defTabSz="914400">
              <a:lnSpc>
                <a:spcPct val="100000"/>
              </a:lnSpc>
              <a:spcBef>
                <a:spcPts val="0"/>
              </a:spcBef>
              <a:spcAft>
                <a:spcPts val="0"/>
              </a:spcAft>
              <a:buNone/>
              <a:tabLst/>
              <a:defRPr sz="2000" b="1"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1"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BACK-END</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Core Java</a:t>
            </a:r>
          </a:p>
          <a:p>
            <a:pPr marL="0" marR="0" indent="0" algn="l" defTabSz="914400">
              <a:lnSpc>
                <a:spcPct val="100000"/>
              </a:lnSpc>
              <a:spcBef>
                <a:spcPts val="0"/>
              </a:spcBef>
              <a:spcAft>
                <a:spcPts val="0"/>
              </a:spcAft>
              <a:buNone/>
              <a:tabLst/>
              <a:defRPr sz="2000" b="0"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Advanced Java</a:t>
            </a:r>
          </a:p>
          <a:p>
            <a:pPr marL="0" marR="0" indent="0" algn="l" defTabSz="914400">
              <a:lnSpc>
                <a:spcPct val="100000"/>
              </a:lnSpc>
              <a:spcBef>
                <a:spcPts val="0"/>
              </a:spcBef>
              <a:spcAft>
                <a:spcPts val="0"/>
              </a:spcAft>
              <a:buNone/>
              <a:tabLst/>
              <a:defRPr sz="2000" b="1"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marL="0" marR="0" indent="0" algn="l" defTabSz="914400">
              <a:lnSpc>
                <a:spcPct val="100000"/>
              </a:lnSpc>
              <a:spcBef>
                <a:spcPts val="0"/>
              </a:spcBef>
              <a:spcAft>
                <a:spcPts val="0"/>
              </a:spcAft>
              <a:buNone/>
              <a:tabLst/>
              <a:defRPr sz="2000" b="1"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DATABASE</a:t>
            </a:r>
          </a:p>
          <a:p>
            <a:pPr marL="0" marR="0" indent="0" algn="l" defTabSz="914400">
              <a:lnSpc>
                <a:spcPct val="100000"/>
              </a:lnSpc>
              <a:spcBef>
                <a:spcPts val="0"/>
              </a:spcBef>
              <a:spcAft>
                <a:spcPts val="0"/>
              </a:spcAft>
              <a:buNone/>
              <a:tabLst/>
              <a:defRPr sz="2000" b="1"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rPr b="0" cap="none"/>
              <a:t>Mysql</a:t>
            </a:r>
          </a:p>
          <a:p>
            <a:pPr marL="0" marR="0" indent="0" algn="l" defTabSz="914400">
              <a:lnSpc>
                <a:spcPct val="100000"/>
              </a:lnSpc>
              <a:spcBef>
                <a:spcPts val="0"/>
              </a:spcBef>
              <a:spcAft>
                <a:spcPts val="0"/>
              </a:spcAft>
              <a:buNone/>
              <a:tabLst/>
              <a:defRPr sz="1200" b="1" i="0" u="none" strike="noStrike" kern="1" cap="none"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p>
          <a:p>
            <a:p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bU+mZx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EBAABARwAApCQAAAAAAAAmAAAACAAAAAEAAAAAAAAA"/>
              </a:ext>
            </a:extLst>
          </p:cNvSpPr>
          <p:nvPr>
            <p:ph type="title"/>
          </p:nvPr>
        </p:nvSpPr>
        <p:spPr>
          <a:xfrm>
            <a:off x="609600" y="274955"/>
            <a:ext cx="10972800" cy="5681345"/>
          </a:xfrm>
        </p:spPr>
        <p:txBody>
          <a:bodyPr/>
          <a:lstStyle/>
          <a:p>
            <a:pPr marL="0" marR="0" indent="0" algn="ctr" defTabSz="914400">
              <a:lnSpc>
                <a:spcPct val="100000"/>
              </a:lnSpc>
              <a:spcBef>
                <a:spcPts val="0"/>
              </a:spcBef>
              <a:spcAft>
                <a:spcPts val="0"/>
              </a:spcAft>
              <a:buNone/>
              <a:tabLst/>
              <a:defRPr sz="3000" b="1" i="0" u="sng" strike="noStrike" kern="1" cap="none" spc="0" baseline="0">
                <a:solidFill>
                  <a:srgbClr val="FF0000"/>
                </a:solidFill>
                <a:uFill>
                  <a:solidFill>
                    <a:srgbClr val="000000"/>
                  </a:solidFill>
                </a:uFill>
                <a:effectLst/>
                <a:latin typeface="Times New Roman" pitchFamily="1" charset="0"/>
                <a:ea typeface="Times New Roman" pitchFamily="1" charset="0"/>
                <a:cs typeface="Times New Roman" pitchFamily="1" charset="0"/>
              </a:defRPr>
            </a:pPr>
            <a:r>
              <a:t>6. LIVE DEMO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4B3523"/>
        </a:dk1>
        <a:lt1>
          <a:srgbClr val="FFFFD9"/>
        </a:lt1>
        <a:dk2>
          <a:srgbClr val="4B3523"/>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3569CA"/>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7">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Priyanshu Sharma</cp:lastModifiedBy>
  <cp:revision>0</cp:revision>
  <dcterms:created xsi:type="dcterms:W3CDTF">2019-09-04T15:21:20Z</dcterms:created>
  <dcterms:modified xsi:type="dcterms:W3CDTF">2025-02-07T18:22:37Z</dcterms:modified>
</cp:coreProperties>
</file>