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55939ac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655939ac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655939ace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655939ace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669e4266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669e4266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669e4266e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669e4266e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669e4266e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669e4266e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669e4266e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669e4266e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6599b58e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6599b58e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74758" y="10669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45F06"/>
                </a:solidFill>
                <a:highlight>
                  <a:srgbClr val="EFEFEF"/>
                </a:highlight>
              </a:rPr>
              <a:t>KNOWLEDGE</a:t>
            </a:r>
            <a:r>
              <a:rPr b="1" lang="en">
                <a:solidFill>
                  <a:srgbClr val="B45F06"/>
                </a:solidFill>
              </a:rPr>
              <a:t> </a:t>
            </a:r>
            <a:r>
              <a:rPr b="1" lang="en">
                <a:solidFill>
                  <a:srgbClr val="B45F06"/>
                </a:solidFill>
                <a:highlight>
                  <a:srgbClr val="EFEFEF"/>
                </a:highlight>
              </a:rPr>
              <a:t>DISTILLATION</a:t>
            </a:r>
            <a:endParaRPr b="1">
              <a:solidFill>
                <a:srgbClr val="B45F06"/>
              </a:solidFill>
              <a:highlight>
                <a:srgbClr val="EFEFEF"/>
              </a:highlight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387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FEFEF"/>
                </a:highlight>
              </a:rPr>
              <a:t>OELP Word Spotting</a:t>
            </a:r>
            <a:endParaRPr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23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20"/>
              <a:t>Knowledge Distillation</a:t>
            </a:r>
            <a:r>
              <a:rPr lang="en" sz="2120"/>
              <a:t> </a:t>
            </a:r>
            <a:endParaRPr sz="21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804150"/>
            <a:ext cx="8520600" cy="11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100"/>
              <a:t>T</a:t>
            </a:r>
            <a:r>
              <a:rPr lang="en" sz="2000"/>
              <a:t>ransferring knowledge from large model to small model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There can be one or more large models or </a:t>
            </a:r>
            <a:r>
              <a:rPr i="1" lang="en" sz="2000"/>
              <a:t>Teacher Models</a:t>
            </a:r>
            <a:endParaRPr i="1"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Practically deployable </a:t>
            </a:r>
            <a:r>
              <a:rPr i="1" lang="en" sz="2000"/>
              <a:t>Student Model</a:t>
            </a:r>
            <a:endParaRPr i="1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458850" y="3938225"/>
            <a:ext cx="8510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Student model learns to mimic the outputs of Teacher model for similar or higher accuracy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800" y="445024"/>
            <a:ext cx="7728476" cy="320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21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Typically refers to learned </a:t>
            </a:r>
            <a:r>
              <a:rPr lang="en"/>
              <a:t>weights</a:t>
            </a:r>
            <a:r>
              <a:rPr lang="en"/>
              <a:t> and biases.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basis of the parameters that learning is done from Teacher Model we can categorize the knowledge grasped by Student Models into three main categories :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1.  Response-Based Knowledge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 Feature-Based Knowledge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3.  Relation-Based Knowledge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458850" y="3087275"/>
            <a:ext cx="8510700" cy="19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Focuses upon the final output layer generated by the Teacher Model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Hypothesis is Student Model will learn to predict the outputs of Teacher Model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Minimize the loss function over training (Distillation Loss)</a:t>
            </a:r>
            <a:endParaRPr sz="2000"/>
          </a:p>
        </p:txBody>
      </p:sp>
      <p:pic>
        <p:nvPicPr>
          <p:cNvPr id="79" name="Google Shape;79;p17"/>
          <p:cNvPicPr preferRelativeResize="0"/>
          <p:nvPr/>
        </p:nvPicPr>
        <p:blipFill rotWithShape="1">
          <a:blip r:embed="rId3">
            <a:alphaModFix/>
          </a:blip>
          <a:srcRect b="0" l="-770" r="769" t="0"/>
          <a:stretch/>
        </p:blipFill>
        <p:spPr>
          <a:xfrm>
            <a:off x="2292125" y="944725"/>
            <a:ext cx="4844150" cy="17692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1847250" y="244275"/>
            <a:ext cx="5733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Response Based Knowledge</a:t>
            </a:r>
            <a:endParaRPr b="1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458850" y="3087275"/>
            <a:ext cx="8510700" cy="19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Trained Teacher Model also captures the knowledge in its intermediate layers which can discriminate specific features.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This </a:t>
            </a:r>
            <a:r>
              <a:rPr lang="en" sz="2000"/>
              <a:t>knowledge</a:t>
            </a:r>
            <a:r>
              <a:rPr lang="en" sz="2000"/>
              <a:t> can be used to train Student Model and work upon minimizing Distillation Loss.</a:t>
            </a:r>
            <a:endParaRPr sz="2000"/>
          </a:p>
        </p:txBody>
      </p:sp>
      <p:sp>
        <p:nvSpPr>
          <p:cNvPr id="86" name="Google Shape;86;p18"/>
          <p:cNvSpPr txBox="1"/>
          <p:nvPr/>
        </p:nvSpPr>
        <p:spPr>
          <a:xfrm>
            <a:off x="1847250" y="244275"/>
            <a:ext cx="5733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Feature</a:t>
            </a:r>
            <a:r>
              <a:rPr b="1" lang="en" sz="2800"/>
              <a:t> Based Knowledge</a:t>
            </a:r>
            <a:endParaRPr b="1" sz="2800"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0025" y="935841"/>
            <a:ext cx="4903949" cy="1939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458850" y="3087275"/>
            <a:ext cx="8510700" cy="19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Captures the relationship between feature maps.	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It is modelled as correlation between graphs, similarity matrices or feature embeddings.	</a:t>
            </a:r>
            <a:endParaRPr sz="2000"/>
          </a:p>
        </p:txBody>
      </p:sp>
      <p:sp>
        <p:nvSpPr>
          <p:cNvPr id="93" name="Google Shape;93;p19"/>
          <p:cNvSpPr txBox="1"/>
          <p:nvPr/>
        </p:nvSpPr>
        <p:spPr>
          <a:xfrm>
            <a:off x="1847250" y="244275"/>
            <a:ext cx="5733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Relation</a:t>
            </a:r>
            <a:r>
              <a:rPr b="1" lang="en" sz="2800"/>
              <a:t> Based Knowledge</a:t>
            </a:r>
            <a:endParaRPr b="1" sz="2800"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7400" y="1012275"/>
            <a:ext cx="4289198" cy="192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275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20"/>
              <a:t>Training</a:t>
            </a:r>
            <a:endParaRPr sz="3320"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7901" y="1126400"/>
            <a:ext cx="3764400" cy="344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 txBox="1"/>
          <p:nvPr/>
        </p:nvSpPr>
        <p:spPr>
          <a:xfrm>
            <a:off x="529300" y="1347663"/>
            <a:ext cx="33792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500"/>
              <a:t>Offline Distillation</a:t>
            </a:r>
            <a:r>
              <a:rPr lang="en"/>
              <a:t>: We have a pre-trained Teacher Model which is used to train Student Model.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Online </a:t>
            </a:r>
            <a:r>
              <a:rPr lang="en">
                <a:solidFill>
                  <a:schemeClr val="dk1"/>
                </a:solidFill>
              </a:rPr>
              <a:t>Distillation</a:t>
            </a:r>
            <a:r>
              <a:rPr lang="en">
                <a:solidFill>
                  <a:schemeClr val="dk1"/>
                </a:solidFill>
              </a:rPr>
              <a:t>: </a:t>
            </a:r>
            <a:r>
              <a:rPr lang="en">
                <a:solidFill>
                  <a:schemeClr val="dk1"/>
                </a:solidFill>
              </a:rPr>
              <a:t>Teacher</a:t>
            </a:r>
            <a:r>
              <a:rPr lang="en">
                <a:solidFill>
                  <a:schemeClr val="dk1"/>
                </a:solidFill>
              </a:rPr>
              <a:t> Model and Student Model are trained end to end. Parallel </a:t>
            </a:r>
            <a:r>
              <a:rPr lang="en">
                <a:solidFill>
                  <a:schemeClr val="dk1"/>
                </a:solidFill>
              </a:rPr>
              <a:t>computation</a:t>
            </a:r>
            <a:r>
              <a:rPr lang="en">
                <a:solidFill>
                  <a:schemeClr val="dk1"/>
                </a:solidFill>
              </a:rPr>
              <a:t> makes it more efficient.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Self Distillation</a:t>
            </a:r>
            <a:r>
              <a:rPr lang="en">
                <a:solidFill>
                  <a:schemeClr val="dk1"/>
                </a:solidFill>
              </a:rPr>
              <a:t>: Same model is used as Teacher and Student Model. Special case of Online Distillation.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