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422638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104858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104858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104858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63A1C593-65D0-4073-BCC9-577B9352EA97}" type="datetimeFigureOut">
              <a:rPr lang="en-US" smtClean="0"/>
              <a:t>5/29/2021</a:t>
            </a:fld>
            <a:endParaRPr lang="en-US"/>
          </a:p>
        </p:txBody>
      </p:sp>
      <p:sp>
        <p:nvSpPr>
          <p:cNvPr id="104858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58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smtClean="0"/>
              <a:t>Click to edit Master title style</a:t>
            </a:r>
            <a:endParaRPr lang="en-US"/>
          </a:p>
        </p:txBody>
      </p:sp>
      <p:sp>
        <p:nvSpPr>
          <p:cNvPr id="104865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Date Placeholder 3"/>
          <p:cNvSpPr>
            <a:spLocks noGrp="1"/>
          </p:cNvSpPr>
          <p:nvPr>
            <p:ph type="dt" sz="half" idx="10"/>
          </p:nvPr>
        </p:nvSpPr>
        <p:spPr/>
        <p:txBody>
          <a:bodyPr/>
          <a:lstStyle/>
          <a:p>
            <a:fld id="{63A1C593-65D0-4073-BCC9-577B9352EA97}" type="datetimeFigureOut">
              <a:rPr lang="en-US" smtClean="0"/>
              <a:t>5/29/2021</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3"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1048644"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3"/>
          <p:cNvSpPr>
            <a:spLocks noGrp="1"/>
          </p:cNvSpPr>
          <p:nvPr>
            <p:ph type="dt" sz="half" idx="10"/>
          </p:nvPr>
        </p:nvSpPr>
        <p:spPr/>
        <p:txBody>
          <a:bodyPr/>
          <a:lstStyle/>
          <a:p>
            <a:fld id="{63A1C593-65D0-4073-BCC9-577B9352EA97}" type="datetimeFigureOut">
              <a:rPr lang="en-US" smtClean="0"/>
              <a:t>5/29/2021</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mtClean="0"/>
              <a:t>Click to edit Master title style</a:t>
            </a:r>
            <a:endParaRPr lang="en-US"/>
          </a:p>
        </p:txBody>
      </p:sp>
      <p:sp>
        <p:nvSpPr>
          <p:cNvPr id="104862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Date Placeholder 3"/>
          <p:cNvSpPr>
            <a:spLocks noGrp="1"/>
          </p:cNvSpPr>
          <p:nvPr>
            <p:ph type="dt" sz="half" idx="10"/>
          </p:nvPr>
        </p:nvSpPr>
        <p:spPr/>
        <p:txBody>
          <a:bodyPr/>
          <a:lstStyle/>
          <a:p>
            <a:fld id="{63A1C593-65D0-4073-BCC9-577B9352EA97}" type="datetimeFigureOut">
              <a:rPr lang="en-US" smtClean="0"/>
              <a:t>5/29/2021</a:t>
            </a:fld>
            <a:endParaRPr lang="en-US"/>
          </a:p>
        </p:txBody>
      </p:sp>
      <p:sp>
        <p:nvSpPr>
          <p:cNvPr id="1048625" name="Footer Placeholder 4"/>
          <p:cNvSpPr>
            <a:spLocks noGrp="1"/>
          </p:cNvSpPr>
          <p:nvPr>
            <p:ph type="ftr" sz="quarter" idx="11"/>
          </p:nvPr>
        </p:nvSpPr>
        <p:spPr/>
        <p:txBody>
          <a:bodyPr/>
          <a:lstStyle/>
          <a:p>
            <a:endParaRPr lang="en-US"/>
          </a:p>
        </p:txBody>
      </p:sp>
      <p:sp>
        <p:nvSpPr>
          <p:cNvPr id="104862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3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048634" name="Date Placeholder 3"/>
          <p:cNvSpPr>
            <a:spLocks noGrp="1"/>
          </p:cNvSpPr>
          <p:nvPr>
            <p:ph type="dt" sz="half" idx="10"/>
          </p:nvPr>
        </p:nvSpPr>
        <p:spPr/>
        <p:txBody>
          <a:bodyPr/>
          <a:lstStyle/>
          <a:p>
            <a:fld id="{63A1C593-65D0-4073-BCC9-577B9352EA97}" type="datetimeFigureOut">
              <a:rPr lang="en-US" smtClean="0"/>
              <a:t>5/29/2021</a:t>
            </a:fld>
            <a:endParaRPr lang="en-US"/>
          </a:p>
        </p:txBody>
      </p:sp>
      <p:sp>
        <p:nvSpPr>
          <p:cNvPr id="1048635" name="Footer Placeholder 4"/>
          <p:cNvSpPr>
            <a:spLocks noGrp="1"/>
          </p:cNvSpPr>
          <p:nvPr>
            <p:ph type="ftr" sz="quarter" idx="11"/>
          </p:nvPr>
        </p:nvSpPr>
        <p:spPr/>
        <p:txBody>
          <a:bodyPr/>
          <a:lstStyle/>
          <a:p>
            <a:endParaRPr lang="en-US"/>
          </a:p>
        </p:txBody>
      </p:sp>
      <p:sp>
        <p:nvSpPr>
          <p:cNvPr id="104863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smtClean="0"/>
              <a:t>Click to edit Master title style</a:t>
            </a:r>
            <a:endParaRPr lang="en-US"/>
          </a:p>
        </p:txBody>
      </p:sp>
      <p:sp>
        <p:nvSpPr>
          <p:cNvPr id="1048598"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9"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0" name="Date Placeholder 4"/>
          <p:cNvSpPr>
            <a:spLocks noGrp="1"/>
          </p:cNvSpPr>
          <p:nvPr>
            <p:ph type="dt" sz="half" idx="10"/>
          </p:nvPr>
        </p:nvSpPr>
        <p:spPr/>
        <p:txBody>
          <a:bodyPr/>
          <a:lstStyle/>
          <a:p>
            <a:fld id="{63A1C593-65D0-4073-BCC9-577B9352EA97}" type="datetimeFigureOut">
              <a:rPr lang="en-US" smtClean="0"/>
              <a:t>5/29/2021</a:t>
            </a:fld>
            <a:endParaRPr lang="en-US"/>
          </a:p>
        </p:txBody>
      </p:sp>
      <p:sp>
        <p:nvSpPr>
          <p:cNvPr id="1048601" name="Footer Placeholder 5"/>
          <p:cNvSpPr>
            <a:spLocks noGrp="1"/>
          </p:cNvSpPr>
          <p:nvPr>
            <p:ph type="ftr" sz="quarter" idx="11"/>
          </p:nvPr>
        </p:nvSpPr>
        <p:spPr/>
        <p:txBody>
          <a:bodyPr/>
          <a:lstStyle/>
          <a:p>
            <a:endParaRPr lang="en-US"/>
          </a:p>
        </p:txBody>
      </p:sp>
      <p:sp>
        <p:nvSpPr>
          <p:cNvPr id="1048602"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9"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1048660"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1"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2"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3"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Date Placeholder 6"/>
          <p:cNvSpPr>
            <a:spLocks noGrp="1"/>
          </p:cNvSpPr>
          <p:nvPr>
            <p:ph type="dt" sz="half" idx="10"/>
          </p:nvPr>
        </p:nvSpPr>
        <p:spPr/>
        <p:txBody>
          <a:bodyPr/>
          <a:lstStyle/>
          <a:p>
            <a:fld id="{63A1C593-65D0-4073-BCC9-577B9352EA97}" type="datetimeFigureOut">
              <a:rPr lang="en-US" smtClean="0"/>
              <a:t>5/29/2021</a:t>
            </a:fld>
            <a:endParaRPr lang="en-US"/>
          </a:p>
        </p:txBody>
      </p:sp>
      <p:sp>
        <p:nvSpPr>
          <p:cNvPr id="1048665" name="Footer Placeholder 7"/>
          <p:cNvSpPr>
            <a:spLocks noGrp="1"/>
          </p:cNvSpPr>
          <p:nvPr>
            <p:ph type="ftr" sz="quarter" idx="11"/>
          </p:nvPr>
        </p:nvSpPr>
        <p:spPr/>
        <p:txBody>
          <a:bodyPr/>
          <a:lstStyle/>
          <a:p>
            <a:endParaRPr lang="en-US"/>
          </a:p>
        </p:txBody>
      </p:sp>
      <p:sp>
        <p:nvSpPr>
          <p:cNvPr id="1048666"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smtClean="0"/>
              <a:t>Click to edit Master title style</a:t>
            </a:r>
            <a:endParaRPr lang="en-US"/>
          </a:p>
        </p:txBody>
      </p:sp>
      <p:sp>
        <p:nvSpPr>
          <p:cNvPr id="1048640" name="Date Placeholder 2"/>
          <p:cNvSpPr>
            <a:spLocks noGrp="1"/>
          </p:cNvSpPr>
          <p:nvPr>
            <p:ph type="dt" sz="half" idx="10"/>
          </p:nvPr>
        </p:nvSpPr>
        <p:spPr/>
        <p:txBody>
          <a:bodyPr/>
          <a:lstStyle/>
          <a:p>
            <a:fld id="{63A1C593-65D0-4073-BCC9-577B9352EA97}" type="datetimeFigureOut">
              <a:rPr lang="en-US" smtClean="0"/>
              <a:t>5/29/2021</a:t>
            </a:fld>
            <a:endParaRPr lang="en-US"/>
          </a:p>
        </p:txBody>
      </p:sp>
      <p:sp>
        <p:nvSpPr>
          <p:cNvPr id="1048641" name="Footer Placeholder 3"/>
          <p:cNvSpPr>
            <a:spLocks noGrp="1"/>
          </p:cNvSpPr>
          <p:nvPr>
            <p:ph type="ftr" sz="quarter" idx="11"/>
          </p:nvPr>
        </p:nvSpPr>
        <p:spPr/>
        <p:txBody>
          <a:bodyPr/>
          <a:lstStyle/>
          <a:p>
            <a:endParaRPr lang="en-US"/>
          </a:p>
        </p:txBody>
      </p:sp>
      <p:sp>
        <p:nvSpPr>
          <p:cNvPr id="1048642"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63A1C593-65D0-4073-BCC9-577B9352EA97}" type="datetimeFigureOut">
              <a:rPr lang="en-US" smtClean="0"/>
              <a:t>5/29/2021</a:t>
            </a:fld>
            <a:endParaRPr lang="en-US"/>
          </a:p>
        </p:txBody>
      </p:sp>
      <p:sp>
        <p:nvSpPr>
          <p:cNvPr id="1048589" name="Footer Placeholder 2"/>
          <p:cNvSpPr>
            <a:spLocks noGrp="1"/>
          </p:cNvSpPr>
          <p:nvPr>
            <p:ph type="ftr" sz="quarter" idx="11"/>
          </p:nvPr>
        </p:nvSpPr>
        <p:spPr/>
        <p:txBody>
          <a:bodyPr/>
          <a:lstStyle/>
          <a:p>
            <a:endParaRPr lang="en-US"/>
          </a:p>
        </p:txBody>
      </p:sp>
      <p:sp>
        <p:nvSpPr>
          <p:cNvPr id="1048590"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6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70" name="Date Placeholder 4"/>
          <p:cNvSpPr>
            <a:spLocks noGrp="1"/>
          </p:cNvSpPr>
          <p:nvPr>
            <p:ph type="dt" sz="half" idx="10"/>
          </p:nvPr>
        </p:nvSpPr>
        <p:spPr/>
        <p:txBody>
          <a:bodyPr/>
          <a:lstStyle/>
          <a:p>
            <a:fld id="{63A1C593-65D0-4073-BCC9-577B9352EA97}" type="datetimeFigureOut">
              <a:rPr lang="en-US" smtClean="0"/>
              <a:t>5/29/2021</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9"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48650"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51" name="Date Placeholder 4"/>
          <p:cNvSpPr>
            <a:spLocks noGrp="1"/>
          </p:cNvSpPr>
          <p:nvPr>
            <p:ph type="dt" sz="half" idx="10"/>
          </p:nvPr>
        </p:nvSpPr>
        <p:spPr/>
        <p:txBody>
          <a:bodyPr/>
          <a:lstStyle/>
          <a:p>
            <a:fld id="{63A1C593-65D0-4073-BCC9-577B9352EA97}" type="datetimeFigureOut">
              <a:rPr lang="en-US" smtClean="0"/>
              <a:t>5/29/2021</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t>5/29/2021</a:t>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24205" y="582295"/>
            <a:ext cx="10942955" cy="2004060"/>
          </a:xfrm>
        </p:spPr>
        <p:txBody>
          <a:bodyPr>
            <a:scene3d>
              <a:camera prst="orthographicFront"/>
              <a:lightRig rig="threePt" dir="t"/>
            </a:scene3d>
          </a:bodyPr>
          <a:lstStyle/>
          <a:p>
            <a:r>
              <a:rPr lang="en-IN" altLang="en-US" sz="4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FLOOD DETECTION SYSTEM</a:t>
            </a:r>
            <a:br>
              <a:rPr lang="en-IN" altLang="en-US" sz="4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altLang="en-US" sz="44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sz="4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a:t>
            </a:r>
          </a:p>
        </p:txBody>
      </p:sp>
      <p:sp>
        <p:nvSpPr>
          <p:cNvPr id="1048587" name="Subtitle 2"/>
          <p:cNvSpPr>
            <a:spLocks noGrp="1"/>
          </p:cNvSpPr>
          <p:nvPr>
            <p:ph type="subTitle" idx="1"/>
          </p:nvPr>
        </p:nvSpPr>
        <p:spPr>
          <a:xfrm>
            <a:off x="626745" y="4747894"/>
            <a:ext cx="11196061" cy="1511237"/>
          </a:xfrm>
        </p:spPr>
        <p:txBody>
          <a:bodyPr>
            <a:scene3d>
              <a:camera prst="orthographicFront"/>
              <a:lightRig rig="threePt" dir="t"/>
            </a:scene3d>
          </a:bodyPr>
          <a:lstStyle/>
          <a:p>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CREATED BY :- </a:t>
            </a: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PRIYANSHU KUMAR</a:t>
            </a:r>
          </a:p>
          <a:p>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RAHUL </a:t>
            </a:r>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VERMA</a:t>
            </a:r>
            <a:endPar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RYTHEM SETHI</a:t>
            </a:r>
            <a:endPar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IN"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APPLICATIONS</a:t>
            </a:r>
            <a:endParaRPr lang="en-US" dirty="0"/>
          </a:p>
        </p:txBody>
      </p:sp>
      <p:sp>
        <p:nvSpPr>
          <p:cNvPr id="1048631" name="Content Placeholder 2"/>
          <p:cNvSpPr>
            <a:spLocks noGrp="1"/>
          </p:cNvSpPr>
          <p:nvPr>
            <p:ph idx="1"/>
          </p:nvPr>
        </p:nvSpPr>
        <p:spPr/>
        <p:txBody>
          <a:bodyPr/>
          <a:lstStyle/>
          <a:p>
            <a:r>
              <a:rPr lang="en-US" sz="2000" dirty="0" smtClean="0"/>
              <a:t>Monitoring </a:t>
            </a:r>
            <a:r>
              <a:rPr lang="en-US" sz="2000" dirty="0"/>
              <a:t>of flood in remote areas.</a:t>
            </a:r>
          </a:p>
          <a:p>
            <a:r>
              <a:rPr lang="en-US" sz="2000" dirty="0" smtClean="0"/>
              <a:t>To </a:t>
            </a:r>
            <a:r>
              <a:rPr lang="en-US" sz="2000" dirty="0"/>
              <a:t>track Unexpected Melting of Glaciers.</a:t>
            </a:r>
          </a:p>
          <a:p>
            <a:r>
              <a:rPr lang="en-US" sz="2000" dirty="0"/>
              <a:t>To avoid wastage of water in large Public tanks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3"/>
          <p:cNvSpPr>
            <a:spLocks noGrp="1"/>
          </p:cNvSpPr>
          <p:nvPr>
            <p:ph type="title"/>
          </p:nvPr>
        </p:nvSpPr>
        <p:spPr>
          <a:xfrm>
            <a:off x="405142" y="-192038"/>
            <a:ext cx="10515600" cy="2091690"/>
          </a:xfrm>
        </p:spPr>
        <p:txBody>
          <a:bodyPr/>
          <a:lstStyle/>
          <a:p>
            <a:pPr marL="4763" indent="0">
              <a:buNone/>
            </a:pPr>
            <a:r>
              <a:rPr lang="en-IN" altLang="en-US"/>
              <a:t> </a:t>
            </a:r>
            <a:r>
              <a:rPr lang="en-US" altLang="en-IN"/>
              <a:t>References</a:t>
            </a:r>
            <a:endParaRPr lang="zh-CN" altLang="en-US"/>
          </a:p>
        </p:txBody>
      </p:sp>
      <p:sp>
        <p:nvSpPr>
          <p:cNvPr id="1048679" name="TextBox 1048678"/>
          <p:cNvSpPr txBox="1"/>
          <p:nvPr/>
        </p:nvSpPr>
        <p:spPr>
          <a:xfrm>
            <a:off x="405142" y="2499359"/>
            <a:ext cx="8850261" cy="929640"/>
          </a:xfrm>
          <a:prstGeom prst="rect">
            <a:avLst/>
          </a:prstGeom>
        </p:spPr>
        <p:txBody>
          <a:bodyPr wrap="square" rtlCol="0">
            <a:spAutoFit/>
          </a:bodyPr>
          <a:lstStyle/>
          <a:p>
            <a:pPr marL="457200" indent="-457200">
              <a:buFont typeface="Arial"/>
              <a:buChar char="•"/>
            </a:pPr>
            <a:r>
              <a:rPr lang="en-GB" sz="2800">
                <a:solidFill>
                  <a:srgbClr val="000000"/>
                </a:solidFill>
              </a:rPr>
              <a:t>https://nevonprojects.com/iot-early-flood-detection-avoidance/</a:t>
            </a:r>
          </a:p>
        </p:txBody>
      </p:sp>
      <p:sp>
        <p:nvSpPr>
          <p:cNvPr id="1048680" name="TextBox 1048679"/>
          <p:cNvSpPr txBox="1"/>
          <p:nvPr/>
        </p:nvSpPr>
        <p:spPr>
          <a:xfrm>
            <a:off x="405143" y="3429000"/>
            <a:ext cx="7850877" cy="1348740"/>
          </a:xfrm>
          <a:prstGeom prst="rect">
            <a:avLst/>
          </a:prstGeom>
        </p:spPr>
        <p:txBody>
          <a:bodyPr wrap="square" rtlCol="0">
            <a:spAutoFit/>
          </a:bodyPr>
          <a:lstStyle/>
          <a:p>
            <a:pPr marL="457200" indent="-457200">
              <a:buFont typeface="Arial"/>
              <a:buChar char="•"/>
            </a:pPr>
            <a:r>
              <a:rPr lang="en-GB" sz="2800">
                <a:solidFill>
                  <a:srgbClr val="000000"/>
                </a:solidFill>
              </a:rPr>
              <a:t>https://www.electroniclinic.com/flood-monitoring-system-with-sms-alert-using-arduino-and-gsm/</a:t>
            </a:r>
          </a:p>
        </p:txBody>
      </p:sp>
      <p:sp>
        <p:nvSpPr>
          <p:cNvPr id="1048681" name="TextBox 1048680"/>
          <p:cNvSpPr txBox="1"/>
          <p:nvPr/>
        </p:nvSpPr>
        <p:spPr>
          <a:xfrm>
            <a:off x="405143" y="4777739"/>
            <a:ext cx="8004841" cy="929641"/>
          </a:xfrm>
          <a:prstGeom prst="rect">
            <a:avLst/>
          </a:prstGeom>
        </p:spPr>
        <p:txBody>
          <a:bodyPr wrap="square" rtlCol="0">
            <a:spAutoFit/>
          </a:bodyPr>
          <a:lstStyle/>
          <a:p>
            <a:pPr marL="457200" indent="-457200">
              <a:buFont typeface="Arial"/>
              <a:buChar char="•"/>
            </a:pPr>
            <a:r>
              <a:rPr lang="en-GB" sz="2800">
                <a:solidFill>
                  <a:srgbClr val="000000"/>
                </a:solidFill>
              </a:rPr>
              <a:t>https://nevonprojects.com/iot-early-flood-detection-avoidance/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2"/>
          <p:cNvSpPr>
            <a:spLocks noGrp="1"/>
          </p:cNvSpPr>
          <p:nvPr>
            <p:ph idx="4294967295"/>
          </p:nvPr>
        </p:nvSpPr>
        <p:spPr>
          <a:xfrm>
            <a:off x="218940" y="1174750"/>
            <a:ext cx="10122795" cy="4953000"/>
          </a:xfrm>
        </p:spPr>
        <p:txBody>
          <a:bodyPr/>
          <a:lstStyle/>
          <a:p>
            <a:r>
              <a:rPr lang="en-US" sz="2000" dirty="0" err="1"/>
              <a:t>IoT</a:t>
            </a:r>
            <a:r>
              <a:rPr lang="en-US" sz="2000" dirty="0"/>
              <a:t> Early Flood Detection &amp; Avoidance System is an intelligent system which keeps close watch over various natural factors to predict a flood, so we can embrace ourselves for caution, to </a:t>
            </a:r>
            <a:r>
              <a:rPr lang="en-US" sz="2000" dirty="0" err="1"/>
              <a:t>minimise</a:t>
            </a:r>
            <a:r>
              <a:rPr lang="en-US" sz="2000" dirty="0"/>
              <a:t> the damage caused by the flood. </a:t>
            </a:r>
            <a:endParaRPr lang="en-US" sz="2000" dirty="0" smtClean="0"/>
          </a:p>
          <a:p>
            <a:pPr marL="0" indent="0">
              <a:buNone/>
            </a:pPr>
            <a:endParaRPr lang="en-US" sz="2000" dirty="0" smtClean="0"/>
          </a:p>
          <a:p>
            <a:r>
              <a:rPr lang="en-US" sz="2000" dirty="0"/>
              <a:t>Natural disasters like a flood can be devastating leading to property damage and loss of lives. </a:t>
            </a:r>
          </a:p>
          <a:p>
            <a:pPr algn="l"/>
            <a:r>
              <a:rPr lang="en-US" sz="2000" dirty="0"/>
              <a:t>To eliminate or lessen the impacts of the flood, the system uses various natural factors to detect flood. The system has a </a:t>
            </a:r>
            <a:r>
              <a:rPr lang="en-US" sz="2000" dirty="0" err="1"/>
              <a:t>wifi</a:t>
            </a:r>
            <a:r>
              <a:rPr lang="en-US" sz="2000" dirty="0"/>
              <a:t> connectivity, thus it’s collected data can be accessed from anywhere quite easily using </a:t>
            </a:r>
            <a:r>
              <a:rPr lang="en-US" sz="2000" dirty="0" err="1" smtClean="0"/>
              <a:t>IoT</a:t>
            </a:r>
            <a:r>
              <a:rPr lang="en-US" sz="2000" dirty="0" smtClean="0"/>
              <a:t>.</a:t>
            </a:r>
            <a:endParaRPr lang="zh-CN" altLang="en-US" dirty="0"/>
          </a:p>
          <a:p>
            <a:pPr algn="l"/>
            <a:r>
              <a:rPr lang="en-US" altLang="en-IN" sz="2000" dirty="0" smtClean="0"/>
              <a:t>To</a:t>
            </a:r>
            <a:r>
              <a:rPr lang="en-US" sz="2000" dirty="0"/>
              <a:t> detect a flood the system observes various natural factors, which includes humidity, temperature, water level and flow level. To collect data of mentioned natural factors the system consist of different sensors which collects data for individual parameters.</a:t>
            </a:r>
            <a:endParaRPr lang="zh-CN" altLang="en-US" dirty="0"/>
          </a:p>
          <a:p>
            <a:pPr algn="l"/>
            <a:r>
              <a:rPr lang="en-US" sz="2000" dirty="0"/>
              <a:t>Temperature Humidity Sensor</a:t>
            </a:r>
            <a:r>
              <a:rPr lang="en-US" altLang="en-IN" sz="2000" dirty="0"/>
              <a:t> </a:t>
            </a:r>
            <a:r>
              <a:rPr lang="en-US" sz="2000" dirty="0"/>
              <a:t>is a advanced sensor module with consists of resistive humidity and temperature detection components. </a:t>
            </a:r>
            <a:endParaRPr lang="zh-CN" altLang="en-US" dirty="0"/>
          </a:p>
          <a:p>
            <a:pPr marL="0" indent="0">
              <a:buNone/>
            </a:pPr>
            <a:endParaRPr lang="en-US" sz="2000" dirty="0"/>
          </a:p>
          <a:p>
            <a:pPr marL="0" indent="0">
              <a:buNone/>
            </a:pPr>
            <a:endParaRPr lang="en-US" dirty="0"/>
          </a:p>
        </p:txBody>
      </p:sp>
      <p:sp>
        <p:nvSpPr>
          <p:cNvPr id="1048592" name="Title 1"/>
          <p:cNvSpPr txBox="1"/>
          <p:nvPr/>
        </p:nvSpPr>
        <p:spPr>
          <a:xfrm>
            <a:off x="90152" y="190499"/>
            <a:ext cx="10972800" cy="582613"/>
          </a:xfrm>
          <a:prstGeom prst="rect">
            <a:avLst/>
          </a:prstGeom>
        </p:spPr>
        <p:txBody>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3"/>
          <p:cNvSpPr txBox="1"/>
          <p:nvPr/>
        </p:nvSpPr>
        <p:spPr>
          <a:xfrm>
            <a:off x="166370" y="474980"/>
            <a:ext cx="10132060" cy="4053840"/>
          </a:xfrm>
          <a:prstGeom prst="rect">
            <a:avLst/>
          </a:prstGeom>
          <a:noFill/>
        </p:spPr>
        <p:txBody>
          <a:bodyPr wrap="square" rtlCol="0" anchor="t">
            <a:spAutoFit/>
          </a:bodyPr>
          <a:lstStyle/>
          <a:p>
            <a:pPr marL="342900" indent="-342900">
              <a:buFont typeface="Arial"/>
              <a:buChar char="•"/>
            </a:pPr>
            <a:r>
              <a:rPr lang="en-US" sz="2000" dirty="0" smtClean="0"/>
              <a:t>The </a:t>
            </a:r>
            <a:r>
              <a:rPr lang="en-US" sz="2000" dirty="0"/>
              <a:t>water level is always under observation by a float sensor, which work by opening and closing circuits water levels rise and fall. It normally rest in the closed position, </a:t>
            </a:r>
            <a:endParaRPr lang="en-US" sz="2000" dirty="0" smtClean="0"/>
          </a:p>
          <a:p>
            <a:r>
              <a:rPr lang="en-US" sz="2000" dirty="0"/>
              <a:t>meaning the circuit is incomplete and no electricity is passing through the wires yet. </a:t>
            </a:r>
            <a:endParaRPr lang="en-US" sz="2000" dirty="0" smtClean="0"/>
          </a:p>
          <a:p>
            <a:endParaRPr lang="en-US" sz="2000" dirty="0" smtClean="0"/>
          </a:p>
          <a:p>
            <a:pPr marL="342900" indent="-342900">
              <a:buFont typeface="Arial"/>
              <a:buChar char="•"/>
            </a:pPr>
            <a:r>
              <a:rPr lang="en-US" sz="2000" dirty="0"/>
              <a:t>Once the water level drops below a predetermined point, the circuit completes itself and sends electricity through the completed circuit to trigger an alarm. </a:t>
            </a:r>
            <a:endParaRPr lang="en-US" sz="2000" dirty="0" smtClean="0"/>
          </a:p>
          <a:p>
            <a:endParaRPr lang="en-US" sz="2000" dirty="0"/>
          </a:p>
          <a:p>
            <a:pPr marL="342900" indent="-342900">
              <a:buFont typeface="Arial"/>
              <a:buChar char="•"/>
            </a:pPr>
            <a:r>
              <a:rPr lang="en-US" sz="2000" dirty="0" smtClean="0"/>
              <a:t>The </a:t>
            </a:r>
            <a:r>
              <a:rPr lang="en-US" sz="2000" dirty="0"/>
              <a:t>flow sensor on the system keeps eye on the flow of water. The water flow sensor consists of a plastic valve body, a water rotor, and a hall-effect sensor. When water flows through the rotor, rotor rolls. Its speed changes with different rate of flow</a:t>
            </a:r>
            <a:r>
              <a:rPr lang="en-US" sz="2000" dirty="0" smtClean="0"/>
              <a:t>.</a:t>
            </a:r>
          </a:p>
          <a:p>
            <a:pPr marL="342900" indent="-342900">
              <a:buFont typeface="Arial"/>
              <a:buChar char="•"/>
            </a:pPr>
            <a:r>
              <a:rPr lang="en-US" sz="2000" dirty="0"/>
              <a:t/>
            </a:r>
            <a:br>
              <a:rPr lang="en-US" sz="2000" dirty="0"/>
            </a:br>
            <a:r>
              <a:rPr lang="en-US" sz="2000" dirty="0" smtClean="0"/>
              <a:t>All </a:t>
            </a:r>
            <a:r>
              <a:rPr lang="en-US" sz="2000" dirty="0"/>
              <a:t>the sensors are connected to </a:t>
            </a:r>
            <a:r>
              <a:rPr lang="en-US" sz="2000" dirty="0" err="1"/>
              <a:t>Arduino</a:t>
            </a:r>
            <a:r>
              <a:rPr lang="en-US" sz="2000" dirty="0"/>
              <a:t> UNO, which processes and saves data. The system has </a:t>
            </a:r>
            <a:r>
              <a:rPr lang="en-US" sz="2000" dirty="0" err="1"/>
              <a:t>wifi</a:t>
            </a:r>
            <a:r>
              <a:rPr lang="en-US" sz="2000" dirty="0"/>
              <a:t> feature, which is useful to access the system and its data over </a:t>
            </a:r>
            <a:r>
              <a:rPr lang="en-US" sz="2000" dirty="0" err="1"/>
              <a:t>IoT</a:t>
            </a:r>
            <a:r>
              <a:rPr lang="en-US" sz="2000" dirty="0"/>
              <a:t>.</a:t>
            </a: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 Box 6"/>
          <p:cNvSpPr txBox="1"/>
          <p:nvPr/>
        </p:nvSpPr>
        <p:spPr>
          <a:xfrm>
            <a:off x="356870" y="1305560"/>
            <a:ext cx="8926195" cy="3108543"/>
          </a:xfrm>
          <a:prstGeom prst="rect">
            <a:avLst/>
          </a:prstGeom>
          <a:noFill/>
        </p:spPr>
        <p:txBody>
          <a:bodyPr wrap="square" rtlCol="0" anchor="t">
            <a:spAutoFit/>
          </a:bodyPr>
          <a:lstStyle/>
          <a:p>
            <a:pPr marL="571500" indent="-571500">
              <a:buFont typeface="Arial" panose="020B0604020202020204" pitchFamily="34" charset="0"/>
              <a:buChar char="•"/>
            </a:pPr>
            <a:r>
              <a:rPr lang="en-US" sz="2800" dirty="0" smtClean="0"/>
              <a:t>To </a:t>
            </a:r>
            <a:r>
              <a:rPr lang="en-US" sz="2800" dirty="0"/>
              <a:t>style a circuit and make a programming code using the microcontroller. </a:t>
            </a:r>
            <a:endParaRPr lang="en-US" sz="2800" dirty="0" smtClean="0"/>
          </a:p>
          <a:p>
            <a:pPr marL="571500" indent="-571500">
              <a:buFont typeface="Arial" panose="020B0604020202020204" pitchFamily="34" charset="0"/>
              <a:buChar char="•"/>
            </a:pPr>
            <a:r>
              <a:rPr lang="en-US" sz="2800" dirty="0" smtClean="0"/>
              <a:t>To </a:t>
            </a:r>
            <a:r>
              <a:rPr lang="en-US" sz="2800" dirty="0"/>
              <a:t>detect the present level of the flood where the system contains temperature and humidity, water level sensor. </a:t>
            </a:r>
            <a:endParaRPr lang="en-US" sz="2800" dirty="0" smtClean="0"/>
          </a:p>
          <a:p>
            <a:pPr marL="571500" indent="-571500">
              <a:buFont typeface="Arial" panose="020B0604020202020204" pitchFamily="34" charset="0"/>
              <a:buChar char="•"/>
            </a:pPr>
            <a:r>
              <a:rPr lang="en-US" sz="2800" dirty="0" smtClean="0"/>
              <a:t>To </a:t>
            </a:r>
            <a:r>
              <a:rPr lang="en-US" sz="2800" dirty="0"/>
              <a:t>watch the present level of the flood the collected </a:t>
            </a:r>
            <a:r>
              <a:rPr lang="en-US" sz="2800" dirty="0" err="1"/>
              <a:t>datas</a:t>
            </a:r>
            <a:r>
              <a:rPr lang="en-US" sz="2800" dirty="0"/>
              <a:t> are updated within the website.</a:t>
            </a:r>
          </a:p>
        </p:txBody>
      </p:sp>
      <p:sp>
        <p:nvSpPr>
          <p:cNvPr id="1048595" name="Text Box 7"/>
          <p:cNvSpPr txBox="1"/>
          <p:nvPr/>
        </p:nvSpPr>
        <p:spPr>
          <a:xfrm>
            <a:off x="196215" y="3685540"/>
            <a:ext cx="8606155" cy="369332"/>
          </a:xfrm>
          <a:prstGeom prst="rect">
            <a:avLst/>
          </a:prstGeom>
          <a:noFill/>
        </p:spPr>
        <p:txBody>
          <a:bodyPr wrap="square" rtlCol="0" anchor="t">
            <a:spAutoFit/>
          </a:bodyPr>
          <a:lstStyle/>
          <a:p>
            <a:r>
              <a:rPr lang="en-IN" altLang="en-US" dirty="0"/>
              <a:t>   </a:t>
            </a:r>
            <a:endParaRPr lang="en-US" dirty="0"/>
          </a:p>
        </p:txBody>
      </p:sp>
      <p:sp>
        <p:nvSpPr>
          <p:cNvPr id="1048596" name="Title 1"/>
          <p:cNvSpPr txBox="1"/>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OBEJECTIVE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scene3d>
              <a:camera prst="orthographicFront"/>
              <a:lightRig rig="threePt" dir="t"/>
            </a:scene3d>
          </a:body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REQUIREMENTS</a:t>
            </a:r>
            <a:endPar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48604" name="Content Placeholder 2"/>
          <p:cNvSpPr>
            <a:spLocks noGrp="1"/>
          </p:cNvSpPr>
          <p:nvPr>
            <p:ph sz="half" idx="1"/>
          </p:nvPr>
        </p:nvSpPr>
        <p:spPr>
          <a:xfrm>
            <a:off x="609599" y="1174750"/>
            <a:ext cx="5588001" cy="4953000"/>
          </a:xfrm>
          <a:ln>
            <a:solidFill>
              <a:schemeClr val="tx1"/>
            </a:solidFill>
          </a:ln>
        </p:spPr>
        <p:txBody>
          <a:bodyPr/>
          <a:lstStyle/>
          <a:p>
            <a:pPr marL="0" indent="0">
              <a:buNone/>
            </a:pPr>
            <a:r>
              <a:rPr lang="en-IN" altLang="en-US" sz="2400" dirty="0" smtClean="0"/>
              <a:t>     HARWARE SPECIFICATIONS</a:t>
            </a:r>
          </a:p>
          <a:p>
            <a:pPr lvl="0"/>
            <a:endParaRPr lang="en-US" sz="2000" dirty="0" smtClean="0"/>
          </a:p>
          <a:p>
            <a:pPr lvl="0"/>
            <a:r>
              <a:rPr lang="en-US" sz="2000" dirty="0" err="1" smtClean="0"/>
              <a:t>Arduino</a:t>
            </a:r>
            <a:r>
              <a:rPr lang="en-US" sz="2000" dirty="0" smtClean="0"/>
              <a:t> Uno</a:t>
            </a:r>
            <a:r>
              <a:rPr lang="en-US" sz="2000" dirty="0"/>
              <a:t> </a:t>
            </a:r>
          </a:p>
          <a:p>
            <a:pPr lvl="0"/>
            <a:r>
              <a:rPr lang="en-US" sz="2000" dirty="0" err="1"/>
              <a:t>Wifi</a:t>
            </a:r>
            <a:r>
              <a:rPr lang="en-US" sz="2000" dirty="0"/>
              <a:t> </a:t>
            </a:r>
            <a:r>
              <a:rPr lang="en-US" sz="2000" dirty="0" smtClean="0"/>
              <a:t>Module</a:t>
            </a:r>
            <a:r>
              <a:rPr lang="en-US" sz="2000" dirty="0"/>
              <a:t> </a:t>
            </a:r>
          </a:p>
          <a:p>
            <a:pPr lvl="0"/>
            <a:r>
              <a:rPr lang="en-US" sz="2000" dirty="0"/>
              <a:t>Temperature Humidity </a:t>
            </a:r>
            <a:r>
              <a:rPr lang="en-US" sz="2000" dirty="0" smtClean="0"/>
              <a:t>Sensor</a:t>
            </a:r>
            <a:r>
              <a:rPr lang="en-US" sz="2000" dirty="0"/>
              <a:t> </a:t>
            </a:r>
          </a:p>
          <a:p>
            <a:pPr lvl="0"/>
            <a:r>
              <a:rPr lang="en-US" sz="2000" dirty="0"/>
              <a:t>Ultrasonic </a:t>
            </a:r>
            <a:r>
              <a:rPr lang="en-US" sz="2000" dirty="0" smtClean="0"/>
              <a:t>Sensor</a:t>
            </a:r>
            <a:r>
              <a:rPr lang="en-US" sz="2000" dirty="0"/>
              <a:t> </a:t>
            </a:r>
          </a:p>
          <a:p>
            <a:pPr lvl="0"/>
            <a:r>
              <a:rPr lang="en-US" sz="2000" dirty="0"/>
              <a:t>Water Flow </a:t>
            </a:r>
            <a:r>
              <a:rPr lang="en-US" sz="2000" dirty="0" smtClean="0"/>
              <a:t>Sensor</a:t>
            </a:r>
            <a:r>
              <a:rPr lang="en-US" sz="2000" dirty="0"/>
              <a:t> </a:t>
            </a:r>
          </a:p>
          <a:p>
            <a:pPr lvl="0"/>
            <a:r>
              <a:rPr lang="en-US" sz="2000" dirty="0"/>
              <a:t>Water Level </a:t>
            </a:r>
            <a:r>
              <a:rPr lang="en-US" sz="2000" dirty="0" smtClean="0"/>
              <a:t>Sensor</a:t>
            </a:r>
            <a:r>
              <a:rPr lang="en-US" sz="2000" dirty="0"/>
              <a:t> </a:t>
            </a:r>
          </a:p>
          <a:p>
            <a:pPr lvl="0"/>
            <a:r>
              <a:rPr lang="en-US" sz="2000" dirty="0"/>
              <a:t>LCD </a:t>
            </a:r>
            <a:r>
              <a:rPr lang="en-US" sz="2000" dirty="0" smtClean="0"/>
              <a:t>Display</a:t>
            </a:r>
            <a:r>
              <a:rPr lang="en-US" sz="2000" dirty="0"/>
              <a:t> </a:t>
            </a:r>
          </a:p>
          <a:p>
            <a:pPr lvl="0"/>
            <a:r>
              <a:rPr lang="en-US" sz="2000" dirty="0" smtClean="0"/>
              <a:t>Switch</a:t>
            </a:r>
            <a:endParaRPr lang="en-US" sz="2000" dirty="0"/>
          </a:p>
          <a:p>
            <a:pPr lvl="0"/>
            <a:r>
              <a:rPr lang="en-US" sz="2000" dirty="0"/>
              <a:t>IC</a:t>
            </a:r>
          </a:p>
          <a:p>
            <a:pPr lvl="0"/>
            <a:r>
              <a:rPr lang="en-US" sz="2000" dirty="0"/>
              <a:t>IC Sockets</a:t>
            </a:r>
          </a:p>
          <a:p>
            <a:endParaRPr lang="en-US" sz="2000" dirty="0"/>
          </a:p>
          <a:p>
            <a:pPr marL="0" indent="0">
              <a:buNone/>
            </a:pPr>
            <a:endParaRPr lang="en-IN" altLang="en-US" sz="2400" dirty="0"/>
          </a:p>
        </p:txBody>
      </p:sp>
      <p:sp>
        <p:nvSpPr>
          <p:cNvPr id="1048605" name="Content Placeholder 3"/>
          <p:cNvSpPr>
            <a:spLocks noGrp="1"/>
          </p:cNvSpPr>
          <p:nvPr>
            <p:ph sz="half" idx="2"/>
          </p:nvPr>
        </p:nvSpPr>
        <p:spPr>
          <a:ln>
            <a:solidFill>
              <a:schemeClr val="tx1"/>
            </a:solidFill>
          </a:ln>
        </p:spPr>
        <p:txBody>
          <a:bodyPr/>
          <a:lstStyle/>
          <a:p>
            <a:pPr marL="0" indent="0">
              <a:buNone/>
            </a:pPr>
            <a:r>
              <a:rPr lang="en-IN" altLang="en-US" sz="2400" dirty="0"/>
              <a:t>     </a:t>
            </a:r>
          </a:p>
          <a:p>
            <a:pPr marL="0" indent="0">
              <a:buNone/>
            </a:pPr>
            <a:endParaRPr lang="en-IN" altLang="en-US" sz="2400" dirty="0"/>
          </a:p>
          <a:p>
            <a:pPr lvl="0"/>
            <a:r>
              <a:rPr lang="en-US" sz="2000" dirty="0"/>
              <a:t>Resistors</a:t>
            </a:r>
          </a:p>
          <a:p>
            <a:pPr lvl="0"/>
            <a:r>
              <a:rPr lang="en-US" sz="2000" dirty="0"/>
              <a:t>Capacitors</a:t>
            </a:r>
          </a:p>
          <a:p>
            <a:pPr lvl="0"/>
            <a:r>
              <a:rPr lang="en-US" sz="2000" dirty="0"/>
              <a:t>Transistors</a:t>
            </a:r>
          </a:p>
          <a:p>
            <a:pPr lvl="0"/>
            <a:r>
              <a:rPr lang="en-US" sz="2000" dirty="0"/>
              <a:t>Cables and Connectors</a:t>
            </a:r>
          </a:p>
          <a:p>
            <a:pPr lvl="0"/>
            <a:r>
              <a:rPr lang="en-US" sz="2000" dirty="0"/>
              <a:t>Diodes</a:t>
            </a:r>
          </a:p>
          <a:p>
            <a:pPr lvl="0"/>
            <a:r>
              <a:rPr lang="en-US" sz="2000" dirty="0"/>
              <a:t>PCB and Breadboards</a:t>
            </a:r>
          </a:p>
          <a:p>
            <a:pPr lvl="0"/>
            <a:r>
              <a:rPr lang="en-US" sz="2000" dirty="0"/>
              <a:t>LED</a:t>
            </a:r>
          </a:p>
          <a:p>
            <a:pPr lvl="0"/>
            <a:r>
              <a:rPr lang="en-US" sz="2000" dirty="0"/>
              <a:t>Transformer/Adapter</a:t>
            </a:r>
          </a:p>
          <a:p>
            <a:pPr lvl="0"/>
            <a:r>
              <a:rPr lang="en-US" sz="2000" dirty="0"/>
              <a:t>Push </a:t>
            </a:r>
            <a:r>
              <a:rPr lang="en-US" sz="2000" dirty="0" smtClean="0"/>
              <a:t>Buttons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REQUIREMENTS</a:t>
            </a:r>
            <a:endParaRPr lang="en-US" dirty="0"/>
          </a:p>
        </p:txBody>
      </p:sp>
      <p:sp>
        <p:nvSpPr>
          <p:cNvPr id="1048607" name="Content Placeholder 2"/>
          <p:cNvSpPr>
            <a:spLocks noGrp="1"/>
          </p:cNvSpPr>
          <p:nvPr>
            <p:ph sz="half" idx="1"/>
          </p:nvPr>
        </p:nvSpPr>
        <p:spPr/>
        <p:txBody>
          <a:bodyPr/>
          <a:lstStyle/>
          <a:p>
            <a:pPr marL="0" indent="0">
              <a:buNone/>
            </a:pPr>
            <a:r>
              <a:rPr lang="en-IN" altLang="en-US" sz="2400" dirty="0"/>
              <a:t> </a:t>
            </a:r>
            <a:r>
              <a:rPr lang="en-IN" altLang="en-US" sz="2400" dirty="0" smtClean="0"/>
              <a:t>SOFTWARE SPECIFICATIONS</a:t>
            </a:r>
          </a:p>
          <a:p>
            <a:pPr marL="0" indent="0">
              <a:buNone/>
            </a:pPr>
            <a:endParaRPr lang="en-IN" sz="2400" dirty="0"/>
          </a:p>
          <a:p>
            <a:pPr lvl="0"/>
            <a:r>
              <a:rPr lang="en-US" sz="2000" dirty="0" err="1"/>
              <a:t>Arduino</a:t>
            </a:r>
            <a:r>
              <a:rPr lang="en-US" sz="2000" dirty="0"/>
              <a:t> Compiler</a:t>
            </a:r>
          </a:p>
          <a:p>
            <a:pPr marL="0" indent="0">
              <a:buNone/>
            </a:pPr>
            <a:endParaRPr lang="en-US" sz="2000" dirty="0"/>
          </a:p>
          <a:p>
            <a:pPr lvl="0"/>
            <a:r>
              <a:rPr lang="en-US" sz="2000" dirty="0"/>
              <a:t>MC Programming Language: C</a:t>
            </a:r>
          </a:p>
          <a:p>
            <a:pPr marL="0" indent="0">
              <a:buNone/>
            </a:pPr>
            <a:endParaRPr lang="en-US" sz="2000" dirty="0"/>
          </a:p>
          <a:p>
            <a:pPr lvl="0"/>
            <a:r>
              <a:rPr lang="en-US" sz="2000" dirty="0" smtClean="0"/>
              <a:t>IOT</a:t>
            </a:r>
            <a:endParaRPr lang="en-US" sz="2400" dirty="0"/>
          </a:p>
        </p:txBody>
      </p:sp>
      <p:sp>
        <p:nvSpPr>
          <p:cNvPr id="1048608" name="Content Placeholder 2"/>
          <p:cNvSpPr txBox="1"/>
          <p:nvPr/>
        </p:nvSpPr>
        <p:spPr>
          <a:xfrm>
            <a:off x="609599" y="1174750"/>
            <a:ext cx="5588001" cy="4953000"/>
          </a:xfrm>
          <a:prstGeom prst="rect">
            <a:avLst/>
          </a:prstGeom>
          <a:no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endParaRPr lang="en-IN" altLang="en-US" sz="2400" dirty="0"/>
          </a:p>
        </p:txBody>
      </p:sp>
      <p:sp>
        <p:nvSpPr>
          <p:cNvPr id="1048609" name="Content Placeholder 2"/>
          <p:cNvSpPr txBox="1">
            <a:spLocks noGrp="1"/>
          </p:cNvSpPr>
          <p:nvPr>
            <p:ph sz="half" idx="2"/>
          </p:nvPr>
        </p:nvSpPr>
        <p:spPr>
          <a:prstGeom prst="rect">
            <a:avLst/>
          </a:prstGeom>
          <a:noFill/>
          <a:ln w="9525">
            <a:solidFill>
              <a:schemeClr val="tx1"/>
            </a:solidFill>
          </a:ln>
        </p:spPr>
        <p:txBody>
          <a:bodyPr/>
          <a:lstStyle/>
          <a:p>
            <a:pPr marL="0"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val 3"/>
          <p:cNvSpPr/>
          <p:nvPr/>
        </p:nvSpPr>
        <p:spPr>
          <a:xfrm>
            <a:off x="4957556" y="1301916"/>
            <a:ext cx="1543050" cy="5238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Start</a:t>
            </a:r>
          </a:p>
        </p:txBody>
      </p:sp>
      <p:sp>
        <p:nvSpPr>
          <p:cNvPr id="1048611" name="Down Arrow 6"/>
          <p:cNvSpPr/>
          <p:nvPr/>
        </p:nvSpPr>
        <p:spPr>
          <a:xfrm>
            <a:off x="5633831" y="1882941"/>
            <a:ext cx="142875" cy="238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8612" name="Rounded Rectangle 7"/>
          <p:cNvSpPr/>
          <p:nvPr/>
        </p:nvSpPr>
        <p:spPr>
          <a:xfrm>
            <a:off x="5014706" y="2168691"/>
            <a:ext cx="1438275" cy="5238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Read Water Level</a:t>
            </a:r>
          </a:p>
        </p:txBody>
      </p:sp>
      <p:sp>
        <p:nvSpPr>
          <p:cNvPr id="1048613" name="Down Arrow 8"/>
          <p:cNvSpPr/>
          <p:nvPr/>
        </p:nvSpPr>
        <p:spPr>
          <a:xfrm>
            <a:off x="5614781" y="2730666"/>
            <a:ext cx="161925" cy="257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8614" name="Rectangle 9"/>
          <p:cNvSpPr/>
          <p:nvPr/>
        </p:nvSpPr>
        <p:spPr>
          <a:xfrm>
            <a:off x="5071856" y="3021496"/>
            <a:ext cx="1362075" cy="2857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Calculate Height</a:t>
            </a:r>
          </a:p>
        </p:txBody>
      </p:sp>
      <p:sp>
        <p:nvSpPr>
          <p:cNvPr id="1048615" name="Down Arrow 10"/>
          <p:cNvSpPr/>
          <p:nvPr/>
        </p:nvSpPr>
        <p:spPr>
          <a:xfrm>
            <a:off x="5605256" y="3311691"/>
            <a:ext cx="17145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8616" name="Diamond 11"/>
          <p:cNvSpPr/>
          <p:nvPr/>
        </p:nvSpPr>
        <p:spPr>
          <a:xfrm>
            <a:off x="4233656" y="3692691"/>
            <a:ext cx="2896014" cy="83820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In the height Greater than Threshold</a:t>
            </a:r>
          </a:p>
        </p:txBody>
      </p:sp>
      <p:sp>
        <p:nvSpPr>
          <p:cNvPr id="1048617" name="Right Arrow 12"/>
          <p:cNvSpPr/>
          <p:nvPr/>
        </p:nvSpPr>
        <p:spPr>
          <a:xfrm rot="5400000">
            <a:off x="5547471" y="4702341"/>
            <a:ext cx="2667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8618" name="Rounded Rectangle 13"/>
          <p:cNvSpPr/>
          <p:nvPr/>
        </p:nvSpPr>
        <p:spPr>
          <a:xfrm>
            <a:off x="4823571" y="5059846"/>
            <a:ext cx="1857375" cy="4953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Display the Readings</a:t>
            </a:r>
            <a:endParaRPr lang="en-US" sz="1100" dirty="0">
              <a:effectLst/>
              <a:ea typeface="Calibri" panose="020F0502020204030204" pitchFamily="34" charset="0"/>
              <a:cs typeface="Times New Roman" panose="02020603050405020304" pitchFamily="18" charset="0"/>
            </a:endParaRPr>
          </a:p>
        </p:txBody>
      </p:sp>
      <p:sp>
        <p:nvSpPr>
          <p:cNvPr id="1048619" name="Rectangle 10"/>
          <p:cNvSpPr>
            <a:spLocks noChangeArrowheads="1"/>
          </p:cNvSpPr>
          <p:nvPr/>
        </p:nvSpPr>
        <p:spPr bwMode="auto">
          <a:xfrm>
            <a:off x="2928731" y="-3074504"/>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048620" name="Rectangle 16"/>
          <p:cNvSpPr>
            <a:spLocks noChangeArrowheads="1"/>
          </p:cNvSpPr>
          <p:nvPr/>
        </p:nvSpPr>
        <p:spPr bwMode="auto">
          <a:xfrm>
            <a:off x="2928731" y="-2617304"/>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048621" name="Title 1"/>
          <p:cNvSpPr txBox="1"/>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FLOW DIAGRAM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Content Placeholder 5"/>
          <p:cNvSpPr>
            <a:spLocks noGrp="1"/>
          </p:cNvSpPr>
          <p:nvPr>
            <p:ph idx="1"/>
          </p:nvPr>
        </p:nvSpPr>
        <p:spPr/>
        <p:txBody>
          <a:bodyPr/>
          <a:lstStyle/>
          <a:p>
            <a:pPr lvl="0"/>
            <a:r>
              <a:rPr lang="en-US" sz="2000" dirty="0" smtClean="0"/>
              <a:t>The </a:t>
            </a:r>
            <a:r>
              <a:rPr lang="en-US" sz="2000" dirty="0"/>
              <a:t>main objective of the project is to detect rising water level in the river before it take from of flood and cause any destruction and to alert the concerned authorities about the rising level of water.</a:t>
            </a:r>
          </a:p>
          <a:p>
            <a:pPr lvl="0"/>
            <a:r>
              <a:rPr lang="en-US" sz="2000" dirty="0"/>
              <a:t>Microcontroller is interfaced with a water level sensor.</a:t>
            </a:r>
          </a:p>
          <a:p>
            <a:pPr lvl="0"/>
            <a:r>
              <a:rPr lang="en-US" sz="2000" dirty="0"/>
              <a:t>Sensor will send an interrupt to the microcontroller indicating that it has crossed the danger point.</a:t>
            </a:r>
          </a:p>
          <a:p>
            <a:pPr lvl="0"/>
            <a:r>
              <a:rPr lang="en-US" sz="2000" dirty="0"/>
              <a:t>So whenever there is an occurrence of such flood the sensor sends a logic signal to the</a:t>
            </a:r>
            <a:r>
              <a:rPr lang="en-US" altLang="en-IN" sz="2000" dirty="0"/>
              <a:t> aurdino</a:t>
            </a:r>
            <a:r>
              <a:rPr lang="en-US" sz="2000" dirty="0"/>
              <a:t> that is programmed in such a way that it will show the water level </a:t>
            </a:r>
            <a:r>
              <a:rPr lang="en-US" sz="2000" dirty="0" smtClean="0"/>
              <a:t>readings to the wireless connected device.</a:t>
            </a:r>
            <a:endParaRPr lang="en-US" sz="1600" dirty="0"/>
          </a:p>
          <a:p>
            <a:endParaRPr lang="en-IN" altLang="en-US" sz="1600" dirty="0"/>
          </a:p>
        </p:txBody>
      </p:sp>
      <p:sp>
        <p:nvSpPr>
          <p:cNvPr id="1048628" name="Title 2"/>
          <p:cNvSpPr>
            <a:spLocks noGrp="1"/>
          </p:cNvSpPr>
          <p:nvPr>
            <p:ph type="title"/>
          </p:nvPr>
        </p:nvSpPr>
        <p:spPr>
          <a:xfrm>
            <a:off x="609600" y="460956"/>
            <a:ext cx="10972800" cy="582613"/>
          </a:xfrm>
        </p:spPr>
        <p:txBody>
          <a:body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 OVERVIEW</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IN" altLang="en-US"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BLOCK DIAGRAM</a:t>
            </a:r>
            <a:endParaRPr lang="en-US" dirty="0"/>
          </a:p>
        </p:txBody>
      </p:sp>
      <p:pic>
        <p:nvPicPr>
          <p:cNvPr id="2097154" name="Content Placeholder 3" descr="http://nevonprojects.com/wp-content/uploads/2018/11/iot-early-flood-detection-avoidance.png"/>
          <p:cNvPicPr>
            <a:picLocks noGrp="1"/>
          </p:cNvPicPr>
          <p:nvPr>
            <p:ph idx="1"/>
          </p:nvPr>
        </p:nvPicPr>
        <p:blipFill>
          <a:blip r:embed="rId2" cstate="print"/>
          <a:srcRect/>
          <a:stretch>
            <a:fillRect/>
          </a:stretch>
        </p:blipFill>
        <p:spPr bwMode="auto">
          <a:xfrm>
            <a:off x="141668" y="1239145"/>
            <a:ext cx="9594761" cy="4953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551</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vt:lpstr>
      <vt:lpstr>Arial</vt:lpstr>
      <vt:lpstr>Calibri</vt:lpstr>
      <vt:lpstr>Times New Roman</vt:lpstr>
      <vt:lpstr>Blue Waves</vt:lpstr>
      <vt:lpstr>FLOOD DETECTION SYSTEM  PROJECT</vt:lpstr>
      <vt:lpstr>PowerPoint Presentation</vt:lpstr>
      <vt:lpstr>PowerPoint Presentation</vt:lpstr>
      <vt:lpstr>PowerPoint Presentation</vt:lpstr>
      <vt:lpstr>REQUIREMENTS</vt:lpstr>
      <vt:lpstr>REQUIREMENTS</vt:lpstr>
      <vt:lpstr>PowerPoint Presentation</vt:lpstr>
      <vt:lpstr>PROJECT OVERVIEW </vt:lpstr>
      <vt:lpstr>BLOCK DIAGRAM</vt:lpstr>
      <vt:lpstr>APPLICATIONS</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JAVA PROJECT</dc:title>
  <dc:creator>Redmi Note 5 Pro</dc:creator>
  <cp:lastModifiedBy>kusum devi</cp:lastModifiedBy>
  <cp:revision>5</cp:revision>
  <dcterms:created xsi:type="dcterms:W3CDTF">2021-04-15T10:30:00Z</dcterms:created>
  <dcterms:modified xsi:type="dcterms:W3CDTF">2021-05-29T10:48:39Z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1033-11.2.0.10097</vt:lpwstr>
  </property>
</Properties>
</file>