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74" r:id="rId10"/>
    <p:sldId id="272" r:id="rId11"/>
    <p:sldId id="260" r:id="rId12"/>
    <p:sldId id="271" r:id="rId13"/>
    <p:sldId id="273" r:id="rId14"/>
    <p:sldId id="261" r:id="rId15"/>
    <p:sldId id="262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4E4"/>
    <a:srgbClr val="634F85"/>
    <a:srgbClr val="6C5C8D"/>
    <a:srgbClr val="0A111F"/>
    <a:srgbClr val="0A101F"/>
    <a:srgbClr val="410D57"/>
    <a:srgbClr val="B5CAED"/>
    <a:srgbClr val="183380"/>
    <a:srgbClr val="401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3B0A-3F34-88AC-E5C6-7D97C170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824" y="0"/>
            <a:ext cx="5617741" cy="2421464"/>
          </a:xfrm>
          <a:solidFill>
            <a:srgbClr val="40186A"/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en-IN" sz="6000" b="1" spc="300" dirty="0">
                <a:solidFill>
                  <a:schemeClr val="tx2">
                    <a:lumMod val="90000"/>
                  </a:schemeClr>
                </a:solidFill>
              </a:rPr>
              <a:t>RULE FRAMEWORK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D6578-E6BA-18E4-8E12-E35590355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6840" y="4040499"/>
            <a:ext cx="7197726" cy="2752187"/>
          </a:xfrm>
          <a:solidFill>
            <a:srgbClr val="183380"/>
          </a:solidFill>
        </p:spPr>
        <p:txBody>
          <a:bodyPr>
            <a:normAutofit/>
          </a:bodyPr>
          <a:lstStyle/>
          <a:p>
            <a:r>
              <a:rPr lang="en-IN" dirty="0">
                <a:highlight>
                  <a:srgbClr val="808080"/>
                </a:highlight>
              </a:rPr>
              <a:t>Created by:</a:t>
            </a:r>
          </a:p>
          <a:p>
            <a:endParaRPr lang="en-IN" dirty="0"/>
          </a:p>
          <a:p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</a:rPr>
              <a:t>Prudhvi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</a:rPr>
              <a:t>katherapalli</a:t>
            </a:r>
            <a:endParaRPr lang="en-IN" sz="2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200" b="1" dirty="0">
                <a:solidFill>
                  <a:schemeClr val="tx2">
                    <a:lumMod val="75000"/>
                  </a:schemeClr>
                </a:solidFill>
              </a:rPr>
              <a:t>Shivani Sinha</a:t>
            </a:r>
          </a:p>
          <a:p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</a:rPr>
              <a:t>Priyanshu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</a:rPr>
              <a:t>bansal</a:t>
            </a:r>
            <a:endParaRPr lang="en-IN" sz="2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200" b="1" dirty="0">
                <a:solidFill>
                  <a:schemeClr val="tx2">
                    <a:lumMod val="75000"/>
                  </a:schemeClr>
                </a:solidFill>
              </a:rPr>
              <a:t>Neeraj </a:t>
            </a:r>
            <a:r>
              <a:rPr lang="en-IN" sz="2200" b="1" dirty="0" err="1">
                <a:solidFill>
                  <a:schemeClr val="tx2">
                    <a:lumMod val="75000"/>
                  </a:schemeClr>
                </a:solidFill>
              </a:rPr>
              <a:t>asdev</a:t>
            </a:r>
            <a:endParaRPr lang="en-IN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1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9C5C-EEE3-0453-48BA-8F48EA8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18" y="208385"/>
            <a:ext cx="10131425" cy="53806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START PAGE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007F7-79F7-2EF1-1ED8-2B4F3E2F6BCE}"/>
              </a:ext>
            </a:extLst>
          </p:cNvPr>
          <p:cNvSpPr/>
          <p:nvPr/>
        </p:nvSpPr>
        <p:spPr>
          <a:xfrm>
            <a:off x="1066800" y="873966"/>
            <a:ext cx="9927772" cy="58223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ACA8-26BC-303F-E983-03A8A122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56" y="1572305"/>
            <a:ext cx="7763879" cy="45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C4DB90-01CE-393B-C3D1-D5E5708949E5}"/>
              </a:ext>
            </a:extLst>
          </p:cNvPr>
          <p:cNvSpPr/>
          <p:nvPr/>
        </p:nvSpPr>
        <p:spPr>
          <a:xfrm>
            <a:off x="1082351" y="671804"/>
            <a:ext cx="9881118" cy="606178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00ACA-C7B2-85F8-8826-C23F88D8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5" y="189724"/>
            <a:ext cx="10131425" cy="43542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ADDER SIGNUP AND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5F489-9692-F669-307B-FA9436AA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9" y="671804"/>
            <a:ext cx="6975233" cy="2796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E4E2F-904C-7788-B98E-0687F516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8" y="3564294"/>
            <a:ext cx="6975233" cy="30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9C5C-EEE3-0453-48BA-8F48EA8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18" y="208385"/>
            <a:ext cx="10131425" cy="706016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ADDER HOME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007F7-79F7-2EF1-1ED8-2B4F3E2F6BCE}"/>
              </a:ext>
            </a:extLst>
          </p:cNvPr>
          <p:cNvSpPr/>
          <p:nvPr/>
        </p:nvSpPr>
        <p:spPr>
          <a:xfrm>
            <a:off x="1066800" y="914401"/>
            <a:ext cx="9927772" cy="58223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89A52-4396-3D51-07BC-8AD34155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48" y="1544313"/>
            <a:ext cx="8123107" cy="43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9C5C-EEE3-0453-48BA-8F48EA8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18" y="208385"/>
            <a:ext cx="10131425" cy="4727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ADD RULE POPUP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007F7-79F7-2EF1-1ED8-2B4F3E2F6BCE}"/>
              </a:ext>
            </a:extLst>
          </p:cNvPr>
          <p:cNvSpPr/>
          <p:nvPr/>
        </p:nvSpPr>
        <p:spPr>
          <a:xfrm>
            <a:off x="1066800" y="827313"/>
            <a:ext cx="9927772" cy="58223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1C805-8CD9-4939-F3C7-74DAA4F21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15" y="1446245"/>
            <a:ext cx="7852520" cy="43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5B164F-77C5-1FDC-B5E9-A3754DE34F51}"/>
              </a:ext>
            </a:extLst>
          </p:cNvPr>
          <p:cNvSpPr/>
          <p:nvPr/>
        </p:nvSpPr>
        <p:spPr>
          <a:xfrm>
            <a:off x="755780" y="671804"/>
            <a:ext cx="10487608" cy="58876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90389-2858-F993-670C-86242B9F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6" y="205273"/>
            <a:ext cx="10131425" cy="4665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CHECKER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EE141-2376-7407-9D18-2F96B226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64" y="1259632"/>
            <a:ext cx="8405078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61E60E-C2A1-0C0F-360D-C4217A52C870}"/>
              </a:ext>
            </a:extLst>
          </p:cNvPr>
          <p:cNvSpPr/>
          <p:nvPr/>
        </p:nvSpPr>
        <p:spPr>
          <a:xfrm>
            <a:off x="1007706" y="709127"/>
            <a:ext cx="9927772" cy="58223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28F56-79DB-7D18-B8BC-E8242786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63" y="133739"/>
            <a:ext cx="10131425" cy="659363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CHECKER SIGNUP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9EBD3-D111-E96E-61E9-F874EC2E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29" y="1187585"/>
            <a:ext cx="8674359" cy="48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9C5C-EEE3-0453-48BA-8F48EA8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18" y="115078"/>
            <a:ext cx="10131425" cy="49141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CHECKER HOME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007F7-79F7-2EF1-1ED8-2B4F3E2F6BCE}"/>
              </a:ext>
            </a:extLst>
          </p:cNvPr>
          <p:cNvSpPr/>
          <p:nvPr/>
        </p:nvSpPr>
        <p:spPr>
          <a:xfrm>
            <a:off x="1066800" y="827313"/>
            <a:ext cx="9927772" cy="58223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EE285-0C40-9798-2D81-F23DAFD9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62" y="1506991"/>
            <a:ext cx="7810532" cy="45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B24B-BA6C-FB13-C894-DDCE2518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2929812"/>
            <a:ext cx="10131425" cy="1431386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312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9CDF-6CE5-3B29-FF97-D34F6793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270588"/>
            <a:ext cx="10131425" cy="68735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B7F7-163A-A2F9-05A5-2D7E494B87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" y="1296955"/>
            <a:ext cx="11358465" cy="52904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Every programming language (C, Java, etc.) has some predefined set of rules that apply on their syntax. These rules validate every single word/line of the code when the code is being parsed.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parser usually accepts the input in the form of tokens and then generates the output either as a </a:t>
            </a:r>
            <a:r>
              <a:rPr lang="en-IN" sz="2400" b="1" dirty="0"/>
              <a:t>parse tree</a:t>
            </a:r>
            <a:r>
              <a:rPr lang="en-IN" sz="2400" dirty="0"/>
              <a:t> or some positive statement when passed. Otherwise, it would generate a </a:t>
            </a:r>
            <a:r>
              <a:rPr lang="en-IN" sz="2400" b="1" dirty="0"/>
              <a:t>syntax error</a:t>
            </a:r>
            <a:r>
              <a:rPr lang="en-IN" sz="2400" dirty="0"/>
              <a:t>. Or the most simplest output forms can be either it’s </a:t>
            </a:r>
            <a:r>
              <a:rPr lang="en-IN" sz="2400" b="1" dirty="0"/>
              <a:t>VALID</a:t>
            </a:r>
            <a:r>
              <a:rPr lang="en-IN" sz="2400" dirty="0"/>
              <a:t> or </a:t>
            </a:r>
            <a:r>
              <a:rPr lang="en-IN" sz="2400" b="1" dirty="0"/>
              <a:t>INVALID</a:t>
            </a:r>
            <a:r>
              <a:rPr lang="en-IN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project aims to develop a system where we would implement the function of a parser to parse some simple statements called CONDITIONAL CONSTRUCTS (which we will see later on..) and it will validate them in multiple </a:t>
            </a:r>
            <a:r>
              <a:rPr lang="en-IN" sz="2400" b="1" u="sng" dirty="0"/>
              <a:t>syntax definitions</a:t>
            </a:r>
            <a:r>
              <a:rPr lang="en-IN" sz="2400" dirty="0"/>
              <a:t> (language/environment).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03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786DC-E413-1595-4A71-4FE358DCB09C}"/>
              </a:ext>
            </a:extLst>
          </p:cNvPr>
          <p:cNvSpPr txBox="1"/>
          <p:nvPr/>
        </p:nvSpPr>
        <p:spPr>
          <a:xfrm>
            <a:off x="401216" y="1156996"/>
            <a:ext cx="10758196" cy="5466183"/>
          </a:xfrm>
          <a:prstGeom prst="rect">
            <a:avLst/>
          </a:prstGeom>
          <a:gradFill flip="none" rotWithShape="1"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B95B-73A6-22B6-6155-E35F4274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0844"/>
            <a:ext cx="10131425" cy="1079241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07CD-3A71-748E-51B7-EB062E8C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2228"/>
            <a:ext cx="10131425" cy="5120951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Conditional constructs are nothing but various conditional statements/blocks that are predefined in the programming language. The code is usually directed forward on the basis of some condition or else it will skip and execute the alternate/different block.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Examples include: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if(*condition*)-else, if(*condition*)-elseif(*condition*)-else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Nested ifs (if(){if(){}})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for( ;*condition*; ), while(*condition*), until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do{..}while(*condition*)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445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0B1DAA-AA23-D3C2-C518-B8590A5BB8FD}"/>
              </a:ext>
            </a:extLst>
          </p:cNvPr>
          <p:cNvSpPr txBox="1"/>
          <p:nvPr/>
        </p:nvSpPr>
        <p:spPr>
          <a:xfrm>
            <a:off x="472751" y="4096156"/>
            <a:ext cx="11103428" cy="23844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2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CC6E9F-4262-A027-1061-D374BC803596}"/>
              </a:ext>
            </a:extLst>
          </p:cNvPr>
          <p:cNvSpPr/>
          <p:nvPr/>
        </p:nvSpPr>
        <p:spPr>
          <a:xfrm>
            <a:off x="401217" y="1187330"/>
            <a:ext cx="11103428" cy="27089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9FB54-ED09-A6B5-BFDC-E621665E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4147"/>
            <a:ext cx="8728787" cy="6033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4C4786-E490-F96B-695B-7AEB137B4B0F}"/>
              </a:ext>
            </a:extLst>
          </p:cNvPr>
          <p:cNvSpPr/>
          <p:nvPr/>
        </p:nvSpPr>
        <p:spPr>
          <a:xfrm>
            <a:off x="4886130" y="1455579"/>
            <a:ext cx="1838131" cy="1570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VALIDATOR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A1A9F-473B-5647-237D-44B368D27BAC}"/>
              </a:ext>
            </a:extLst>
          </p:cNvPr>
          <p:cNvSpPr/>
          <p:nvPr/>
        </p:nvSpPr>
        <p:spPr>
          <a:xfrm>
            <a:off x="1922106" y="1802366"/>
            <a:ext cx="914399" cy="87707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EF9A72-D245-B5AE-49BB-E22821342AA6}"/>
              </a:ext>
            </a:extLst>
          </p:cNvPr>
          <p:cNvSpPr/>
          <p:nvPr/>
        </p:nvSpPr>
        <p:spPr>
          <a:xfrm>
            <a:off x="8693019" y="1802366"/>
            <a:ext cx="985936" cy="877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CC0063-DDAC-1298-1A26-1846384F83E4}"/>
              </a:ext>
            </a:extLst>
          </p:cNvPr>
          <p:cNvSpPr txBox="1"/>
          <p:nvPr/>
        </p:nvSpPr>
        <p:spPr>
          <a:xfrm>
            <a:off x="1107979" y="2879279"/>
            <a:ext cx="274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RULE ADDER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5726D-42DE-90FF-CC79-04A865B0F799}"/>
              </a:ext>
            </a:extLst>
          </p:cNvPr>
          <p:cNvSpPr txBox="1"/>
          <p:nvPr/>
        </p:nvSpPr>
        <p:spPr>
          <a:xfrm>
            <a:off x="7894071" y="2841564"/>
            <a:ext cx="274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RULE CHECKER</a:t>
            </a:r>
          </a:p>
        </p:txBody>
      </p:sp>
      <p:sp>
        <p:nvSpPr>
          <p:cNvPr id="33" name="Arrow: Notched Right 32">
            <a:extLst>
              <a:ext uri="{FF2B5EF4-FFF2-40B4-BE49-F238E27FC236}">
                <a16:creationId xmlns:a16="http://schemas.microsoft.com/office/drawing/2014/main" id="{98A76839-F7B2-91BA-E4C0-0F6DC101F7A8}"/>
              </a:ext>
            </a:extLst>
          </p:cNvPr>
          <p:cNvSpPr/>
          <p:nvPr/>
        </p:nvSpPr>
        <p:spPr>
          <a:xfrm>
            <a:off x="2836505" y="2174033"/>
            <a:ext cx="2049625" cy="109645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79392646-26C4-80AF-7C94-11D70F87B386}"/>
              </a:ext>
            </a:extLst>
          </p:cNvPr>
          <p:cNvSpPr/>
          <p:nvPr/>
        </p:nvSpPr>
        <p:spPr>
          <a:xfrm>
            <a:off x="6724261" y="2174033"/>
            <a:ext cx="1968758" cy="10964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9DE536-5B70-26A1-3BEB-C9DB8048BD6D}"/>
              </a:ext>
            </a:extLst>
          </p:cNvPr>
          <p:cNvSpPr txBox="1"/>
          <p:nvPr/>
        </p:nvSpPr>
        <p:spPr>
          <a:xfrm>
            <a:off x="544286" y="4027733"/>
            <a:ext cx="109603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X (Rule Adder object)Adds rules to the validator for syntaxes in different languages from JSON file.</a:t>
            </a:r>
          </a:p>
          <a:p>
            <a:endParaRPr lang="en-IN" sz="2200" dirty="0">
              <a:solidFill>
                <a:schemeClr val="bg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Validator A system where adder writes/defines rules and checker tests it.</a:t>
            </a:r>
          </a:p>
          <a:p>
            <a:endParaRPr lang="en-IN" sz="2200" dirty="0">
              <a:solidFill>
                <a:schemeClr val="bg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Y (Rule checker object)  Inputs a code in some language and tests it against predefined rules for that language in the validator.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C3628E-5CA5-D379-0839-7D5855A2BE05}"/>
              </a:ext>
            </a:extLst>
          </p:cNvPr>
          <p:cNvSpPr/>
          <p:nvPr/>
        </p:nvSpPr>
        <p:spPr>
          <a:xfrm>
            <a:off x="5217366" y="3387012"/>
            <a:ext cx="1175657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DB789B8-A138-21AC-6DB0-39FEABED5A0C}"/>
              </a:ext>
            </a:extLst>
          </p:cNvPr>
          <p:cNvSpPr/>
          <p:nvPr/>
        </p:nvSpPr>
        <p:spPr>
          <a:xfrm>
            <a:off x="5734438" y="3026230"/>
            <a:ext cx="141512" cy="3693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6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B69C-7B4F-DCB1-0D01-83BE509A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78" y="90196"/>
            <a:ext cx="10131425" cy="870857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F9C2-B972-33E0-3A68-013A2F18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61053"/>
            <a:ext cx="10131425" cy="5806751"/>
          </a:xfrm>
          <a:gradFill flip="none" rotWithShape="1">
            <a:gsLst>
              <a:gs pos="100000">
                <a:schemeClr val="tx2">
                  <a:lumMod val="31000"/>
                  <a:alpha val="66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Accepts adder’s JSON file as reference/rulebook  and checker’s code as an input then it will parse it accordingly. Basically, validator can be also be called as a parser.</a:t>
            </a:r>
          </a:p>
          <a:p>
            <a:pPr marL="0" indent="0">
              <a:buNone/>
            </a:pPr>
            <a:endParaRPr lang="en-IN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Consists of following operation stages: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Tokenization</a:t>
            </a:r>
          </a:p>
          <a:p>
            <a:pPr marL="457200" lvl="1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 	Will tokenize the given code by checker/tester and verify it against adder’s 			    	conditional construct syntax.</a:t>
            </a:r>
          </a:p>
          <a:p>
            <a:pPr marL="457200" lvl="1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	Generates tokens and their types and passes them onto the next stage i.e. parsing. </a:t>
            </a:r>
          </a:p>
          <a:p>
            <a:pPr marL="457200" lvl="1" indent="0">
              <a:buNone/>
            </a:pPr>
            <a:endParaRPr lang="en-IN" sz="2000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 startAt="2"/>
            </a:pPr>
            <a:r>
              <a:rPr lang="en-IN" sz="2000" dirty="0">
                <a:sym typeface="Wingdings" panose="05000000000000000000" pitchFamily="2" charset="2"/>
              </a:rPr>
              <a:t>Parsing</a:t>
            </a:r>
          </a:p>
          <a:p>
            <a:pPr marL="457200" lvl="1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	Parses the tokens and identifies whether the code is syntactically correct or not.</a:t>
            </a:r>
          </a:p>
          <a:p>
            <a:pPr marL="457200" lvl="1" indent="0">
              <a:buNone/>
            </a:pPr>
            <a:endParaRPr lang="en-IN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Finally, provides an output to the user or checker whether the code entered is valid or not.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934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CEE796-11D2-EBE5-FF5F-9773CD93C6B1}"/>
              </a:ext>
            </a:extLst>
          </p:cNvPr>
          <p:cNvSpPr txBox="1"/>
          <p:nvPr/>
        </p:nvSpPr>
        <p:spPr>
          <a:xfrm>
            <a:off x="905069" y="1791478"/>
            <a:ext cx="10338319" cy="4960775"/>
          </a:xfrm>
          <a:prstGeom prst="rect">
            <a:avLst/>
          </a:prstGeom>
          <a:solidFill>
            <a:srgbClr val="0A101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2A8A2-918A-A86C-F5BA-19BC73D5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" y="105747"/>
            <a:ext cx="10131425" cy="771331"/>
          </a:xfrm>
        </p:spPr>
        <p:txBody>
          <a:bodyPr/>
          <a:lstStyle/>
          <a:p>
            <a:r>
              <a:rPr lang="en-IN" b="1" dirty="0"/>
              <a:t>TOKENIZATION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6C90A-A4DF-69E7-75EA-6D716FDE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38" y="1985701"/>
            <a:ext cx="5248275" cy="145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7192A-880D-30D3-6432-A0F4096B65C3}"/>
              </a:ext>
            </a:extLst>
          </p:cNvPr>
          <p:cNvSpPr txBox="1"/>
          <p:nvPr/>
        </p:nvSpPr>
        <p:spPr>
          <a:xfrm>
            <a:off x="646663" y="1108695"/>
            <a:ext cx="1285875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SAMPLE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723C5-0902-CE89-5A4E-046E2FA3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538" y="3504518"/>
            <a:ext cx="832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AFF8-6448-4ED9-2C4E-B24C8367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12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AUTHENTICATION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472B-E0DE-F29D-9BEB-89A2A73B0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75000"/>
            </a:schemeClr>
          </a:solidFill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Every RULE ADDER and RULE CHECKER is required to register and subsequently login to the validation component. 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Register/Login modules for adder and checker will be different. Adder can add rules only after login whereas checker can test the code only after login.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authentication module is necessary in order to prevent unauthorised access to the rule editor.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356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01E5-0EDE-CEB1-5F1A-B32E8E94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8653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ENCODING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2E46-8889-23A0-155B-948EDEACFE2D}"/>
              </a:ext>
            </a:extLst>
          </p:cNvPr>
          <p:cNvSpPr txBox="1">
            <a:spLocks/>
          </p:cNvSpPr>
          <p:nvPr/>
        </p:nvSpPr>
        <p:spPr>
          <a:xfrm>
            <a:off x="685801" y="1418253"/>
            <a:ext cx="10131425" cy="50665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To enhance security, the validated code can be converted into a secure encrypted hash using base-64 encryption 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NOTE that the CONVERT TO HASH option is provided ONLY after the code has been successfully validated. For the invalid code, the option will remain frozen on the client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n>
                <a:solidFill>
                  <a:srgbClr val="6C5C8D"/>
                </a:solidFill>
              </a:ln>
              <a:solidFill>
                <a:srgbClr val="634F8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Now, once hash is generated for the code, it will be stored in the database which can be utilized for further applications such as data transfer, merging different modules,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Decoding option will be provided to the user in the form of a checkbox on the top where the encrypted hash will be decoded back to the original code.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0" indent="0">
              <a:buFont typeface="Arial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231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77A-1AF2-C38D-EB1E-9327BEF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2" y="260635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49672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800</TotalTime>
  <Words>649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Celestial</vt:lpstr>
      <vt:lpstr>RULE FRAMEWORK EDITOR</vt:lpstr>
      <vt:lpstr>Introduction</vt:lpstr>
      <vt:lpstr>Conditional constructs</vt:lpstr>
      <vt:lpstr>BASIC STRUCTURE</vt:lpstr>
      <vt:lpstr>VALIDATOR</vt:lpstr>
      <vt:lpstr>TOKENIZATION SAMPLES</vt:lpstr>
      <vt:lpstr>AUTHENTICATION MODULES</vt:lpstr>
      <vt:lpstr>ENCODING MODULE</vt:lpstr>
      <vt:lpstr>SCREENSHOTS</vt:lpstr>
      <vt:lpstr>START PAGE</vt:lpstr>
      <vt:lpstr>ADDER SIGNUP AND LOGIN</vt:lpstr>
      <vt:lpstr>ADDER HOME </vt:lpstr>
      <vt:lpstr>ADD RULE POPUP</vt:lpstr>
      <vt:lpstr>CHECKER LOGIN</vt:lpstr>
      <vt:lpstr>CHECKER SIGNUP </vt:lpstr>
      <vt:lpstr> CHECKER HOME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CODE &amp; RULE VALIDATOR</dc:title>
  <dc:creator>Nerj Asdev</dc:creator>
  <cp:lastModifiedBy>Neeraj Asdev</cp:lastModifiedBy>
  <cp:revision>39</cp:revision>
  <dcterms:created xsi:type="dcterms:W3CDTF">2022-10-28T10:41:13Z</dcterms:created>
  <dcterms:modified xsi:type="dcterms:W3CDTF">2022-11-29T11:10:04Z</dcterms:modified>
</cp:coreProperties>
</file>