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FDD7-900A-3FC6-64D8-050B6A3827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3E7E20-F9BB-BA95-FB2D-37DE1B1821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8C5EA7-2CBA-9DEB-4D0B-8D75DB0F0EAE}"/>
              </a:ext>
            </a:extLst>
          </p:cNvPr>
          <p:cNvSpPr>
            <a:spLocks noGrp="1"/>
          </p:cNvSpPr>
          <p:nvPr>
            <p:ph type="dt" sz="half" idx="10"/>
          </p:nvPr>
        </p:nvSpPr>
        <p:spPr/>
        <p:txBody>
          <a:bodyPr/>
          <a:lstStyle/>
          <a:p>
            <a:fld id="{C035AC75-DE3D-4506-B4C0-DD4515CD5180}" type="datetimeFigureOut">
              <a:rPr lang="en-IN" smtClean="0"/>
              <a:t>19-04-2023</a:t>
            </a:fld>
            <a:endParaRPr lang="en-IN"/>
          </a:p>
        </p:txBody>
      </p:sp>
      <p:sp>
        <p:nvSpPr>
          <p:cNvPr id="5" name="Footer Placeholder 4">
            <a:extLst>
              <a:ext uri="{FF2B5EF4-FFF2-40B4-BE49-F238E27FC236}">
                <a16:creationId xmlns:a16="http://schemas.microsoft.com/office/drawing/2014/main" id="{CB321E16-E05A-7F61-F72F-A36E84615D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DB6B98-5CE4-0EB2-B207-C6BAF5E814F0}"/>
              </a:ext>
            </a:extLst>
          </p:cNvPr>
          <p:cNvSpPr>
            <a:spLocks noGrp="1"/>
          </p:cNvSpPr>
          <p:nvPr>
            <p:ph type="sldNum" sz="quarter" idx="12"/>
          </p:nvPr>
        </p:nvSpPr>
        <p:spPr/>
        <p:txBody>
          <a:bodyPr/>
          <a:lstStyle/>
          <a:p>
            <a:fld id="{EC144305-1B67-4F59-ABAF-B2474800371A}" type="slidenum">
              <a:rPr lang="en-IN" smtClean="0"/>
              <a:t>‹#›</a:t>
            </a:fld>
            <a:endParaRPr lang="en-IN"/>
          </a:p>
        </p:txBody>
      </p:sp>
    </p:spTree>
    <p:extLst>
      <p:ext uri="{BB962C8B-B14F-4D97-AF65-F5344CB8AC3E}">
        <p14:creationId xmlns:p14="http://schemas.microsoft.com/office/powerpoint/2010/main" val="169348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1BC3-8906-7A36-F6C4-719E8E66FB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273A88-6C73-8AE2-B7EB-EF3CFF36A5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CF1506-ADC1-970D-3388-8660B9DBCE00}"/>
              </a:ext>
            </a:extLst>
          </p:cNvPr>
          <p:cNvSpPr>
            <a:spLocks noGrp="1"/>
          </p:cNvSpPr>
          <p:nvPr>
            <p:ph type="dt" sz="half" idx="10"/>
          </p:nvPr>
        </p:nvSpPr>
        <p:spPr/>
        <p:txBody>
          <a:bodyPr/>
          <a:lstStyle/>
          <a:p>
            <a:fld id="{C035AC75-DE3D-4506-B4C0-DD4515CD5180}" type="datetimeFigureOut">
              <a:rPr lang="en-IN" smtClean="0"/>
              <a:t>19-04-2023</a:t>
            </a:fld>
            <a:endParaRPr lang="en-IN"/>
          </a:p>
        </p:txBody>
      </p:sp>
      <p:sp>
        <p:nvSpPr>
          <p:cNvPr id="5" name="Footer Placeholder 4">
            <a:extLst>
              <a:ext uri="{FF2B5EF4-FFF2-40B4-BE49-F238E27FC236}">
                <a16:creationId xmlns:a16="http://schemas.microsoft.com/office/drawing/2014/main" id="{D11E2A02-C325-D011-4A9D-DE9964EF56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F157F6-320F-0F90-E550-B53E70567443}"/>
              </a:ext>
            </a:extLst>
          </p:cNvPr>
          <p:cNvSpPr>
            <a:spLocks noGrp="1"/>
          </p:cNvSpPr>
          <p:nvPr>
            <p:ph type="sldNum" sz="quarter" idx="12"/>
          </p:nvPr>
        </p:nvSpPr>
        <p:spPr/>
        <p:txBody>
          <a:bodyPr/>
          <a:lstStyle/>
          <a:p>
            <a:fld id="{EC144305-1B67-4F59-ABAF-B2474800371A}" type="slidenum">
              <a:rPr lang="en-IN" smtClean="0"/>
              <a:t>‹#›</a:t>
            </a:fld>
            <a:endParaRPr lang="en-IN"/>
          </a:p>
        </p:txBody>
      </p:sp>
    </p:spTree>
    <p:extLst>
      <p:ext uri="{BB962C8B-B14F-4D97-AF65-F5344CB8AC3E}">
        <p14:creationId xmlns:p14="http://schemas.microsoft.com/office/powerpoint/2010/main" val="2742086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54250B-2BB4-A1FC-8817-97811F3E85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4C5875-34F4-1FE1-CF3F-02B791EFB8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CB1266-70E6-56FD-59D0-C60E21DD042E}"/>
              </a:ext>
            </a:extLst>
          </p:cNvPr>
          <p:cNvSpPr>
            <a:spLocks noGrp="1"/>
          </p:cNvSpPr>
          <p:nvPr>
            <p:ph type="dt" sz="half" idx="10"/>
          </p:nvPr>
        </p:nvSpPr>
        <p:spPr/>
        <p:txBody>
          <a:bodyPr/>
          <a:lstStyle/>
          <a:p>
            <a:fld id="{C035AC75-DE3D-4506-B4C0-DD4515CD5180}" type="datetimeFigureOut">
              <a:rPr lang="en-IN" smtClean="0"/>
              <a:t>19-04-2023</a:t>
            </a:fld>
            <a:endParaRPr lang="en-IN"/>
          </a:p>
        </p:txBody>
      </p:sp>
      <p:sp>
        <p:nvSpPr>
          <p:cNvPr id="5" name="Footer Placeholder 4">
            <a:extLst>
              <a:ext uri="{FF2B5EF4-FFF2-40B4-BE49-F238E27FC236}">
                <a16:creationId xmlns:a16="http://schemas.microsoft.com/office/drawing/2014/main" id="{A3BD7679-685E-6FA7-1C32-D219364759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C8819F-E88C-E8FD-7760-822E005F97B5}"/>
              </a:ext>
            </a:extLst>
          </p:cNvPr>
          <p:cNvSpPr>
            <a:spLocks noGrp="1"/>
          </p:cNvSpPr>
          <p:nvPr>
            <p:ph type="sldNum" sz="quarter" idx="12"/>
          </p:nvPr>
        </p:nvSpPr>
        <p:spPr/>
        <p:txBody>
          <a:bodyPr/>
          <a:lstStyle/>
          <a:p>
            <a:fld id="{EC144305-1B67-4F59-ABAF-B2474800371A}" type="slidenum">
              <a:rPr lang="en-IN" smtClean="0"/>
              <a:t>‹#›</a:t>
            </a:fld>
            <a:endParaRPr lang="en-IN"/>
          </a:p>
        </p:txBody>
      </p:sp>
    </p:spTree>
    <p:extLst>
      <p:ext uri="{BB962C8B-B14F-4D97-AF65-F5344CB8AC3E}">
        <p14:creationId xmlns:p14="http://schemas.microsoft.com/office/powerpoint/2010/main" val="19036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26C1-1BA5-68E8-8898-475DA213D3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AE717F-F7BA-63A4-D984-83522F42B8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5A9EA2-ADBA-E9BD-2C98-84014F946437}"/>
              </a:ext>
            </a:extLst>
          </p:cNvPr>
          <p:cNvSpPr>
            <a:spLocks noGrp="1"/>
          </p:cNvSpPr>
          <p:nvPr>
            <p:ph type="dt" sz="half" idx="10"/>
          </p:nvPr>
        </p:nvSpPr>
        <p:spPr/>
        <p:txBody>
          <a:bodyPr/>
          <a:lstStyle/>
          <a:p>
            <a:fld id="{C035AC75-DE3D-4506-B4C0-DD4515CD5180}" type="datetimeFigureOut">
              <a:rPr lang="en-IN" smtClean="0"/>
              <a:t>19-04-2023</a:t>
            </a:fld>
            <a:endParaRPr lang="en-IN"/>
          </a:p>
        </p:txBody>
      </p:sp>
      <p:sp>
        <p:nvSpPr>
          <p:cNvPr id="5" name="Footer Placeholder 4">
            <a:extLst>
              <a:ext uri="{FF2B5EF4-FFF2-40B4-BE49-F238E27FC236}">
                <a16:creationId xmlns:a16="http://schemas.microsoft.com/office/drawing/2014/main" id="{A03C5610-DB53-5023-4642-285951151B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038CD2-91D2-1B6C-26A6-6A6D334AD174}"/>
              </a:ext>
            </a:extLst>
          </p:cNvPr>
          <p:cNvSpPr>
            <a:spLocks noGrp="1"/>
          </p:cNvSpPr>
          <p:nvPr>
            <p:ph type="sldNum" sz="quarter" idx="12"/>
          </p:nvPr>
        </p:nvSpPr>
        <p:spPr/>
        <p:txBody>
          <a:bodyPr/>
          <a:lstStyle/>
          <a:p>
            <a:fld id="{EC144305-1B67-4F59-ABAF-B2474800371A}" type="slidenum">
              <a:rPr lang="en-IN" smtClean="0"/>
              <a:t>‹#›</a:t>
            </a:fld>
            <a:endParaRPr lang="en-IN"/>
          </a:p>
        </p:txBody>
      </p:sp>
    </p:spTree>
    <p:extLst>
      <p:ext uri="{BB962C8B-B14F-4D97-AF65-F5344CB8AC3E}">
        <p14:creationId xmlns:p14="http://schemas.microsoft.com/office/powerpoint/2010/main" val="694989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9077E-8F47-18F8-A5CD-ECB819B887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34CA7B-B38A-88B0-B9E8-B1FFB9FE2B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DC4FDF-2121-5D42-EF95-A1DDDCF7FF97}"/>
              </a:ext>
            </a:extLst>
          </p:cNvPr>
          <p:cNvSpPr>
            <a:spLocks noGrp="1"/>
          </p:cNvSpPr>
          <p:nvPr>
            <p:ph type="dt" sz="half" idx="10"/>
          </p:nvPr>
        </p:nvSpPr>
        <p:spPr/>
        <p:txBody>
          <a:bodyPr/>
          <a:lstStyle/>
          <a:p>
            <a:fld id="{C035AC75-DE3D-4506-B4C0-DD4515CD5180}" type="datetimeFigureOut">
              <a:rPr lang="en-IN" smtClean="0"/>
              <a:t>19-04-2023</a:t>
            </a:fld>
            <a:endParaRPr lang="en-IN"/>
          </a:p>
        </p:txBody>
      </p:sp>
      <p:sp>
        <p:nvSpPr>
          <p:cNvPr id="5" name="Footer Placeholder 4">
            <a:extLst>
              <a:ext uri="{FF2B5EF4-FFF2-40B4-BE49-F238E27FC236}">
                <a16:creationId xmlns:a16="http://schemas.microsoft.com/office/drawing/2014/main" id="{D2B99499-E8A7-8800-813F-B2FB4859AB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6159B0-18AF-4847-013F-470300EFF0AD}"/>
              </a:ext>
            </a:extLst>
          </p:cNvPr>
          <p:cNvSpPr>
            <a:spLocks noGrp="1"/>
          </p:cNvSpPr>
          <p:nvPr>
            <p:ph type="sldNum" sz="quarter" idx="12"/>
          </p:nvPr>
        </p:nvSpPr>
        <p:spPr/>
        <p:txBody>
          <a:bodyPr/>
          <a:lstStyle/>
          <a:p>
            <a:fld id="{EC144305-1B67-4F59-ABAF-B2474800371A}" type="slidenum">
              <a:rPr lang="en-IN" smtClean="0"/>
              <a:t>‹#›</a:t>
            </a:fld>
            <a:endParaRPr lang="en-IN"/>
          </a:p>
        </p:txBody>
      </p:sp>
    </p:spTree>
    <p:extLst>
      <p:ext uri="{BB962C8B-B14F-4D97-AF65-F5344CB8AC3E}">
        <p14:creationId xmlns:p14="http://schemas.microsoft.com/office/powerpoint/2010/main" val="1434695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AD1F-8BAF-D402-A5A5-74AAACD539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243244-EE7D-92F1-20FC-D4ABF396CB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E0B891-60C0-E9D8-86A8-99700A9805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C72AA3-DF24-8813-41C7-F4294CDD491B}"/>
              </a:ext>
            </a:extLst>
          </p:cNvPr>
          <p:cNvSpPr>
            <a:spLocks noGrp="1"/>
          </p:cNvSpPr>
          <p:nvPr>
            <p:ph type="dt" sz="half" idx="10"/>
          </p:nvPr>
        </p:nvSpPr>
        <p:spPr/>
        <p:txBody>
          <a:bodyPr/>
          <a:lstStyle/>
          <a:p>
            <a:fld id="{C035AC75-DE3D-4506-B4C0-DD4515CD5180}" type="datetimeFigureOut">
              <a:rPr lang="en-IN" smtClean="0"/>
              <a:t>19-04-2023</a:t>
            </a:fld>
            <a:endParaRPr lang="en-IN"/>
          </a:p>
        </p:txBody>
      </p:sp>
      <p:sp>
        <p:nvSpPr>
          <p:cNvPr id="6" name="Footer Placeholder 5">
            <a:extLst>
              <a:ext uri="{FF2B5EF4-FFF2-40B4-BE49-F238E27FC236}">
                <a16:creationId xmlns:a16="http://schemas.microsoft.com/office/drawing/2014/main" id="{E39250D4-6538-0106-6A69-63B7486CBF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9B5F9F-43C2-794A-7154-FF27FD354A8E}"/>
              </a:ext>
            </a:extLst>
          </p:cNvPr>
          <p:cNvSpPr>
            <a:spLocks noGrp="1"/>
          </p:cNvSpPr>
          <p:nvPr>
            <p:ph type="sldNum" sz="quarter" idx="12"/>
          </p:nvPr>
        </p:nvSpPr>
        <p:spPr/>
        <p:txBody>
          <a:bodyPr/>
          <a:lstStyle/>
          <a:p>
            <a:fld id="{EC144305-1B67-4F59-ABAF-B2474800371A}" type="slidenum">
              <a:rPr lang="en-IN" smtClean="0"/>
              <a:t>‹#›</a:t>
            </a:fld>
            <a:endParaRPr lang="en-IN"/>
          </a:p>
        </p:txBody>
      </p:sp>
    </p:spTree>
    <p:extLst>
      <p:ext uri="{BB962C8B-B14F-4D97-AF65-F5344CB8AC3E}">
        <p14:creationId xmlns:p14="http://schemas.microsoft.com/office/powerpoint/2010/main" val="3724921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9BA87-AF3C-0255-0606-0B169E62E4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F697DC-E9A7-2D29-435E-5F0A0E68D7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FF3D71-9F00-A0E8-A7C6-0445042863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80FE2D-8051-1F6B-680A-B6A1E2D0ED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0CAB60-1B1A-18D7-526B-6934923C35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0FF51E-BFDE-9E7E-C8F7-C676D0DDB612}"/>
              </a:ext>
            </a:extLst>
          </p:cNvPr>
          <p:cNvSpPr>
            <a:spLocks noGrp="1"/>
          </p:cNvSpPr>
          <p:nvPr>
            <p:ph type="dt" sz="half" idx="10"/>
          </p:nvPr>
        </p:nvSpPr>
        <p:spPr/>
        <p:txBody>
          <a:bodyPr/>
          <a:lstStyle/>
          <a:p>
            <a:fld id="{C035AC75-DE3D-4506-B4C0-DD4515CD5180}" type="datetimeFigureOut">
              <a:rPr lang="en-IN" smtClean="0"/>
              <a:t>19-04-2023</a:t>
            </a:fld>
            <a:endParaRPr lang="en-IN"/>
          </a:p>
        </p:txBody>
      </p:sp>
      <p:sp>
        <p:nvSpPr>
          <p:cNvPr id="8" name="Footer Placeholder 7">
            <a:extLst>
              <a:ext uri="{FF2B5EF4-FFF2-40B4-BE49-F238E27FC236}">
                <a16:creationId xmlns:a16="http://schemas.microsoft.com/office/drawing/2014/main" id="{D92C34A3-7B8C-3F06-B371-4D2206D249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AC2609-AAF2-0843-68F8-E935F7E0CFB9}"/>
              </a:ext>
            </a:extLst>
          </p:cNvPr>
          <p:cNvSpPr>
            <a:spLocks noGrp="1"/>
          </p:cNvSpPr>
          <p:nvPr>
            <p:ph type="sldNum" sz="quarter" idx="12"/>
          </p:nvPr>
        </p:nvSpPr>
        <p:spPr/>
        <p:txBody>
          <a:bodyPr/>
          <a:lstStyle/>
          <a:p>
            <a:fld id="{EC144305-1B67-4F59-ABAF-B2474800371A}" type="slidenum">
              <a:rPr lang="en-IN" smtClean="0"/>
              <a:t>‹#›</a:t>
            </a:fld>
            <a:endParaRPr lang="en-IN"/>
          </a:p>
        </p:txBody>
      </p:sp>
    </p:spTree>
    <p:extLst>
      <p:ext uri="{BB962C8B-B14F-4D97-AF65-F5344CB8AC3E}">
        <p14:creationId xmlns:p14="http://schemas.microsoft.com/office/powerpoint/2010/main" val="294643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43A7-E287-5E98-2F7A-8ED8EA2C1D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FF92B5-E319-4716-639E-97D74C5B1AAE}"/>
              </a:ext>
            </a:extLst>
          </p:cNvPr>
          <p:cNvSpPr>
            <a:spLocks noGrp="1"/>
          </p:cNvSpPr>
          <p:nvPr>
            <p:ph type="dt" sz="half" idx="10"/>
          </p:nvPr>
        </p:nvSpPr>
        <p:spPr/>
        <p:txBody>
          <a:bodyPr/>
          <a:lstStyle/>
          <a:p>
            <a:fld id="{C035AC75-DE3D-4506-B4C0-DD4515CD5180}" type="datetimeFigureOut">
              <a:rPr lang="en-IN" smtClean="0"/>
              <a:t>19-04-2023</a:t>
            </a:fld>
            <a:endParaRPr lang="en-IN"/>
          </a:p>
        </p:txBody>
      </p:sp>
      <p:sp>
        <p:nvSpPr>
          <p:cNvPr id="4" name="Footer Placeholder 3">
            <a:extLst>
              <a:ext uri="{FF2B5EF4-FFF2-40B4-BE49-F238E27FC236}">
                <a16:creationId xmlns:a16="http://schemas.microsoft.com/office/drawing/2014/main" id="{4DAB5FF2-C5E5-42A9-41B7-0E94692DC4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CA8013-EE4D-CF2A-E9DC-E5FF53ADD43F}"/>
              </a:ext>
            </a:extLst>
          </p:cNvPr>
          <p:cNvSpPr>
            <a:spLocks noGrp="1"/>
          </p:cNvSpPr>
          <p:nvPr>
            <p:ph type="sldNum" sz="quarter" idx="12"/>
          </p:nvPr>
        </p:nvSpPr>
        <p:spPr/>
        <p:txBody>
          <a:bodyPr/>
          <a:lstStyle/>
          <a:p>
            <a:fld id="{EC144305-1B67-4F59-ABAF-B2474800371A}" type="slidenum">
              <a:rPr lang="en-IN" smtClean="0"/>
              <a:t>‹#›</a:t>
            </a:fld>
            <a:endParaRPr lang="en-IN"/>
          </a:p>
        </p:txBody>
      </p:sp>
    </p:spTree>
    <p:extLst>
      <p:ext uri="{BB962C8B-B14F-4D97-AF65-F5344CB8AC3E}">
        <p14:creationId xmlns:p14="http://schemas.microsoft.com/office/powerpoint/2010/main" val="2467574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9E991E-269C-8E63-8259-DD0DD525FC64}"/>
              </a:ext>
            </a:extLst>
          </p:cNvPr>
          <p:cNvSpPr>
            <a:spLocks noGrp="1"/>
          </p:cNvSpPr>
          <p:nvPr>
            <p:ph type="dt" sz="half" idx="10"/>
          </p:nvPr>
        </p:nvSpPr>
        <p:spPr/>
        <p:txBody>
          <a:bodyPr/>
          <a:lstStyle/>
          <a:p>
            <a:fld id="{C035AC75-DE3D-4506-B4C0-DD4515CD5180}" type="datetimeFigureOut">
              <a:rPr lang="en-IN" smtClean="0"/>
              <a:t>19-04-2023</a:t>
            </a:fld>
            <a:endParaRPr lang="en-IN"/>
          </a:p>
        </p:txBody>
      </p:sp>
      <p:sp>
        <p:nvSpPr>
          <p:cNvPr id="3" name="Footer Placeholder 2">
            <a:extLst>
              <a:ext uri="{FF2B5EF4-FFF2-40B4-BE49-F238E27FC236}">
                <a16:creationId xmlns:a16="http://schemas.microsoft.com/office/drawing/2014/main" id="{30D03BCC-C6D9-3BC1-4829-5E0C8810B6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191923-095D-6BA7-C7CF-5CE6EF47887A}"/>
              </a:ext>
            </a:extLst>
          </p:cNvPr>
          <p:cNvSpPr>
            <a:spLocks noGrp="1"/>
          </p:cNvSpPr>
          <p:nvPr>
            <p:ph type="sldNum" sz="quarter" idx="12"/>
          </p:nvPr>
        </p:nvSpPr>
        <p:spPr/>
        <p:txBody>
          <a:bodyPr/>
          <a:lstStyle/>
          <a:p>
            <a:fld id="{EC144305-1B67-4F59-ABAF-B2474800371A}" type="slidenum">
              <a:rPr lang="en-IN" smtClean="0"/>
              <a:t>‹#›</a:t>
            </a:fld>
            <a:endParaRPr lang="en-IN"/>
          </a:p>
        </p:txBody>
      </p:sp>
    </p:spTree>
    <p:extLst>
      <p:ext uri="{BB962C8B-B14F-4D97-AF65-F5344CB8AC3E}">
        <p14:creationId xmlns:p14="http://schemas.microsoft.com/office/powerpoint/2010/main" val="391273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D6E9D-E2AF-A22F-BF18-524564C3CC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1089AD-CC34-6EDF-9BB3-8705200BDB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27561C-ECE8-CE74-3570-573012AA1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59D3C8-46DB-2DB1-19CA-22F79CD4C72A}"/>
              </a:ext>
            </a:extLst>
          </p:cNvPr>
          <p:cNvSpPr>
            <a:spLocks noGrp="1"/>
          </p:cNvSpPr>
          <p:nvPr>
            <p:ph type="dt" sz="half" idx="10"/>
          </p:nvPr>
        </p:nvSpPr>
        <p:spPr/>
        <p:txBody>
          <a:bodyPr/>
          <a:lstStyle/>
          <a:p>
            <a:fld id="{C035AC75-DE3D-4506-B4C0-DD4515CD5180}" type="datetimeFigureOut">
              <a:rPr lang="en-IN" smtClean="0"/>
              <a:t>19-04-2023</a:t>
            </a:fld>
            <a:endParaRPr lang="en-IN"/>
          </a:p>
        </p:txBody>
      </p:sp>
      <p:sp>
        <p:nvSpPr>
          <p:cNvPr id="6" name="Footer Placeholder 5">
            <a:extLst>
              <a:ext uri="{FF2B5EF4-FFF2-40B4-BE49-F238E27FC236}">
                <a16:creationId xmlns:a16="http://schemas.microsoft.com/office/drawing/2014/main" id="{E8B34D80-BFC9-1243-3063-8E5FE99300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AA510F-B77C-223F-8A80-AABF99E48583}"/>
              </a:ext>
            </a:extLst>
          </p:cNvPr>
          <p:cNvSpPr>
            <a:spLocks noGrp="1"/>
          </p:cNvSpPr>
          <p:nvPr>
            <p:ph type="sldNum" sz="quarter" idx="12"/>
          </p:nvPr>
        </p:nvSpPr>
        <p:spPr/>
        <p:txBody>
          <a:bodyPr/>
          <a:lstStyle/>
          <a:p>
            <a:fld id="{EC144305-1B67-4F59-ABAF-B2474800371A}" type="slidenum">
              <a:rPr lang="en-IN" smtClean="0"/>
              <a:t>‹#›</a:t>
            </a:fld>
            <a:endParaRPr lang="en-IN"/>
          </a:p>
        </p:txBody>
      </p:sp>
    </p:spTree>
    <p:extLst>
      <p:ext uri="{BB962C8B-B14F-4D97-AF65-F5344CB8AC3E}">
        <p14:creationId xmlns:p14="http://schemas.microsoft.com/office/powerpoint/2010/main" val="4042723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237E-9299-B138-33ED-58E8D91768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101564-A9E8-69F3-0EA8-3019972AE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745932-8BBF-C646-4A63-595ED11015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487472-E2CD-5984-0699-F905321F9EFA}"/>
              </a:ext>
            </a:extLst>
          </p:cNvPr>
          <p:cNvSpPr>
            <a:spLocks noGrp="1"/>
          </p:cNvSpPr>
          <p:nvPr>
            <p:ph type="dt" sz="half" idx="10"/>
          </p:nvPr>
        </p:nvSpPr>
        <p:spPr/>
        <p:txBody>
          <a:bodyPr/>
          <a:lstStyle/>
          <a:p>
            <a:fld id="{C035AC75-DE3D-4506-B4C0-DD4515CD5180}" type="datetimeFigureOut">
              <a:rPr lang="en-IN" smtClean="0"/>
              <a:t>19-04-2023</a:t>
            </a:fld>
            <a:endParaRPr lang="en-IN"/>
          </a:p>
        </p:txBody>
      </p:sp>
      <p:sp>
        <p:nvSpPr>
          <p:cNvPr id="6" name="Footer Placeholder 5">
            <a:extLst>
              <a:ext uri="{FF2B5EF4-FFF2-40B4-BE49-F238E27FC236}">
                <a16:creationId xmlns:a16="http://schemas.microsoft.com/office/drawing/2014/main" id="{932BAB55-A9DB-E4FF-3A0D-784AAFAA69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F686B8-21C6-E221-426A-7D3BDFD2F609}"/>
              </a:ext>
            </a:extLst>
          </p:cNvPr>
          <p:cNvSpPr>
            <a:spLocks noGrp="1"/>
          </p:cNvSpPr>
          <p:nvPr>
            <p:ph type="sldNum" sz="quarter" idx="12"/>
          </p:nvPr>
        </p:nvSpPr>
        <p:spPr/>
        <p:txBody>
          <a:bodyPr/>
          <a:lstStyle/>
          <a:p>
            <a:fld id="{EC144305-1B67-4F59-ABAF-B2474800371A}" type="slidenum">
              <a:rPr lang="en-IN" smtClean="0"/>
              <a:t>‹#›</a:t>
            </a:fld>
            <a:endParaRPr lang="en-IN"/>
          </a:p>
        </p:txBody>
      </p:sp>
    </p:spTree>
    <p:extLst>
      <p:ext uri="{BB962C8B-B14F-4D97-AF65-F5344CB8AC3E}">
        <p14:creationId xmlns:p14="http://schemas.microsoft.com/office/powerpoint/2010/main" val="4248596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846A90-6ED4-A3FC-3AD3-1319CB3D28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D55F4F-0EA3-4049-767D-16605BDC0C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21D1CB-940F-28EE-FF14-8A64BE828C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5AC75-DE3D-4506-B4C0-DD4515CD5180}" type="datetimeFigureOut">
              <a:rPr lang="en-IN" smtClean="0"/>
              <a:t>19-04-2023</a:t>
            </a:fld>
            <a:endParaRPr lang="en-IN"/>
          </a:p>
        </p:txBody>
      </p:sp>
      <p:sp>
        <p:nvSpPr>
          <p:cNvPr id="5" name="Footer Placeholder 4">
            <a:extLst>
              <a:ext uri="{FF2B5EF4-FFF2-40B4-BE49-F238E27FC236}">
                <a16:creationId xmlns:a16="http://schemas.microsoft.com/office/drawing/2014/main" id="{CD5453A4-6E39-89CC-4481-DFAC3D9696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E470D9-1FE1-8C39-4610-0307A7732B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144305-1B67-4F59-ABAF-B2474800371A}" type="slidenum">
              <a:rPr lang="en-IN" smtClean="0"/>
              <a:t>‹#›</a:t>
            </a:fld>
            <a:endParaRPr lang="en-IN"/>
          </a:p>
        </p:txBody>
      </p:sp>
    </p:spTree>
    <p:extLst>
      <p:ext uri="{BB962C8B-B14F-4D97-AF65-F5344CB8AC3E}">
        <p14:creationId xmlns:p14="http://schemas.microsoft.com/office/powerpoint/2010/main" val="1539039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E915C1-D164-80D1-CE33-3C5FED630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4410" y="324135"/>
            <a:ext cx="2392363" cy="19129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D792F6D-E021-F57B-7313-A23D1ED4C29E}"/>
              </a:ext>
            </a:extLst>
          </p:cNvPr>
          <p:cNvSpPr txBox="1"/>
          <p:nvPr/>
        </p:nvSpPr>
        <p:spPr>
          <a:xfrm>
            <a:off x="3048740" y="2484819"/>
            <a:ext cx="6094520" cy="1431161"/>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Roboto" panose="02000000000000000000" pitchFamily="2" charset="0"/>
                <a:ea typeface="Times New Roman" panose="02020603050405020304" pitchFamily="18" charset="0"/>
              </a:rPr>
              <a:t>PARSHVANATH CHARITABLE TRUST’S</a:t>
            </a:r>
            <a:endParaRPr kumimoji="0" lang="en-US" altLang="zh-CN" sz="1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tabLst/>
            </a:pPr>
            <a:r>
              <a:rPr lang="en-US" altLang="zh-CN" b="1" dirty="0">
                <a:latin typeface="Arial" panose="020B0604020202020204" pitchFamily="34" charset="0"/>
                <a:ea typeface="Times New Roman" panose="02020603050405020304" pitchFamily="18" charset="0"/>
              </a:rPr>
              <a:t>A.P</a:t>
            </a:r>
            <a:r>
              <a:rPr kumimoji="0" lang="en-US" altLang="zh-CN" sz="2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Shah Institute of Technology</a:t>
            </a:r>
            <a:endParaRPr kumimoji="0" lang="en-US" altLang="zh-CN" sz="10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Thane, 400615</a:t>
            </a:r>
            <a:endParaRPr kumimoji="0" lang="en-US" altLang="zh-CN" sz="10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Academic Year</a:t>
            </a:r>
            <a:r>
              <a:rPr kumimoji="0" lang="en-US" altLang="zh-CN"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zh-CN"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2022-23</a:t>
            </a:r>
            <a:endParaRPr kumimoji="0" lang="en-US" altLang="zh-CN" sz="10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Department of Computer Engineering</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2863E8B3-1460-4278-9ED2-2E931C99FCE1}"/>
              </a:ext>
            </a:extLst>
          </p:cNvPr>
          <p:cNvSpPr txBox="1"/>
          <p:nvPr/>
        </p:nvSpPr>
        <p:spPr>
          <a:xfrm>
            <a:off x="3048740" y="4049087"/>
            <a:ext cx="6094520" cy="1754326"/>
          </a:xfrm>
          <a:prstGeom prst="rect">
            <a:avLst/>
          </a:prstGeom>
          <a:noFill/>
        </p:spPr>
        <p:txBody>
          <a:bodyPr wrap="square">
            <a:spAutoFit/>
          </a:bodyPr>
          <a:lstStyle/>
          <a:p>
            <a:pPr marL="0" indent="0" algn="ctr">
              <a:buNone/>
            </a:pPr>
            <a:r>
              <a:rPr lang="en-US" b="1" dirty="0">
                <a:latin typeface="Times New Roman" panose="02020603050405020304" pitchFamily="18" charset="0"/>
                <a:cs typeface="Times New Roman" panose="02020603050405020304" pitchFamily="18" charset="0"/>
              </a:rPr>
              <a:t>CLOUD COMPUTING MINI PROJECT</a:t>
            </a:r>
          </a:p>
          <a:p>
            <a:pPr marL="0" indent="0" algn="ctr">
              <a:buNone/>
            </a:pPr>
            <a:r>
              <a:rPr lang="en-US" b="1" dirty="0">
                <a:latin typeface="Times New Roman" panose="02020603050405020304" pitchFamily="18" charset="0"/>
                <a:cs typeface="Times New Roman" panose="02020603050405020304" pitchFamily="18" charset="0"/>
              </a:rPr>
              <a:t>PROJECT TITLE:IMAGE VERIFY</a:t>
            </a:r>
          </a:p>
          <a:p>
            <a:pPr marL="0" indent="0" algn="ctr">
              <a:buNone/>
            </a:pPr>
            <a:r>
              <a:rPr lang="en-IN" sz="1800" b="1" dirty="0">
                <a:latin typeface="Times New Roman" panose="02020603050405020304" pitchFamily="18" charset="0"/>
                <a:cs typeface="Times New Roman" panose="02020603050405020304" pitchFamily="18" charset="0"/>
              </a:rPr>
              <a:t>BY</a:t>
            </a:r>
          </a:p>
          <a:p>
            <a:pPr marL="0" indent="0" algn="ctr">
              <a:buNone/>
            </a:pPr>
            <a:r>
              <a:rPr lang="en-IN" sz="1800" b="1" dirty="0">
                <a:latin typeface="Times New Roman" panose="02020603050405020304" pitchFamily="18" charset="0"/>
                <a:cs typeface="Times New Roman" panose="02020603050405020304" pitchFamily="18" charset="0"/>
              </a:rPr>
              <a:t>16 –Adity</a:t>
            </a:r>
            <a:r>
              <a:rPr lang="en-IN" b="1" dirty="0">
                <a:latin typeface="Times New Roman" panose="02020603050405020304" pitchFamily="18" charset="0"/>
                <a:cs typeface="Times New Roman" panose="02020603050405020304" pitchFamily="18" charset="0"/>
              </a:rPr>
              <a:t>a Bhosle</a:t>
            </a:r>
            <a:endParaRPr lang="en-IN" sz="1800" b="1" dirty="0">
              <a:latin typeface="Times New Roman" panose="02020603050405020304" pitchFamily="18" charset="0"/>
              <a:cs typeface="Times New Roman" panose="02020603050405020304" pitchFamily="18" charset="0"/>
            </a:endParaRPr>
          </a:p>
          <a:p>
            <a:pPr marL="0" indent="0" algn="ctr">
              <a:buNone/>
            </a:pPr>
            <a:r>
              <a:rPr lang="en-IN" b="1" dirty="0">
                <a:latin typeface="Times New Roman" panose="02020603050405020304" pitchFamily="18" charset="0"/>
                <a:cs typeface="Times New Roman" panose="02020603050405020304" pitchFamily="18" charset="0"/>
              </a:rPr>
              <a:t>01</a:t>
            </a:r>
            <a:r>
              <a:rPr lang="en-IN" sz="1800" b="1" dirty="0">
                <a:latin typeface="Times New Roman" panose="02020603050405020304" pitchFamily="18" charset="0"/>
                <a:cs typeface="Times New Roman" panose="02020603050405020304" pitchFamily="18" charset="0"/>
              </a:rPr>
              <a:t> –Priyanshu Agarkar</a:t>
            </a:r>
          </a:p>
          <a:p>
            <a:pPr marL="0" indent="0" algn="ctr">
              <a:buNone/>
            </a:pPr>
            <a:r>
              <a:rPr lang="en-IN" b="1" dirty="0">
                <a:latin typeface="Times New Roman" panose="02020603050405020304" pitchFamily="18" charset="0"/>
                <a:cs typeface="Times New Roman" panose="02020603050405020304" pitchFamily="18" charset="0"/>
              </a:rPr>
              <a:t>12</a:t>
            </a:r>
            <a:r>
              <a:rPr lang="en-IN" sz="1800" b="1" dirty="0">
                <a:latin typeface="Times New Roman" panose="02020603050405020304" pitchFamily="18" charset="0"/>
                <a:cs typeface="Times New Roman" panose="02020603050405020304" pitchFamily="18" charset="0"/>
              </a:rPr>
              <a:t> – </a:t>
            </a:r>
            <a:r>
              <a:rPr lang="en-IN" sz="1800" b="1" dirty="0" err="1">
                <a:latin typeface="Times New Roman" panose="02020603050405020304" pitchFamily="18" charset="0"/>
                <a:cs typeface="Times New Roman" panose="02020603050405020304" pitchFamily="18" charset="0"/>
              </a:rPr>
              <a:t>Sampada</a:t>
            </a: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Bhadane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355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F1B79-E4BD-F9FD-6876-9264990E070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 :</a:t>
            </a:r>
            <a:endParaRPr lang="en-IN" dirty="0"/>
          </a:p>
        </p:txBody>
      </p:sp>
      <p:sp>
        <p:nvSpPr>
          <p:cNvPr id="3" name="Content Placeholder 2">
            <a:extLst>
              <a:ext uri="{FF2B5EF4-FFF2-40B4-BE49-F238E27FC236}">
                <a16:creationId xmlns:a16="http://schemas.microsoft.com/office/drawing/2014/main" id="{CC150F05-A158-E64B-0D57-9BB94557B686}"/>
              </a:ext>
            </a:extLst>
          </p:cNvPr>
          <p:cNvSpPr>
            <a:spLocks noGrp="1"/>
          </p:cNvSpPr>
          <p:nvPr>
            <p:ph idx="1"/>
          </p:nvPr>
        </p:nvSpPr>
        <p:spPr/>
        <p:txBody>
          <a:bodyPr/>
          <a:lstStyle/>
          <a:p>
            <a:r>
              <a:rPr lang="en-US" dirty="0"/>
              <a:t>IMAGE VERIFY is a program which verifies the image uploaded on a cloud software and then verifies it on the image saved on the server</a:t>
            </a:r>
          </a:p>
          <a:p>
            <a:r>
              <a:rPr lang="en-US" dirty="0"/>
              <a:t>It identifies the image with 90-95 % </a:t>
            </a:r>
            <a:r>
              <a:rPr lang="en-US" dirty="0" err="1"/>
              <a:t>accuracy.If</a:t>
            </a:r>
            <a:r>
              <a:rPr lang="en-US" dirty="0"/>
              <a:t> it identifies the person as same it will return 1 on the API request we sent</a:t>
            </a:r>
          </a:p>
          <a:p>
            <a:r>
              <a:rPr lang="en-US" dirty="0"/>
              <a:t>This program can further be extended and used for image detection, verification process, object detection and many other process</a:t>
            </a:r>
          </a:p>
          <a:p>
            <a:endParaRPr lang="en-IN" dirty="0"/>
          </a:p>
        </p:txBody>
      </p:sp>
    </p:spTree>
    <p:extLst>
      <p:ext uri="{BB962C8B-B14F-4D97-AF65-F5344CB8AC3E}">
        <p14:creationId xmlns:p14="http://schemas.microsoft.com/office/powerpoint/2010/main" val="4015463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8AAB-340A-02E9-2616-805ED9B4A4E7}"/>
              </a:ext>
            </a:extLst>
          </p:cNvPr>
          <p:cNvSpPr>
            <a:spLocks noGrp="1"/>
          </p:cNvSpPr>
          <p:nvPr>
            <p:ph type="title"/>
          </p:nvPr>
        </p:nvSpPr>
        <p:spPr>
          <a:xfrm>
            <a:off x="838200" y="365125"/>
            <a:ext cx="10515600" cy="728569"/>
          </a:xfrm>
        </p:spPr>
        <p:txBody>
          <a:bodyPr>
            <a:normAutofit/>
          </a:bodyPr>
          <a:lstStyle/>
          <a:p>
            <a:r>
              <a:rPr lang="en-US" dirty="0">
                <a:latin typeface="Times New Roman" panose="02020603050405020304" pitchFamily="18" charset="0"/>
                <a:cs typeface="Times New Roman" panose="02020603050405020304" pitchFamily="18" charset="0"/>
              </a:rPr>
              <a:t>Cloud services used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89883F-8DF2-922F-B7B3-7D6629277382}"/>
              </a:ext>
            </a:extLst>
          </p:cNvPr>
          <p:cNvSpPr>
            <a:spLocks noGrp="1"/>
          </p:cNvSpPr>
          <p:nvPr>
            <p:ph idx="1"/>
          </p:nvPr>
        </p:nvSpPr>
        <p:spPr/>
        <p:txBody>
          <a:bodyPr/>
          <a:lstStyle/>
          <a:p>
            <a:r>
              <a:rPr lang="en-IN" b="0" i="0" dirty="0">
                <a:solidFill>
                  <a:srgbClr val="202124"/>
                </a:solidFill>
                <a:effectLst/>
                <a:latin typeface="Times New Roman" panose="02020603050405020304" pitchFamily="18" charset="0"/>
                <a:cs typeface="Times New Roman" panose="02020603050405020304" pitchFamily="18" charset="0"/>
              </a:rPr>
              <a:t>AWS EC2</a:t>
            </a:r>
            <a:endParaRPr lang="en-US" dirty="0">
              <a:latin typeface="Times New Roman" panose="02020603050405020304" pitchFamily="18" charset="0"/>
              <a:cs typeface="Times New Roman" panose="02020603050405020304" pitchFamily="18" charset="0"/>
            </a:endParaRPr>
          </a:p>
          <a:p>
            <a:r>
              <a:rPr lang="en-IN" b="0" i="0" dirty="0">
                <a:solidFill>
                  <a:srgbClr val="202124"/>
                </a:solidFill>
                <a:effectLst/>
                <a:latin typeface="Times New Roman" panose="02020603050405020304" pitchFamily="18" charset="0"/>
                <a:cs typeface="Times New Roman" panose="02020603050405020304" pitchFamily="18" charset="0"/>
              </a:rPr>
              <a:t>AWS IAM policies and roles</a:t>
            </a:r>
          </a:p>
          <a:p>
            <a:r>
              <a:rPr lang="en-IN" dirty="0">
                <a:latin typeface="Times New Roman" panose="02020603050405020304" pitchFamily="18" charset="0"/>
                <a:cs typeface="Times New Roman" panose="02020603050405020304" pitchFamily="18" charset="0"/>
              </a:rPr>
              <a:t>AWS </a:t>
            </a:r>
            <a:r>
              <a:rPr lang="en-IN" dirty="0" err="1">
                <a:latin typeface="Times New Roman" panose="02020603050405020304" pitchFamily="18" charset="0"/>
                <a:cs typeface="Times New Roman" panose="02020603050405020304" pitchFamily="18" charset="0"/>
              </a:rPr>
              <a:t>Rekognition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523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DCA1-856E-FB57-9191-68F6AADD512A}"/>
              </a:ext>
            </a:extLst>
          </p:cNvPr>
          <p:cNvSpPr>
            <a:spLocks noGrp="1"/>
          </p:cNvSpPr>
          <p:nvPr>
            <p:ph type="title"/>
          </p:nvPr>
        </p:nvSpPr>
        <p:spPr/>
        <p:txBody>
          <a:bodyPr/>
          <a:lstStyle/>
          <a:p>
            <a:r>
              <a:rPr lang="en-US" dirty="0"/>
              <a:t>AWS EC2</a:t>
            </a:r>
            <a:endParaRPr lang="en-IN" dirty="0"/>
          </a:p>
        </p:txBody>
      </p:sp>
      <p:sp>
        <p:nvSpPr>
          <p:cNvPr id="3" name="Content Placeholder 2">
            <a:extLst>
              <a:ext uri="{FF2B5EF4-FFF2-40B4-BE49-F238E27FC236}">
                <a16:creationId xmlns:a16="http://schemas.microsoft.com/office/drawing/2014/main" id="{1CCC749D-AD22-0486-781D-E5FCE8A363C7}"/>
              </a:ext>
            </a:extLst>
          </p:cNvPr>
          <p:cNvSpPr>
            <a:spLocks noGrp="1"/>
          </p:cNvSpPr>
          <p:nvPr>
            <p:ph idx="1"/>
          </p:nvPr>
        </p:nvSpPr>
        <p:spPr/>
        <p:txBody>
          <a:bodyPr>
            <a:normAutofit fontScale="92500"/>
          </a:bodyPr>
          <a:lstStyle/>
          <a:p>
            <a:pPr algn="just"/>
            <a:r>
              <a:rPr lang="en-IN" b="0" i="0" dirty="0">
                <a:effectLst/>
                <a:latin typeface="Söhne"/>
              </a:rPr>
              <a:t>Amazon Elastic Compute Cloud (EC2) is a web service that provides scalable computing capacity in the cloud. It is designed to make web-scale cloud computing easier for developers. EC2 allows you to rent virtual computers, also known as instances, on which you can run your own applications.</a:t>
            </a:r>
          </a:p>
          <a:p>
            <a:pPr algn="just"/>
            <a:r>
              <a:rPr lang="en-IN" b="0" i="0" dirty="0">
                <a:effectLst/>
                <a:latin typeface="Söhne"/>
              </a:rPr>
              <a:t>EC2 instances provide a range of computing capabilities, from small, inexpensive instances that are ideal for low-traffic websites and small applications, to high-performance instances optimized for compute-intensive workloads, such as gaming and scientific simulations.</a:t>
            </a:r>
          </a:p>
          <a:p>
            <a:pPr algn="just"/>
            <a:r>
              <a:rPr lang="en-IN" b="0" i="0" dirty="0">
                <a:effectLst/>
                <a:latin typeface="Söhne"/>
              </a:rPr>
              <a:t>EC2 instances are available in multiple regions around the world, allowing you to place your instances closer to your customers or to meet regulatory requirements.</a:t>
            </a:r>
          </a:p>
          <a:p>
            <a:endParaRPr lang="en-IN" dirty="0"/>
          </a:p>
        </p:txBody>
      </p:sp>
    </p:spTree>
    <p:extLst>
      <p:ext uri="{BB962C8B-B14F-4D97-AF65-F5344CB8AC3E}">
        <p14:creationId xmlns:p14="http://schemas.microsoft.com/office/powerpoint/2010/main" val="203084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4387-5818-25F0-53F8-DAD254862805}"/>
              </a:ext>
            </a:extLst>
          </p:cNvPr>
          <p:cNvSpPr>
            <a:spLocks noGrp="1"/>
          </p:cNvSpPr>
          <p:nvPr>
            <p:ph type="title"/>
          </p:nvPr>
        </p:nvSpPr>
        <p:spPr/>
        <p:txBody>
          <a:bodyPr/>
          <a:lstStyle/>
          <a:p>
            <a:r>
              <a:rPr lang="en-IN" b="0" i="0" dirty="0">
                <a:solidFill>
                  <a:srgbClr val="202124"/>
                </a:solidFill>
                <a:effectLst/>
                <a:latin typeface="Times New Roman" panose="02020603050405020304" pitchFamily="18" charset="0"/>
                <a:cs typeface="Times New Roman" panose="02020603050405020304" pitchFamily="18" charset="0"/>
              </a:rPr>
              <a:t>AWS IAM policies and roles</a:t>
            </a:r>
            <a:endParaRPr lang="en-IN" dirty="0"/>
          </a:p>
        </p:txBody>
      </p:sp>
      <p:sp>
        <p:nvSpPr>
          <p:cNvPr id="3" name="Content Placeholder 2">
            <a:extLst>
              <a:ext uri="{FF2B5EF4-FFF2-40B4-BE49-F238E27FC236}">
                <a16:creationId xmlns:a16="http://schemas.microsoft.com/office/drawing/2014/main" id="{5F13D501-7330-B487-7E04-C298F9B845B0}"/>
              </a:ext>
            </a:extLst>
          </p:cNvPr>
          <p:cNvSpPr>
            <a:spLocks noGrp="1"/>
          </p:cNvSpPr>
          <p:nvPr>
            <p:ph idx="1"/>
          </p:nvPr>
        </p:nvSpPr>
        <p:spPr/>
        <p:txBody>
          <a:bodyPr>
            <a:normAutofit fontScale="92500" lnSpcReduction="20000"/>
          </a:bodyPr>
          <a:lstStyle/>
          <a:p>
            <a:pPr algn="just"/>
            <a:r>
              <a:rPr lang="en-IN" b="0" i="0" dirty="0">
                <a:effectLst/>
                <a:latin typeface="Söhne"/>
              </a:rPr>
              <a:t>AWS Identity and Access Management (IAM) is a service that enables you to manage access to AWS services and resources securely. IAM allows you to create policies that define permissions for users, groups, and roles.</a:t>
            </a:r>
          </a:p>
          <a:p>
            <a:pPr algn="just"/>
            <a:r>
              <a:rPr lang="en-IN" b="0" i="0" dirty="0">
                <a:effectLst/>
                <a:latin typeface="Söhne"/>
              </a:rPr>
              <a:t>IAM policies are JSON documents that specify the permissions for a user, group, or role. A policy can grant or deny permissions to perform specific actions on AWS resources. Policies can be attached to IAM identities (users, groups, or roles) or resources.</a:t>
            </a:r>
          </a:p>
          <a:p>
            <a:pPr algn="just"/>
            <a:r>
              <a:rPr lang="en-IN" b="0" i="0" dirty="0">
                <a:effectLst/>
                <a:latin typeface="Söhne"/>
              </a:rPr>
              <a:t>IAM roles are similar to users, but they don't have permanent credentials and cannot make direct requests to AWS services. Instead, you can assume a role to obtain temporary security credentials that can be used to make requests to AWS services. Roles can be assumed by AWS services, such as EC2 instances, or by IAM users who have been granted permission to assume the role.</a:t>
            </a:r>
          </a:p>
          <a:p>
            <a:endParaRPr lang="en-IN" dirty="0"/>
          </a:p>
        </p:txBody>
      </p:sp>
    </p:spTree>
    <p:extLst>
      <p:ext uri="{BB962C8B-B14F-4D97-AF65-F5344CB8AC3E}">
        <p14:creationId xmlns:p14="http://schemas.microsoft.com/office/powerpoint/2010/main" val="38332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B3DC-E99D-ABC6-B998-F5C8468DB65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AWS </a:t>
            </a:r>
            <a:r>
              <a:rPr lang="en-IN" dirty="0" err="1">
                <a:latin typeface="Times New Roman" panose="02020603050405020304" pitchFamily="18" charset="0"/>
                <a:cs typeface="Times New Roman" panose="02020603050405020304" pitchFamily="18" charset="0"/>
              </a:rPr>
              <a:t>Rekognition</a:t>
            </a:r>
            <a:endParaRPr lang="en-IN" dirty="0"/>
          </a:p>
        </p:txBody>
      </p:sp>
      <p:sp>
        <p:nvSpPr>
          <p:cNvPr id="3" name="Content Placeholder 2">
            <a:extLst>
              <a:ext uri="{FF2B5EF4-FFF2-40B4-BE49-F238E27FC236}">
                <a16:creationId xmlns:a16="http://schemas.microsoft.com/office/drawing/2014/main" id="{D4FE4842-2D91-AFE4-2F17-8D1A50E2825D}"/>
              </a:ext>
            </a:extLst>
          </p:cNvPr>
          <p:cNvSpPr>
            <a:spLocks noGrp="1"/>
          </p:cNvSpPr>
          <p:nvPr>
            <p:ph idx="1"/>
          </p:nvPr>
        </p:nvSpPr>
        <p:spPr/>
        <p:txBody>
          <a:bodyPr>
            <a:normAutofit fontScale="92500" lnSpcReduction="20000"/>
          </a:bodyPr>
          <a:lstStyle/>
          <a:p>
            <a:pPr algn="just"/>
            <a:r>
              <a:rPr lang="en-IN" b="0" i="0" dirty="0">
                <a:effectLst/>
                <a:latin typeface="Söhne"/>
              </a:rPr>
              <a:t>Amazon </a:t>
            </a:r>
            <a:r>
              <a:rPr lang="en-IN" b="0" i="0" dirty="0" err="1">
                <a:effectLst/>
                <a:latin typeface="Söhne"/>
              </a:rPr>
              <a:t>Rekognition</a:t>
            </a:r>
            <a:r>
              <a:rPr lang="en-IN" b="0" i="0" dirty="0">
                <a:effectLst/>
                <a:latin typeface="Söhne"/>
              </a:rPr>
              <a:t> is a deep learning-based image and video analysis service provided by Amazon Web Services (AWS). It allows you to </a:t>
            </a:r>
            <a:r>
              <a:rPr lang="en-IN" b="0" i="0" dirty="0" err="1">
                <a:effectLst/>
                <a:latin typeface="Söhne"/>
              </a:rPr>
              <a:t>analyze</a:t>
            </a:r>
            <a:r>
              <a:rPr lang="en-IN" b="0" i="0" dirty="0">
                <a:effectLst/>
                <a:latin typeface="Söhne"/>
              </a:rPr>
              <a:t> and extract information from images and videos, including objects, people, text, scenes, and activities.</a:t>
            </a:r>
          </a:p>
          <a:p>
            <a:pPr algn="just"/>
            <a:r>
              <a:rPr lang="en-IN" b="0" i="0" dirty="0">
                <a:effectLst/>
                <a:latin typeface="Söhne"/>
              </a:rPr>
              <a:t>With Amazon </a:t>
            </a:r>
            <a:r>
              <a:rPr lang="en-IN" b="0" i="0" dirty="0" err="1">
                <a:effectLst/>
                <a:latin typeface="Söhne"/>
              </a:rPr>
              <a:t>Rekognition</a:t>
            </a:r>
            <a:r>
              <a:rPr lang="en-IN" b="0" i="0" dirty="0">
                <a:effectLst/>
                <a:latin typeface="Söhne"/>
              </a:rPr>
              <a:t>, you can build applications that can recognize and categorize images and videos, detect and track people and faces, detect and recognize text in images, and detect and recognize objects in images and videos. </a:t>
            </a:r>
            <a:r>
              <a:rPr lang="en-IN" b="0" i="0" dirty="0" err="1">
                <a:effectLst/>
                <a:latin typeface="Söhne"/>
              </a:rPr>
              <a:t>Rekognition</a:t>
            </a:r>
            <a:r>
              <a:rPr lang="en-IN" b="0" i="0" dirty="0">
                <a:effectLst/>
                <a:latin typeface="Söhne"/>
              </a:rPr>
              <a:t> uses deep learning algorithms to </a:t>
            </a:r>
            <a:r>
              <a:rPr lang="en-IN" b="0" i="0" dirty="0" err="1">
                <a:effectLst/>
                <a:latin typeface="Söhne"/>
              </a:rPr>
              <a:t>analyze</a:t>
            </a:r>
            <a:r>
              <a:rPr lang="en-IN" b="0" i="0" dirty="0">
                <a:effectLst/>
                <a:latin typeface="Söhne"/>
              </a:rPr>
              <a:t> images and videos, and it can identify objects and people in real-time.</a:t>
            </a:r>
          </a:p>
          <a:p>
            <a:pPr algn="just"/>
            <a:r>
              <a:rPr lang="en-IN" b="0" i="0" dirty="0" err="1">
                <a:effectLst/>
                <a:latin typeface="Söhne"/>
              </a:rPr>
              <a:t>Rekognition</a:t>
            </a:r>
            <a:r>
              <a:rPr lang="en-IN" b="0" i="0" dirty="0">
                <a:effectLst/>
                <a:latin typeface="Söhne"/>
              </a:rPr>
              <a:t> provides APIs that allow you to integrate it into your applications. You can use the APIs to upload images and videos to the service and receive analysis results. You can also use </a:t>
            </a:r>
            <a:r>
              <a:rPr lang="en-IN" b="0" i="0" dirty="0" err="1">
                <a:effectLst/>
                <a:latin typeface="Söhne"/>
              </a:rPr>
              <a:t>Rekognition</a:t>
            </a:r>
            <a:r>
              <a:rPr lang="en-IN" b="0" i="0" dirty="0">
                <a:effectLst/>
                <a:latin typeface="Söhne"/>
              </a:rPr>
              <a:t> with AWS services such as Amazon S3, AWS Lambda, and Amazon Kinesis.</a:t>
            </a:r>
          </a:p>
          <a:p>
            <a:endParaRPr lang="en-IN" dirty="0"/>
          </a:p>
        </p:txBody>
      </p:sp>
    </p:spTree>
    <p:extLst>
      <p:ext uri="{BB962C8B-B14F-4D97-AF65-F5344CB8AC3E}">
        <p14:creationId xmlns:p14="http://schemas.microsoft.com/office/powerpoint/2010/main" val="263665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8D302-717F-65B3-1327-24F5D63D3A4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C7E5D19-E38D-23A2-CAE7-F648B901A9E8}"/>
              </a:ext>
            </a:extLst>
          </p:cNvPr>
          <p:cNvSpPr>
            <a:spLocks noGrp="1"/>
          </p:cNvSpPr>
          <p:nvPr>
            <p:ph idx="1"/>
          </p:nvPr>
        </p:nvSpPr>
        <p:spPr/>
        <p:txBody>
          <a:bodyPr/>
          <a:lstStyle/>
          <a:p>
            <a:r>
              <a:rPr lang="en-US" dirty="0"/>
              <a:t>Thus we learned about new AWS services which we can include and how to deploy our project on a cloud</a:t>
            </a:r>
            <a:endParaRPr lang="en-IN" dirty="0"/>
          </a:p>
          <a:p>
            <a:r>
              <a:rPr lang="en-IN" dirty="0"/>
              <a:t>We learnt about how AWS </a:t>
            </a:r>
            <a:r>
              <a:rPr lang="en-IN" dirty="0" err="1"/>
              <a:t>Rekognition</a:t>
            </a:r>
            <a:r>
              <a:rPr lang="en-IN" dirty="0"/>
              <a:t> is so powerful that any type of image can </a:t>
            </a:r>
            <a:r>
              <a:rPr lang="en-IN"/>
              <a:t>be compared.</a:t>
            </a:r>
          </a:p>
          <a:p>
            <a:pPr marL="0" indent="0">
              <a:buNone/>
            </a:pPr>
            <a:endParaRPr lang="en-US" dirty="0"/>
          </a:p>
        </p:txBody>
      </p:sp>
    </p:spTree>
    <p:extLst>
      <p:ext uri="{BB962C8B-B14F-4D97-AF65-F5344CB8AC3E}">
        <p14:creationId xmlns:p14="http://schemas.microsoft.com/office/powerpoint/2010/main" val="3411003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620</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Roboto</vt:lpstr>
      <vt:lpstr>Söhne</vt:lpstr>
      <vt:lpstr>Times New Roman</vt:lpstr>
      <vt:lpstr>Office Theme</vt:lpstr>
      <vt:lpstr>PowerPoint Presentation</vt:lpstr>
      <vt:lpstr>Abstract :</vt:lpstr>
      <vt:lpstr>Cloud services used :</vt:lpstr>
      <vt:lpstr>AWS EC2</vt:lpstr>
      <vt:lpstr>AWS IAM policies and roles</vt:lpstr>
      <vt:lpstr>AWS Rekognition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Priyanshu Agarkar</dc:creator>
  <cp:lastModifiedBy>Priyanshu Agarkar</cp:lastModifiedBy>
  <cp:revision>11</cp:revision>
  <dcterms:created xsi:type="dcterms:W3CDTF">2023-04-19T13:06:14Z</dcterms:created>
  <dcterms:modified xsi:type="dcterms:W3CDTF">2023-04-19T14:38:14Z</dcterms:modified>
</cp:coreProperties>
</file>