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61" r:id="rId3"/>
    <p:sldId id="257" r:id="rId4"/>
    <p:sldId id="295" r:id="rId5"/>
    <p:sldId id="264" r:id="rId6"/>
    <p:sldId id="258" r:id="rId7"/>
    <p:sldId id="299" r:id="rId8"/>
    <p:sldId id="302" r:id="rId9"/>
    <p:sldId id="303" r:id="rId10"/>
    <p:sldId id="301" r:id="rId11"/>
    <p:sldId id="298" r:id="rId12"/>
    <p:sldId id="300" r:id="rId13"/>
    <p:sldId id="262" r:id="rId14"/>
  </p:sldIdLst>
  <p:sldSz cx="9144000" cy="5143500" type="screen16x9"/>
  <p:notesSz cx="6858000" cy="9144000"/>
  <p:embeddedFontLst>
    <p:embeddedFont>
      <p:font typeface="Quicksand" panose="020B0604020202020204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42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540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05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79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dio.app/getting_starte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huggingface.co/spaces/akhaliq/AnimeGANv2" TargetMode="External"/><Relationship Id="rId4" Type="http://schemas.openxmlformats.org/officeDocument/2006/relationships/hyperlink" Target="https://colab.research.google.com/drive/1T70IHFbztf_F0-HggwvM1PN7jBmS_wP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145740" y="935106"/>
            <a:ext cx="7594148" cy="3273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TRAFFIC SIGN RECOGNITION </a:t>
            </a:r>
            <a:endParaRPr sz="6000" dirty="0"/>
          </a:p>
        </p:txBody>
      </p:sp>
      <p:sp>
        <p:nvSpPr>
          <p:cNvPr id="2" name="Google Shape;71;p12">
            <a:extLst>
              <a:ext uri="{FF2B5EF4-FFF2-40B4-BE49-F238E27FC236}">
                <a16:creationId xmlns:a16="http://schemas.microsoft.com/office/drawing/2014/main" id="{427EB7AF-F2F9-EA1A-D1F9-D53B777EDA46}"/>
              </a:ext>
            </a:extLst>
          </p:cNvPr>
          <p:cNvSpPr txBox="1">
            <a:spLocks/>
          </p:cNvSpPr>
          <p:nvPr/>
        </p:nvSpPr>
        <p:spPr>
          <a:xfrm>
            <a:off x="3852769" y="3139238"/>
            <a:ext cx="6680400" cy="158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Presenting By </a:t>
            </a:r>
          </a:p>
          <a:p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	~Priyanshu (2161274)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	~Nirmit Srivastava (2161252)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64A4D-03E5-A1F4-A588-0CEAC267B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D409F-8271-87FB-C5DE-0322E9C1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77" y="445897"/>
            <a:ext cx="5296639" cy="39724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B9D2AA-3845-3BF1-6674-27A78DC29155}"/>
              </a:ext>
            </a:extLst>
          </p:cNvPr>
          <p:cNvSpPr txBox="1"/>
          <p:nvPr/>
        </p:nvSpPr>
        <p:spPr>
          <a:xfrm>
            <a:off x="4076697" y="4444354"/>
            <a:ext cx="9906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2"/>
                </a:solidFill>
              </a:rPr>
              <a:t>Accuracy</a:t>
            </a:r>
            <a:endParaRPr lang="en-US" sz="1400" b="1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0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Gradio</a:t>
            </a:r>
            <a:endParaRPr sz="2400"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006767"/>
            <a:ext cx="7357682" cy="3803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/>
              <a:t>Gradio</a:t>
            </a:r>
            <a:r>
              <a:rPr lang="en-US" sz="1600" dirty="0"/>
              <a:t> is an open-source Python library that simplifies the process of creating and sharing custom machine learning interfaces. </a:t>
            </a:r>
            <a:endParaRPr lang="en" sz="1600" b="1" dirty="0">
              <a:latin typeface="Quicksand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>
              <a:latin typeface="Quicksand" panose="020B0604020202020204" charset="0"/>
            </a:endParaRPr>
          </a:p>
          <a:p>
            <a:pPr marL="285750" indent="-285750"/>
            <a:r>
              <a:rPr lang="en-US" b="1" dirty="0">
                <a:latin typeface="Quicksand" panose="020B0604020202020204" charset="0"/>
              </a:rPr>
              <a:t>Fast, easy setup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0" i="0" dirty="0" err="1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Gradio</a:t>
            </a:r>
            <a:r>
              <a:rPr lang="en-US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 can be </a:t>
            </a:r>
            <a:r>
              <a:rPr lang="en-US" sz="1600" b="1" i="0" dirty="0">
                <a:effectLst/>
                <a:latin typeface="Source Sans Pro" panose="020B0503030403020204" pitchFamily="34" charset="0"/>
                <a:hlinkClick r:id="rId3"/>
              </a:rPr>
              <a:t>installed with pip</a:t>
            </a:r>
            <a:r>
              <a:rPr lang="en-US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. Creating a </a:t>
            </a:r>
            <a:r>
              <a:rPr lang="en-US" sz="1600" b="0" i="0" dirty="0" err="1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Gradio</a:t>
            </a:r>
            <a:r>
              <a:rPr lang="en-US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 interface only requires adding a couple lines of code to your project.</a:t>
            </a:r>
          </a:p>
          <a:p>
            <a:pPr marL="285750" indent="-285750"/>
            <a:r>
              <a:rPr lang="en-US" sz="1600" b="1" dirty="0">
                <a:latin typeface="Quicksand" panose="020B0604020202020204" charset="0"/>
              </a:rPr>
              <a:t>Present and Share</a:t>
            </a:r>
          </a:p>
          <a:p>
            <a:pPr marL="0" indent="0">
              <a:buNone/>
            </a:pPr>
            <a:r>
              <a:rPr lang="en-US" sz="1600" b="0" i="0" dirty="0" err="1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Gradio</a:t>
            </a:r>
            <a:r>
              <a:rPr lang="en-US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 can be embedded in </a:t>
            </a:r>
            <a:r>
              <a:rPr lang="en-US" sz="1600" b="1" i="0" dirty="0">
                <a:effectLst/>
                <a:latin typeface="Source Sans Pro" panose="020B0503030403020204" pitchFamily="34" charset="0"/>
                <a:hlinkClick r:id="rId4"/>
              </a:rPr>
              <a:t>Python notebooks</a:t>
            </a:r>
            <a:r>
              <a:rPr lang="en-US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 or presented as a </a:t>
            </a:r>
            <a:r>
              <a:rPr lang="en-US" sz="1600" b="1" i="0" dirty="0">
                <a:effectLst/>
                <a:latin typeface="Source Sans Pro" panose="020B0503030403020204" pitchFamily="34" charset="0"/>
                <a:hlinkClick r:id="rId5"/>
              </a:rPr>
              <a:t>webpage</a:t>
            </a:r>
            <a:r>
              <a:rPr lang="en-US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0" indent="0">
              <a:buNone/>
            </a:pPr>
            <a:endParaRPr lang="en-US" sz="1600" b="1" dirty="0">
              <a:solidFill>
                <a:srgbClr val="4B5563"/>
              </a:solidFill>
              <a:latin typeface="Source Sans Pro" panose="020B0503030403020204" pitchFamily="34" charset="0"/>
            </a:endParaRPr>
          </a:p>
          <a:p>
            <a:pPr marL="285750" indent="-285750"/>
            <a:r>
              <a:rPr lang="en-US" sz="1600" b="1" dirty="0">
                <a:latin typeface="Quicksand" panose="020B0604020202020204" charset="0"/>
              </a:rPr>
              <a:t>Permanent Hosting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4B5563"/>
                </a:solidFill>
                <a:effectLst/>
                <a:latin typeface="Source Sans Pro" panose="020B0503030403020204" pitchFamily="34" charset="0"/>
              </a:rPr>
              <a:t>Once you've created an interface, you can permanently host it on Hugging Face.</a:t>
            </a:r>
            <a:endParaRPr lang="en-US" sz="1600" b="1" dirty="0">
              <a:latin typeface="Quicksand" panose="020B0604020202020204" charset="0"/>
            </a:endParaRPr>
          </a:p>
          <a:p>
            <a:pPr marL="285750" indent="-285750"/>
            <a:endParaRPr lang="en-US" sz="1600" b="1" dirty="0">
              <a:latin typeface="Quicksand" panose="020B0604020202020204" charset="0"/>
            </a:endParaRPr>
          </a:p>
          <a:p>
            <a:pPr marL="285750" indent="-285750"/>
            <a:endParaRPr lang="en-US" sz="1600" b="0" i="0" dirty="0">
              <a:solidFill>
                <a:srgbClr val="4B5563"/>
              </a:solidFill>
              <a:effectLst/>
              <a:latin typeface="Source Sans Pro" panose="020B0503030403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Quicksand" panose="020B0604020202020204" charset="0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4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991973" y="341193"/>
            <a:ext cx="1903863" cy="634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OUTPUT</a:t>
            </a:r>
            <a:endParaRPr sz="2800"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971B94-E383-7271-0B3E-B5507F360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67" t="23483" r="4851" b="31620"/>
          <a:stretch/>
        </p:blipFill>
        <p:spPr>
          <a:xfrm>
            <a:off x="1071348" y="1156896"/>
            <a:ext cx="5766180" cy="17423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86C3C4-DA4D-D301-18DF-994703E0AC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60" t="27995" r="4702" b="27108"/>
          <a:stretch/>
        </p:blipFill>
        <p:spPr>
          <a:xfrm>
            <a:off x="3391532" y="3080289"/>
            <a:ext cx="5673501" cy="17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0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YOU!!</a:t>
            </a:r>
            <a:endParaRPr sz="6000"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Google Shape;115;p18">
            <a:extLst>
              <a:ext uri="{FF2B5EF4-FFF2-40B4-BE49-F238E27FC236}">
                <a16:creationId xmlns:a16="http://schemas.microsoft.com/office/drawing/2014/main" id="{DA993B2E-0546-E9D0-4AA7-9C0D4341E855}"/>
              </a:ext>
            </a:extLst>
          </p:cNvPr>
          <p:cNvSpPr/>
          <p:nvPr/>
        </p:nvSpPr>
        <p:spPr>
          <a:xfrm>
            <a:off x="-130888" y="1488152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9C0BA"/>
                </a:solidFill>
              </a:rPr>
              <a:t>INTRODUCTION</a:t>
            </a:r>
            <a:endParaRPr sz="2400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868151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Quicksand" panose="020B0604020202020204" charset="0"/>
              </a:rPr>
              <a:t>Traffic Sign Recognition:</a:t>
            </a:r>
            <a:endParaRPr sz="2400" dirty="0">
              <a:latin typeface="Quicksand" panose="020B06040202020202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400" dirty="0">
                <a:solidFill>
                  <a:srgbClr val="D1D5DB"/>
                </a:solidFill>
                <a:latin typeface="Quicksand" panose="020B0604020202020204" charset="0"/>
              </a:rPr>
              <a:t>R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efers to the process of automatically identifying and classifying traffic signs or road signs in images or videos captured by cameras or sensors.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Enables autonomous vehicles and driver assistance systems and plays a crucial role in enhancing road safety.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Poses several challenges, including variations in lighting conditions, weather, occlusions, and viewpoints.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It has practical applications in autonomous driving, advanced driver assistance systems (ADAS), smart city infrastructure, and traffic management.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Accurate and efficient recognition is crucial for autonomous vehicles and driver assistance systems to ensure safe and reliable decision-making in real-time.</a:t>
            </a:r>
            <a:endParaRPr sz="3600" dirty="0">
              <a:latin typeface="Quicksand" panose="020B0604020202020204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6452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OVERVIEW OF COVOLUTIONAL NEURAL NETWORK(</a:t>
            </a:r>
            <a:r>
              <a:rPr lang="en-US" sz="2400" dirty="0"/>
              <a:t>CNN</a:t>
            </a:r>
            <a:r>
              <a:rPr lang="en" sz="2400" dirty="0"/>
              <a:t>)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7223151" cy="328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Hierarchical Feature Extraction</a:t>
            </a:r>
            <a:r>
              <a:rPr lang="en-US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: CNNs are designed to automatically learn hierarchical representations of images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urier New" panose="02070309020205020404" pitchFamily="49" charset="0"/>
              <a:buChar char="o"/>
            </a:pPr>
            <a:endParaRPr lang="en-US" sz="1600" b="0" i="0" dirty="0">
              <a:solidFill>
                <a:srgbClr val="D1D5DB"/>
              </a:solidFill>
              <a:effectLst/>
              <a:latin typeface="Quicksand" panose="020B0604020202020204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Local Receptive Fields and Parameter Sharing</a:t>
            </a:r>
            <a:r>
              <a:rPr lang="en-US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: CNNs employ local receptive fields in their convolutional layers.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D1D5DB"/>
              </a:solidFill>
              <a:effectLst/>
              <a:latin typeface="Quicksand" panose="020B0604020202020204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Translation Invariance</a:t>
            </a:r>
            <a:r>
              <a:rPr lang="en-US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: CNNs exhibit translation invariance, meaning they can recognize patterns or objects regardless of their position within the image.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D1D5DB"/>
              </a:solidFill>
              <a:effectLst/>
              <a:latin typeface="Quicksand" panose="020B0604020202020204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Scalability and Training Efficiency</a:t>
            </a:r>
            <a:r>
              <a:rPr lang="en-US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: CNNs are highly scalable and can process larger images without a significant increase in computational complexity.</a:t>
            </a:r>
            <a:endParaRPr dirty="0">
              <a:solidFill>
                <a:srgbClr val="FFFFFF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PREPROCESSING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F7AEED-509C-FE14-0200-969D01904223}"/>
              </a:ext>
            </a:extLst>
          </p:cNvPr>
          <p:cNvSpPr/>
          <p:nvPr/>
        </p:nvSpPr>
        <p:spPr>
          <a:xfrm>
            <a:off x="1669775" y="1748391"/>
            <a:ext cx="1643269" cy="461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Data Collection and Labeling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02E8BE-667C-2F49-0B09-CF5FA5B27E5B}"/>
              </a:ext>
            </a:extLst>
          </p:cNvPr>
          <p:cNvSpPr/>
          <p:nvPr/>
        </p:nvSpPr>
        <p:spPr>
          <a:xfrm>
            <a:off x="2491409" y="2590107"/>
            <a:ext cx="1643269" cy="461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Data Split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BE044D-C69F-7144-5C12-B2656187D882}"/>
              </a:ext>
            </a:extLst>
          </p:cNvPr>
          <p:cNvSpPr/>
          <p:nvPr/>
        </p:nvSpPr>
        <p:spPr>
          <a:xfrm>
            <a:off x="3955775" y="3757481"/>
            <a:ext cx="1643269" cy="461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Data Preprocessing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169CA-ED4B-127A-B6A7-DE9E60A27501}"/>
              </a:ext>
            </a:extLst>
          </p:cNvPr>
          <p:cNvSpPr/>
          <p:nvPr/>
        </p:nvSpPr>
        <p:spPr>
          <a:xfrm>
            <a:off x="5400263" y="2590107"/>
            <a:ext cx="1643269" cy="461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Class Balancing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FD23C-AAEF-2AD6-8711-CDE505FD56B0}"/>
              </a:ext>
            </a:extLst>
          </p:cNvPr>
          <p:cNvSpPr/>
          <p:nvPr/>
        </p:nvSpPr>
        <p:spPr>
          <a:xfrm>
            <a:off x="6221897" y="1748391"/>
            <a:ext cx="1643269" cy="461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Data Pipeline and Loading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23DB56A-A1CE-221F-D454-CFDBFBAD419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16200000" flipH="1">
            <a:off x="2712065" y="1989128"/>
            <a:ext cx="380324" cy="8216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8F9A08C-8715-C4A3-D788-C1DF4B94E12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6200000" flipH="1">
            <a:off x="3692236" y="2672307"/>
            <a:ext cx="705982" cy="14643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A538F57-6FF7-CBCC-80CF-E53288A8DAD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5146663" y="2682246"/>
            <a:ext cx="705982" cy="14444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16519BC-86F6-BBBF-DEC8-F346CBDA8BC3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 flipV="1">
            <a:off x="6442553" y="1989128"/>
            <a:ext cx="380324" cy="8216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5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LIBRARIES USED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006768"/>
            <a:ext cx="2403600" cy="154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Quicksand" panose="020B0604020202020204" charset="0"/>
              </a:rPr>
              <a:t>PANDAS</a:t>
            </a:r>
            <a:endParaRPr b="1" dirty="0">
              <a:latin typeface="Quicksand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Quicksand" panose="020B0604020202020204" charset="0"/>
              </a:rPr>
              <a:t>Use to load the data frame in a 2D array format.</a:t>
            </a:r>
            <a:endParaRPr dirty="0">
              <a:latin typeface="Quicksand" panose="020B0604020202020204" charset="0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006768"/>
            <a:ext cx="2403600" cy="1961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Quicksand" panose="020B0604020202020204" charset="0"/>
              </a:rPr>
              <a:t>NumPY</a:t>
            </a:r>
            <a:endParaRPr b="1" dirty="0">
              <a:latin typeface="Quicksand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Quicksand" panose="020B0604020202020204" charset="0"/>
              </a:rPr>
              <a:t>NumPy arrays are very fast and can perform large computations in a very short time.</a:t>
            </a:r>
            <a:r>
              <a:rPr lang="en" dirty="0">
                <a:latin typeface="Quicksand" panose="020B0604020202020204" charset="0"/>
              </a:rPr>
              <a:t>.</a:t>
            </a:r>
            <a:endParaRPr dirty="0">
              <a:latin typeface="Quicksand" panose="020B0604020202020204" charset="0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006768"/>
            <a:ext cx="2403600" cy="1590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Quicksand" panose="020B0604020202020204" charset="0"/>
              </a:rPr>
              <a:t>Matplotlib	</a:t>
            </a:r>
            <a:endParaRPr b="1" dirty="0">
              <a:latin typeface="Quicksand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Quicksand" panose="020B0604020202020204" charset="0"/>
              </a:rPr>
              <a:t>This library is used to draw visualizations.</a:t>
            </a:r>
            <a:endParaRPr dirty="0">
              <a:latin typeface="Quicksand" panose="020B0604020202020204" charset="0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Google Shape;137;p20">
            <a:extLst>
              <a:ext uri="{FF2B5EF4-FFF2-40B4-BE49-F238E27FC236}">
                <a16:creationId xmlns:a16="http://schemas.microsoft.com/office/drawing/2014/main" id="{FF97CDFE-ACC2-8F6E-3AB8-D1DDD3D9A253}"/>
              </a:ext>
            </a:extLst>
          </p:cNvPr>
          <p:cNvSpPr txBox="1">
            <a:spLocks/>
          </p:cNvSpPr>
          <p:nvPr/>
        </p:nvSpPr>
        <p:spPr>
          <a:xfrm>
            <a:off x="1165475" y="2736573"/>
            <a:ext cx="2403600" cy="218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Char char="◦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Char char="▫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b="1" dirty="0">
                <a:latin typeface="Quicksand" panose="020B0604020202020204" charset="0"/>
              </a:rPr>
              <a:t>Sklearn</a:t>
            </a:r>
          </a:p>
          <a:p>
            <a:pPr marL="0" indent="0">
              <a:buFont typeface="Quicksand"/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Quicksand" panose="020B0604020202020204" charset="0"/>
              </a:rPr>
              <a:t>It contains multiple libraries having pre-implemented functions of model development and evaluation.</a:t>
            </a:r>
            <a:endParaRPr lang="en-US" dirty="0">
              <a:latin typeface="Quicksand" panose="020B0604020202020204" charset="0"/>
            </a:endParaRPr>
          </a:p>
        </p:txBody>
      </p:sp>
      <p:sp>
        <p:nvSpPr>
          <p:cNvPr id="4" name="Google Shape;138;p20">
            <a:extLst>
              <a:ext uri="{FF2B5EF4-FFF2-40B4-BE49-F238E27FC236}">
                <a16:creationId xmlns:a16="http://schemas.microsoft.com/office/drawing/2014/main" id="{42CF4163-1C8E-8CE7-D4B0-A27DED86C24D}"/>
              </a:ext>
            </a:extLst>
          </p:cNvPr>
          <p:cNvSpPr txBox="1">
            <a:spLocks/>
          </p:cNvSpPr>
          <p:nvPr/>
        </p:nvSpPr>
        <p:spPr>
          <a:xfrm>
            <a:off x="3692249" y="2990842"/>
            <a:ext cx="2403600" cy="196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Char char="◦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Char char="▫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b="1" dirty="0">
                <a:latin typeface="Quicksand" panose="020B0604020202020204" charset="0"/>
              </a:rPr>
              <a:t>TensorFlow</a:t>
            </a:r>
          </a:p>
          <a:p>
            <a:pPr marL="0" indent="0">
              <a:buFont typeface="Quicksand"/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Quicksand" panose="020B0604020202020204" charset="0"/>
              </a:rPr>
              <a:t>It provides a range of functions to achieve complex functionalities with single lines of code.</a:t>
            </a:r>
            <a:endParaRPr lang="en-US" dirty="0"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4512365" y="1955562"/>
            <a:ext cx="4426226" cy="10526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2"/>
                </a:solidFill>
              </a:rPr>
              <a:t>DATA FLOW DIAGRAM(LEVEL 2)</a:t>
            </a:r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96573-EE88-B987-77C8-109345F5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20" y="117744"/>
            <a:ext cx="2662858" cy="49496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6D3B8A-DD2B-2DB1-F407-0F6FA469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22" name="Title 5">
            <a:extLst>
              <a:ext uri="{FF2B5EF4-FFF2-40B4-BE49-F238E27FC236}">
                <a16:creationId xmlns:a16="http://schemas.microsoft.com/office/drawing/2014/main" id="{A4D1BF95-491F-684A-D6EF-508B59ADD69C}"/>
              </a:ext>
            </a:extLst>
          </p:cNvPr>
          <p:cNvSpPr txBox="1">
            <a:spLocks/>
          </p:cNvSpPr>
          <p:nvPr/>
        </p:nvSpPr>
        <p:spPr>
          <a:xfrm>
            <a:off x="1165475" y="4086956"/>
            <a:ext cx="2898480" cy="59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u="sng" dirty="0">
                <a:solidFill>
                  <a:schemeClr val="bg1"/>
                </a:solidFill>
              </a:rPr>
              <a:t>TensorFlow Sequential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8F02C-E49A-44E6-F157-E59E279AC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786" y="549649"/>
            <a:ext cx="3622074" cy="4134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F0A77-0749-0A68-A39C-AAA0F4182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75" y="1167694"/>
            <a:ext cx="3622074" cy="264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9A4BE-61AF-78EF-38F7-6E7E1A79C2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76F64-DE8C-576A-EB40-418B3C60EA1D}"/>
              </a:ext>
            </a:extLst>
          </p:cNvPr>
          <p:cNvSpPr txBox="1"/>
          <p:nvPr/>
        </p:nvSpPr>
        <p:spPr>
          <a:xfrm>
            <a:off x="4142508" y="4160336"/>
            <a:ext cx="1634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F3F3F3"/>
                </a:solidFill>
                <a:effectLst/>
                <a:latin typeface="Quicksand" panose="020B0604020202020204" charset="0"/>
              </a:rPr>
              <a:t>Training Dataset</a:t>
            </a:r>
            <a:endParaRPr lang="en-IN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D8EFE3-5EE4-F043-7AF2-E075F10BD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675387"/>
            <a:ext cx="7481455" cy="316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9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0927-89E0-89B6-5C4B-048E030D1B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6FCB4-20C3-F41D-D573-C57B543C5145}"/>
              </a:ext>
            </a:extLst>
          </p:cNvPr>
          <p:cNvSpPr txBox="1"/>
          <p:nvPr/>
        </p:nvSpPr>
        <p:spPr>
          <a:xfrm>
            <a:off x="1118754" y="518056"/>
            <a:ext cx="160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F3F3F3"/>
                </a:solidFill>
                <a:latin typeface="Quicksand" panose="020B0604020202020204" charset="0"/>
              </a:rPr>
              <a:t>Testing Dataset</a:t>
            </a:r>
            <a:endParaRPr lang="en-IN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A17325-D3AC-BD1E-810B-C28CAAA3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766" y="238669"/>
            <a:ext cx="3050416" cy="466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00964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413</Words>
  <Application>Microsoft Office PowerPoint</Application>
  <PresentationFormat>On-screen Show (16:9)</PresentationFormat>
  <Paragraphs>67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Söhne</vt:lpstr>
      <vt:lpstr>Quicksand</vt:lpstr>
      <vt:lpstr>Source Sans Pro</vt:lpstr>
      <vt:lpstr>Courier New</vt:lpstr>
      <vt:lpstr>Arial</vt:lpstr>
      <vt:lpstr>Eleanor template</vt:lpstr>
      <vt:lpstr>TRAFFIC SIGN RECOGNITION </vt:lpstr>
      <vt:lpstr>INTRODUCTION</vt:lpstr>
      <vt:lpstr>OVERVIEW OF COVOLUTIONAL NEURAL NETWORK(CNN)</vt:lpstr>
      <vt:lpstr>DATA PREPROCESSING</vt:lpstr>
      <vt:lpstr>LIBRARIES USED</vt:lpstr>
      <vt:lpstr>PowerPoint Presentation</vt:lpstr>
      <vt:lpstr>MODEL ARCHITECTURE</vt:lpstr>
      <vt:lpstr>PowerPoint Presentation</vt:lpstr>
      <vt:lpstr>PowerPoint Presentation</vt:lpstr>
      <vt:lpstr>PowerPoint Presentation</vt:lpstr>
      <vt:lpstr>Gradio</vt:lpstr>
      <vt:lpstr>OUTPUT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RECOGNITION</dc:title>
  <dc:creator>hp</dc:creator>
  <cp:lastModifiedBy>Nirmit Srivastava</cp:lastModifiedBy>
  <cp:revision>8</cp:revision>
  <dcterms:modified xsi:type="dcterms:W3CDTF">2023-12-06T04:35:01Z</dcterms:modified>
</cp:coreProperties>
</file>