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6" r:id="rId8"/>
    <p:sldId id="261" r:id="rId9"/>
    <p:sldId id="262" r:id="rId10"/>
    <p:sldId id="263" r:id="rId11"/>
    <p:sldId id="264" r:id="rId12"/>
    <p:sldId id="265" r:id="rId13"/>
    <p:sldId id="267" r:id="rId14"/>
    <p:sldId id="268" r:id="rId1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6C5B8A9C-99BA-410A-8C9A-3C6D0A2AFE98}"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0D01582-A8B7-4679-B2C1-BF8D47A12E83}"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313D4992-4365-42C7-A27E-5A9C6F283833}"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7A9A7BAA-6FD6-4EB9-B6BB-2A17EE21AC1E}"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267E51D3-FED7-45F2-9E12-431A61012682}"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34F9FBCA-139F-4FE0-A444-25F55385D3AD}"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79AEE55F-F0F1-49B1-A301-2A6709E44291}"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2422A4A-AB7D-4660-8280-5C4ABA5B12EC}"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D22F7186-BF8B-4346-8EA6-49A6355B6326}"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49F87754-1720-47E2-9B4A-A9169DE8FA14}"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FD30E18-DB03-430E-BBD7-E1CFEA7415BE}"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9AB2097F-5A28-409E-949B-84770E2C3821}"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36FBE8F-BC7C-4468-8FA6-993D6AAE93CD}"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A936AA73-AF09-4E92-8C0B-27A1C0B99279}"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73535EE3-11B0-4F6D-AE45-4EFF50ED5DF1}"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FB246CED-3365-4BCB-8945-3CA35213CFA9}"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EC9C0B3D-A038-4364-9260-3DCDE7EE73FE}"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0F14EE3-66FC-4289-9A72-D98F19213987}"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F9C13A9-19C4-48D6-A3A8-5D16143AED83}"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8BCAA5D-1C0C-4C86-808F-E325E24FD27A}"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0BCCF495-C377-4137-9F2E-0DA60D1AF7ED}"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578F4AD-1610-4DDD-A5E6-EF0051F29487}"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45F0C198-79BE-4C2E-8D6C-E235B38EC386}"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B5BDC70-AF9D-44CB-8103-3B033CC6A6C1}"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91440" tIns="45720" rIns="91440" bIns="45720" anchor="b">
            <a:noAutofit/>
          </a:bodyPr>
          <a:lstStyle/>
          <a:p>
            <a:pPr indent="0" algn="ctr" defTabSz="914400">
              <a:lnSpc>
                <a:spcPct val="90000"/>
              </a:lnSpc>
              <a:buNone/>
            </a:pPr>
            <a:r>
              <a:rPr lang="en-US" sz="6000" b="0" strike="noStrike" spc="-1">
                <a:solidFill>
                  <a:schemeClr val="dk1"/>
                </a:solidFill>
                <a:latin typeface="Calibri Light"/>
              </a:rPr>
              <a:t>Click to edit Master title style</a:t>
            </a:r>
            <a:endParaRPr lang="en-US" sz="6000" b="0" strike="noStrike" spc="-1">
              <a:solidFill>
                <a:schemeClr val="dk1"/>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IN" sz="1200" b="0" strike="noStrike" spc="-1">
                <a:solidFill>
                  <a:schemeClr val="dk1">
                    <a:tint val="75000"/>
                  </a:schemeClr>
                </a:solidFill>
                <a:latin typeface="Calibri"/>
              </a:defRPr>
            </a:lvl1pPr>
          </a:lstStyle>
          <a:p>
            <a:pPr indent="0" defTabSz="914400">
              <a:lnSpc>
                <a:spcPct val="100000"/>
              </a:lnSpc>
              <a:buNone/>
            </a:pPr>
            <a:r>
              <a:rPr lang="en-IN" sz="1200" b="0" strike="noStrike" spc="-1">
                <a:solidFill>
                  <a:schemeClr val="dk1">
                    <a:tint val="75000"/>
                  </a:schemeClr>
                </a:solidFill>
                <a:latin typeface="Calibri"/>
              </a:rPr>
              <a:t> </a:t>
            </a:r>
            <a:endParaRPr lang="en-IN" sz="1200" b="0" strike="noStrike" spc="-1">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 </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IN" sz="1200" b="0" strike="noStrike" spc="-1">
                <a:solidFill>
                  <a:schemeClr val="dk1">
                    <a:tint val="75000"/>
                  </a:schemeClr>
                </a:solidFill>
                <a:latin typeface="Calibri"/>
              </a:defRPr>
            </a:lvl1pPr>
          </a:lstStyle>
          <a:p>
            <a:pPr indent="0" algn="r" defTabSz="914400">
              <a:lnSpc>
                <a:spcPct val="100000"/>
              </a:lnSpc>
              <a:buNone/>
            </a:pPr>
            <a:fld id="{0E782284-C26A-4E32-BAA7-120C4A37E9FB}"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chemeClr val="dk1"/>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0" strike="noStrike" spc="-1">
                <a:solidFill>
                  <a:schemeClr val="dk1"/>
                </a:solidFill>
                <a:latin typeface="Calibri Light"/>
              </a:rPr>
              <a:t>Click to edit Master title style</a:t>
            </a:r>
            <a:endParaRPr lang="en-US" sz="4400" b="0" strike="noStrike" spc="-1">
              <a:solidFill>
                <a:schemeClr val="dk1"/>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strike="noStrike" spc="-1">
                <a:solidFill>
                  <a:schemeClr val="dk1"/>
                </a:solidFill>
                <a:latin typeface="Calibri"/>
              </a:rPr>
              <a:t>Click to edit Master text styles</a:t>
            </a: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IN" sz="1200" b="0" strike="noStrike" spc="-1">
                <a:solidFill>
                  <a:schemeClr val="dk1">
                    <a:tint val="75000"/>
                  </a:schemeClr>
                </a:solidFill>
                <a:latin typeface="Calibri"/>
              </a:defRPr>
            </a:lvl1pPr>
          </a:lstStyle>
          <a:p>
            <a:pPr indent="0" defTabSz="914400">
              <a:lnSpc>
                <a:spcPct val="100000"/>
              </a:lnSpc>
              <a:buNone/>
            </a:pPr>
            <a:r>
              <a:rPr lang="en-IN" sz="1200" b="0" strike="noStrike" spc="-1">
                <a:solidFill>
                  <a:schemeClr val="dk1">
                    <a:tint val="75000"/>
                  </a:schemeClr>
                </a:solidFill>
                <a:latin typeface="Calibri"/>
              </a:rPr>
              <a:t>&lt;date/time&gt;</a:t>
            </a:r>
            <a:endParaRPr lang="en-IN" sz="1200" b="0" strike="noStrike" spc="-1">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IN" sz="1200" b="0" strike="noStrike" spc="-1">
                <a:solidFill>
                  <a:schemeClr val="dk1">
                    <a:tint val="75000"/>
                  </a:schemeClr>
                </a:solidFill>
                <a:latin typeface="Calibri"/>
              </a:defRPr>
            </a:lvl1pPr>
          </a:lstStyle>
          <a:p>
            <a:pPr indent="0" algn="r" defTabSz="914400">
              <a:lnSpc>
                <a:spcPct val="100000"/>
              </a:lnSpc>
              <a:buNone/>
            </a:pPr>
            <a:fld id="{AC1BEED3-6C4B-425E-9E2C-33CFFEA36313}"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82" name="Rectangle 43">
            <a:extLst>
              <a:ext uri="{C183D7F6-B498-43B3-948B-1728B52AA6E4}">
                <adec:decorative xmlns:adec="http://schemas.microsoft.com/office/drawing/2017/decorative" val="1"/>
              </a:ext>
            </a:extLst>
          </p:cNvPr>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pic>
        <p:nvPicPr>
          <p:cNvPr id="83" name="Picture 3" descr="COVID-19: Enter &amp; Exit Bhubaneswar Railway Station Through These Routes -  odishabytes"/>
          <p:cNvPicPr/>
          <p:nvPr/>
        </p:nvPicPr>
        <p:blipFill>
          <a:blip r:embed="rId2"/>
          <a:srcRect l="14072" r="6614"/>
          <a:stretch/>
        </p:blipFill>
        <p:spPr>
          <a:xfrm>
            <a:off x="2522520" y="0"/>
            <a:ext cx="9669240" cy="6857640"/>
          </a:xfrm>
          <a:prstGeom prst="rect">
            <a:avLst/>
          </a:prstGeom>
          <a:ln w="0">
            <a:noFill/>
          </a:ln>
        </p:spPr>
      </p:pic>
      <p:sp>
        <p:nvSpPr>
          <p:cNvPr id="84" name="Rectangle 44">
            <a:extLst>
              <a:ext uri="{C183D7F6-B498-43B3-948B-1728B52AA6E4}">
                <adec:decorative xmlns:adec="http://schemas.microsoft.com/office/drawing/2017/decorative" val="1"/>
              </a:ext>
            </a:extLst>
          </p:cNvPr>
          <p:cNvSpPr/>
          <p:nvPr/>
        </p:nvSpPr>
        <p:spPr>
          <a:xfrm>
            <a:off x="0" y="0"/>
            <a:ext cx="7066440" cy="6857640"/>
          </a:xfrm>
          <a:prstGeom prst="rect">
            <a:avLst/>
          </a:prstGeom>
          <a:gradFill rotWithShape="0">
            <a:gsLst>
              <a:gs pos="0">
                <a:srgbClr val="FFFFFF">
                  <a:alpha val="0"/>
                </a:srgbClr>
              </a:gs>
              <a:gs pos="19000">
                <a:srgbClr val="FFFFFF">
                  <a:alpha val="38000"/>
                </a:srgbClr>
              </a:gs>
              <a:gs pos="35000">
                <a:srgbClr val="FFFFFF">
                  <a:alpha val="77000"/>
                </a:srgbClr>
              </a:gs>
              <a:gs pos="48000">
                <a:srgbClr val="FFFFFF"/>
              </a:gs>
              <a:gs pos="100000">
                <a:srgbClr val="FFFFFF"/>
              </a:gs>
            </a:gsLst>
            <a:lin ang="10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dirty="0">
              <a:solidFill>
                <a:schemeClr val="lt1"/>
              </a:solidFill>
              <a:latin typeface="Calibri"/>
            </a:endParaRPr>
          </a:p>
        </p:txBody>
      </p:sp>
      <p:sp>
        <p:nvSpPr>
          <p:cNvPr id="85" name="PlaceHolder 1"/>
          <p:cNvSpPr>
            <a:spLocks noGrp="1"/>
          </p:cNvSpPr>
          <p:nvPr>
            <p:ph type="title"/>
          </p:nvPr>
        </p:nvSpPr>
        <p:spPr>
          <a:xfrm>
            <a:off x="898560" y="324720"/>
            <a:ext cx="3972960" cy="3691800"/>
          </a:xfrm>
          <a:prstGeom prst="rect">
            <a:avLst/>
          </a:prstGeom>
          <a:noFill/>
          <a:ln w="0">
            <a:noFill/>
          </a:ln>
        </p:spPr>
        <p:txBody>
          <a:bodyPr lIns="91440" tIns="45720" rIns="91440" bIns="45720" anchor="b">
            <a:normAutofit/>
          </a:bodyPr>
          <a:lstStyle/>
          <a:p>
            <a:pPr indent="0" defTabSz="914400">
              <a:lnSpc>
                <a:spcPct val="90000"/>
              </a:lnSpc>
              <a:buNone/>
            </a:pPr>
            <a:r>
              <a:rPr lang="en-IN" sz="4400" b="0" strike="noStrike" spc="-1">
                <a:solidFill>
                  <a:schemeClr val="dk1"/>
                </a:solidFill>
                <a:latin typeface="Times New Roman"/>
              </a:rPr>
              <a:t>RAIWAY RESERVATION SYSTEM</a:t>
            </a:r>
            <a:endParaRPr lang="en-US" sz="4400" b="0" strike="noStrike" spc="-1">
              <a:solidFill>
                <a:schemeClr val="dk1"/>
              </a:solidFill>
              <a:latin typeface="Calibri"/>
            </a:endParaRPr>
          </a:p>
        </p:txBody>
      </p:sp>
      <p:sp>
        <p:nvSpPr>
          <p:cNvPr id="86" name="PlaceHolder 2"/>
          <p:cNvSpPr>
            <a:spLocks noGrp="1"/>
          </p:cNvSpPr>
          <p:nvPr>
            <p:ph type="subTitle"/>
          </p:nvPr>
        </p:nvSpPr>
        <p:spPr>
          <a:xfrm>
            <a:off x="963000" y="4468320"/>
            <a:ext cx="2642040" cy="43308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en-IN" sz="2400" b="0" strike="noStrike" spc="-1" dirty="0">
                <a:solidFill>
                  <a:schemeClr val="dk1"/>
                </a:solidFill>
                <a:latin typeface="Calibri"/>
                <a:ea typeface="Calibri"/>
              </a:rPr>
              <a:t>GROUP-6</a:t>
            </a:r>
            <a:endParaRPr lang="en-IN" sz="24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1000"/>
                                  </p:stCondLst>
                                  <p:iterate>
                                    <p:tmAbs val="100"/>
                                  </p:iterate>
                                  <p:childTnLst>
                                    <p:set>
                                      <p:cBhvr>
                                        <p:cTn id="6" dur="1" fill="hold">
                                          <p:stCondLst>
                                            <p:cond delay="0"/>
                                          </p:stCondLst>
                                        </p:cTn>
                                        <p:tgtEl>
                                          <p:spTgt spid="85"/>
                                        </p:tgtEl>
                                        <p:attrNameLst>
                                          <p:attrName>style.visibility</p:attrName>
                                        </p:attrNameLst>
                                      </p:cBhvr>
                                      <p:to>
                                        <p:strVal val="visible"/>
                                      </p:to>
                                    </p:set>
                                    <p:animEffect transition="in" filter="fade">
                                      <p:cBhvr additive="repl">
                                        <p:cTn id="7" dur="7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7" name="Freeform: Shape 5">
            <a:extLst>
              <a:ext uri="{C183D7F6-B498-43B3-948B-1728B52AA6E4}">
                <adec:decorative xmlns:adec="http://schemas.microsoft.com/office/drawing/2017/decorative" val="1"/>
              </a:ext>
            </a:extLst>
          </p:cNvPr>
          <p:cNvSpPr/>
          <p:nvPr/>
        </p:nvSpPr>
        <p:spPr>
          <a:xfrm>
            <a:off x="-80513" y="-94680"/>
            <a:ext cx="4167000" cy="6857640"/>
          </a:xfrm>
          <a:custGeom>
            <a:avLst/>
            <a:gdLst>
              <a:gd name="textAreaLeft" fmla="*/ 0 w 4167000"/>
              <a:gd name="textAreaRight" fmla="*/ 4167360 w 4167000"/>
              <a:gd name="textAreaTop" fmla="*/ 0 h 6857640"/>
              <a:gd name="textAreaBottom" fmla="*/ 6858000 h 6857640"/>
            </a:gdLst>
            <a:ahLst/>
            <a:cxnLst/>
            <a:rect l="textAreaLeft" t="textAreaTop" r="textAreaRight" b="textAreaBottom"/>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sp>
        <p:nvSpPr>
          <p:cNvPr id="138" name="PlaceHolder 1"/>
          <p:cNvSpPr>
            <a:spLocks noGrp="1"/>
          </p:cNvSpPr>
          <p:nvPr>
            <p:ph type="title"/>
          </p:nvPr>
        </p:nvSpPr>
        <p:spPr>
          <a:xfrm>
            <a:off x="686880" y="1153440"/>
            <a:ext cx="3200040" cy="4460760"/>
          </a:xfrm>
          <a:prstGeom prst="rect">
            <a:avLst/>
          </a:prstGeom>
          <a:noFill/>
          <a:ln w="0">
            <a:noFill/>
          </a:ln>
        </p:spPr>
        <p:txBody>
          <a:bodyPr lIns="91440" tIns="45720" rIns="91440" bIns="45720" anchor="ctr">
            <a:normAutofit/>
          </a:bodyPr>
          <a:lstStyle/>
          <a:p>
            <a:pPr indent="0" defTabSz="914400">
              <a:lnSpc>
                <a:spcPct val="90000"/>
              </a:lnSpc>
              <a:buNone/>
            </a:pPr>
            <a:r>
              <a:rPr lang="en-US" sz="2800" b="0" strike="noStrike" spc="-1">
                <a:solidFill>
                  <a:srgbClr val="FFFFFF"/>
                </a:solidFill>
                <a:latin typeface="Calibri"/>
                <a:ea typeface="Calibri"/>
              </a:rPr>
              <a:t>CHALLENGES FACED</a:t>
            </a:r>
            <a:br>
              <a:rPr sz="2800"/>
            </a:br>
            <a:r>
              <a:rPr lang="en-US" sz="2800" b="0" strike="noStrike" spc="-1">
                <a:solidFill>
                  <a:srgbClr val="FFFFFF"/>
                </a:solidFill>
                <a:latin typeface="Calibri"/>
                <a:ea typeface="Calibri"/>
              </a:rPr>
              <a:t>&amp; THEIR SOLUTIONS</a:t>
            </a:r>
            <a:endParaRPr lang="en-US" sz="2800" b="0" strike="noStrike" spc="-1">
              <a:solidFill>
                <a:schemeClr val="dk1"/>
              </a:solidFill>
              <a:latin typeface="Calibri"/>
            </a:endParaRPr>
          </a:p>
          <a:p>
            <a:pPr indent="0" defTabSz="914400">
              <a:lnSpc>
                <a:spcPct val="90000"/>
              </a:lnSpc>
              <a:buNone/>
            </a:pPr>
            <a:endParaRPr lang="en-US" sz="2800" b="0" strike="noStrike" spc="-1">
              <a:solidFill>
                <a:schemeClr val="dk1"/>
              </a:solidFill>
              <a:latin typeface="Calibri"/>
            </a:endParaRPr>
          </a:p>
        </p:txBody>
      </p:sp>
      <p:sp>
        <p:nvSpPr>
          <p:cNvPr id="139" name="Arc 6">
            <a:extLst>
              <a:ext uri="{C183D7F6-B498-43B3-948B-1728B52AA6E4}">
                <adec:decorative xmlns:adec="http://schemas.microsoft.com/office/drawing/2017/decorative" val="1"/>
              </a:ext>
            </a:extLst>
          </p:cNvPr>
          <p:cNvSpPr/>
          <p:nvPr/>
        </p:nvSpPr>
        <p:spPr>
          <a:xfrm flipV="1">
            <a:off x="7550280" y="2455200"/>
            <a:ext cx="4083120" cy="4083120"/>
          </a:xfrm>
          <a:prstGeom prst="arc">
            <a:avLst>
              <a:gd name="adj1" fmla="val 16200000"/>
              <a:gd name="adj2" fmla="val 0"/>
            </a:avLst>
          </a:prstGeom>
          <a:noFill/>
          <a:ln w="127000" cap="rnd">
            <a:solidFill>
              <a:srgbClr val="FFC000"/>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dk1"/>
              </a:solidFill>
              <a:latin typeface="Calibri"/>
            </a:endParaRPr>
          </a:p>
        </p:txBody>
      </p:sp>
      <p:sp>
        <p:nvSpPr>
          <p:cNvPr id="141" name="TextBox 3"/>
          <p:cNvSpPr/>
          <p:nvPr/>
        </p:nvSpPr>
        <p:spPr>
          <a:xfrm>
            <a:off x="7904520" y="1153800"/>
            <a:ext cx="3890160" cy="436068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spAutoFit/>
          </a:bodyPr>
          <a:lstStyle/>
          <a:p>
            <a:pPr defTabSz="914400">
              <a:lnSpc>
                <a:spcPct val="100000"/>
              </a:lnSpc>
            </a:pPr>
            <a:r>
              <a:rPr lang="en-US" sz="1400" b="1" strike="noStrike" spc="-1" dirty="0">
                <a:solidFill>
                  <a:schemeClr val="dk1"/>
                </a:solidFill>
                <a:latin typeface="Calibri"/>
                <a:ea typeface="Calibri"/>
              </a:rPr>
              <a:t>Dynamic Pricing Challenges:</a:t>
            </a:r>
            <a:endParaRPr lang="en-IN" sz="1400" b="0" strike="noStrike" spc="-1" dirty="0">
              <a:solidFill>
                <a:srgbClr val="000000"/>
              </a:solidFill>
              <a:latin typeface="Arial"/>
            </a:endParaRPr>
          </a:p>
          <a:p>
            <a:pPr marL="285840" indent="-285840" defTabSz="914400">
              <a:lnSpc>
                <a:spcPct val="100000"/>
              </a:lnSpc>
              <a:buClr>
                <a:srgbClr val="000000"/>
              </a:buClr>
              <a:buFont typeface="Arial"/>
              <a:buChar char="•"/>
            </a:pPr>
            <a:r>
              <a:rPr lang="en-US" sz="1400" b="0" strike="noStrike" spc="-1" dirty="0">
                <a:solidFill>
                  <a:schemeClr val="dk1"/>
                </a:solidFill>
                <a:latin typeface="Calibri"/>
                <a:ea typeface="Calibri"/>
              </a:rPr>
              <a:t>Challenge: Balancing revenue and customer satisfaction.</a:t>
            </a:r>
            <a:endParaRPr lang="en-IN" sz="1400" b="0" strike="noStrike" spc="-1" dirty="0">
              <a:solidFill>
                <a:srgbClr val="000000"/>
              </a:solidFill>
              <a:latin typeface="Arial"/>
            </a:endParaRPr>
          </a:p>
          <a:p>
            <a:pPr marL="285840" indent="-285840" defTabSz="914400">
              <a:lnSpc>
                <a:spcPct val="100000"/>
              </a:lnSpc>
              <a:buClr>
                <a:srgbClr val="000000"/>
              </a:buClr>
              <a:buFont typeface="Arial"/>
              <a:buChar char="•"/>
            </a:pPr>
            <a:r>
              <a:rPr lang="en-US" sz="1400" b="0" strike="noStrike" spc="-1" dirty="0">
                <a:solidFill>
                  <a:schemeClr val="dk1"/>
                </a:solidFill>
                <a:latin typeface="Calibri"/>
                <a:ea typeface="Calibri"/>
              </a:rPr>
              <a:t>Solution: Careful consideration of demand, class, and historical data.</a:t>
            </a:r>
            <a:endParaRPr lang="en-IN" sz="1400" b="0" strike="noStrike" spc="-1" dirty="0">
              <a:solidFill>
                <a:srgbClr val="000000"/>
              </a:solidFill>
              <a:latin typeface="Arial"/>
            </a:endParaRPr>
          </a:p>
          <a:p>
            <a:pPr defTabSz="914400">
              <a:lnSpc>
                <a:spcPct val="100000"/>
              </a:lnSpc>
            </a:pPr>
            <a:r>
              <a:rPr lang="en-US" sz="1400" b="1" strike="noStrike" spc="-1" dirty="0">
                <a:solidFill>
                  <a:schemeClr val="dk1"/>
                </a:solidFill>
                <a:latin typeface="Calibri"/>
                <a:ea typeface="Calibri"/>
              </a:rPr>
              <a:t>Transaction Failures and Refunds:</a:t>
            </a:r>
            <a:endParaRPr lang="en-IN" sz="1400" b="0" strike="noStrike" spc="-1" dirty="0">
              <a:solidFill>
                <a:srgbClr val="000000"/>
              </a:solidFill>
              <a:latin typeface="Arial"/>
            </a:endParaRPr>
          </a:p>
          <a:p>
            <a:pPr marL="285840" indent="-285840" defTabSz="914400">
              <a:lnSpc>
                <a:spcPct val="100000"/>
              </a:lnSpc>
              <a:buClr>
                <a:srgbClr val="000000"/>
              </a:buClr>
              <a:buFont typeface="Arial"/>
              <a:buChar char="•"/>
            </a:pPr>
            <a:r>
              <a:rPr lang="en-US" sz="1400" b="0" strike="noStrike" spc="-1" dirty="0">
                <a:solidFill>
                  <a:schemeClr val="dk1"/>
                </a:solidFill>
                <a:latin typeface="Calibri"/>
                <a:ea typeface="Calibri"/>
              </a:rPr>
              <a:t>Challenge: Handling failures and ensuring accurate refunds.</a:t>
            </a:r>
            <a:endParaRPr lang="en-IN" sz="1400" b="0" strike="noStrike" spc="-1" dirty="0">
              <a:solidFill>
                <a:srgbClr val="000000"/>
              </a:solidFill>
              <a:latin typeface="Arial"/>
            </a:endParaRPr>
          </a:p>
          <a:p>
            <a:pPr marL="285840" indent="-285840" defTabSz="914400">
              <a:lnSpc>
                <a:spcPct val="100000"/>
              </a:lnSpc>
              <a:buClr>
                <a:srgbClr val="000000"/>
              </a:buClr>
              <a:buFont typeface="Arial"/>
              <a:buChar char="•"/>
            </a:pPr>
            <a:r>
              <a:rPr lang="en-US" sz="1400" b="0" strike="noStrike" spc="-1" dirty="0">
                <a:solidFill>
                  <a:schemeClr val="dk1"/>
                </a:solidFill>
                <a:latin typeface="Calibri"/>
                <a:ea typeface="Calibri"/>
              </a:rPr>
              <a:t>Solution: Streamlined process for cancellations and refunds.</a:t>
            </a:r>
            <a:endParaRPr lang="en-IN" sz="1400" b="0" strike="noStrike" spc="-1" dirty="0">
              <a:solidFill>
                <a:srgbClr val="000000"/>
              </a:solidFill>
              <a:latin typeface="Arial"/>
            </a:endParaRPr>
          </a:p>
          <a:p>
            <a:pPr defTabSz="914400">
              <a:lnSpc>
                <a:spcPct val="100000"/>
              </a:lnSpc>
            </a:pPr>
            <a:r>
              <a:rPr lang="en-US" sz="1400" b="1" strike="noStrike" spc="-1" dirty="0">
                <a:solidFill>
                  <a:schemeClr val="dk1"/>
                </a:solidFill>
                <a:latin typeface="Calibri"/>
                <a:ea typeface="Calibri"/>
              </a:rPr>
              <a:t>Network Connectivity:</a:t>
            </a:r>
            <a:endParaRPr lang="en-IN" sz="1400" b="0" strike="noStrike" spc="-1" dirty="0">
              <a:solidFill>
                <a:srgbClr val="000000"/>
              </a:solidFill>
              <a:latin typeface="Arial"/>
            </a:endParaRPr>
          </a:p>
          <a:p>
            <a:pPr marL="285840" indent="-285840" defTabSz="914400">
              <a:lnSpc>
                <a:spcPct val="100000"/>
              </a:lnSpc>
              <a:buClr>
                <a:srgbClr val="000000"/>
              </a:buClr>
              <a:buFont typeface="Arial"/>
              <a:buChar char="•"/>
            </a:pPr>
            <a:r>
              <a:rPr lang="en-US" sz="1400" b="0" strike="noStrike" spc="-1" dirty="0">
                <a:solidFill>
                  <a:schemeClr val="dk1"/>
                </a:solidFill>
                <a:latin typeface="Calibri"/>
                <a:ea typeface="Calibri"/>
              </a:rPr>
              <a:t>Challenge: Functioning in areas with varying connectivity.</a:t>
            </a:r>
            <a:endParaRPr lang="en-IN" sz="1400" b="0" strike="noStrike" spc="-1" dirty="0">
              <a:solidFill>
                <a:srgbClr val="000000"/>
              </a:solidFill>
              <a:latin typeface="Arial"/>
            </a:endParaRPr>
          </a:p>
          <a:p>
            <a:pPr marL="285840" indent="-285840" defTabSz="914400">
              <a:lnSpc>
                <a:spcPct val="100000"/>
              </a:lnSpc>
              <a:buClr>
                <a:srgbClr val="000000"/>
              </a:buClr>
              <a:buFont typeface="Arial"/>
              <a:buChar char="•"/>
            </a:pPr>
            <a:r>
              <a:rPr lang="en-US" sz="1400" b="0" strike="noStrike" spc="-1" dirty="0">
                <a:solidFill>
                  <a:schemeClr val="dk1"/>
                </a:solidFill>
                <a:latin typeface="Calibri"/>
                <a:ea typeface="Calibri"/>
              </a:rPr>
              <a:t>Solution: Ensure system accessibility in remote locations.</a:t>
            </a:r>
            <a:endParaRPr lang="en-IN" sz="1400" b="0" strike="noStrike" spc="-1" dirty="0">
              <a:solidFill>
                <a:srgbClr val="000000"/>
              </a:solidFill>
              <a:latin typeface="Arial"/>
            </a:endParaRPr>
          </a:p>
          <a:p>
            <a:pPr defTabSz="914400">
              <a:lnSpc>
                <a:spcPct val="100000"/>
              </a:lnSpc>
            </a:pPr>
            <a:r>
              <a:rPr lang="en-US" sz="1400" b="1" strike="noStrike" spc="-1" dirty="0">
                <a:solidFill>
                  <a:schemeClr val="dk1"/>
                </a:solidFill>
                <a:latin typeface="Calibri"/>
                <a:ea typeface="Calibri"/>
              </a:rPr>
              <a:t>System Downtime:</a:t>
            </a:r>
            <a:endParaRPr lang="en-IN" sz="1400" b="0" strike="noStrike" spc="-1" dirty="0">
              <a:solidFill>
                <a:srgbClr val="000000"/>
              </a:solidFill>
              <a:latin typeface="Arial"/>
            </a:endParaRPr>
          </a:p>
          <a:p>
            <a:pPr marL="285840" indent="-285840" defTabSz="914400">
              <a:lnSpc>
                <a:spcPct val="100000"/>
              </a:lnSpc>
              <a:buClr>
                <a:srgbClr val="000000"/>
              </a:buClr>
              <a:buFont typeface="Arial"/>
              <a:buChar char="•"/>
            </a:pPr>
            <a:r>
              <a:rPr lang="en-US" sz="1400" b="0" strike="noStrike" spc="-1" dirty="0">
                <a:solidFill>
                  <a:schemeClr val="dk1"/>
                </a:solidFill>
                <a:latin typeface="Calibri"/>
                <a:ea typeface="Calibri"/>
              </a:rPr>
              <a:t>Challenge: Minimizing interruptions for users.</a:t>
            </a:r>
            <a:endParaRPr lang="en-IN" sz="1400" b="0" strike="noStrike" spc="-1" dirty="0">
              <a:solidFill>
                <a:srgbClr val="000000"/>
              </a:solidFill>
              <a:latin typeface="Arial"/>
            </a:endParaRPr>
          </a:p>
          <a:p>
            <a:pPr marL="285840" indent="-285840" defTabSz="914400">
              <a:lnSpc>
                <a:spcPct val="100000"/>
              </a:lnSpc>
              <a:buClr>
                <a:srgbClr val="000000"/>
              </a:buClr>
              <a:buFont typeface="Arial"/>
              <a:buChar char="•"/>
            </a:pPr>
            <a:r>
              <a:rPr lang="en-US" sz="1400" b="0" strike="noStrike" spc="-1" dirty="0">
                <a:solidFill>
                  <a:schemeClr val="dk1"/>
                </a:solidFill>
                <a:latin typeface="Calibri"/>
                <a:ea typeface="Calibri"/>
              </a:rPr>
              <a:t>Solution: Schedule maintenance and updates carefully.</a:t>
            </a:r>
            <a:endParaRPr lang="en-IN" sz="1400" b="0" strike="noStrike" spc="-1" dirty="0">
              <a:solidFill>
                <a:srgbClr val="000000"/>
              </a:solidFill>
              <a:latin typeface="Arial"/>
            </a:endParaRPr>
          </a:p>
          <a:p>
            <a:pPr defTabSz="914400">
              <a:lnSpc>
                <a:spcPct val="100000"/>
              </a:lnSpc>
            </a:pPr>
            <a:endParaRPr lang="en-IN" sz="1400" b="0" strike="noStrike" spc="-1" dirty="0">
              <a:solidFill>
                <a:srgbClr val="000000"/>
              </a:solidFill>
              <a:latin typeface="Arial"/>
            </a:endParaRPr>
          </a:p>
        </p:txBody>
      </p:sp>
      <p:sp>
        <p:nvSpPr>
          <p:cNvPr id="142" name="TextBox 8"/>
          <p:cNvSpPr/>
          <p:nvPr/>
        </p:nvSpPr>
        <p:spPr>
          <a:xfrm>
            <a:off x="4086487" y="1241259"/>
            <a:ext cx="3618466" cy="4314152"/>
          </a:xfrm>
          <a:prstGeom prst="rect">
            <a:avLst/>
          </a:prstGeom>
          <a:noFill/>
          <a:ln w="0">
            <a:noFill/>
          </a:ln>
        </p:spPr>
        <p:style>
          <a:lnRef idx="0">
            <a:scrgbClr r="0" g="0" b="0"/>
          </a:lnRef>
          <a:fillRef idx="0">
            <a:scrgbClr r="0" g="0" b="0"/>
          </a:fillRef>
          <a:effectRef idx="0">
            <a:scrgbClr r="0" g="0" b="0"/>
          </a:effectRef>
          <a:fontRef idx="minor"/>
        </p:style>
        <p:txBody>
          <a:bodyPr horzOverflow="overflow" wrap="square" numCol="1" spcCol="0" anchor="t">
            <a:spAutoFit/>
          </a:bodyPr>
          <a:lstStyle/>
          <a:p>
            <a:pPr defTabSz="914400">
              <a:lnSpc>
                <a:spcPct val="100000"/>
              </a:lnSpc>
            </a:pPr>
            <a:r>
              <a:rPr lang="en-US" sz="1400" b="1" strike="noStrike" spc="-1" dirty="0">
                <a:solidFill>
                  <a:schemeClr val="dk1"/>
                </a:solidFill>
                <a:latin typeface="Calibri"/>
                <a:ea typeface="Calibri"/>
              </a:rPr>
              <a:t>Scalability:</a:t>
            </a:r>
            <a:endParaRPr lang="en-IN" sz="1400" b="0" strike="noStrike" spc="-1" dirty="0">
              <a:solidFill>
                <a:srgbClr val="000000"/>
              </a:solidFill>
              <a:latin typeface="Arial"/>
            </a:endParaRPr>
          </a:p>
          <a:p>
            <a:pPr marL="285840" indent="-285840" defTabSz="914400">
              <a:lnSpc>
                <a:spcPct val="100000"/>
              </a:lnSpc>
              <a:buClr>
                <a:srgbClr val="000000"/>
              </a:buClr>
              <a:buFont typeface="Arial"/>
              <a:buChar char="•"/>
            </a:pPr>
            <a:r>
              <a:rPr lang="en-US" sz="1400" b="0" strike="noStrike" spc="-1" dirty="0">
                <a:solidFill>
                  <a:schemeClr val="dk1"/>
                </a:solidFill>
                <a:latin typeface="Calibri"/>
                <a:ea typeface="Calibri"/>
              </a:rPr>
              <a:t>Challenge: Handling peak booking loads.</a:t>
            </a:r>
            <a:endParaRPr lang="en-IN" sz="1400" b="0" strike="noStrike" spc="-1" dirty="0">
              <a:solidFill>
                <a:srgbClr val="000000"/>
              </a:solidFill>
              <a:latin typeface="Arial"/>
            </a:endParaRPr>
          </a:p>
          <a:p>
            <a:pPr marL="285840" indent="-285840" defTabSz="914400">
              <a:lnSpc>
                <a:spcPct val="100000"/>
              </a:lnSpc>
              <a:buClr>
                <a:srgbClr val="000000"/>
              </a:buClr>
              <a:buFont typeface="Arial"/>
              <a:buChar char="•"/>
            </a:pPr>
            <a:r>
              <a:rPr lang="en-US" sz="1400" b="0" strike="noStrike" spc="-1" dirty="0">
                <a:solidFill>
                  <a:schemeClr val="dk1"/>
                </a:solidFill>
                <a:latin typeface="Calibri"/>
                <a:ea typeface="Calibri"/>
              </a:rPr>
              <a:t>Solution: Ensure system scalability for varying demand levels.</a:t>
            </a:r>
            <a:endParaRPr lang="en-IN" sz="1400" b="0" strike="noStrike" spc="-1" dirty="0">
              <a:solidFill>
                <a:srgbClr val="000000"/>
              </a:solidFill>
              <a:latin typeface="Arial"/>
            </a:endParaRPr>
          </a:p>
          <a:p>
            <a:pPr defTabSz="914400">
              <a:lnSpc>
                <a:spcPct val="100000"/>
              </a:lnSpc>
            </a:pPr>
            <a:r>
              <a:rPr lang="en-US" sz="1400" b="1" strike="noStrike" spc="-1" dirty="0">
                <a:solidFill>
                  <a:schemeClr val="dk1"/>
                </a:solidFill>
                <a:latin typeface="Calibri"/>
                <a:ea typeface="Calibri"/>
              </a:rPr>
              <a:t>Data Security:</a:t>
            </a:r>
            <a:endParaRPr lang="en-IN" sz="1400" b="0" strike="noStrike" spc="-1" dirty="0">
              <a:solidFill>
                <a:srgbClr val="000000"/>
              </a:solidFill>
              <a:latin typeface="Arial"/>
            </a:endParaRPr>
          </a:p>
          <a:p>
            <a:pPr marL="285840" indent="-285840" defTabSz="914400">
              <a:lnSpc>
                <a:spcPct val="100000"/>
              </a:lnSpc>
              <a:buClr>
                <a:srgbClr val="000000"/>
              </a:buClr>
              <a:buFont typeface="Arial"/>
              <a:buChar char="•"/>
            </a:pPr>
            <a:r>
              <a:rPr lang="en-US" sz="1400" b="0" strike="noStrike" spc="-1" dirty="0">
                <a:solidFill>
                  <a:schemeClr val="dk1"/>
                </a:solidFill>
                <a:latin typeface="Calibri"/>
                <a:ea typeface="Calibri"/>
              </a:rPr>
              <a:t>Challenge: Protecting sensitive user and payment data.</a:t>
            </a:r>
            <a:endParaRPr lang="en-IN" sz="1400" b="0" strike="noStrike" spc="-1" dirty="0">
              <a:solidFill>
                <a:srgbClr val="000000"/>
              </a:solidFill>
              <a:latin typeface="Arial"/>
            </a:endParaRPr>
          </a:p>
          <a:p>
            <a:pPr marL="285840" indent="-285840" defTabSz="914400">
              <a:lnSpc>
                <a:spcPct val="100000"/>
              </a:lnSpc>
              <a:buClr>
                <a:srgbClr val="000000"/>
              </a:buClr>
              <a:buFont typeface="Arial"/>
              <a:buChar char="•"/>
            </a:pPr>
            <a:r>
              <a:rPr lang="en-US" sz="1400" b="0" strike="noStrike" spc="-1" dirty="0">
                <a:solidFill>
                  <a:schemeClr val="dk1"/>
                </a:solidFill>
                <a:latin typeface="Calibri"/>
                <a:ea typeface="Calibri"/>
              </a:rPr>
              <a:t>Solution: Implement robust security measures against breaches.</a:t>
            </a:r>
            <a:endParaRPr lang="en-IN" sz="1400" b="0" strike="noStrike" spc="-1" dirty="0">
              <a:solidFill>
                <a:srgbClr val="000000"/>
              </a:solidFill>
              <a:latin typeface="Arial"/>
            </a:endParaRPr>
          </a:p>
          <a:p>
            <a:pPr defTabSz="914400">
              <a:lnSpc>
                <a:spcPct val="100000"/>
              </a:lnSpc>
            </a:pPr>
            <a:r>
              <a:rPr lang="en-US" sz="1400" b="1" strike="noStrike" spc="-1" dirty="0">
                <a:solidFill>
                  <a:schemeClr val="dk1"/>
                </a:solidFill>
                <a:latin typeface="Calibri"/>
                <a:ea typeface="Calibri"/>
              </a:rPr>
              <a:t>Integration with Existing Systems:</a:t>
            </a:r>
            <a:endParaRPr lang="en-IN" sz="1400" b="0" strike="noStrike" spc="-1" dirty="0">
              <a:solidFill>
                <a:srgbClr val="000000"/>
              </a:solidFill>
              <a:latin typeface="Arial"/>
            </a:endParaRPr>
          </a:p>
          <a:p>
            <a:pPr marL="285840" indent="-285840" defTabSz="914400">
              <a:lnSpc>
                <a:spcPct val="100000"/>
              </a:lnSpc>
              <a:buClr>
                <a:srgbClr val="000000"/>
              </a:buClr>
              <a:buFont typeface="Arial"/>
              <a:buChar char="•"/>
            </a:pPr>
            <a:r>
              <a:rPr lang="en-US" sz="1400" b="0" strike="noStrike" spc="-1" dirty="0">
                <a:solidFill>
                  <a:schemeClr val="dk1"/>
                </a:solidFill>
                <a:latin typeface="Calibri"/>
                <a:ea typeface="Calibri"/>
              </a:rPr>
              <a:t>Challenge: Coordinating with broader railway infrastructure.</a:t>
            </a:r>
            <a:endParaRPr lang="en-IN" sz="1400" b="0" strike="noStrike" spc="-1" dirty="0">
              <a:solidFill>
                <a:srgbClr val="000000"/>
              </a:solidFill>
              <a:latin typeface="Arial"/>
            </a:endParaRPr>
          </a:p>
          <a:p>
            <a:pPr marL="285840" indent="-285840" defTabSz="914400">
              <a:lnSpc>
                <a:spcPct val="100000"/>
              </a:lnSpc>
              <a:buClr>
                <a:srgbClr val="000000"/>
              </a:buClr>
              <a:buFont typeface="Arial"/>
              <a:buChar char="•"/>
            </a:pPr>
            <a:r>
              <a:rPr lang="en-US" sz="1400" b="0" strike="noStrike" spc="-1" dirty="0">
                <a:solidFill>
                  <a:schemeClr val="dk1"/>
                </a:solidFill>
                <a:latin typeface="Calibri"/>
                <a:ea typeface="Calibri"/>
              </a:rPr>
              <a:t>Solution: Seamless integration for accurate real-time updates.</a:t>
            </a:r>
            <a:endParaRPr lang="en-IN" sz="1400" b="0" strike="noStrike" spc="-1" dirty="0">
              <a:solidFill>
                <a:srgbClr val="000000"/>
              </a:solidFill>
              <a:latin typeface="Arial"/>
            </a:endParaRPr>
          </a:p>
          <a:p>
            <a:pPr defTabSz="914400">
              <a:lnSpc>
                <a:spcPct val="100000"/>
              </a:lnSpc>
            </a:pPr>
            <a:r>
              <a:rPr lang="en-US" sz="1400" b="1" strike="noStrike" spc="-1" dirty="0">
                <a:solidFill>
                  <a:schemeClr val="dk1"/>
                </a:solidFill>
                <a:latin typeface="Calibri"/>
                <a:ea typeface="Calibri"/>
              </a:rPr>
              <a:t>User Experience:</a:t>
            </a:r>
            <a:endParaRPr lang="en-IN" sz="1400" b="0" strike="noStrike" spc="-1" dirty="0">
              <a:solidFill>
                <a:srgbClr val="000000"/>
              </a:solidFill>
              <a:latin typeface="Arial"/>
            </a:endParaRPr>
          </a:p>
          <a:p>
            <a:pPr marL="285840" indent="-285840" defTabSz="914400">
              <a:lnSpc>
                <a:spcPct val="100000"/>
              </a:lnSpc>
              <a:buClr>
                <a:srgbClr val="000000"/>
              </a:buClr>
              <a:buFont typeface="Arial"/>
              <a:buChar char="•"/>
            </a:pPr>
            <a:r>
              <a:rPr lang="en-US" sz="1400" b="0" strike="noStrike" spc="-1" dirty="0">
                <a:solidFill>
                  <a:schemeClr val="dk1"/>
                </a:solidFill>
                <a:latin typeface="Calibri"/>
                <a:ea typeface="Calibri"/>
              </a:rPr>
              <a:t>Challenge: Designing an intuitive interface.</a:t>
            </a:r>
            <a:endParaRPr lang="en-IN" sz="1400" b="0" strike="noStrike" spc="-1" dirty="0">
              <a:solidFill>
                <a:srgbClr val="000000"/>
              </a:solidFill>
              <a:latin typeface="Arial"/>
            </a:endParaRPr>
          </a:p>
          <a:p>
            <a:pPr marL="285840" indent="-285840" defTabSz="914400">
              <a:lnSpc>
                <a:spcPct val="100000"/>
              </a:lnSpc>
              <a:buClr>
                <a:srgbClr val="000000"/>
              </a:buClr>
              <a:buFont typeface="Arial"/>
              <a:buChar char="•"/>
            </a:pPr>
            <a:r>
              <a:rPr lang="en-US" sz="1400" b="0" strike="noStrike" spc="-1" dirty="0">
                <a:solidFill>
                  <a:schemeClr val="dk1"/>
                </a:solidFill>
                <a:latin typeface="Calibri"/>
                <a:ea typeface="Calibri"/>
              </a:rPr>
              <a:t>Solution: Ensure easy navigation and booking for customer satisfaction.</a:t>
            </a:r>
            <a:endParaRPr lang="en-IN" sz="1400" b="0" strike="noStrike" spc="-1" dirty="0">
              <a:solidFill>
                <a:srgbClr val="000000"/>
              </a:solidFill>
              <a:latin typeface="Arial"/>
            </a:endParaRPr>
          </a:p>
          <a:p>
            <a:pPr defTabSz="914400">
              <a:lnSpc>
                <a:spcPct val="100000"/>
              </a:lnSpc>
            </a:pPr>
            <a:endParaRPr lang="en-IN" sz="1400" b="0" strike="noStrike" spc="-1" dirty="0">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143" name="Rectangle 7">
            <a:extLst>
              <a:ext uri="{C183D7F6-B498-43B3-948B-1728B52AA6E4}">
                <adec:decorative xmlns:adec="http://schemas.microsoft.com/office/drawing/2017/decorative" val="1"/>
              </a:ext>
            </a:extLst>
          </p:cNvPr>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sp>
        <p:nvSpPr>
          <p:cNvPr id="144"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rmAutofit/>
          </a:bodyPr>
          <a:lstStyle/>
          <a:p>
            <a:pPr indent="0" defTabSz="914400">
              <a:lnSpc>
                <a:spcPct val="90000"/>
              </a:lnSpc>
              <a:buNone/>
            </a:pPr>
            <a:r>
              <a:rPr lang="en-US" sz="4600" b="0" strike="noStrike" spc="-1">
                <a:solidFill>
                  <a:schemeClr val="dk1"/>
                </a:solidFill>
                <a:latin typeface="Calibri"/>
              </a:rPr>
              <a:t>FUTURE OF RAILWAY RESERVATION SYSTEM</a:t>
            </a:r>
          </a:p>
          <a:p>
            <a:pPr indent="0" defTabSz="914400">
              <a:lnSpc>
                <a:spcPct val="90000"/>
              </a:lnSpc>
              <a:buNone/>
            </a:pPr>
            <a:endParaRPr lang="en-US" sz="4600" b="0" strike="noStrike" spc="-1">
              <a:solidFill>
                <a:schemeClr val="dk1"/>
              </a:solidFill>
              <a:latin typeface="Calibri"/>
            </a:endParaRPr>
          </a:p>
        </p:txBody>
      </p:sp>
      <p:sp>
        <p:nvSpPr>
          <p:cNvPr id="145" name="sketch line">
            <a:extLst>
              <a:ext uri="{C183D7F6-B498-43B3-948B-1728B52AA6E4}">
                <adec:decorative xmlns:adec="http://schemas.microsoft.com/office/drawing/2017/decorative" val="1"/>
              </a:ext>
            </a:extLst>
          </p:cNvPr>
          <p:cNvSpPr/>
          <p:nvPr/>
        </p:nvSpPr>
        <p:spPr>
          <a:xfrm>
            <a:off x="668880" y="1677240"/>
            <a:ext cx="10853640" cy="18000"/>
          </a:xfrm>
          <a:custGeom>
            <a:avLst/>
            <a:gdLst>
              <a:gd name="textAreaLeft" fmla="*/ 0 w 10853640"/>
              <a:gd name="textAreaRight" fmla="*/ 10854000 w 10853640"/>
              <a:gd name="textAreaTop" fmla="*/ 0 h 18000"/>
              <a:gd name="textAreaBottom" fmla="*/ 18360 h 18000"/>
            </a:gdLst>
            <a:ahLst/>
            <a:cxnLst/>
            <a:rect l="textAreaLeft" t="textAreaTop" r="textAreaRight" b="textAreaBottom"/>
            <a:pathLst>
              <a:path w="10853928" h="18288" fill="none">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rgbClr val="ED7D3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defTabSz="914400">
              <a:lnSpc>
                <a:spcPct val="100000"/>
              </a:lnSpc>
            </a:pPr>
            <a:endParaRPr lang="en-US" sz="1800" b="0" strike="noStrike" spc="-1">
              <a:solidFill>
                <a:schemeClr val="lt1"/>
              </a:solidFill>
              <a:latin typeface="Calibri"/>
            </a:endParaRPr>
          </a:p>
        </p:txBody>
      </p:sp>
      <p:sp>
        <p:nvSpPr>
          <p:cNvPr id="146" name="PlaceHolder 2"/>
          <p:cNvSpPr>
            <a:spLocks noGrp="1"/>
          </p:cNvSpPr>
          <p:nvPr>
            <p:ph/>
          </p:nvPr>
        </p:nvSpPr>
        <p:spPr>
          <a:xfrm>
            <a:off x="891720" y="2144160"/>
            <a:ext cx="4698360" cy="3908160"/>
          </a:xfrm>
          <a:prstGeom prst="rect">
            <a:avLst/>
          </a:prstGeom>
          <a:noFill/>
          <a:ln w="0">
            <a:noFill/>
          </a:ln>
        </p:spPr>
        <p:txBody>
          <a:bodyPr lIns="91440" tIns="45720" rIns="91440" bIns="45720" anchor="t">
            <a:noAutofit/>
          </a:bodyPr>
          <a:lstStyle/>
          <a:p>
            <a:pPr marL="228600" indent="0" defTabSz="914400">
              <a:lnSpc>
                <a:spcPct val="50000"/>
              </a:lnSpc>
              <a:spcBef>
                <a:spcPts val="1001"/>
              </a:spcBef>
              <a:buNone/>
              <a:tabLst>
                <a:tab pos="0" algn="l"/>
              </a:tabLst>
            </a:pPr>
            <a:br>
              <a:rPr sz="1600"/>
            </a:br>
            <a:r>
              <a:rPr lang="en-US" sz="1600" b="1" strike="noStrike" spc="-1">
                <a:solidFill>
                  <a:schemeClr val="dk1"/>
                </a:solidFill>
                <a:latin typeface="Calibri"/>
                <a:ea typeface="Calibri"/>
              </a:rPr>
              <a:t>Digital Transformation:</a:t>
            </a:r>
            <a:endParaRPr lang="en-US" sz="1600" b="0" strike="noStrike" spc="-1">
              <a:solidFill>
                <a:schemeClr val="dk1"/>
              </a:solidFill>
              <a:latin typeface="Calibri"/>
            </a:endParaRPr>
          </a:p>
          <a:p>
            <a:pPr marL="228600" defTabSz="914400">
              <a:lnSpc>
                <a:spcPct val="50000"/>
              </a:lnSpc>
              <a:spcBef>
                <a:spcPts val="1001"/>
              </a:spcBef>
              <a:buClr>
                <a:srgbClr val="000000"/>
              </a:buClr>
              <a:buFont typeface="Arial"/>
              <a:buChar char="•"/>
              <a:tabLst>
                <a:tab pos="0" algn="l"/>
              </a:tabLst>
            </a:pPr>
            <a:r>
              <a:rPr lang="en-US" sz="1600" b="0" strike="noStrike" spc="-1">
                <a:solidFill>
                  <a:schemeClr val="dk1"/>
                </a:solidFill>
                <a:latin typeface="Calibri"/>
                <a:ea typeface="Calibri"/>
              </a:rPr>
              <a:t>Emphasis on digital channels for bookings.</a:t>
            </a:r>
            <a:endParaRPr lang="en-US" sz="1600" b="0" strike="noStrike" spc="-1">
              <a:solidFill>
                <a:schemeClr val="dk1"/>
              </a:solidFill>
              <a:latin typeface="Calibri"/>
            </a:endParaRPr>
          </a:p>
          <a:p>
            <a:pPr marL="228600" defTabSz="914400">
              <a:lnSpc>
                <a:spcPct val="50000"/>
              </a:lnSpc>
              <a:spcBef>
                <a:spcPts val="1001"/>
              </a:spcBef>
              <a:buClr>
                <a:srgbClr val="000000"/>
              </a:buClr>
              <a:buFont typeface="Arial"/>
              <a:buChar char="•"/>
              <a:tabLst>
                <a:tab pos="0" algn="l"/>
              </a:tabLst>
            </a:pPr>
            <a:r>
              <a:rPr lang="en-US" sz="1600" b="0" strike="noStrike" spc="-1">
                <a:solidFill>
                  <a:schemeClr val="dk1"/>
                </a:solidFill>
                <a:latin typeface="Calibri"/>
                <a:ea typeface="Calibri"/>
              </a:rPr>
              <a:t>Mobile apps and online platforms for services.</a:t>
            </a:r>
            <a:endParaRPr lang="en-US" sz="1600" b="0" strike="noStrike" spc="-1">
              <a:solidFill>
                <a:schemeClr val="dk1"/>
              </a:solidFill>
              <a:latin typeface="Calibri"/>
            </a:endParaRPr>
          </a:p>
          <a:p>
            <a:pPr marL="228600" indent="0" defTabSz="914400">
              <a:lnSpc>
                <a:spcPct val="50000"/>
              </a:lnSpc>
              <a:spcBef>
                <a:spcPts val="1001"/>
              </a:spcBef>
              <a:buNone/>
              <a:tabLst>
                <a:tab pos="0" algn="l"/>
              </a:tabLst>
            </a:pPr>
            <a:r>
              <a:rPr lang="en-US" sz="1600" b="1" strike="noStrike" spc="-1">
                <a:solidFill>
                  <a:schemeClr val="dk1"/>
                </a:solidFill>
                <a:latin typeface="Calibri"/>
                <a:ea typeface="Calibri"/>
              </a:rPr>
              <a:t>AI and ML:</a:t>
            </a:r>
            <a:endParaRPr lang="en-US" sz="1600" b="0" strike="noStrike" spc="-1">
              <a:solidFill>
                <a:schemeClr val="dk1"/>
              </a:solidFill>
              <a:latin typeface="Calibri"/>
            </a:endParaRPr>
          </a:p>
          <a:p>
            <a:pPr marL="228600" defTabSz="914400">
              <a:lnSpc>
                <a:spcPct val="50000"/>
              </a:lnSpc>
              <a:spcBef>
                <a:spcPts val="1001"/>
              </a:spcBef>
              <a:buClr>
                <a:srgbClr val="000000"/>
              </a:buClr>
              <a:buFont typeface="Arial"/>
              <a:buChar char="•"/>
              <a:tabLst>
                <a:tab pos="0" algn="l"/>
              </a:tabLst>
            </a:pPr>
            <a:r>
              <a:rPr lang="en-US" sz="1600" b="0" strike="noStrike" spc="-1">
                <a:solidFill>
                  <a:schemeClr val="dk1"/>
                </a:solidFill>
                <a:latin typeface="Calibri"/>
                <a:ea typeface="Calibri"/>
              </a:rPr>
              <a:t>Optimize seat allocation with AI and ML.</a:t>
            </a:r>
            <a:endParaRPr lang="en-US" sz="1600" b="0" strike="noStrike" spc="-1">
              <a:solidFill>
                <a:schemeClr val="dk1"/>
              </a:solidFill>
              <a:latin typeface="Calibri"/>
            </a:endParaRPr>
          </a:p>
          <a:p>
            <a:pPr marL="228600" defTabSz="914400">
              <a:lnSpc>
                <a:spcPct val="50000"/>
              </a:lnSpc>
              <a:spcBef>
                <a:spcPts val="1001"/>
              </a:spcBef>
              <a:buClr>
                <a:srgbClr val="000000"/>
              </a:buClr>
              <a:buFont typeface="Arial"/>
              <a:buChar char="•"/>
              <a:tabLst>
                <a:tab pos="0" algn="l"/>
              </a:tabLst>
            </a:pPr>
            <a:r>
              <a:rPr lang="en-US" sz="1600" b="0" strike="noStrike" spc="-1">
                <a:solidFill>
                  <a:schemeClr val="dk1"/>
                </a:solidFill>
                <a:latin typeface="Calibri"/>
                <a:ea typeface="Calibri"/>
              </a:rPr>
              <a:t>Predict demand and enhance pricing.</a:t>
            </a:r>
            <a:endParaRPr lang="en-US" sz="1600" b="0" strike="noStrike" spc="-1">
              <a:solidFill>
                <a:schemeClr val="dk1"/>
              </a:solidFill>
              <a:latin typeface="Calibri"/>
            </a:endParaRPr>
          </a:p>
          <a:p>
            <a:pPr marL="228600" indent="0" defTabSz="914400">
              <a:lnSpc>
                <a:spcPct val="50000"/>
              </a:lnSpc>
              <a:spcBef>
                <a:spcPts val="1001"/>
              </a:spcBef>
              <a:buNone/>
              <a:tabLst>
                <a:tab pos="0" algn="l"/>
              </a:tabLst>
            </a:pPr>
            <a:r>
              <a:rPr lang="en-US" sz="1600" b="1" strike="noStrike" spc="-1">
                <a:solidFill>
                  <a:schemeClr val="dk1"/>
                </a:solidFill>
                <a:latin typeface="Calibri"/>
                <a:ea typeface="Calibri"/>
              </a:rPr>
              <a:t>Blockchain:</a:t>
            </a:r>
            <a:endParaRPr lang="en-US" sz="1600" b="0" strike="noStrike" spc="-1">
              <a:solidFill>
                <a:schemeClr val="dk1"/>
              </a:solidFill>
              <a:latin typeface="Calibri"/>
            </a:endParaRPr>
          </a:p>
          <a:p>
            <a:pPr marL="228600" defTabSz="914400">
              <a:lnSpc>
                <a:spcPct val="80000"/>
              </a:lnSpc>
              <a:spcBef>
                <a:spcPts val="1001"/>
              </a:spcBef>
              <a:buClr>
                <a:srgbClr val="000000"/>
              </a:buClr>
              <a:buFont typeface="Arial"/>
              <a:buChar char="•"/>
              <a:tabLst>
                <a:tab pos="0" algn="l"/>
              </a:tabLst>
            </a:pPr>
            <a:r>
              <a:rPr lang="en-US" sz="1600" b="0" strike="noStrike" spc="-1">
                <a:solidFill>
                  <a:schemeClr val="dk1"/>
                </a:solidFill>
                <a:latin typeface="Calibri"/>
                <a:ea typeface="Calibri"/>
              </a:rPr>
              <a:t>Secure, transparent transactions.</a:t>
            </a:r>
            <a:endParaRPr lang="en-US" sz="1600" b="0" strike="noStrike" spc="-1">
              <a:solidFill>
                <a:schemeClr val="dk1"/>
              </a:solidFill>
              <a:latin typeface="Calibri"/>
            </a:endParaRPr>
          </a:p>
          <a:p>
            <a:pPr marL="228600" defTabSz="914400">
              <a:lnSpc>
                <a:spcPct val="50000"/>
              </a:lnSpc>
              <a:spcBef>
                <a:spcPts val="1001"/>
              </a:spcBef>
              <a:buClr>
                <a:srgbClr val="000000"/>
              </a:buClr>
              <a:buFont typeface="Arial"/>
              <a:buChar char="•"/>
              <a:tabLst>
                <a:tab pos="0" algn="l"/>
              </a:tabLst>
            </a:pPr>
            <a:r>
              <a:rPr lang="en-US" sz="1600" b="0" strike="noStrike" spc="-1">
                <a:solidFill>
                  <a:schemeClr val="dk1"/>
                </a:solidFill>
                <a:latin typeface="Calibri"/>
                <a:ea typeface="Calibri"/>
              </a:rPr>
              <a:t>Improves data integrity, prevents fraud.</a:t>
            </a:r>
            <a:endParaRPr lang="en-US" sz="1600" b="0" strike="noStrike" spc="-1">
              <a:solidFill>
                <a:schemeClr val="dk1"/>
              </a:solidFill>
              <a:latin typeface="Calibri"/>
            </a:endParaRPr>
          </a:p>
          <a:p>
            <a:pPr marL="228600" indent="0" defTabSz="914400">
              <a:lnSpc>
                <a:spcPct val="50000"/>
              </a:lnSpc>
              <a:spcBef>
                <a:spcPts val="1001"/>
              </a:spcBef>
              <a:buNone/>
              <a:tabLst>
                <a:tab pos="0" algn="l"/>
              </a:tabLst>
            </a:pPr>
            <a:r>
              <a:rPr lang="en-US" sz="1600" b="1" strike="noStrike" spc="-1">
                <a:solidFill>
                  <a:schemeClr val="dk1"/>
                </a:solidFill>
                <a:latin typeface="Calibri"/>
                <a:ea typeface="Calibri"/>
              </a:rPr>
              <a:t>IoT:</a:t>
            </a:r>
            <a:endParaRPr lang="en-US" sz="1600" b="0" strike="noStrike" spc="-1">
              <a:solidFill>
                <a:schemeClr val="dk1"/>
              </a:solidFill>
              <a:latin typeface="Calibri"/>
            </a:endParaRPr>
          </a:p>
          <a:p>
            <a:pPr marL="228600" defTabSz="914400">
              <a:lnSpc>
                <a:spcPct val="50000"/>
              </a:lnSpc>
              <a:spcBef>
                <a:spcPts val="1001"/>
              </a:spcBef>
              <a:buClr>
                <a:srgbClr val="000000"/>
              </a:buClr>
              <a:buFont typeface="Arial"/>
              <a:buChar char="•"/>
              <a:tabLst>
                <a:tab pos="0" algn="l"/>
              </a:tabLst>
            </a:pPr>
            <a:r>
              <a:rPr lang="en-US" sz="1600" b="0" strike="noStrike" spc="-1">
                <a:solidFill>
                  <a:schemeClr val="dk1"/>
                </a:solidFill>
                <a:latin typeface="Calibri"/>
                <a:ea typeface="Calibri"/>
              </a:rPr>
              <a:t>Real-time monitoring for train status.</a:t>
            </a:r>
            <a:endParaRPr lang="en-US" sz="1600" b="0" strike="noStrike" spc="-1">
              <a:solidFill>
                <a:schemeClr val="dk1"/>
              </a:solidFill>
              <a:latin typeface="Calibri"/>
            </a:endParaRPr>
          </a:p>
          <a:p>
            <a:pPr marL="228600" defTabSz="914400">
              <a:lnSpc>
                <a:spcPct val="50000"/>
              </a:lnSpc>
              <a:spcBef>
                <a:spcPts val="1001"/>
              </a:spcBef>
              <a:buClr>
                <a:srgbClr val="000000"/>
              </a:buClr>
              <a:buFont typeface="Arial"/>
              <a:buChar char="•"/>
              <a:tabLst>
                <a:tab pos="0" algn="l"/>
              </a:tabLst>
            </a:pPr>
            <a:r>
              <a:rPr lang="en-US" sz="1600" b="0" strike="noStrike" spc="-1">
                <a:solidFill>
                  <a:schemeClr val="dk1"/>
                </a:solidFill>
                <a:latin typeface="Calibri"/>
                <a:ea typeface="Calibri"/>
              </a:rPr>
              <a:t>Provides accurate information to passengers.</a:t>
            </a:r>
            <a:endParaRPr lang="en-US" sz="1600" b="0" strike="noStrike" spc="-1">
              <a:solidFill>
                <a:schemeClr val="dk1"/>
              </a:solidFill>
              <a:latin typeface="Calibri"/>
            </a:endParaRPr>
          </a:p>
          <a:p>
            <a:pPr marL="228600" indent="0" defTabSz="914400">
              <a:lnSpc>
                <a:spcPct val="50000"/>
              </a:lnSpc>
              <a:spcBef>
                <a:spcPts val="1001"/>
              </a:spcBef>
              <a:buNone/>
              <a:tabLst>
                <a:tab pos="0" algn="l"/>
              </a:tabLst>
            </a:pPr>
            <a:r>
              <a:rPr lang="en-US" sz="1600" b="1" strike="noStrike" spc="-1">
                <a:solidFill>
                  <a:schemeClr val="dk1"/>
                </a:solidFill>
                <a:latin typeface="Calibri"/>
                <a:ea typeface="Calibri"/>
              </a:rPr>
              <a:t>Enhanced Analytics:</a:t>
            </a:r>
            <a:endParaRPr lang="en-US" sz="1600" b="0" strike="noStrike" spc="-1">
              <a:solidFill>
                <a:schemeClr val="dk1"/>
              </a:solidFill>
              <a:latin typeface="Calibri"/>
            </a:endParaRPr>
          </a:p>
          <a:p>
            <a:pPr marL="228600" defTabSz="914400">
              <a:lnSpc>
                <a:spcPct val="50000"/>
              </a:lnSpc>
              <a:spcBef>
                <a:spcPts val="1001"/>
              </a:spcBef>
              <a:buClr>
                <a:srgbClr val="000000"/>
              </a:buClr>
              <a:buFont typeface="Arial"/>
              <a:buChar char="•"/>
              <a:tabLst>
                <a:tab pos="0" algn="l"/>
              </a:tabLst>
            </a:pPr>
            <a:r>
              <a:rPr lang="en-US" sz="1600" b="0" strike="noStrike" spc="-1">
                <a:solidFill>
                  <a:schemeClr val="dk1"/>
                </a:solidFill>
                <a:latin typeface="Calibri"/>
                <a:ea typeface="Calibri"/>
              </a:rPr>
              <a:t>Deeper insights into passenger behavior.</a:t>
            </a:r>
            <a:endParaRPr lang="en-US" sz="1600" b="0" strike="noStrike" spc="-1">
              <a:solidFill>
                <a:schemeClr val="dk1"/>
              </a:solidFill>
              <a:latin typeface="Calibri"/>
            </a:endParaRPr>
          </a:p>
          <a:p>
            <a:pPr marL="228600" defTabSz="914400">
              <a:lnSpc>
                <a:spcPct val="50000"/>
              </a:lnSpc>
              <a:spcBef>
                <a:spcPts val="1001"/>
              </a:spcBef>
              <a:buClr>
                <a:srgbClr val="000000"/>
              </a:buClr>
              <a:buFont typeface="Arial"/>
              <a:buChar char="•"/>
              <a:tabLst>
                <a:tab pos="0" algn="l"/>
              </a:tabLst>
            </a:pPr>
            <a:r>
              <a:rPr lang="en-US" sz="1600" b="0" strike="noStrike" spc="-1">
                <a:solidFill>
                  <a:schemeClr val="dk1"/>
                </a:solidFill>
                <a:latin typeface="Calibri"/>
                <a:ea typeface="Calibri"/>
              </a:rPr>
              <a:t>Informed decision-making.</a:t>
            </a:r>
            <a:endParaRPr lang="en-US" sz="1600" b="0" strike="noStrike" spc="-1">
              <a:solidFill>
                <a:schemeClr val="dk1"/>
              </a:solidFill>
              <a:latin typeface="Calibri"/>
            </a:endParaRPr>
          </a:p>
          <a:p>
            <a:pPr marL="228600" indent="0" defTabSz="914400">
              <a:lnSpc>
                <a:spcPct val="50000"/>
              </a:lnSpc>
              <a:spcBef>
                <a:spcPts val="1001"/>
              </a:spcBef>
              <a:buNone/>
              <a:tabLst>
                <a:tab pos="0" algn="l"/>
              </a:tabLst>
            </a:pPr>
            <a:endParaRPr lang="en-US" sz="1600" b="0" strike="noStrike" spc="-1">
              <a:solidFill>
                <a:schemeClr val="dk1"/>
              </a:solidFill>
              <a:latin typeface="Calibri"/>
            </a:endParaRPr>
          </a:p>
        </p:txBody>
      </p:sp>
      <p:sp>
        <p:nvSpPr>
          <p:cNvPr id="147" name="TextBox 3"/>
          <p:cNvSpPr/>
          <p:nvPr/>
        </p:nvSpPr>
        <p:spPr>
          <a:xfrm>
            <a:off x="6519960" y="2141280"/>
            <a:ext cx="4477680" cy="321084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spAutoFit/>
          </a:bodyPr>
          <a:lstStyle/>
          <a:p>
            <a:pPr defTabSz="914400">
              <a:lnSpc>
                <a:spcPct val="100000"/>
              </a:lnSpc>
            </a:pPr>
            <a:r>
              <a:rPr lang="en-US" sz="1600" b="1" strike="noStrike" spc="-1">
                <a:solidFill>
                  <a:schemeClr val="dk1"/>
                </a:solidFill>
                <a:latin typeface="Calibri"/>
                <a:ea typeface="Calibri"/>
              </a:rPr>
              <a:t>Personalized Services:</a:t>
            </a:r>
            <a:endParaRPr lang="en-IN" sz="1600" b="0" strike="noStrike" spc="-1">
              <a:solidFill>
                <a:srgbClr val="000000"/>
              </a:solidFill>
              <a:latin typeface="Arial"/>
            </a:endParaRPr>
          </a:p>
          <a:p>
            <a:pPr marL="285840" indent="-285840" defTabSz="914400">
              <a:lnSpc>
                <a:spcPct val="100000"/>
              </a:lnSpc>
              <a:buClr>
                <a:srgbClr val="000000"/>
              </a:buClr>
              <a:buFont typeface="Arial"/>
              <a:buChar char="•"/>
            </a:pPr>
            <a:r>
              <a:rPr lang="en-US" sz="1600" b="0" strike="noStrike" spc="-1">
                <a:solidFill>
                  <a:schemeClr val="dk1"/>
                </a:solidFill>
                <a:latin typeface="Calibri"/>
                <a:ea typeface="Calibri"/>
              </a:rPr>
              <a:t>Recommendations based on user profiles.</a:t>
            </a:r>
            <a:endParaRPr lang="en-IN" sz="1600" b="0" strike="noStrike" spc="-1">
              <a:solidFill>
                <a:srgbClr val="000000"/>
              </a:solidFill>
              <a:latin typeface="Arial"/>
            </a:endParaRPr>
          </a:p>
          <a:p>
            <a:pPr marL="285840" indent="-285840" defTabSz="914400">
              <a:lnSpc>
                <a:spcPct val="100000"/>
              </a:lnSpc>
              <a:buClr>
                <a:srgbClr val="000000"/>
              </a:buClr>
              <a:buFont typeface="Arial"/>
              <a:buChar char="•"/>
            </a:pPr>
            <a:r>
              <a:rPr lang="en-US" sz="1600" b="0" strike="noStrike" spc="-1">
                <a:solidFill>
                  <a:schemeClr val="dk1"/>
                </a:solidFill>
                <a:latin typeface="Calibri"/>
                <a:ea typeface="Calibri"/>
              </a:rPr>
              <a:t>Tailored services and promotions.</a:t>
            </a:r>
            <a:endParaRPr lang="en-IN" sz="1600" b="0" strike="noStrike" spc="-1">
              <a:solidFill>
                <a:srgbClr val="000000"/>
              </a:solidFill>
              <a:latin typeface="Arial"/>
            </a:endParaRPr>
          </a:p>
          <a:p>
            <a:pPr defTabSz="914400">
              <a:lnSpc>
                <a:spcPct val="100000"/>
              </a:lnSpc>
            </a:pPr>
            <a:r>
              <a:rPr lang="en-US" sz="1600" b="1" strike="noStrike" spc="-1">
                <a:solidFill>
                  <a:schemeClr val="dk1"/>
                </a:solidFill>
                <a:latin typeface="Calibri"/>
                <a:ea typeface="Calibri"/>
              </a:rPr>
              <a:t>Biometric Authentication:</a:t>
            </a:r>
            <a:endParaRPr lang="en-IN" sz="1600" b="0" strike="noStrike" spc="-1">
              <a:solidFill>
                <a:srgbClr val="000000"/>
              </a:solidFill>
              <a:latin typeface="Arial"/>
            </a:endParaRPr>
          </a:p>
          <a:p>
            <a:pPr marL="285840" indent="-285840" defTabSz="914400">
              <a:lnSpc>
                <a:spcPct val="100000"/>
              </a:lnSpc>
              <a:buClr>
                <a:srgbClr val="000000"/>
              </a:buClr>
              <a:buFont typeface="Arial"/>
              <a:buChar char="•"/>
            </a:pPr>
            <a:r>
              <a:rPr lang="en-US" sz="1600" b="0" strike="noStrike" spc="-1">
                <a:solidFill>
                  <a:schemeClr val="dk1"/>
                </a:solidFill>
                <a:latin typeface="Calibri"/>
                <a:ea typeface="Calibri"/>
              </a:rPr>
              <a:t>Secure login with biometrics.</a:t>
            </a:r>
            <a:endParaRPr lang="en-IN" sz="1600" b="0" strike="noStrike" spc="-1">
              <a:solidFill>
                <a:srgbClr val="000000"/>
              </a:solidFill>
              <a:latin typeface="Arial"/>
            </a:endParaRPr>
          </a:p>
          <a:p>
            <a:pPr marL="285840" indent="-285840" defTabSz="914400">
              <a:lnSpc>
                <a:spcPct val="100000"/>
              </a:lnSpc>
              <a:buClr>
                <a:srgbClr val="000000"/>
              </a:buClr>
              <a:buFont typeface="Arial"/>
              <a:buChar char="•"/>
            </a:pPr>
            <a:r>
              <a:rPr lang="en-US" sz="1600" b="0" strike="noStrike" spc="-1">
                <a:solidFill>
                  <a:schemeClr val="dk1"/>
                </a:solidFill>
                <a:latin typeface="Calibri"/>
                <a:ea typeface="Calibri"/>
              </a:rPr>
              <a:t>Reduces reliance on passwords.</a:t>
            </a:r>
            <a:endParaRPr lang="en-IN" sz="1600" b="0" strike="noStrike" spc="-1">
              <a:solidFill>
                <a:srgbClr val="000000"/>
              </a:solidFill>
              <a:latin typeface="Arial"/>
            </a:endParaRPr>
          </a:p>
          <a:p>
            <a:pPr defTabSz="914400">
              <a:lnSpc>
                <a:spcPct val="100000"/>
              </a:lnSpc>
            </a:pPr>
            <a:r>
              <a:rPr lang="en-US" sz="1600" b="1" strike="noStrike" spc="-1">
                <a:solidFill>
                  <a:schemeClr val="dk1"/>
                </a:solidFill>
                <a:latin typeface="Calibri"/>
                <a:ea typeface="Calibri"/>
              </a:rPr>
              <a:t>AR and VR:</a:t>
            </a:r>
            <a:endParaRPr lang="en-IN" sz="1600" b="0" strike="noStrike" spc="-1">
              <a:solidFill>
                <a:srgbClr val="000000"/>
              </a:solidFill>
              <a:latin typeface="Arial"/>
            </a:endParaRPr>
          </a:p>
          <a:p>
            <a:pPr marL="285840" indent="-285840" defTabSz="914400">
              <a:lnSpc>
                <a:spcPct val="100000"/>
              </a:lnSpc>
              <a:buClr>
                <a:srgbClr val="000000"/>
              </a:buClr>
              <a:buFont typeface="Arial"/>
              <a:buChar char="•"/>
            </a:pPr>
            <a:r>
              <a:rPr lang="en-US" sz="1600" b="0" strike="noStrike" spc="-1">
                <a:solidFill>
                  <a:schemeClr val="dk1"/>
                </a:solidFill>
                <a:latin typeface="Calibri"/>
                <a:ea typeface="Calibri"/>
              </a:rPr>
              <a:t>Virtual seat previews with AR and VR.</a:t>
            </a:r>
            <a:endParaRPr lang="en-IN" sz="1600" b="0" strike="noStrike" spc="-1">
              <a:solidFill>
                <a:srgbClr val="000000"/>
              </a:solidFill>
              <a:latin typeface="Arial"/>
            </a:endParaRPr>
          </a:p>
          <a:p>
            <a:pPr marL="285840" indent="-285840" defTabSz="914400">
              <a:lnSpc>
                <a:spcPct val="80000"/>
              </a:lnSpc>
              <a:buClr>
                <a:srgbClr val="000000"/>
              </a:buClr>
              <a:buFont typeface="Arial"/>
              <a:buChar char="•"/>
            </a:pPr>
            <a:r>
              <a:rPr lang="en-US" sz="1600" b="0" strike="noStrike" spc="-1">
                <a:solidFill>
                  <a:schemeClr val="dk1"/>
                </a:solidFill>
                <a:latin typeface="Calibri"/>
                <a:ea typeface="Calibri"/>
              </a:rPr>
              <a:t>Visual representations of chosen seats.</a:t>
            </a:r>
            <a:endParaRPr lang="en-IN" sz="1600" b="0" strike="noStrike" spc="-1">
              <a:solidFill>
                <a:srgbClr val="000000"/>
              </a:solidFill>
              <a:latin typeface="Arial"/>
            </a:endParaRPr>
          </a:p>
          <a:p>
            <a:pPr defTabSz="914400">
              <a:lnSpc>
                <a:spcPct val="100000"/>
              </a:lnSpc>
            </a:pPr>
            <a:r>
              <a:rPr lang="en-US" sz="1600" b="1" strike="noStrike" spc="-1">
                <a:solidFill>
                  <a:schemeClr val="dk1"/>
                </a:solidFill>
                <a:latin typeface="Calibri"/>
                <a:ea typeface="Calibri"/>
              </a:rPr>
              <a:t>Predictive Maintenance:</a:t>
            </a:r>
            <a:endParaRPr lang="en-IN" sz="1600" b="0" strike="noStrike" spc="-1">
              <a:solidFill>
                <a:srgbClr val="000000"/>
              </a:solidFill>
              <a:latin typeface="Arial"/>
            </a:endParaRPr>
          </a:p>
          <a:p>
            <a:pPr marL="285840" indent="-285840" defTabSz="914400">
              <a:lnSpc>
                <a:spcPct val="100000"/>
              </a:lnSpc>
              <a:buClr>
                <a:srgbClr val="000000"/>
              </a:buClr>
              <a:buFont typeface="Arial"/>
              <a:buChar char="•"/>
            </a:pPr>
            <a:r>
              <a:rPr lang="en-US" sz="1600" b="0" strike="noStrike" spc="-1">
                <a:solidFill>
                  <a:schemeClr val="dk1"/>
                </a:solidFill>
                <a:latin typeface="Calibri"/>
                <a:ea typeface="Calibri"/>
              </a:rPr>
              <a:t>IoT and analytics for predictive maintenance.</a:t>
            </a:r>
            <a:endParaRPr lang="en-IN" sz="1600" b="0" strike="noStrike" spc="-1">
              <a:solidFill>
                <a:srgbClr val="000000"/>
              </a:solidFill>
              <a:latin typeface="Arial"/>
            </a:endParaRPr>
          </a:p>
          <a:p>
            <a:pPr marL="285840" indent="-285840" defTabSz="914400">
              <a:lnSpc>
                <a:spcPct val="100000"/>
              </a:lnSpc>
              <a:buClr>
                <a:srgbClr val="000000"/>
              </a:buClr>
              <a:buFont typeface="Arial"/>
              <a:buChar char="•"/>
            </a:pPr>
            <a:r>
              <a:rPr lang="en-US" sz="1600" b="0" strike="noStrike" spc="-1">
                <a:solidFill>
                  <a:schemeClr val="dk1"/>
                </a:solidFill>
                <a:latin typeface="Calibri"/>
                <a:ea typeface="Calibri"/>
              </a:rPr>
              <a:t>Reduces downtime, enhances reliability.</a:t>
            </a:r>
            <a:endParaRPr lang="en-IN" sz="1600" b="0" strike="noStrike" spc="-1">
              <a:solidFill>
                <a:srgbClr val="000000"/>
              </a:solidFill>
              <a:latin typeface="Arial"/>
            </a:endParaRPr>
          </a:p>
          <a:p>
            <a:pPr defTabSz="914400">
              <a:lnSpc>
                <a:spcPct val="100000"/>
              </a:lnSpc>
            </a:pPr>
            <a:endParaRPr lang="en-IN" sz="16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150" name="Rectangle 16">
            <a:extLst>
              <a:ext uri="{C183D7F6-B498-43B3-948B-1728B52AA6E4}">
                <adec:decorative xmlns:adec="http://schemas.microsoft.com/office/drawing/2017/decorative" val="1"/>
              </a:ext>
            </a:extLst>
          </p:cNvPr>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sp>
        <p:nvSpPr>
          <p:cNvPr id="151"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rmAutofit/>
          </a:bodyPr>
          <a:lstStyle/>
          <a:p>
            <a:pPr indent="0" defTabSz="914400">
              <a:lnSpc>
                <a:spcPct val="90000"/>
              </a:lnSpc>
              <a:buNone/>
            </a:pPr>
            <a:r>
              <a:rPr lang="en-US" sz="5400" b="0" strike="noStrike" spc="-1">
                <a:solidFill>
                  <a:schemeClr val="dk1"/>
                </a:solidFill>
                <a:latin typeface="Calibri"/>
                <a:ea typeface="Calibri Light"/>
              </a:rPr>
              <a:t>CONCLUSION</a:t>
            </a:r>
            <a:endParaRPr lang="en-US" sz="5400" b="0" strike="noStrike" spc="-1">
              <a:solidFill>
                <a:schemeClr val="dk1"/>
              </a:solidFill>
              <a:latin typeface="Calibri"/>
            </a:endParaRPr>
          </a:p>
        </p:txBody>
      </p:sp>
      <p:sp>
        <p:nvSpPr>
          <p:cNvPr id="152" name="sketch line">
            <a:extLst>
              <a:ext uri="{C183D7F6-B498-43B3-948B-1728B52AA6E4}">
                <adec:decorative xmlns:adec="http://schemas.microsoft.com/office/drawing/2017/decorative" val="1"/>
              </a:ext>
            </a:extLst>
          </p:cNvPr>
          <p:cNvSpPr/>
          <p:nvPr/>
        </p:nvSpPr>
        <p:spPr>
          <a:xfrm>
            <a:off x="668880" y="1677240"/>
            <a:ext cx="10853640" cy="18000"/>
          </a:xfrm>
          <a:custGeom>
            <a:avLst/>
            <a:gdLst>
              <a:gd name="textAreaLeft" fmla="*/ 0 w 10853640"/>
              <a:gd name="textAreaRight" fmla="*/ 10854000 w 10853640"/>
              <a:gd name="textAreaTop" fmla="*/ 0 h 18000"/>
              <a:gd name="textAreaBottom" fmla="*/ 18360 h 18000"/>
            </a:gdLst>
            <a:ahLst/>
            <a:cxnLst/>
            <a:rect l="textAreaLeft" t="textAreaTop" r="textAreaRight" b="textAreaBottom"/>
            <a:pathLst>
              <a:path w="10853928" h="18288" fill="none">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rgbClr val="ED7D3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defTabSz="914400">
              <a:lnSpc>
                <a:spcPct val="100000"/>
              </a:lnSpc>
            </a:pPr>
            <a:endParaRPr lang="en-US" sz="1800" b="0" strike="noStrike" spc="-1">
              <a:solidFill>
                <a:schemeClr val="lt1"/>
              </a:solidFill>
              <a:latin typeface="Calibri"/>
            </a:endParaRPr>
          </a:p>
        </p:txBody>
      </p:sp>
      <p:sp>
        <p:nvSpPr>
          <p:cNvPr id="153" name="PlaceHolder 2"/>
          <p:cNvSpPr>
            <a:spLocks noGrp="1"/>
          </p:cNvSpPr>
          <p:nvPr>
            <p:ph/>
          </p:nvPr>
        </p:nvSpPr>
        <p:spPr>
          <a:xfrm>
            <a:off x="730800" y="2068920"/>
            <a:ext cx="10515240" cy="301752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US" sz="2400" b="0" strike="noStrike" spc="-1">
                <a:solidFill>
                  <a:schemeClr val="dk1"/>
                </a:solidFill>
                <a:latin typeface="Calibri"/>
                <a:ea typeface="Calibri"/>
              </a:rPr>
              <a:t>In conclusion, a C++ railway reservation system is like a smart helper for train companies. It helps them manage things better and makes customers happy. With features like easy booking, quick availability checks, and automatic billing, it makes everything smoother. The system is safe and can grow with the company's needs. It's also user-friendly, affordable, and follows the rules. This system is like a good friend that helps the company earn more money and keeps customers smiling. And the best part? It can get even better in the future!</a:t>
            </a:r>
            <a:endParaRPr lang="en-US" sz="2400" b="0" strike="noStrike" spc="-1">
              <a:solidFill>
                <a:schemeClr val="dk1"/>
              </a:solidFill>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sp>
        <p:nvSpPr>
          <p:cNvPr id="154" name="Freeform: Shape 7">
            <a:extLst>
              <a:ext uri="{C183D7F6-B498-43B3-948B-1728B52AA6E4}">
                <adec:decorative xmlns:adec="http://schemas.microsoft.com/office/drawing/2017/decorative" val="1"/>
              </a:ext>
            </a:extLst>
          </p:cNvPr>
          <p:cNvSpPr/>
          <p:nvPr/>
        </p:nvSpPr>
        <p:spPr>
          <a:xfrm>
            <a:off x="1953720" y="0"/>
            <a:ext cx="8283960" cy="6857640"/>
          </a:xfrm>
          <a:custGeom>
            <a:avLst/>
            <a:gdLst>
              <a:gd name="textAreaLeft" fmla="*/ 0 w 8283960"/>
              <a:gd name="textAreaRight" fmla="*/ 8284320 w 8283960"/>
              <a:gd name="textAreaTop" fmla="*/ 0 h 6857640"/>
              <a:gd name="textAreaBottom" fmla="*/ 6858000 h 6857640"/>
            </a:gdLst>
            <a:ahLst/>
            <a:cxnLst/>
            <a:rect l="textAreaLeft" t="textAreaTop" r="textAreaRight" b="textAreaBottom"/>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sp>
        <p:nvSpPr>
          <p:cNvPr id="155" name="Freeform: Shape 9">
            <a:extLst>
              <a:ext uri="{C183D7F6-B498-43B3-948B-1728B52AA6E4}">
                <adec:decorative xmlns:adec="http://schemas.microsoft.com/office/drawing/2017/decorative" val="1"/>
              </a:ext>
            </a:extLst>
          </p:cNvPr>
          <p:cNvSpPr/>
          <p:nvPr/>
        </p:nvSpPr>
        <p:spPr>
          <a:xfrm>
            <a:off x="2118240" y="0"/>
            <a:ext cx="7954920" cy="6857640"/>
          </a:xfrm>
          <a:custGeom>
            <a:avLst/>
            <a:gdLst>
              <a:gd name="textAreaLeft" fmla="*/ 0 w 7954920"/>
              <a:gd name="textAreaRight" fmla="*/ 7955280 w 7954920"/>
              <a:gd name="textAreaTop" fmla="*/ 0 h 6857640"/>
              <a:gd name="textAreaBottom" fmla="*/ 6858000 h 6857640"/>
            </a:gdLst>
            <a:ahLst/>
            <a:cxnLst/>
            <a:rect l="textAreaLeft" t="textAreaTop" r="textAreaRight" b="textAreaBottom"/>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sp>
        <p:nvSpPr>
          <p:cNvPr id="156" name="PlaceHolder 1"/>
          <p:cNvSpPr>
            <a:spLocks noGrp="1"/>
          </p:cNvSpPr>
          <p:nvPr>
            <p:ph type="title"/>
          </p:nvPr>
        </p:nvSpPr>
        <p:spPr>
          <a:xfrm>
            <a:off x="2555640" y="1441800"/>
            <a:ext cx="7080480" cy="3973680"/>
          </a:xfrm>
          <a:prstGeom prst="rect">
            <a:avLst/>
          </a:prstGeom>
          <a:noFill/>
          <a:ln w="0">
            <a:noFill/>
          </a:ln>
        </p:spPr>
        <p:txBody>
          <a:bodyPr lIns="91440" tIns="45720" rIns="91440" bIns="45720" anchor="ctr">
            <a:normAutofit/>
          </a:bodyPr>
          <a:lstStyle/>
          <a:p>
            <a:pPr indent="0" algn="ctr" defTabSz="914400">
              <a:lnSpc>
                <a:spcPct val="90000"/>
              </a:lnSpc>
              <a:buNone/>
            </a:pPr>
            <a:r>
              <a:rPr lang="en-US" sz="8000" b="1" strike="noStrike" spc="-1">
                <a:solidFill>
                  <a:schemeClr val="lt1"/>
                </a:solidFill>
                <a:latin typeface="PMingLiU-ExtB"/>
                <a:ea typeface="Calibri Light"/>
              </a:rPr>
              <a:t>THANK YOU!!!</a:t>
            </a:r>
            <a:endParaRPr lang="en-US" sz="8000" b="0" strike="noStrike" spc="-1">
              <a:solidFill>
                <a:schemeClr val="dk1"/>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8" name="Rectangle 31">
            <a:extLst>
              <a:ext uri="{C183D7F6-B498-43B3-948B-1728B52AA6E4}">
                <adec:decorative xmlns:adec="http://schemas.microsoft.com/office/drawing/2017/decorative" val="1"/>
              </a:ext>
            </a:extLst>
          </p:cNvPr>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sp>
        <p:nvSpPr>
          <p:cNvPr id="89" name="Rectangle 32">
            <a:extLst>
              <a:ext uri="{C183D7F6-B498-43B3-948B-1728B52AA6E4}">
                <adec:decorative xmlns:adec="http://schemas.microsoft.com/office/drawing/2017/decorative" val="1"/>
              </a:ext>
            </a:extLst>
          </p:cNvPr>
          <p:cNvSpPr/>
          <p:nvPr/>
        </p:nvSpPr>
        <p:spPr>
          <a:xfrm>
            <a:off x="0" y="0"/>
            <a:ext cx="2013120" cy="6857640"/>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sp>
        <p:nvSpPr>
          <p:cNvPr id="90" name="PlaceHolder 1"/>
          <p:cNvSpPr>
            <a:spLocks noGrp="1"/>
          </p:cNvSpPr>
          <p:nvPr>
            <p:ph type="title"/>
          </p:nvPr>
        </p:nvSpPr>
        <p:spPr>
          <a:xfrm>
            <a:off x="640080" y="2074320"/>
            <a:ext cx="2751840" cy="2709000"/>
          </a:xfrm>
          <a:prstGeom prst="rect">
            <a:avLst/>
          </a:prstGeom>
          <a:solidFill>
            <a:schemeClr val="accent5"/>
          </a:solidFill>
          <a:ln w="174600">
            <a:solidFill>
              <a:srgbClr val="262626"/>
            </a:solidFill>
            <a:round/>
          </a:ln>
        </p:spPr>
        <p:txBody>
          <a:bodyPr lIns="91440" tIns="45720" rIns="91440" bIns="45720" anchor="ctr">
            <a:normAutofit/>
          </a:bodyPr>
          <a:lstStyle/>
          <a:p>
            <a:pPr indent="0" algn="ctr" defTabSz="914400">
              <a:lnSpc>
                <a:spcPct val="90000"/>
              </a:lnSpc>
              <a:buNone/>
            </a:pPr>
            <a:r>
              <a:rPr lang="en-US" sz="2600" b="0" strike="noStrike" spc="-1">
                <a:solidFill>
                  <a:srgbClr val="FFFFFF"/>
                </a:solidFill>
                <a:latin typeface="Calibri Light"/>
              </a:rPr>
              <a:t>TEAM MEMBERS</a:t>
            </a:r>
            <a:endParaRPr lang="en-US" sz="2600" b="0" strike="noStrike" spc="-1">
              <a:solidFill>
                <a:schemeClr val="dk1"/>
              </a:solidFill>
              <a:latin typeface="Calibri"/>
            </a:endParaRPr>
          </a:p>
        </p:txBody>
      </p:sp>
      <p:graphicFrame>
        <p:nvGraphicFramePr>
          <p:cNvPr id="91" name="Content Placeholder 3"/>
          <p:cNvGraphicFramePr/>
          <p:nvPr>
            <p:extLst>
              <p:ext uri="{D42A27DB-BD31-4B8C-83A1-F6EECF244321}">
                <p14:modId xmlns:p14="http://schemas.microsoft.com/office/powerpoint/2010/main" val="3796726677"/>
              </p:ext>
            </p:extLst>
          </p:nvPr>
        </p:nvGraphicFramePr>
        <p:xfrm>
          <a:off x="3640015" y="1451160"/>
          <a:ext cx="8088924" cy="4064305"/>
        </p:xfrm>
        <a:graphic>
          <a:graphicData uri="http://schemas.openxmlformats.org/drawingml/2006/table">
            <a:tbl>
              <a:tblPr/>
              <a:tblGrid>
                <a:gridCol w="1461800">
                  <a:extLst>
                    <a:ext uri="{9D8B030D-6E8A-4147-A177-3AD203B41FA5}">
                      <a16:colId xmlns:a16="http://schemas.microsoft.com/office/drawing/2014/main" val="20000"/>
                    </a:ext>
                  </a:extLst>
                </a:gridCol>
                <a:gridCol w="3795088">
                  <a:extLst>
                    <a:ext uri="{9D8B030D-6E8A-4147-A177-3AD203B41FA5}">
                      <a16:colId xmlns:a16="http://schemas.microsoft.com/office/drawing/2014/main" val="20001"/>
                    </a:ext>
                  </a:extLst>
                </a:gridCol>
                <a:gridCol w="2832036">
                  <a:extLst>
                    <a:ext uri="{9D8B030D-6E8A-4147-A177-3AD203B41FA5}">
                      <a16:colId xmlns:a16="http://schemas.microsoft.com/office/drawing/2014/main" val="20002"/>
                    </a:ext>
                  </a:extLst>
                </a:gridCol>
              </a:tblGrid>
              <a:tr h="924480">
                <a:tc>
                  <a:txBody>
                    <a:bodyPr/>
                    <a:lstStyle/>
                    <a:p>
                      <a:pPr algn="ctr" defTabSz="914400">
                        <a:lnSpc>
                          <a:spcPct val="100000"/>
                        </a:lnSpc>
                      </a:pPr>
                      <a:r>
                        <a:rPr lang="en-IN" sz="2200" b="0" strike="noStrike" spc="-1" dirty="0">
                          <a:solidFill>
                            <a:schemeClr val="lt1"/>
                          </a:solidFill>
                          <a:latin typeface="Calibri"/>
                        </a:rPr>
                        <a:t>SL No.</a:t>
                      </a:r>
                      <a:endParaRPr lang="en-IN" sz="2200" b="0" strike="noStrike" spc="-1" dirty="0">
                        <a:solidFill>
                          <a:srgbClr val="FFFFFF"/>
                        </a:solidFill>
                        <a:latin typeface="Arial"/>
                      </a:endParaRPr>
                    </a:p>
                  </a:txBody>
                  <a:tcPr marL="140760" marR="140760" anchor="ctr">
                    <a:lnL w="12240">
                      <a:noFill/>
                      <a:prstDash val="solid"/>
                    </a:lnL>
                    <a:lnR w="12240">
                      <a:noFill/>
                      <a:prstDash val="solid"/>
                    </a:lnR>
                    <a:lnT w="18720">
                      <a:noFill/>
                      <a:prstDash val="solid"/>
                    </a:lnT>
                    <a:lnB w="38160">
                      <a:noFill/>
                      <a:prstDash val="solid"/>
                    </a:lnB>
                    <a:solidFill>
                      <a:srgbClr val="000000"/>
                    </a:solidFill>
                  </a:tcPr>
                </a:tc>
                <a:tc>
                  <a:txBody>
                    <a:bodyPr/>
                    <a:lstStyle/>
                    <a:p>
                      <a:pPr algn="ctr" defTabSz="914400">
                        <a:lnSpc>
                          <a:spcPct val="100000"/>
                        </a:lnSpc>
                      </a:pPr>
                      <a:r>
                        <a:rPr lang="en-IN" sz="2200" b="0" strike="noStrike" spc="-1">
                          <a:solidFill>
                            <a:schemeClr val="lt1"/>
                          </a:solidFill>
                          <a:latin typeface="Calibri"/>
                        </a:rPr>
                        <a:t>MEMBERS NAME</a:t>
                      </a:r>
                      <a:endParaRPr lang="en-IN" sz="2200" b="0" strike="noStrike" spc="-1">
                        <a:solidFill>
                          <a:srgbClr val="FFFFFF"/>
                        </a:solidFill>
                        <a:latin typeface="Arial"/>
                      </a:endParaRPr>
                    </a:p>
                  </a:txBody>
                  <a:tcPr marL="140760" marR="140760" anchor="ctr">
                    <a:lnL w="12240">
                      <a:noFill/>
                      <a:prstDash val="solid"/>
                    </a:lnL>
                    <a:lnR w="12240">
                      <a:noFill/>
                      <a:prstDash val="solid"/>
                    </a:lnR>
                    <a:lnT w="18720">
                      <a:noFill/>
                      <a:prstDash val="solid"/>
                    </a:lnT>
                    <a:lnB w="38160">
                      <a:noFill/>
                      <a:prstDash val="solid"/>
                    </a:lnB>
                    <a:solidFill>
                      <a:srgbClr val="000000"/>
                    </a:solidFill>
                  </a:tcPr>
                </a:tc>
                <a:tc>
                  <a:txBody>
                    <a:bodyPr/>
                    <a:lstStyle/>
                    <a:p>
                      <a:pPr algn="ctr" defTabSz="914400">
                        <a:lnSpc>
                          <a:spcPct val="100000"/>
                        </a:lnSpc>
                      </a:pPr>
                      <a:r>
                        <a:rPr lang="en-IN" sz="2200" b="0" strike="noStrike" spc="-1">
                          <a:solidFill>
                            <a:schemeClr val="lt1"/>
                          </a:solidFill>
                          <a:latin typeface="Calibri"/>
                        </a:rPr>
                        <a:t>REGISTRATION NUMBER</a:t>
                      </a:r>
                      <a:endParaRPr lang="en-IN" sz="2200" b="0" strike="noStrike" spc="-1">
                        <a:solidFill>
                          <a:srgbClr val="FFFFFF"/>
                        </a:solidFill>
                        <a:latin typeface="Arial"/>
                      </a:endParaRPr>
                    </a:p>
                  </a:txBody>
                  <a:tcPr marL="140760" marR="140760" anchor="ctr">
                    <a:lnL w="12240">
                      <a:noFill/>
                      <a:prstDash val="solid"/>
                    </a:lnL>
                    <a:lnR w="12240">
                      <a:noFill/>
                      <a:prstDash val="solid"/>
                    </a:lnR>
                    <a:lnT w="18720">
                      <a:noFill/>
                      <a:prstDash val="solid"/>
                    </a:lnT>
                    <a:lnB w="38160">
                      <a:noFill/>
                      <a:prstDash val="solid"/>
                    </a:lnB>
                    <a:solidFill>
                      <a:srgbClr val="000000"/>
                    </a:solidFill>
                  </a:tcPr>
                </a:tc>
                <a:extLst>
                  <a:ext uri="{0D108BD9-81ED-4DB2-BD59-A6C34878D82A}">
                    <a16:rowId xmlns:a16="http://schemas.microsoft.com/office/drawing/2014/main" val="10000"/>
                  </a:ext>
                </a:extLst>
              </a:tr>
              <a:tr h="549000">
                <a:tc>
                  <a:txBody>
                    <a:bodyPr/>
                    <a:lstStyle/>
                    <a:p>
                      <a:pPr algn="ctr" defTabSz="914400">
                        <a:lnSpc>
                          <a:spcPct val="100000"/>
                        </a:lnSpc>
                      </a:pPr>
                      <a:r>
                        <a:rPr lang="en-IN" sz="1800" b="0" strike="noStrike" spc="-1">
                          <a:solidFill>
                            <a:schemeClr val="dk1"/>
                          </a:solidFill>
                          <a:latin typeface="Calibri"/>
                        </a:rPr>
                        <a:t>1</a:t>
                      </a:r>
                      <a:endParaRPr lang="en-IN" sz="1800" b="0" strike="noStrike" spc="-1">
                        <a:solidFill>
                          <a:srgbClr val="000000"/>
                        </a:solidFill>
                        <a:latin typeface="Arial"/>
                      </a:endParaRPr>
                    </a:p>
                  </a:txBody>
                  <a:tcPr marL="140760" marR="140760">
                    <a:lnL w="12240">
                      <a:noFill/>
                      <a:prstDash val="solid"/>
                    </a:lnL>
                    <a:lnR w="12240">
                      <a:noFill/>
                      <a:prstDash val="solid"/>
                    </a:lnR>
                    <a:lnT w="38160">
                      <a:noFill/>
                      <a:prstDash val="solid"/>
                    </a:lnT>
                    <a:lnB w="12240">
                      <a:solidFill>
                        <a:srgbClr val="BFBFBF"/>
                      </a:solidFill>
                      <a:prstDash val="solid"/>
                    </a:lnB>
                    <a:solidFill>
                      <a:srgbClr val="F2F2F2">
                        <a:alpha val="45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strike="noStrike" spc="-1" dirty="0">
                          <a:solidFill>
                            <a:schemeClr val="dk1"/>
                          </a:solidFill>
                          <a:latin typeface="+mn-lt"/>
                        </a:rPr>
                        <a:t>   </a:t>
                      </a:r>
                      <a:r>
                        <a:rPr lang="en-IN" sz="1800" b="0" strike="noStrike" spc="-1" dirty="0">
                          <a:solidFill>
                            <a:schemeClr val="dk1"/>
                          </a:solidFill>
                          <a:latin typeface="Arial" panose="020B0604020202020204" pitchFamily="34" charset="0"/>
                          <a:cs typeface="Arial" panose="020B0604020202020204" pitchFamily="34" charset="0"/>
                        </a:rPr>
                        <a:t>VINAY PRABHAKAR</a:t>
                      </a:r>
                      <a:endParaRPr lang="en-IN" sz="1800" b="0" strike="noStrike" spc="-1" dirty="0">
                        <a:solidFill>
                          <a:srgbClr val="000000"/>
                        </a:solidFill>
                        <a:latin typeface="Arial" panose="020B0604020202020204" pitchFamily="34" charset="0"/>
                        <a:cs typeface="Arial" panose="020B0604020202020204" pitchFamily="34" charset="0"/>
                      </a:endParaRPr>
                    </a:p>
                    <a:p>
                      <a:pPr defTabSz="914400">
                        <a:lnSpc>
                          <a:spcPct val="100000"/>
                        </a:lnSpc>
                      </a:pPr>
                      <a:endParaRPr lang="en-IN" sz="2000" b="0" strike="noStrike" spc="-1" dirty="0">
                        <a:solidFill>
                          <a:srgbClr val="000000"/>
                        </a:solidFill>
                        <a:latin typeface="Arial"/>
                      </a:endParaRPr>
                    </a:p>
                  </a:txBody>
                  <a:tcPr marL="0" marR="0" marT="52705" marB="0">
                    <a:lnL w="12240">
                      <a:noFill/>
                      <a:prstDash val="solid"/>
                    </a:lnL>
                    <a:lnR w="12240">
                      <a:noFill/>
                      <a:prstDash val="solid"/>
                    </a:lnR>
                    <a:lnT w="38160">
                      <a:noFill/>
                      <a:prstDash val="solid"/>
                    </a:lnT>
                    <a:lnB w="12240">
                      <a:solidFill>
                        <a:srgbClr val="BFBFBF"/>
                      </a:solidFill>
                      <a:prstDash val="solid"/>
                    </a:lnB>
                    <a:solidFill>
                      <a:srgbClr val="F2F2F2">
                        <a:alpha val="45000"/>
                      </a:srgbClr>
                    </a:solidFill>
                  </a:tcPr>
                </a:tc>
                <a:tc>
                  <a:txBody>
                    <a:bodyPr/>
                    <a:lstStyle/>
                    <a:p>
                      <a:pPr algn="ctr" defTabSz="914400">
                        <a:lnSpc>
                          <a:spcPct val="100000"/>
                        </a:lnSpc>
                      </a:pPr>
                      <a:r>
                        <a:rPr lang="en-IN" sz="1800" kern="1200" dirty="0">
                          <a:solidFill>
                            <a:schemeClr val="tx1"/>
                          </a:solidFill>
                          <a:effectLst/>
                          <a:latin typeface="Arial" panose="020B0604020202020204" pitchFamily="34" charset="0"/>
                          <a:ea typeface="+mn-ea"/>
                          <a:cs typeface="Arial" panose="020B0604020202020204" pitchFamily="34" charset="0"/>
                        </a:rPr>
                        <a:t>2201020148</a:t>
                      </a:r>
                      <a:endParaRPr lang="en-IN" sz="1800" b="0" strike="noStrike" spc="-1" dirty="0">
                        <a:solidFill>
                          <a:srgbClr val="000000"/>
                        </a:solidFill>
                        <a:latin typeface="Arial" panose="020B0604020202020204" pitchFamily="34" charset="0"/>
                        <a:cs typeface="Arial" panose="020B0604020202020204" pitchFamily="34" charset="0"/>
                      </a:endParaRPr>
                    </a:p>
                  </a:txBody>
                  <a:tcPr marL="140760" marR="140760">
                    <a:lnL w="12240">
                      <a:noFill/>
                      <a:prstDash val="solid"/>
                    </a:lnL>
                    <a:lnR w="12240">
                      <a:noFill/>
                      <a:prstDash val="solid"/>
                    </a:lnR>
                    <a:lnT w="38160">
                      <a:noFill/>
                      <a:prstDash val="solid"/>
                    </a:lnT>
                    <a:lnB w="12240">
                      <a:solidFill>
                        <a:srgbClr val="BFBFBF"/>
                      </a:solidFill>
                      <a:prstDash val="solid"/>
                    </a:lnB>
                    <a:solidFill>
                      <a:srgbClr val="F2F2F2">
                        <a:alpha val="45000"/>
                      </a:srgbClr>
                    </a:solidFill>
                  </a:tcPr>
                </a:tc>
                <a:extLst>
                  <a:ext uri="{0D108BD9-81ED-4DB2-BD59-A6C34878D82A}">
                    <a16:rowId xmlns:a16="http://schemas.microsoft.com/office/drawing/2014/main" val="10001"/>
                  </a:ext>
                </a:extLst>
              </a:tr>
              <a:tr h="549000">
                <a:tc>
                  <a:txBody>
                    <a:bodyPr/>
                    <a:lstStyle/>
                    <a:p>
                      <a:pPr algn="ctr" defTabSz="914400">
                        <a:lnSpc>
                          <a:spcPct val="100000"/>
                        </a:lnSpc>
                      </a:pPr>
                      <a:r>
                        <a:rPr lang="en-IN" sz="1800" b="0" strike="noStrike" spc="-1">
                          <a:solidFill>
                            <a:schemeClr val="dk1"/>
                          </a:solidFill>
                          <a:latin typeface="Calibri"/>
                        </a:rPr>
                        <a:t>2</a:t>
                      </a:r>
                      <a:endParaRPr lang="en-IN" sz="1800" b="0" strike="noStrike" spc="-1">
                        <a:solidFill>
                          <a:srgbClr val="000000"/>
                        </a:solidFill>
                        <a:latin typeface="Arial"/>
                      </a:endParaRPr>
                    </a:p>
                  </a:txBody>
                  <a:tcPr marL="140760" marR="140760">
                    <a:lnL w="12240">
                      <a:noFill/>
                      <a:prstDash val="solid"/>
                    </a:lnL>
                    <a:lnR w="12240">
                      <a:noFill/>
                      <a:prstDash val="solid"/>
                    </a:lnR>
                    <a:lnT w="12240">
                      <a:solidFill>
                        <a:srgbClr val="BFBFBF"/>
                      </a:solidFill>
                      <a:prstDash val="solid"/>
                    </a:lnT>
                    <a:lnB w="12240">
                      <a:noFill/>
                      <a:prstDash val="solid"/>
                    </a:lnB>
                    <a:solidFill>
                      <a:srgbClr val="BFBFBF">
                        <a:alpha val="35000"/>
                      </a:srgbClr>
                    </a:solidFill>
                  </a:tcPr>
                </a:tc>
                <a:tc>
                  <a:txBody>
                    <a:bodyPr/>
                    <a:lstStyle/>
                    <a:p>
                      <a:pPr defTabSz="914400">
                        <a:lnSpc>
                          <a:spcPct val="100000"/>
                        </a:lnSpc>
                      </a:pPr>
                      <a:r>
                        <a:rPr lang="en-IN" sz="1800" b="0" strike="noStrike" spc="-1" dirty="0">
                          <a:solidFill>
                            <a:srgbClr val="000000"/>
                          </a:solidFill>
                          <a:latin typeface="Arial"/>
                        </a:rPr>
                        <a:t>SUNNY KUMAR</a:t>
                      </a:r>
                    </a:p>
                  </a:txBody>
                  <a:tcPr marL="140760" marR="140760">
                    <a:lnL w="12240">
                      <a:noFill/>
                      <a:prstDash val="solid"/>
                    </a:lnL>
                    <a:lnR w="12240">
                      <a:noFill/>
                      <a:prstDash val="solid"/>
                    </a:lnR>
                    <a:lnT w="12240" cap="flat" cmpd="sng" algn="ctr">
                      <a:solidFill>
                        <a:srgbClr val="BFBFBF"/>
                      </a:solidFill>
                      <a:prstDash val="solid"/>
                      <a:round/>
                      <a:headEnd type="none" w="med" len="med"/>
                      <a:tailEnd type="none" w="med" len="med"/>
                    </a:lnT>
                    <a:lnB w="12240">
                      <a:noFill/>
                      <a:prstDash val="solid"/>
                    </a:lnB>
                    <a:solidFill>
                      <a:srgbClr val="BFBFBF">
                        <a:alpha val="35000"/>
                      </a:srgbClr>
                    </a:solidFill>
                  </a:tcPr>
                </a:tc>
                <a:tc>
                  <a:txBody>
                    <a:bodyPr/>
                    <a:lstStyle/>
                    <a:p>
                      <a:pPr algn="ctr" defTabSz="914400">
                        <a:lnSpc>
                          <a:spcPct val="100000"/>
                        </a:lnSpc>
                      </a:pPr>
                      <a:r>
                        <a:rPr lang="en-IN" sz="1800" b="0" strike="noStrike" spc="-1" dirty="0">
                          <a:solidFill>
                            <a:schemeClr val="dk1"/>
                          </a:solidFill>
                          <a:latin typeface="Arial" panose="020B0604020202020204" pitchFamily="34" charset="0"/>
                          <a:cs typeface="Arial" panose="020B0604020202020204" pitchFamily="34" charset="0"/>
                        </a:rPr>
                        <a:t>2201020423</a:t>
                      </a:r>
                      <a:endParaRPr lang="en-IN" sz="1800" b="0" strike="noStrike" spc="-1" dirty="0">
                        <a:solidFill>
                          <a:srgbClr val="000000"/>
                        </a:solidFill>
                        <a:latin typeface="Arial" panose="020B0604020202020204" pitchFamily="34" charset="0"/>
                        <a:cs typeface="Arial" panose="020B0604020202020204" pitchFamily="34" charset="0"/>
                      </a:endParaRPr>
                    </a:p>
                  </a:txBody>
                  <a:tcPr marL="140760" marR="140760">
                    <a:lnL w="12240">
                      <a:noFill/>
                      <a:prstDash val="solid"/>
                    </a:lnL>
                    <a:lnR w="12240">
                      <a:noFill/>
                      <a:prstDash val="solid"/>
                    </a:lnR>
                    <a:lnT w="12240">
                      <a:solidFill>
                        <a:srgbClr val="BFBFBF"/>
                      </a:solidFill>
                      <a:prstDash val="solid"/>
                    </a:lnT>
                    <a:lnB w="12240">
                      <a:noFill/>
                      <a:prstDash val="solid"/>
                    </a:lnB>
                    <a:solidFill>
                      <a:srgbClr val="BFBFBF">
                        <a:alpha val="35000"/>
                      </a:srgbClr>
                    </a:solidFill>
                  </a:tcPr>
                </a:tc>
                <a:extLst>
                  <a:ext uri="{0D108BD9-81ED-4DB2-BD59-A6C34878D82A}">
                    <a16:rowId xmlns:a16="http://schemas.microsoft.com/office/drawing/2014/main" val="10002"/>
                  </a:ext>
                </a:extLst>
              </a:tr>
              <a:tr h="549000">
                <a:tc>
                  <a:txBody>
                    <a:bodyPr/>
                    <a:lstStyle/>
                    <a:p>
                      <a:pPr algn="ctr" defTabSz="914400">
                        <a:lnSpc>
                          <a:spcPct val="100000"/>
                        </a:lnSpc>
                      </a:pPr>
                      <a:r>
                        <a:rPr lang="en-IN" sz="1800" b="0" strike="noStrike" spc="-1">
                          <a:solidFill>
                            <a:schemeClr val="dk1"/>
                          </a:solidFill>
                          <a:latin typeface="Calibri"/>
                        </a:rPr>
                        <a:t>3</a:t>
                      </a:r>
                      <a:endParaRPr lang="en-IN" sz="1800" b="0" strike="noStrike" spc="-1">
                        <a:solidFill>
                          <a:srgbClr val="000000"/>
                        </a:solidFill>
                        <a:latin typeface="Arial"/>
                      </a:endParaRPr>
                    </a:p>
                  </a:txBody>
                  <a:tcPr marL="140760" marR="140760">
                    <a:lnL w="12240">
                      <a:noFill/>
                      <a:prstDash val="solid"/>
                    </a:lnL>
                    <a:lnR w="12240">
                      <a:noFill/>
                      <a:prstDash val="solid"/>
                    </a:lnR>
                    <a:lnT w="12240">
                      <a:noFill/>
                      <a:prstDash val="solid"/>
                    </a:lnT>
                    <a:lnB w="12240">
                      <a:solidFill>
                        <a:srgbClr val="BFBFBF"/>
                      </a:solidFill>
                      <a:prstDash val="solid"/>
                    </a:lnB>
                    <a:solidFill>
                      <a:srgbClr val="F2F2F2">
                        <a:alpha val="45000"/>
                      </a:srgbClr>
                    </a:solidFill>
                  </a:tcPr>
                </a:tc>
                <a:tc>
                  <a:txBody>
                    <a:bodyPr/>
                    <a:lstStyle/>
                    <a:p>
                      <a:pPr defTabSz="914400">
                        <a:lnSpc>
                          <a:spcPct val="100000"/>
                        </a:lnSpc>
                      </a:pPr>
                      <a:r>
                        <a:rPr lang="en-IN" sz="1800" b="0" strike="noStrike" spc="-1" dirty="0">
                          <a:solidFill>
                            <a:schemeClr val="dk1"/>
                          </a:solidFill>
                          <a:latin typeface="Arial" panose="020B0604020202020204" pitchFamily="34" charset="0"/>
                          <a:cs typeface="Arial" panose="020B0604020202020204" pitchFamily="34" charset="0"/>
                        </a:rPr>
                        <a:t>PRIYANSHU KUMAR BHADANI</a:t>
                      </a:r>
                      <a:endParaRPr lang="en-IN" sz="1800" b="0" strike="noStrike" spc="-1" dirty="0">
                        <a:solidFill>
                          <a:srgbClr val="000000"/>
                        </a:solidFill>
                        <a:latin typeface="Arial" panose="020B0604020202020204" pitchFamily="34" charset="0"/>
                        <a:cs typeface="Arial" panose="020B0604020202020204" pitchFamily="34" charset="0"/>
                      </a:endParaRPr>
                    </a:p>
                  </a:txBody>
                  <a:tcPr marL="140760" marR="140760">
                    <a:lnL w="12240">
                      <a:noFill/>
                      <a:prstDash val="solid"/>
                    </a:lnL>
                    <a:lnR w="12240">
                      <a:noFill/>
                      <a:prstDash val="solid"/>
                    </a:lnR>
                    <a:lnT w="12240">
                      <a:noFill/>
                      <a:prstDash val="solid"/>
                    </a:lnT>
                    <a:lnB w="12240">
                      <a:solidFill>
                        <a:srgbClr val="BFBFBF"/>
                      </a:solidFill>
                      <a:prstDash val="solid"/>
                    </a:lnB>
                    <a:solidFill>
                      <a:srgbClr val="F2F2F2">
                        <a:alpha val="45000"/>
                      </a:srgbClr>
                    </a:solidFill>
                  </a:tcPr>
                </a:tc>
                <a:tc>
                  <a:txBody>
                    <a:bodyPr/>
                    <a:lstStyle/>
                    <a:p>
                      <a:pPr algn="ctr" defTabSz="914400">
                        <a:lnSpc>
                          <a:spcPct val="100000"/>
                        </a:lnSpc>
                      </a:pPr>
                      <a:r>
                        <a:rPr lang="en-IN" sz="1800" b="0" strike="noStrike" spc="-1" dirty="0">
                          <a:solidFill>
                            <a:srgbClr val="000000"/>
                          </a:solidFill>
                          <a:latin typeface="Arial"/>
                        </a:rPr>
                        <a:t> 2201020565</a:t>
                      </a:r>
                    </a:p>
                  </a:txBody>
                  <a:tcPr marL="140760" marR="140760">
                    <a:lnL w="12240">
                      <a:noFill/>
                      <a:prstDash val="solid"/>
                    </a:lnL>
                    <a:lnR w="12240">
                      <a:noFill/>
                      <a:prstDash val="solid"/>
                    </a:lnR>
                    <a:lnT w="12240">
                      <a:noFill/>
                      <a:prstDash val="solid"/>
                    </a:lnT>
                    <a:lnB w="12240">
                      <a:solidFill>
                        <a:srgbClr val="BFBFBF"/>
                      </a:solidFill>
                      <a:prstDash val="solid"/>
                    </a:lnB>
                    <a:solidFill>
                      <a:srgbClr val="F2F2F2">
                        <a:alpha val="45000"/>
                      </a:srgbClr>
                    </a:solidFill>
                  </a:tcPr>
                </a:tc>
                <a:extLst>
                  <a:ext uri="{0D108BD9-81ED-4DB2-BD59-A6C34878D82A}">
                    <a16:rowId xmlns:a16="http://schemas.microsoft.com/office/drawing/2014/main" val="10003"/>
                  </a:ext>
                </a:extLst>
              </a:tr>
              <a:tr h="549000">
                <a:tc>
                  <a:txBody>
                    <a:bodyPr/>
                    <a:lstStyle/>
                    <a:p>
                      <a:pPr algn="ctr" defTabSz="914400">
                        <a:lnSpc>
                          <a:spcPct val="100000"/>
                        </a:lnSpc>
                      </a:pPr>
                      <a:r>
                        <a:rPr lang="en-IN" sz="1800" b="0" strike="noStrike" spc="-1">
                          <a:solidFill>
                            <a:schemeClr val="dk1"/>
                          </a:solidFill>
                          <a:latin typeface="Calibri"/>
                        </a:rPr>
                        <a:t>4</a:t>
                      </a:r>
                      <a:endParaRPr lang="en-IN" sz="1800" b="0" strike="noStrike" spc="-1">
                        <a:solidFill>
                          <a:srgbClr val="000000"/>
                        </a:solidFill>
                        <a:latin typeface="Arial"/>
                      </a:endParaRPr>
                    </a:p>
                  </a:txBody>
                  <a:tcPr marL="140760" marR="140760">
                    <a:lnL w="12240">
                      <a:noFill/>
                      <a:prstDash val="solid"/>
                    </a:lnL>
                    <a:lnR w="12240">
                      <a:noFill/>
                      <a:prstDash val="solid"/>
                    </a:lnR>
                    <a:lnT w="12240">
                      <a:solidFill>
                        <a:srgbClr val="BFBFBF"/>
                      </a:solidFill>
                      <a:prstDash val="solid"/>
                    </a:lnT>
                    <a:lnB w="12240">
                      <a:noFill/>
                      <a:prstDash val="solid"/>
                    </a:lnB>
                    <a:solidFill>
                      <a:srgbClr val="BFBFBF">
                        <a:alpha val="35000"/>
                      </a:srgbClr>
                    </a:solidFill>
                  </a:tcPr>
                </a:tc>
                <a:tc>
                  <a:txBody>
                    <a:bodyPr/>
                    <a:lstStyle/>
                    <a:p>
                      <a:pPr defTabSz="914400">
                        <a:lnSpc>
                          <a:spcPct val="100000"/>
                        </a:lnSpc>
                      </a:pPr>
                      <a:r>
                        <a:rPr lang="en-IN" sz="1800" b="0" strike="noStrike" spc="-1" dirty="0">
                          <a:solidFill>
                            <a:srgbClr val="000000"/>
                          </a:solidFill>
                          <a:latin typeface="Arial"/>
                        </a:rPr>
                        <a:t>KUNAL CHIRANIA</a:t>
                      </a:r>
                    </a:p>
                  </a:txBody>
                  <a:tcPr marL="140760" marR="140760">
                    <a:lnL w="12240">
                      <a:noFill/>
                      <a:prstDash val="solid"/>
                    </a:lnL>
                    <a:lnR w="12240">
                      <a:noFill/>
                      <a:prstDash val="solid"/>
                    </a:lnR>
                    <a:lnT w="12240">
                      <a:solidFill>
                        <a:srgbClr val="BFBFBF"/>
                      </a:solidFill>
                      <a:prstDash val="solid"/>
                    </a:lnT>
                    <a:lnB w="12240">
                      <a:noFill/>
                      <a:prstDash val="solid"/>
                    </a:lnB>
                    <a:solidFill>
                      <a:srgbClr val="BFBFBF">
                        <a:alpha val="35000"/>
                      </a:srgbClr>
                    </a:solidFill>
                  </a:tcPr>
                </a:tc>
                <a:tc>
                  <a:txBody>
                    <a:bodyPr/>
                    <a:lstStyle/>
                    <a:p>
                      <a:pPr algn="ctr" defTabSz="914400">
                        <a:lnSpc>
                          <a:spcPct val="100000"/>
                        </a:lnSpc>
                      </a:pPr>
                      <a:r>
                        <a:rPr lang="en-IN" sz="1800" b="0" strike="noStrike" spc="-1" dirty="0">
                          <a:solidFill>
                            <a:srgbClr val="000000"/>
                          </a:solidFill>
                          <a:latin typeface="Arial"/>
                        </a:rPr>
                        <a:t> 2201020698</a:t>
                      </a:r>
                    </a:p>
                  </a:txBody>
                  <a:tcPr marL="140760" marR="140760">
                    <a:lnL w="12240">
                      <a:noFill/>
                      <a:prstDash val="solid"/>
                    </a:lnL>
                    <a:lnR w="12240">
                      <a:noFill/>
                      <a:prstDash val="solid"/>
                    </a:lnR>
                    <a:lnT w="12240">
                      <a:solidFill>
                        <a:srgbClr val="BFBFBF"/>
                      </a:solidFill>
                      <a:prstDash val="solid"/>
                    </a:lnT>
                    <a:lnB w="12240">
                      <a:noFill/>
                      <a:prstDash val="solid"/>
                    </a:lnB>
                    <a:solidFill>
                      <a:srgbClr val="BFBFBF">
                        <a:alpha val="35000"/>
                      </a:srgbClr>
                    </a:solidFill>
                  </a:tcPr>
                </a:tc>
                <a:extLst>
                  <a:ext uri="{0D108BD9-81ED-4DB2-BD59-A6C34878D82A}">
                    <a16:rowId xmlns:a16="http://schemas.microsoft.com/office/drawing/2014/main" val="10004"/>
                  </a:ext>
                </a:extLst>
              </a:tr>
              <a:tr h="830520">
                <a:tc>
                  <a:txBody>
                    <a:bodyPr/>
                    <a:lstStyle/>
                    <a:p>
                      <a:pPr algn="ctr" defTabSz="914400">
                        <a:lnSpc>
                          <a:spcPct val="100000"/>
                        </a:lnSpc>
                      </a:pPr>
                      <a:r>
                        <a:rPr lang="en-IN" sz="1800" b="0" strike="noStrike" spc="-1">
                          <a:solidFill>
                            <a:schemeClr val="dk1"/>
                          </a:solidFill>
                          <a:latin typeface="Calibri"/>
                        </a:rPr>
                        <a:t>5</a:t>
                      </a:r>
                      <a:endParaRPr lang="en-IN" sz="1800" b="0" strike="noStrike" spc="-1">
                        <a:solidFill>
                          <a:srgbClr val="000000"/>
                        </a:solidFill>
                        <a:latin typeface="Arial"/>
                      </a:endParaRPr>
                    </a:p>
                  </a:txBody>
                  <a:tcPr marL="140760" marR="140760">
                    <a:lnL w="12240">
                      <a:noFill/>
                      <a:prstDash val="solid"/>
                    </a:lnL>
                    <a:lnR w="12240">
                      <a:noFill/>
                      <a:prstDash val="solid"/>
                    </a:lnR>
                    <a:lnT w="12240">
                      <a:noFill/>
                      <a:prstDash val="solid"/>
                    </a:lnT>
                    <a:lnB w="12240">
                      <a:noFill/>
                      <a:prstDash val="solid"/>
                    </a:lnB>
                    <a:solidFill>
                      <a:srgbClr val="F2F2F2">
                        <a:alpha val="45000"/>
                      </a:srgbClr>
                    </a:solidFill>
                  </a:tcPr>
                </a:tc>
                <a:tc>
                  <a:txBody>
                    <a:bodyPr/>
                    <a:lstStyle/>
                    <a:p>
                      <a:pPr defTabSz="914400">
                        <a:lnSpc>
                          <a:spcPct val="100000"/>
                        </a:lnSpc>
                      </a:pPr>
                      <a:r>
                        <a:rPr lang="en-IN" sz="1800" b="0" strike="noStrike" spc="-1" dirty="0">
                          <a:solidFill>
                            <a:srgbClr val="000000"/>
                          </a:solidFill>
                          <a:latin typeface="Arial"/>
                        </a:rPr>
                        <a:t>VIVEK KUMAR</a:t>
                      </a:r>
                    </a:p>
                  </a:txBody>
                  <a:tcPr marL="140760" marR="140760">
                    <a:lnL w="12240">
                      <a:noFill/>
                      <a:prstDash val="solid"/>
                    </a:lnL>
                    <a:lnR w="12240">
                      <a:noFill/>
                      <a:prstDash val="solid"/>
                    </a:lnR>
                    <a:lnT w="12240">
                      <a:noFill/>
                      <a:prstDash val="solid"/>
                    </a:lnT>
                    <a:lnB w="12240">
                      <a:noFill/>
                      <a:prstDash val="solid"/>
                    </a:lnB>
                    <a:solidFill>
                      <a:srgbClr val="F2F2F2">
                        <a:alpha val="45000"/>
                      </a:srgbClr>
                    </a:solidFill>
                  </a:tcPr>
                </a:tc>
                <a:tc>
                  <a:txBody>
                    <a:bodyPr/>
                    <a:lstStyle/>
                    <a:p>
                      <a:pPr algn="ctr" defTabSz="914400">
                        <a:lnSpc>
                          <a:spcPct val="100000"/>
                        </a:lnSpc>
                      </a:pPr>
                      <a:r>
                        <a:rPr lang="en-IN" sz="1800" b="0" strike="noStrike" spc="-1" dirty="0">
                          <a:solidFill>
                            <a:srgbClr val="000000"/>
                          </a:solidFill>
                          <a:latin typeface="Arial"/>
                        </a:rPr>
                        <a:t> 2201020767</a:t>
                      </a:r>
                    </a:p>
                  </a:txBody>
                  <a:tcPr marL="140760" marR="140760">
                    <a:lnL w="12240">
                      <a:noFill/>
                      <a:prstDash val="solid"/>
                    </a:lnL>
                    <a:lnR w="12240">
                      <a:noFill/>
                      <a:prstDash val="solid"/>
                    </a:lnR>
                    <a:lnT w="12240">
                      <a:noFill/>
                      <a:prstDash val="solid"/>
                    </a:lnT>
                    <a:lnB w="12240">
                      <a:noFill/>
                      <a:prstDash val="solid"/>
                    </a:lnB>
                    <a:solidFill>
                      <a:srgbClr val="F2F2F2">
                        <a:alpha val="45000"/>
                      </a:srgb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92" name="Rectangle 7">
            <a:extLst>
              <a:ext uri="{C183D7F6-B498-43B3-948B-1728B52AA6E4}">
                <adec:decorative xmlns:adec="http://schemas.microsoft.com/office/drawing/2017/decorative" val="1"/>
              </a:ext>
            </a:extLst>
          </p:cNvPr>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sp>
        <p:nvSpPr>
          <p:cNvPr id="93"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rmAutofit/>
          </a:bodyPr>
          <a:lstStyle/>
          <a:p>
            <a:pPr indent="0" defTabSz="914400">
              <a:lnSpc>
                <a:spcPct val="90000"/>
              </a:lnSpc>
              <a:buNone/>
            </a:pPr>
            <a:r>
              <a:rPr lang="en-IN" sz="5400" b="0" strike="noStrike" spc="-1">
                <a:solidFill>
                  <a:schemeClr val="dk1"/>
                </a:solidFill>
                <a:latin typeface="Calibri"/>
                <a:ea typeface="Calibri Light"/>
              </a:rPr>
              <a:t>INTRODUCTION</a:t>
            </a:r>
            <a:endParaRPr lang="en-US" sz="5400" b="0" strike="noStrike" spc="-1">
              <a:solidFill>
                <a:schemeClr val="dk1"/>
              </a:solidFill>
              <a:latin typeface="Calibri"/>
            </a:endParaRPr>
          </a:p>
        </p:txBody>
      </p:sp>
      <p:sp>
        <p:nvSpPr>
          <p:cNvPr id="94" name="sketch line">
            <a:extLst>
              <a:ext uri="{C183D7F6-B498-43B3-948B-1728B52AA6E4}">
                <adec:decorative xmlns:adec="http://schemas.microsoft.com/office/drawing/2017/decorative" val="1"/>
              </a:ext>
            </a:extLst>
          </p:cNvPr>
          <p:cNvSpPr/>
          <p:nvPr/>
        </p:nvSpPr>
        <p:spPr>
          <a:xfrm>
            <a:off x="668880" y="1677240"/>
            <a:ext cx="10853640" cy="18000"/>
          </a:xfrm>
          <a:custGeom>
            <a:avLst/>
            <a:gdLst>
              <a:gd name="textAreaLeft" fmla="*/ 0 w 10853640"/>
              <a:gd name="textAreaRight" fmla="*/ 10854000 w 10853640"/>
              <a:gd name="textAreaTop" fmla="*/ 0 h 18000"/>
              <a:gd name="textAreaBottom" fmla="*/ 18360 h 18000"/>
            </a:gdLst>
            <a:ahLst/>
            <a:cxnLst/>
            <a:rect l="textAreaLeft" t="textAreaTop" r="textAreaRight" b="textAreaBottom"/>
            <a:pathLst>
              <a:path w="10853928" h="18288" fill="none">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rgbClr val="ED7D3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defTabSz="914400">
              <a:lnSpc>
                <a:spcPct val="100000"/>
              </a:lnSpc>
            </a:pPr>
            <a:endParaRPr lang="en-US" sz="1800" b="0" strike="noStrike" spc="-1">
              <a:solidFill>
                <a:schemeClr val="lt1"/>
              </a:solidFill>
              <a:latin typeface="Calibri"/>
            </a:endParaRPr>
          </a:p>
        </p:txBody>
      </p:sp>
      <p:sp>
        <p:nvSpPr>
          <p:cNvPr id="95" name="PlaceHolder 2"/>
          <p:cNvSpPr>
            <a:spLocks noGrp="1"/>
          </p:cNvSpPr>
          <p:nvPr>
            <p:ph/>
          </p:nvPr>
        </p:nvSpPr>
        <p:spPr>
          <a:xfrm>
            <a:off x="838080" y="2208600"/>
            <a:ext cx="9442080" cy="243792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IN" sz="2200" b="0" strike="noStrike" spc="-1">
                <a:solidFill>
                  <a:schemeClr val="dk1"/>
                </a:solidFill>
                <a:latin typeface="Calibri"/>
                <a:ea typeface="Calibri"/>
              </a:rPr>
              <a:t>In Railway Reservation System we are perform different tasks. we are going to collect all data of passenger and about the train .Firstly user have to choose which class and where he/she want to travel. After that user have to provide the date when will passenger want the Railway ticket and when will passenger return also after getting the data from passenger we check the Train is available or not. If Train is not available then we are going to print Train is unavailable and calculate the rent as per the data chart. </a:t>
            </a:r>
            <a:endParaRPr lang="en-US" sz="2200" b="0" strike="noStrike" spc="-1">
              <a:solidFill>
                <a:schemeClr val="dk1"/>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96" name="Rectangle 7">
            <a:extLst>
              <a:ext uri="{C183D7F6-B498-43B3-948B-1728B52AA6E4}">
                <adec:decorative xmlns:adec="http://schemas.microsoft.com/office/drawing/2017/decorative" val="1"/>
              </a:ext>
            </a:extLst>
          </p:cNvPr>
          <p:cNvSpPr/>
          <p:nvPr/>
        </p:nvSpPr>
        <p:spPr>
          <a:xfrm>
            <a:off x="288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sp>
        <p:nvSpPr>
          <p:cNvPr id="97" name="Freeform: Shape 9">
            <a:extLst>
              <a:ext uri="{C183D7F6-B498-43B3-948B-1728B52AA6E4}">
                <adec:decorative xmlns:adec="http://schemas.microsoft.com/office/drawing/2017/decorative" val="1"/>
              </a:ext>
            </a:extLst>
          </p:cNvPr>
          <p:cNvSpPr/>
          <p:nvPr/>
        </p:nvSpPr>
        <p:spPr>
          <a:xfrm>
            <a:off x="0" y="0"/>
            <a:ext cx="4167000" cy="6857640"/>
          </a:xfrm>
          <a:custGeom>
            <a:avLst/>
            <a:gdLst>
              <a:gd name="textAreaLeft" fmla="*/ 0 w 4167000"/>
              <a:gd name="textAreaRight" fmla="*/ 4167360 w 4167000"/>
              <a:gd name="textAreaTop" fmla="*/ 0 h 6857640"/>
              <a:gd name="textAreaBottom" fmla="*/ 6858000 h 6857640"/>
            </a:gdLst>
            <a:ahLst/>
            <a:cxnLst/>
            <a:rect l="textAreaLeft" t="textAreaTop" r="textAreaRight" b="textAreaBottom"/>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sp>
        <p:nvSpPr>
          <p:cNvPr id="98" name="PlaceHolder 1"/>
          <p:cNvSpPr>
            <a:spLocks noGrp="1"/>
          </p:cNvSpPr>
          <p:nvPr>
            <p:ph type="title"/>
          </p:nvPr>
        </p:nvSpPr>
        <p:spPr>
          <a:xfrm>
            <a:off x="686880" y="1153440"/>
            <a:ext cx="3200040" cy="4460760"/>
          </a:xfrm>
          <a:prstGeom prst="rect">
            <a:avLst/>
          </a:prstGeom>
          <a:noFill/>
          <a:ln w="0">
            <a:noFill/>
          </a:ln>
        </p:spPr>
        <p:txBody>
          <a:bodyPr lIns="91440" tIns="45720" rIns="91440" bIns="45720" anchor="ctr">
            <a:normAutofit/>
          </a:bodyPr>
          <a:lstStyle/>
          <a:p>
            <a:pPr indent="0" defTabSz="914400">
              <a:lnSpc>
                <a:spcPct val="90000"/>
              </a:lnSpc>
              <a:buNone/>
            </a:pPr>
            <a:r>
              <a:rPr lang="en-US" sz="4400" b="0" strike="noStrike" spc="-1">
                <a:solidFill>
                  <a:srgbClr val="FFFFFF"/>
                </a:solidFill>
                <a:latin typeface="Cambria"/>
                <a:ea typeface="Calibri Light"/>
              </a:rPr>
              <a:t>CONTENT</a:t>
            </a:r>
            <a:endParaRPr lang="en-US" sz="4400" b="0" strike="noStrike" spc="-1">
              <a:solidFill>
                <a:schemeClr val="dk1"/>
              </a:solidFill>
              <a:latin typeface="Calibri"/>
            </a:endParaRPr>
          </a:p>
        </p:txBody>
      </p:sp>
      <p:sp>
        <p:nvSpPr>
          <p:cNvPr id="99" name="Arc 11">
            <a:extLst>
              <a:ext uri="{C183D7F6-B498-43B3-948B-1728B52AA6E4}">
                <adec:decorative xmlns:adec="http://schemas.microsoft.com/office/drawing/2017/decorative" val="1"/>
              </a:ext>
            </a:extLst>
          </p:cNvPr>
          <p:cNvSpPr/>
          <p:nvPr/>
        </p:nvSpPr>
        <p:spPr>
          <a:xfrm flipV="1">
            <a:off x="7550280" y="2455200"/>
            <a:ext cx="4083120" cy="4083120"/>
          </a:xfrm>
          <a:prstGeom prst="arc">
            <a:avLst>
              <a:gd name="adj1" fmla="val 16200000"/>
              <a:gd name="adj2" fmla="val 0"/>
            </a:avLst>
          </a:prstGeom>
          <a:noFill/>
          <a:ln w="127000" cap="rnd">
            <a:solidFill>
              <a:srgbClr val="FFC000"/>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dk1"/>
              </a:solidFill>
              <a:latin typeface="Calibri"/>
            </a:endParaRPr>
          </a:p>
        </p:txBody>
      </p:sp>
      <p:sp>
        <p:nvSpPr>
          <p:cNvPr id="100" name="PlaceHolder 2"/>
          <p:cNvSpPr>
            <a:spLocks noGrp="1"/>
          </p:cNvSpPr>
          <p:nvPr>
            <p:ph/>
          </p:nvPr>
        </p:nvSpPr>
        <p:spPr>
          <a:xfrm>
            <a:off x="4447440" y="591480"/>
            <a:ext cx="6906240" cy="5585400"/>
          </a:xfrm>
          <a:prstGeom prst="rect">
            <a:avLst/>
          </a:prstGeom>
          <a:noFill/>
          <a:ln w="0">
            <a:noFill/>
          </a:ln>
        </p:spPr>
        <p:txBody>
          <a:bodyPr lIns="91440" tIns="45720" rIns="91440" bIns="45720" anchor="ctr">
            <a:normAutofit/>
          </a:bodyPr>
          <a:lstStyle/>
          <a:p>
            <a:pPr marL="228600" indent="-228600" defTabSz="914400">
              <a:lnSpc>
                <a:spcPct val="90000"/>
              </a:lnSpc>
              <a:spcBef>
                <a:spcPts val="1001"/>
              </a:spcBef>
              <a:buClr>
                <a:srgbClr val="FFFFFF"/>
              </a:buClr>
              <a:buFont typeface="Arial"/>
              <a:buChar char="•"/>
            </a:pPr>
            <a:r>
              <a:rPr lang="en-US" sz="2800" b="0" strike="noStrike" spc="-1">
                <a:solidFill>
                  <a:schemeClr val="lt1"/>
                </a:solidFill>
                <a:latin typeface="Calibri"/>
                <a:ea typeface="Calibri"/>
              </a:rPr>
              <a:t>.</a:t>
            </a:r>
            <a:endParaRPr lang="en-US" sz="2800" b="0" strike="noStrike" spc="-1">
              <a:solidFill>
                <a:schemeClr val="dk1"/>
              </a:solidFill>
              <a:latin typeface="Calibri"/>
            </a:endParaRPr>
          </a:p>
        </p:txBody>
      </p:sp>
      <p:sp>
        <p:nvSpPr>
          <p:cNvPr id="101" name="Rectangle 5"/>
          <p:cNvSpPr/>
          <p:nvPr/>
        </p:nvSpPr>
        <p:spPr>
          <a:xfrm>
            <a:off x="5883480" y="2266560"/>
            <a:ext cx="214200" cy="149760"/>
          </a:xfrm>
          <a:prstGeom prst="rect">
            <a:avLst/>
          </a:prstGeom>
          <a:solidFill>
            <a:srgbClr val="ED7D31"/>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sp>
        <p:nvSpPr>
          <p:cNvPr id="102" name="TextBox 14"/>
          <p:cNvSpPr/>
          <p:nvPr/>
        </p:nvSpPr>
        <p:spPr>
          <a:xfrm>
            <a:off x="5828400" y="1615320"/>
            <a:ext cx="5432760" cy="45684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spAutoFit/>
          </a:bodyPr>
          <a:lstStyle/>
          <a:p>
            <a:pPr defTabSz="914400">
              <a:lnSpc>
                <a:spcPct val="100000"/>
              </a:lnSpc>
            </a:pPr>
            <a:r>
              <a:rPr lang="en-US" sz="2400" b="1" strike="noStrike" spc="-1">
                <a:solidFill>
                  <a:schemeClr val="dk1"/>
                </a:solidFill>
                <a:latin typeface="PMingLiU-ExtB"/>
                <a:ea typeface="Calibri"/>
              </a:rPr>
              <a:t>W</a:t>
            </a:r>
            <a:r>
              <a:rPr lang="en-US" sz="1800" b="0" strike="noStrike" spc="-1">
                <a:solidFill>
                  <a:schemeClr val="dk1"/>
                </a:solidFill>
                <a:latin typeface="Calibri"/>
                <a:ea typeface="Calibri"/>
              </a:rPr>
              <a:t>HY DO WE NEED A </a:t>
            </a:r>
            <a:r>
              <a:rPr lang="en-US" sz="1800" b="0" strike="noStrike" spc="-1">
                <a:solidFill>
                  <a:schemeClr val="accent5"/>
                </a:solidFill>
                <a:latin typeface="Calibri"/>
                <a:ea typeface="Calibri"/>
              </a:rPr>
              <a:t>RAILWAY RESERVATION </a:t>
            </a:r>
            <a:r>
              <a:rPr lang="en-US" sz="1800" b="0" strike="noStrike" spc="-1">
                <a:solidFill>
                  <a:schemeClr val="dk1"/>
                </a:solidFill>
                <a:latin typeface="Calibri"/>
                <a:ea typeface="Calibri"/>
              </a:rPr>
              <a:t>SYSTEM?</a:t>
            </a:r>
            <a:endParaRPr lang="en-IN" sz="1800" b="0" strike="noStrike" spc="-1">
              <a:solidFill>
                <a:srgbClr val="000000"/>
              </a:solidFill>
              <a:latin typeface="Arial"/>
            </a:endParaRPr>
          </a:p>
        </p:txBody>
      </p:sp>
      <p:sp>
        <p:nvSpPr>
          <p:cNvPr id="103" name="TextBox 15"/>
          <p:cNvSpPr/>
          <p:nvPr/>
        </p:nvSpPr>
        <p:spPr>
          <a:xfrm>
            <a:off x="6133680" y="2156760"/>
            <a:ext cx="4909680" cy="36540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spAutoFit/>
          </a:bodyPr>
          <a:lstStyle/>
          <a:p>
            <a:pPr defTabSz="914400">
              <a:lnSpc>
                <a:spcPct val="100000"/>
              </a:lnSpc>
            </a:pPr>
            <a:r>
              <a:rPr lang="en-US" sz="1800" b="0" strike="noStrike" spc="-1">
                <a:solidFill>
                  <a:schemeClr val="dk1"/>
                </a:solidFill>
                <a:latin typeface="Calibri"/>
                <a:ea typeface="Calibri"/>
              </a:rPr>
              <a:t>BENEFITS OF </a:t>
            </a:r>
            <a:r>
              <a:rPr lang="en-US" sz="1800" b="0" strike="noStrike" spc="-1">
                <a:solidFill>
                  <a:schemeClr val="accent5"/>
                </a:solidFill>
                <a:latin typeface="Calibri"/>
                <a:ea typeface="Calibri"/>
              </a:rPr>
              <a:t>RAILWAY RESERVATION</a:t>
            </a:r>
            <a:r>
              <a:rPr lang="en-US" sz="1800" b="0" strike="noStrike" spc="-1">
                <a:solidFill>
                  <a:schemeClr val="dk1"/>
                </a:solidFill>
                <a:latin typeface="Calibri"/>
                <a:ea typeface="Calibri"/>
              </a:rPr>
              <a:t> SYSTEM</a:t>
            </a:r>
            <a:endParaRPr lang="en-IN" sz="1800" b="0" strike="noStrike" spc="-1">
              <a:solidFill>
                <a:srgbClr val="000000"/>
              </a:solidFill>
              <a:latin typeface="Arial"/>
            </a:endParaRPr>
          </a:p>
        </p:txBody>
      </p:sp>
      <p:sp>
        <p:nvSpPr>
          <p:cNvPr id="104" name="TextBox 23"/>
          <p:cNvSpPr/>
          <p:nvPr/>
        </p:nvSpPr>
        <p:spPr>
          <a:xfrm>
            <a:off x="6355440" y="2650320"/>
            <a:ext cx="5057280" cy="36540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spAutoFit/>
          </a:bodyPr>
          <a:lstStyle/>
          <a:p>
            <a:pPr defTabSz="914400">
              <a:lnSpc>
                <a:spcPct val="100000"/>
              </a:lnSpc>
            </a:pPr>
            <a:r>
              <a:rPr lang="en-US" sz="1800" b="0" strike="noStrike" spc="-1">
                <a:solidFill>
                  <a:schemeClr val="dk1"/>
                </a:solidFill>
                <a:latin typeface="Calibri"/>
                <a:ea typeface="Calibri"/>
              </a:rPr>
              <a:t>COMPONENTS OF </a:t>
            </a:r>
            <a:r>
              <a:rPr lang="en-US" sz="1800" b="0" strike="noStrike" spc="-1">
                <a:solidFill>
                  <a:schemeClr val="accent5"/>
                </a:solidFill>
                <a:latin typeface="Calibri"/>
                <a:ea typeface="Calibri"/>
              </a:rPr>
              <a:t>RAILWAY RESERVATION </a:t>
            </a:r>
            <a:r>
              <a:rPr lang="en-US" sz="1800" b="0" strike="noStrike" spc="-1">
                <a:solidFill>
                  <a:schemeClr val="dk1"/>
                </a:solidFill>
                <a:latin typeface="Calibri"/>
                <a:ea typeface="Calibri"/>
              </a:rPr>
              <a:t>SYSTEM</a:t>
            </a:r>
            <a:endParaRPr lang="en-IN" sz="1800" b="0" strike="noStrike" spc="-1">
              <a:solidFill>
                <a:srgbClr val="000000"/>
              </a:solidFill>
              <a:latin typeface="Arial"/>
            </a:endParaRPr>
          </a:p>
        </p:txBody>
      </p:sp>
      <p:sp>
        <p:nvSpPr>
          <p:cNvPr id="105" name="Rectangle 24"/>
          <p:cNvSpPr/>
          <p:nvPr/>
        </p:nvSpPr>
        <p:spPr>
          <a:xfrm>
            <a:off x="6131160" y="2716200"/>
            <a:ext cx="214200" cy="149760"/>
          </a:xfrm>
          <a:prstGeom prst="rect">
            <a:avLst/>
          </a:prstGeom>
          <a:solidFill>
            <a:srgbClr val="ED7D31"/>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sp>
        <p:nvSpPr>
          <p:cNvPr id="106" name="Rectangle 25"/>
          <p:cNvSpPr/>
          <p:nvPr/>
        </p:nvSpPr>
        <p:spPr>
          <a:xfrm>
            <a:off x="5602680" y="1716840"/>
            <a:ext cx="214200" cy="149760"/>
          </a:xfrm>
          <a:prstGeom prst="rect">
            <a:avLst/>
          </a:prstGeom>
          <a:solidFill>
            <a:srgbClr val="ED7D31"/>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sp>
        <p:nvSpPr>
          <p:cNvPr id="107" name="TextBox 26"/>
          <p:cNvSpPr/>
          <p:nvPr/>
        </p:nvSpPr>
        <p:spPr>
          <a:xfrm>
            <a:off x="6570360" y="3074760"/>
            <a:ext cx="4695120" cy="36540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spAutoFit/>
          </a:bodyPr>
          <a:lstStyle/>
          <a:p>
            <a:pPr defTabSz="914400">
              <a:lnSpc>
                <a:spcPct val="100000"/>
              </a:lnSpc>
            </a:pPr>
            <a:r>
              <a:rPr lang="en-US" sz="1800" b="0" strike="noStrike" spc="-1">
                <a:solidFill>
                  <a:schemeClr val="accent5"/>
                </a:solidFill>
                <a:latin typeface="Calibri"/>
                <a:ea typeface="Calibri"/>
              </a:rPr>
              <a:t>CHALLENGES </a:t>
            </a:r>
            <a:r>
              <a:rPr lang="en-US" sz="1800" b="0" strike="noStrike" spc="-1">
                <a:solidFill>
                  <a:schemeClr val="dk1"/>
                </a:solidFill>
                <a:latin typeface="Calibri"/>
                <a:ea typeface="Calibri"/>
              </a:rPr>
              <a:t>FACED AND THEIR </a:t>
            </a:r>
            <a:r>
              <a:rPr lang="en-US" sz="1800" b="0" strike="noStrike" spc="-1">
                <a:solidFill>
                  <a:schemeClr val="accent5"/>
                </a:solidFill>
                <a:latin typeface="Calibri"/>
                <a:ea typeface="Calibri"/>
              </a:rPr>
              <a:t>SOLUTIONS</a:t>
            </a:r>
            <a:endParaRPr lang="en-IN" sz="1800" b="0" strike="noStrike" spc="-1">
              <a:solidFill>
                <a:srgbClr val="000000"/>
              </a:solidFill>
              <a:latin typeface="Arial"/>
            </a:endParaRPr>
          </a:p>
        </p:txBody>
      </p:sp>
      <p:sp>
        <p:nvSpPr>
          <p:cNvPr id="108" name="Rectangle 27"/>
          <p:cNvSpPr/>
          <p:nvPr/>
        </p:nvSpPr>
        <p:spPr>
          <a:xfrm>
            <a:off x="6355440" y="3121200"/>
            <a:ext cx="214200" cy="149760"/>
          </a:xfrm>
          <a:prstGeom prst="rect">
            <a:avLst/>
          </a:prstGeom>
          <a:solidFill>
            <a:srgbClr val="ED7D31"/>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sp>
        <p:nvSpPr>
          <p:cNvPr id="109" name="TextBox 28"/>
          <p:cNvSpPr/>
          <p:nvPr/>
        </p:nvSpPr>
        <p:spPr>
          <a:xfrm>
            <a:off x="6778080" y="3540240"/>
            <a:ext cx="5620680" cy="36540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spAutoFit/>
          </a:bodyPr>
          <a:lstStyle/>
          <a:p>
            <a:pPr defTabSz="914400">
              <a:lnSpc>
                <a:spcPct val="100000"/>
              </a:lnSpc>
            </a:pPr>
            <a:r>
              <a:rPr lang="en-US" sz="1800" b="0" strike="noStrike" spc="-1">
                <a:solidFill>
                  <a:schemeClr val="dk1"/>
                </a:solidFill>
                <a:latin typeface="Calibri"/>
                <a:ea typeface="Calibri"/>
              </a:rPr>
              <a:t>FUTURE OF </a:t>
            </a:r>
            <a:r>
              <a:rPr lang="en-US" sz="1800" b="0" strike="noStrike" spc="-1">
                <a:solidFill>
                  <a:schemeClr val="accent5"/>
                </a:solidFill>
                <a:latin typeface="Calibri"/>
                <a:ea typeface="Calibri"/>
              </a:rPr>
              <a:t>RAILWAY RESERVATION</a:t>
            </a:r>
            <a:r>
              <a:rPr lang="en-US" sz="1800" b="0" strike="noStrike" spc="-1">
                <a:solidFill>
                  <a:schemeClr val="dk1"/>
                </a:solidFill>
                <a:latin typeface="Calibri"/>
                <a:ea typeface="Calibri"/>
              </a:rPr>
              <a:t> SYSTEM</a:t>
            </a:r>
            <a:endParaRPr lang="en-IN" sz="1800" b="0" strike="noStrike" spc="-1">
              <a:solidFill>
                <a:srgbClr val="000000"/>
              </a:solidFill>
              <a:latin typeface="Arial"/>
            </a:endParaRPr>
          </a:p>
        </p:txBody>
      </p:sp>
      <p:sp>
        <p:nvSpPr>
          <p:cNvPr id="110" name="Rectangle 29"/>
          <p:cNvSpPr/>
          <p:nvPr/>
        </p:nvSpPr>
        <p:spPr>
          <a:xfrm>
            <a:off x="6570360" y="3650040"/>
            <a:ext cx="214200" cy="149760"/>
          </a:xfrm>
          <a:prstGeom prst="rect">
            <a:avLst/>
          </a:prstGeom>
          <a:solidFill>
            <a:srgbClr val="ED7D31"/>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sp>
        <p:nvSpPr>
          <p:cNvPr id="111" name="TextBox 30"/>
          <p:cNvSpPr/>
          <p:nvPr/>
        </p:nvSpPr>
        <p:spPr>
          <a:xfrm>
            <a:off x="7058160" y="4066920"/>
            <a:ext cx="4239000" cy="36540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spAutoFit/>
          </a:bodyPr>
          <a:lstStyle/>
          <a:p>
            <a:pPr defTabSz="914400">
              <a:lnSpc>
                <a:spcPct val="100000"/>
              </a:lnSpc>
            </a:pPr>
            <a:r>
              <a:rPr lang="en-US" sz="1800" b="0" strike="noStrike" spc="-1">
                <a:solidFill>
                  <a:schemeClr val="dk1"/>
                </a:solidFill>
                <a:latin typeface="Calibri"/>
                <a:ea typeface="Calibri"/>
              </a:rPr>
              <a:t>CONCLUSION</a:t>
            </a:r>
            <a:endParaRPr lang="en-IN" sz="1800" b="0" strike="noStrike" spc="-1">
              <a:solidFill>
                <a:srgbClr val="000000"/>
              </a:solidFill>
              <a:latin typeface="Arial"/>
            </a:endParaRPr>
          </a:p>
        </p:txBody>
      </p:sp>
      <p:sp>
        <p:nvSpPr>
          <p:cNvPr id="112" name="Rectangle 31"/>
          <p:cNvSpPr/>
          <p:nvPr/>
        </p:nvSpPr>
        <p:spPr>
          <a:xfrm>
            <a:off x="6840000" y="4177080"/>
            <a:ext cx="214200" cy="149760"/>
          </a:xfrm>
          <a:prstGeom prst="rect">
            <a:avLst/>
          </a:prstGeom>
          <a:solidFill>
            <a:srgbClr val="ED7D31"/>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113" name="Rectangle 8">
            <a:extLst>
              <a:ext uri="{C183D7F6-B498-43B3-948B-1728B52AA6E4}">
                <adec:decorative xmlns:adec="http://schemas.microsoft.com/office/drawing/2017/decorative" val="1"/>
              </a:ext>
            </a:extLst>
          </p:cNvPr>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sp>
        <p:nvSpPr>
          <p:cNvPr id="114"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rmAutofit/>
          </a:bodyPr>
          <a:lstStyle/>
          <a:p>
            <a:pPr indent="0" defTabSz="914400">
              <a:lnSpc>
                <a:spcPct val="90000"/>
              </a:lnSpc>
              <a:buNone/>
            </a:pPr>
            <a:r>
              <a:rPr lang="en-US" sz="4200" b="0" strike="noStrike" spc="-1">
                <a:solidFill>
                  <a:schemeClr val="dk1"/>
                </a:solidFill>
                <a:latin typeface="Calibri"/>
                <a:ea typeface="Calibri"/>
              </a:rPr>
              <a:t>WHY DO WE NEED A RAILWAY RESERVATION SYSTEM?</a:t>
            </a:r>
            <a:endParaRPr lang="en-US" sz="4200" b="0" strike="noStrike" spc="-1">
              <a:solidFill>
                <a:schemeClr val="dk1"/>
              </a:solidFill>
              <a:latin typeface="Calibri"/>
            </a:endParaRPr>
          </a:p>
          <a:p>
            <a:pPr indent="0" defTabSz="914400">
              <a:lnSpc>
                <a:spcPct val="90000"/>
              </a:lnSpc>
              <a:buNone/>
            </a:pPr>
            <a:endParaRPr lang="en-US" sz="4200" b="0" strike="noStrike" spc="-1">
              <a:solidFill>
                <a:schemeClr val="dk1"/>
              </a:solidFill>
              <a:latin typeface="Calibri"/>
            </a:endParaRPr>
          </a:p>
        </p:txBody>
      </p:sp>
      <p:sp>
        <p:nvSpPr>
          <p:cNvPr id="115" name="sketch line">
            <a:extLst>
              <a:ext uri="{C183D7F6-B498-43B3-948B-1728B52AA6E4}">
                <adec:decorative xmlns:adec="http://schemas.microsoft.com/office/drawing/2017/decorative" val="1"/>
              </a:ext>
            </a:extLst>
          </p:cNvPr>
          <p:cNvSpPr/>
          <p:nvPr/>
        </p:nvSpPr>
        <p:spPr>
          <a:xfrm>
            <a:off x="668880" y="1677240"/>
            <a:ext cx="10853640" cy="18000"/>
          </a:xfrm>
          <a:custGeom>
            <a:avLst/>
            <a:gdLst>
              <a:gd name="textAreaLeft" fmla="*/ 0 w 10853640"/>
              <a:gd name="textAreaRight" fmla="*/ 10854000 w 10853640"/>
              <a:gd name="textAreaTop" fmla="*/ 0 h 18000"/>
              <a:gd name="textAreaBottom" fmla="*/ 18360 h 18000"/>
            </a:gdLst>
            <a:ahLst/>
            <a:cxnLst/>
            <a:rect l="textAreaLeft" t="textAreaTop" r="textAreaRight" b="textAreaBottom"/>
            <a:pathLst>
              <a:path w="10853928" h="18288" fill="none">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rgbClr val="ED7D3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defTabSz="914400">
              <a:lnSpc>
                <a:spcPct val="100000"/>
              </a:lnSpc>
            </a:pPr>
            <a:endParaRPr lang="en-US" sz="1800" b="0" strike="noStrike" spc="-1">
              <a:solidFill>
                <a:schemeClr val="lt1"/>
              </a:solidFill>
              <a:latin typeface="Calibri"/>
            </a:endParaRPr>
          </a:p>
        </p:txBody>
      </p:sp>
      <p:sp>
        <p:nvSpPr>
          <p:cNvPr id="116" name="PlaceHolder 2"/>
          <p:cNvSpPr>
            <a:spLocks noGrp="1"/>
          </p:cNvSpPr>
          <p:nvPr>
            <p:ph/>
          </p:nvPr>
        </p:nvSpPr>
        <p:spPr>
          <a:xfrm>
            <a:off x="838080" y="1929240"/>
            <a:ext cx="10515240" cy="425160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1800" b="1" strike="noStrike" spc="-1">
                <a:solidFill>
                  <a:schemeClr val="dk1"/>
                </a:solidFill>
                <a:latin typeface="Calibri"/>
                <a:ea typeface="Calibri"/>
              </a:rPr>
              <a:t>Seat Allocation and Planning: </a:t>
            </a:r>
            <a:r>
              <a:rPr lang="en-US" sz="1800" b="0" strike="noStrike" spc="-1">
                <a:solidFill>
                  <a:schemeClr val="dk1"/>
                </a:solidFill>
                <a:latin typeface="Calibri"/>
                <a:ea typeface="Calibri"/>
              </a:rPr>
              <a:t>Ensures systematic seat allocation for optimal train capacity.</a:t>
            </a:r>
            <a:endParaRPr lang="en-US" sz="1800" b="0" strike="noStrike" spc="-1">
              <a:solidFill>
                <a:schemeClr val="dk1"/>
              </a:solidFill>
              <a:latin typeface="Calibri"/>
            </a:endParaRPr>
          </a:p>
          <a:p>
            <a:pPr marL="228600" indent="-228600" defTabSz="914400">
              <a:lnSpc>
                <a:spcPct val="90000"/>
              </a:lnSpc>
              <a:spcBef>
                <a:spcPts val="1001"/>
              </a:spcBef>
              <a:buClr>
                <a:srgbClr val="000000"/>
              </a:buClr>
              <a:buFont typeface="Arial"/>
              <a:buChar char="•"/>
            </a:pPr>
            <a:r>
              <a:rPr lang="en-US" sz="1800" b="1" strike="noStrike" spc="-1">
                <a:solidFill>
                  <a:schemeClr val="dk1"/>
                </a:solidFill>
                <a:latin typeface="Calibri"/>
                <a:ea typeface="Calibri"/>
              </a:rPr>
              <a:t>Efficient Resource Management: </a:t>
            </a:r>
            <a:r>
              <a:rPr lang="en-US" sz="1800" b="0" strike="noStrike" spc="-1">
                <a:solidFill>
                  <a:schemeClr val="dk1"/>
                </a:solidFill>
                <a:latin typeface="Calibri"/>
                <a:ea typeface="Calibri"/>
              </a:rPr>
              <a:t>Advance knowledge of passenger numbers aids in effective resource planning.</a:t>
            </a:r>
            <a:endParaRPr lang="en-US" sz="1800" b="0" strike="noStrike" spc="-1">
              <a:solidFill>
                <a:schemeClr val="dk1"/>
              </a:solidFill>
              <a:latin typeface="Calibri"/>
            </a:endParaRPr>
          </a:p>
          <a:p>
            <a:pPr marL="228600" indent="-228600" defTabSz="914400">
              <a:lnSpc>
                <a:spcPct val="90000"/>
              </a:lnSpc>
              <a:spcBef>
                <a:spcPts val="1001"/>
              </a:spcBef>
              <a:buClr>
                <a:srgbClr val="000000"/>
              </a:buClr>
              <a:buFont typeface="Arial"/>
              <a:buChar char="•"/>
            </a:pPr>
            <a:r>
              <a:rPr lang="en-US" sz="1800" b="1" strike="noStrike" spc="-1">
                <a:solidFill>
                  <a:schemeClr val="dk1"/>
                </a:solidFill>
                <a:latin typeface="Calibri"/>
                <a:ea typeface="Calibri"/>
              </a:rPr>
              <a:t>Customer Convenience: </a:t>
            </a:r>
            <a:r>
              <a:rPr lang="en-US" sz="1800" b="0" strike="noStrike" spc="-1">
                <a:solidFill>
                  <a:schemeClr val="dk1"/>
                </a:solidFill>
                <a:latin typeface="Calibri"/>
                <a:ea typeface="Calibri"/>
              </a:rPr>
              <a:t>Allows passengers to book tickets in advance, especially for popular routes.</a:t>
            </a:r>
            <a:endParaRPr lang="en-US" sz="1800" b="0" strike="noStrike" spc="-1">
              <a:solidFill>
                <a:schemeClr val="dk1"/>
              </a:solidFill>
              <a:latin typeface="Calibri"/>
            </a:endParaRPr>
          </a:p>
          <a:p>
            <a:pPr marL="228600" indent="-228600" defTabSz="914400">
              <a:lnSpc>
                <a:spcPct val="90000"/>
              </a:lnSpc>
              <a:spcBef>
                <a:spcPts val="1001"/>
              </a:spcBef>
              <a:buClr>
                <a:srgbClr val="000000"/>
              </a:buClr>
              <a:buFont typeface="Arial"/>
              <a:buChar char="•"/>
            </a:pPr>
            <a:r>
              <a:rPr lang="en-US" sz="1800" b="1" strike="noStrike" spc="-1">
                <a:solidFill>
                  <a:schemeClr val="dk1"/>
                </a:solidFill>
                <a:latin typeface="Calibri"/>
                <a:ea typeface="Calibri"/>
              </a:rPr>
              <a:t>Reduced Queues and Waiting Time: </a:t>
            </a:r>
            <a:r>
              <a:rPr lang="en-US" sz="1800" b="0" strike="noStrike" spc="-1">
                <a:solidFill>
                  <a:schemeClr val="dk1"/>
                </a:solidFill>
                <a:latin typeface="Calibri"/>
                <a:ea typeface="Calibri"/>
              </a:rPr>
              <a:t>Online and advance booking minimizes queues and waiting times at counters.</a:t>
            </a:r>
            <a:endParaRPr lang="en-US" sz="1800" b="0" strike="noStrike" spc="-1">
              <a:solidFill>
                <a:schemeClr val="dk1"/>
              </a:solidFill>
              <a:latin typeface="Calibri"/>
            </a:endParaRPr>
          </a:p>
          <a:p>
            <a:pPr marL="228600" indent="-228600" defTabSz="914400">
              <a:lnSpc>
                <a:spcPct val="90000"/>
              </a:lnSpc>
              <a:spcBef>
                <a:spcPts val="1001"/>
              </a:spcBef>
              <a:buClr>
                <a:srgbClr val="000000"/>
              </a:buClr>
              <a:buFont typeface="Arial"/>
              <a:buChar char="•"/>
            </a:pPr>
            <a:r>
              <a:rPr lang="en-US" sz="1800" b="1" strike="noStrike" spc="-1">
                <a:solidFill>
                  <a:schemeClr val="dk1"/>
                </a:solidFill>
                <a:latin typeface="Calibri"/>
                <a:ea typeface="Calibri"/>
              </a:rPr>
              <a:t>Predictable Revenue and Financial Planning: </a:t>
            </a:r>
            <a:r>
              <a:rPr lang="en-US" sz="1800" b="0" strike="noStrike" spc="-1">
                <a:solidFill>
                  <a:schemeClr val="dk1"/>
                </a:solidFill>
                <a:latin typeface="Calibri"/>
                <a:ea typeface="Calibri"/>
              </a:rPr>
              <a:t>Enables authorities to predict revenue for better financial planning.</a:t>
            </a:r>
            <a:endParaRPr lang="en-US" sz="1800" b="0" strike="noStrike" spc="-1">
              <a:solidFill>
                <a:schemeClr val="dk1"/>
              </a:solidFill>
              <a:latin typeface="Calibri"/>
            </a:endParaRPr>
          </a:p>
          <a:p>
            <a:pPr marL="228600" indent="-228600" defTabSz="914400">
              <a:lnSpc>
                <a:spcPct val="90000"/>
              </a:lnSpc>
              <a:spcBef>
                <a:spcPts val="1001"/>
              </a:spcBef>
              <a:buClr>
                <a:srgbClr val="000000"/>
              </a:buClr>
              <a:buFont typeface="Arial"/>
              <a:buChar char="•"/>
            </a:pPr>
            <a:r>
              <a:rPr lang="en-US" sz="1800" b="1" strike="noStrike" spc="-1">
                <a:solidFill>
                  <a:schemeClr val="dk1"/>
                </a:solidFill>
                <a:latin typeface="Calibri"/>
                <a:ea typeface="Calibri"/>
              </a:rPr>
              <a:t>Optimized Train Operations: </a:t>
            </a:r>
            <a:r>
              <a:rPr lang="en-US" sz="1800" b="0" strike="noStrike" spc="-1">
                <a:solidFill>
                  <a:schemeClr val="dk1"/>
                </a:solidFill>
                <a:latin typeface="Calibri"/>
                <a:ea typeface="Calibri"/>
              </a:rPr>
              <a:t>Aids in scheduling, frequency planning, and optimizing overall operations.</a:t>
            </a:r>
            <a:endParaRPr lang="en-US" sz="1800" b="0" strike="noStrike" spc="-1">
              <a:solidFill>
                <a:schemeClr val="dk1"/>
              </a:solidFill>
              <a:latin typeface="Calibri"/>
            </a:endParaRPr>
          </a:p>
          <a:p>
            <a:pPr marL="228600" indent="-228600" defTabSz="914400">
              <a:lnSpc>
                <a:spcPct val="90000"/>
              </a:lnSpc>
              <a:spcBef>
                <a:spcPts val="1001"/>
              </a:spcBef>
              <a:buClr>
                <a:srgbClr val="000000"/>
              </a:buClr>
              <a:buFont typeface="Arial"/>
              <a:buChar char="•"/>
            </a:pPr>
            <a:r>
              <a:rPr lang="en-US" sz="1800" b="1" strike="noStrike" spc="-1">
                <a:solidFill>
                  <a:schemeClr val="dk1"/>
                </a:solidFill>
                <a:latin typeface="Calibri"/>
                <a:ea typeface="Calibri"/>
              </a:rPr>
              <a:t>Prevention of Overcrowding: </a:t>
            </a:r>
            <a:r>
              <a:rPr lang="en-US" sz="1800" b="0" strike="noStrike" spc="-1">
                <a:solidFill>
                  <a:schemeClr val="dk1"/>
                </a:solidFill>
                <a:latin typeface="Calibri"/>
                <a:ea typeface="Calibri"/>
              </a:rPr>
              <a:t>Manages passenger numbers to prevent overcrowding, especially during peak times.</a:t>
            </a:r>
            <a:endParaRPr lang="en-US" sz="1800" b="0" strike="noStrike" spc="-1">
              <a:solidFill>
                <a:schemeClr val="dk1"/>
              </a:solidFill>
              <a:latin typeface="Calibri"/>
            </a:endParaRPr>
          </a:p>
          <a:p>
            <a:pPr marL="228600" indent="-228600" defTabSz="914400">
              <a:lnSpc>
                <a:spcPct val="90000"/>
              </a:lnSpc>
              <a:spcBef>
                <a:spcPts val="1001"/>
              </a:spcBef>
              <a:buClr>
                <a:srgbClr val="000000"/>
              </a:buClr>
              <a:buFont typeface="Arial"/>
              <a:buChar char="•"/>
            </a:pPr>
            <a:r>
              <a:rPr lang="en-US" sz="1800" b="1" strike="noStrike" spc="-1">
                <a:solidFill>
                  <a:schemeClr val="dk1"/>
                </a:solidFill>
                <a:latin typeface="Calibri"/>
                <a:ea typeface="Calibri"/>
              </a:rPr>
              <a:t>Enhanced Security and Safety: </a:t>
            </a:r>
            <a:r>
              <a:rPr lang="en-US" sz="1800" b="0" strike="noStrike" spc="-1">
                <a:solidFill>
                  <a:schemeClr val="dk1"/>
                </a:solidFill>
                <a:latin typeface="Calibri"/>
                <a:ea typeface="Calibri"/>
              </a:rPr>
              <a:t>Facilitates passenger tracking for security purposes and emergencies.</a:t>
            </a:r>
            <a:endParaRPr lang="en-US" sz="1800" b="0" strike="noStrike" spc="-1">
              <a:solidFill>
                <a:schemeClr val="dk1"/>
              </a:solidFill>
              <a:latin typeface="Calibri"/>
            </a:endParaRPr>
          </a:p>
          <a:p>
            <a:pPr marL="228600" indent="-228600" defTabSz="914400">
              <a:lnSpc>
                <a:spcPct val="90000"/>
              </a:lnSpc>
              <a:spcBef>
                <a:spcPts val="1001"/>
              </a:spcBef>
              <a:buClr>
                <a:srgbClr val="000000"/>
              </a:buClr>
              <a:buFont typeface="Arial"/>
              <a:buChar char="•"/>
            </a:pPr>
            <a:r>
              <a:rPr lang="en-US" sz="1800" b="1" strike="noStrike" spc="-1">
                <a:solidFill>
                  <a:schemeClr val="dk1"/>
                </a:solidFill>
                <a:latin typeface="Calibri"/>
                <a:ea typeface="Calibri"/>
              </a:rPr>
              <a:t>Integration with Other Services: </a:t>
            </a:r>
            <a:r>
              <a:rPr lang="en-US" sz="1800" b="0" strike="noStrike" spc="-1">
                <a:solidFill>
                  <a:schemeClr val="dk1"/>
                </a:solidFill>
                <a:latin typeface="Calibri"/>
                <a:ea typeface="Calibri"/>
              </a:rPr>
              <a:t>Modern systems integrate with online payment, mobile apps, and travel agencies.</a:t>
            </a:r>
            <a:endParaRPr lang="en-US" sz="1800" b="0" strike="noStrike" spc="-1">
              <a:solidFill>
                <a:schemeClr val="dk1"/>
              </a:solidFill>
              <a:latin typeface="Calibri"/>
            </a:endParaRPr>
          </a:p>
          <a:p>
            <a:pPr indent="0" defTabSz="914400">
              <a:lnSpc>
                <a:spcPct val="90000"/>
              </a:lnSpc>
              <a:spcBef>
                <a:spcPts val="1001"/>
              </a:spcBef>
              <a:buNone/>
            </a:pPr>
            <a:endParaRPr lang="en-US" sz="1800" b="0" strike="noStrike" spc="-1">
              <a:solidFill>
                <a:schemeClr val="dk1"/>
              </a:solidFill>
              <a:latin typeface="Calibri"/>
            </a:endParaRPr>
          </a:p>
        </p:txBody>
      </p:sp>
      <p:sp>
        <p:nvSpPr>
          <p:cNvPr id="117" name="TextBox 3"/>
          <p:cNvSpPr/>
          <p:nvPr/>
        </p:nvSpPr>
        <p:spPr>
          <a:xfrm>
            <a:off x="4724280" y="3200400"/>
            <a:ext cx="2742840" cy="36900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spAutoFit/>
          </a:bodyPr>
          <a:lstStyle/>
          <a:p>
            <a:pPr defTabSz="914400">
              <a:lnSpc>
                <a:spcPct val="100000"/>
              </a:lnSpc>
            </a:pPr>
            <a:endParaRPr lang="en-US" sz="1800" b="0" strike="noStrike" spc="-1">
              <a:solidFill>
                <a:schemeClr val="dk1"/>
              </a:solidFill>
              <a:latin typeface="Calibri"/>
              <a:ea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 name="Picture 147"/>
          <p:cNvPicPr/>
          <p:nvPr/>
        </p:nvPicPr>
        <p:blipFill>
          <a:blip r:embed="rId2"/>
          <a:srcRect b="16008"/>
          <a:stretch/>
        </p:blipFill>
        <p:spPr>
          <a:xfrm>
            <a:off x="1980000" y="900360"/>
            <a:ext cx="8571960" cy="5759640"/>
          </a:xfrm>
          <a:prstGeom prst="rect">
            <a:avLst/>
          </a:prstGeom>
          <a:ln w="0">
            <a:noFill/>
          </a:ln>
        </p:spPr>
      </p:pic>
      <p:sp>
        <p:nvSpPr>
          <p:cNvPr id="149" name="TextBox 148"/>
          <p:cNvSpPr txBox="1"/>
          <p:nvPr/>
        </p:nvSpPr>
        <p:spPr>
          <a:xfrm>
            <a:off x="4680000" y="180000"/>
            <a:ext cx="3362760" cy="320400"/>
          </a:xfrm>
          <a:prstGeom prst="rect">
            <a:avLst/>
          </a:prstGeom>
          <a:noFill/>
          <a:ln w="0">
            <a:noFill/>
          </a:ln>
        </p:spPr>
        <p:txBody>
          <a:bodyPr lIns="90000" tIns="45000" rIns="90000" bIns="45000" anchor="t">
            <a:noAutofit/>
          </a:bodyPr>
          <a:lstStyle/>
          <a:p>
            <a:r>
              <a:rPr lang="en-IN" sz="1800" b="0" strike="noStrike" spc="-1">
                <a:solidFill>
                  <a:srgbClr val="FF4000"/>
                </a:solidFill>
                <a:latin typeface="Intro "/>
              </a:rPr>
              <a:t>FLOW Chart of Program</a:t>
            </a:r>
            <a:endParaRPr lang="en-IN" sz="18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118" name="Rectangle 7">
            <a:extLst>
              <a:ext uri="{C183D7F6-B498-43B3-948B-1728B52AA6E4}">
                <adec:decorative xmlns:adec="http://schemas.microsoft.com/office/drawing/2017/decorative" val="1"/>
              </a:ext>
            </a:extLst>
          </p:cNvPr>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sp>
        <p:nvSpPr>
          <p:cNvPr id="119"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rmAutofit/>
          </a:bodyPr>
          <a:lstStyle/>
          <a:p>
            <a:pPr indent="0" defTabSz="914400">
              <a:lnSpc>
                <a:spcPct val="90000"/>
              </a:lnSpc>
              <a:buNone/>
            </a:pPr>
            <a:r>
              <a:rPr lang="en-US" sz="4200" b="0" strike="noStrike" spc="-1">
                <a:solidFill>
                  <a:schemeClr val="dk1"/>
                </a:solidFill>
                <a:latin typeface="Calibri"/>
                <a:ea typeface="Calibri"/>
              </a:rPr>
              <a:t>BENEFITS OF RAILWAY RESERVATION SYSTEM</a:t>
            </a:r>
            <a:endParaRPr lang="en-US" sz="4200" b="0" strike="noStrike" spc="-1">
              <a:solidFill>
                <a:schemeClr val="dk1"/>
              </a:solidFill>
              <a:latin typeface="Calibri"/>
            </a:endParaRPr>
          </a:p>
          <a:p>
            <a:pPr indent="0" defTabSz="914400">
              <a:lnSpc>
                <a:spcPct val="90000"/>
              </a:lnSpc>
              <a:buNone/>
            </a:pPr>
            <a:endParaRPr lang="en-US" sz="4200" b="0" strike="noStrike" spc="-1">
              <a:solidFill>
                <a:schemeClr val="dk1"/>
              </a:solidFill>
              <a:latin typeface="Calibri"/>
            </a:endParaRPr>
          </a:p>
        </p:txBody>
      </p:sp>
      <p:sp>
        <p:nvSpPr>
          <p:cNvPr id="120" name="sketch line">
            <a:extLst>
              <a:ext uri="{C183D7F6-B498-43B3-948B-1728B52AA6E4}">
                <adec:decorative xmlns:adec="http://schemas.microsoft.com/office/drawing/2017/decorative" val="1"/>
              </a:ext>
            </a:extLst>
          </p:cNvPr>
          <p:cNvSpPr/>
          <p:nvPr/>
        </p:nvSpPr>
        <p:spPr>
          <a:xfrm>
            <a:off x="668880" y="1677240"/>
            <a:ext cx="10853640" cy="18000"/>
          </a:xfrm>
          <a:custGeom>
            <a:avLst/>
            <a:gdLst>
              <a:gd name="textAreaLeft" fmla="*/ 0 w 10853640"/>
              <a:gd name="textAreaRight" fmla="*/ 10854000 w 10853640"/>
              <a:gd name="textAreaTop" fmla="*/ 0 h 18000"/>
              <a:gd name="textAreaBottom" fmla="*/ 18360 h 18000"/>
            </a:gdLst>
            <a:ahLst/>
            <a:cxnLst/>
            <a:rect l="textAreaLeft" t="textAreaTop" r="textAreaRight" b="textAreaBottom"/>
            <a:pathLst>
              <a:path w="10853928" h="18288" fill="none">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rgbClr val="ED7D3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defTabSz="914400">
              <a:lnSpc>
                <a:spcPct val="100000"/>
              </a:lnSpc>
            </a:pPr>
            <a:endParaRPr lang="en-US" sz="1800" b="0" strike="noStrike" spc="-1">
              <a:solidFill>
                <a:schemeClr val="lt1"/>
              </a:solidFill>
              <a:latin typeface="Calibri"/>
            </a:endParaRPr>
          </a:p>
        </p:txBody>
      </p:sp>
      <p:sp>
        <p:nvSpPr>
          <p:cNvPr id="121" name="PlaceHolder 2"/>
          <p:cNvSpPr>
            <a:spLocks noGrp="1"/>
          </p:cNvSpPr>
          <p:nvPr>
            <p:ph/>
          </p:nvPr>
        </p:nvSpPr>
        <p:spPr>
          <a:xfrm>
            <a:off x="838080" y="1929240"/>
            <a:ext cx="10515240" cy="425160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Sans-Serif"/>
              <a:buChar char="•"/>
            </a:pPr>
            <a:r>
              <a:rPr lang="en-US" sz="1800" b="1" strike="noStrike" spc="-1">
                <a:solidFill>
                  <a:schemeClr val="dk1"/>
                </a:solidFill>
                <a:latin typeface="Calibri"/>
                <a:ea typeface="Calibri"/>
              </a:rPr>
              <a:t>Efficiency:</a:t>
            </a:r>
            <a:r>
              <a:rPr lang="en-US" sz="1800" b="0" strike="noStrike" spc="-1">
                <a:solidFill>
                  <a:schemeClr val="dk1"/>
                </a:solidFill>
                <a:latin typeface="Calibri"/>
                <a:ea typeface="Calibri"/>
              </a:rPr>
              <a:t> Streamlines the booking process for train tickets.</a:t>
            </a:r>
            <a:endParaRPr lang="en-US" sz="1800" b="0" strike="noStrike" spc="-1">
              <a:solidFill>
                <a:schemeClr val="dk1"/>
              </a:solidFill>
              <a:latin typeface="Calibri"/>
            </a:endParaRPr>
          </a:p>
          <a:p>
            <a:pPr marL="228600" indent="-228600" defTabSz="914400">
              <a:lnSpc>
                <a:spcPct val="90000"/>
              </a:lnSpc>
              <a:spcBef>
                <a:spcPts val="1001"/>
              </a:spcBef>
              <a:buClr>
                <a:srgbClr val="000000"/>
              </a:buClr>
              <a:buFont typeface="Arial,Sans-Serif"/>
              <a:buChar char="•"/>
            </a:pPr>
            <a:r>
              <a:rPr lang="en-US" sz="1800" b="1" strike="noStrike" spc="-1">
                <a:solidFill>
                  <a:schemeClr val="dk1"/>
                </a:solidFill>
                <a:latin typeface="Calibri"/>
                <a:ea typeface="Calibri"/>
              </a:rPr>
              <a:t>Avoiding Overcrowding:</a:t>
            </a:r>
            <a:r>
              <a:rPr lang="en-US" sz="1800" b="0" strike="noStrike" spc="-1">
                <a:solidFill>
                  <a:schemeClr val="dk1"/>
                </a:solidFill>
                <a:latin typeface="Calibri"/>
                <a:ea typeface="Calibri"/>
              </a:rPr>
              <a:t> Allows passengers to secure seats in advance, preventing overcrowded trains.</a:t>
            </a:r>
            <a:endParaRPr lang="en-US" sz="1800" b="0" strike="noStrike" spc="-1">
              <a:solidFill>
                <a:schemeClr val="dk1"/>
              </a:solidFill>
              <a:latin typeface="Calibri"/>
            </a:endParaRPr>
          </a:p>
          <a:p>
            <a:pPr marL="228600" indent="-228600" defTabSz="914400">
              <a:lnSpc>
                <a:spcPct val="90000"/>
              </a:lnSpc>
              <a:spcBef>
                <a:spcPts val="1001"/>
              </a:spcBef>
              <a:buClr>
                <a:srgbClr val="000000"/>
              </a:buClr>
              <a:buFont typeface="Arial,Sans-Serif"/>
              <a:buChar char="•"/>
            </a:pPr>
            <a:r>
              <a:rPr lang="en-US" sz="1800" b="1" strike="noStrike" spc="-1">
                <a:solidFill>
                  <a:schemeClr val="dk1"/>
                </a:solidFill>
                <a:latin typeface="Calibri"/>
                <a:ea typeface="Calibri"/>
              </a:rPr>
              <a:t>Time-Saving:</a:t>
            </a:r>
            <a:r>
              <a:rPr lang="en-US" sz="1800" b="0" strike="noStrike" spc="-1">
                <a:solidFill>
                  <a:schemeClr val="dk1"/>
                </a:solidFill>
                <a:latin typeface="Calibri"/>
                <a:ea typeface="Calibri"/>
              </a:rPr>
              <a:t> Enables quick online booking, payment, and seat availability checks.</a:t>
            </a:r>
            <a:endParaRPr lang="en-US" sz="1800" b="0" strike="noStrike" spc="-1">
              <a:solidFill>
                <a:schemeClr val="dk1"/>
              </a:solidFill>
              <a:latin typeface="Calibri"/>
            </a:endParaRPr>
          </a:p>
          <a:p>
            <a:pPr marL="228600" indent="-228600" defTabSz="914400">
              <a:lnSpc>
                <a:spcPct val="90000"/>
              </a:lnSpc>
              <a:spcBef>
                <a:spcPts val="1001"/>
              </a:spcBef>
              <a:buClr>
                <a:srgbClr val="000000"/>
              </a:buClr>
              <a:buFont typeface="Arial,Sans-Serif"/>
              <a:buChar char="•"/>
            </a:pPr>
            <a:r>
              <a:rPr lang="en-US" sz="1800" b="1" strike="noStrike" spc="-1">
                <a:solidFill>
                  <a:schemeClr val="dk1"/>
                </a:solidFill>
                <a:latin typeface="Calibri"/>
                <a:ea typeface="Calibri"/>
              </a:rPr>
              <a:t>Reducing Human Errors:</a:t>
            </a:r>
            <a:r>
              <a:rPr lang="en-US" sz="1800" b="0" strike="noStrike" spc="-1">
                <a:solidFill>
                  <a:schemeClr val="dk1"/>
                </a:solidFill>
                <a:latin typeface="Calibri"/>
                <a:ea typeface="Calibri"/>
              </a:rPr>
              <a:t> Automation minimizes errors in ticketing and reservation management.</a:t>
            </a:r>
            <a:endParaRPr lang="en-US" sz="1800" b="0" strike="noStrike" spc="-1">
              <a:solidFill>
                <a:schemeClr val="dk1"/>
              </a:solidFill>
              <a:latin typeface="Calibri"/>
            </a:endParaRPr>
          </a:p>
          <a:p>
            <a:pPr marL="228600" indent="-228600" defTabSz="914400">
              <a:lnSpc>
                <a:spcPct val="90000"/>
              </a:lnSpc>
              <a:spcBef>
                <a:spcPts val="1001"/>
              </a:spcBef>
              <a:buClr>
                <a:srgbClr val="000000"/>
              </a:buClr>
              <a:buFont typeface="Arial,Sans-Serif"/>
              <a:buChar char="•"/>
            </a:pPr>
            <a:r>
              <a:rPr lang="en-US" sz="1800" b="1" strike="noStrike" spc="-1">
                <a:solidFill>
                  <a:schemeClr val="dk1"/>
                </a:solidFill>
                <a:latin typeface="Calibri"/>
                <a:ea typeface="Calibri"/>
              </a:rPr>
              <a:t>Customer Convenience:</a:t>
            </a:r>
            <a:r>
              <a:rPr lang="en-US" sz="1800" b="0" strike="noStrike" spc="-1">
                <a:solidFill>
                  <a:schemeClr val="dk1"/>
                </a:solidFill>
                <a:latin typeface="Calibri"/>
                <a:ea typeface="Calibri"/>
              </a:rPr>
              <a:t> Permits passengers to book tickets from anywhere with internet access.</a:t>
            </a:r>
            <a:endParaRPr lang="en-US" sz="1800" b="0" strike="noStrike" spc="-1">
              <a:solidFill>
                <a:schemeClr val="dk1"/>
              </a:solidFill>
              <a:latin typeface="Calibri"/>
            </a:endParaRPr>
          </a:p>
          <a:p>
            <a:pPr marL="228600" indent="-228600" defTabSz="914400">
              <a:lnSpc>
                <a:spcPct val="90000"/>
              </a:lnSpc>
              <a:spcBef>
                <a:spcPts val="1001"/>
              </a:spcBef>
              <a:buClr>
                <a:srgbClr val="000000"/>
              </a:buClr>
              <a:buFont typeface="Arial,Sans-Serif"/>
              <a:buChar char="•"/>
            </a:pPr>
            <a:r>
              <a:rPr lang="en-US" sz="1800" b="1" strike="noStrike" spc="-1">
                <a:solidFill>
                  <a:schemeClr val="dk1"/>
                </a:solidFill>
                <a:latin typeface="Calibri"/>
                <a:ea typeface="Calibri"/>
              </a:rPr>
              <a:t>Optimizing Resources:</a:t>
            </a:r>
            <a:r>
              <a:rPr lang="en-US" sz="1800" b="0" strike="noStrike" spc="-1">
                <a:solidFill>
                  <a:schemeClr val="dk1"/>
                </a:solidFill>
                <a:latin typeface="Calibri"/>
                <a:ea typeface="Calibri"/>
              </a:rPr>
              <a:t> Ensures efficient use of trains and overall resource management.</a:t>
            </a:r>
            <a:endParaRPr lang="en-US" sz="1800" b="0" strike="noStrike" spc="-1">
              <a:solidFill>
                <a:schemeClr val="dk1"/>
              </a:solidFill>
              <a:latin typeface="Calibri"/>
            </a:endParaRPr>
          </a:p>
          <a:p>
            <a:pPr marL="228600" indent="-228600" defTabSz="914400">
              <a:lnSpc>
                <a:spcPct val="90000"/>
              </a:lnSpc>
              <a:spcBef>
                <a:spcPts val="1001"/>
              </a:spcBef>
              <a:buClr>
                <a:srgbClr val="000000"/>
              </a:buClr>
              <a:buFont typeface="Arial,Sans-Serif"/>
              <a:buChar char="•"/>
            </a:pPr>
            <a:r>
              <a:rPr lang="en-US" sz="1800" b="1" strike="noStrike" spc="-1">
                <a:solidFill>
                  <a:schemeClr val="dk1"/>
                </a:solidFill>
                <a:latin typeface="Calibri"/>
                <a:ea typeface="Calibri"/>
              </a:rPr>
              <a:t>Improved Planning:</a:t>
            </a:r>
            <a:r>
              <a:rPr lang="en-US" sz="1800" b="0" strike="noStrike" spc="-1">
                <a:solidFill>
                  <a:schemeClr val="dk1"/>
                </a:solidFill>
                <a:latin typeface="Calibri"/>
                <a:ea typeface="Calibri"/>
              </a:rPr>
              <a:t> Provides data for better train schedule management and resource allocation.</a:t>
            </a:r>
            <a:endParaRPr lang="en-US" sz="1800" b="0" strike="noStrike" spc="-1">
              <a:solidFill>
                <a:schemeClr val="dk1"/>
              </a:solidFill>
              <a:latin typeface="Calibri"/>
            </a:endParaRPr>
          </a:p>
          <a:p>
            <a:pPr marL="228600" indent="-228600" defTabSz="914400">
              <a:lnSpc>
                <a:spcPct val="90000"/>
              </a:lnSpc>
              <a:spcBef>
                <a:spcPts val="1001"/>
              </a:spcBef>
              <a:buClr>
                <a:srgbClr val="000000"/>
              </a:buClr>
              <a:buFont typeface="Arial,Sans-Serif"/>
              <a:buChar char="•"/>
            </a:pPr>
            <a:r>
              <a:rPr lang="en-US" sz="1800" b="1" strike="noStrike" spc="-1">
                <a:solidFill>
                  <a:schemeClr val="dk1"/>
                </a:solidFill>
                <a:latin typeface="Calibri"/>
                <a:ea typeface="Calibri"/>
              </a:rPr>
              <a:t>Enhanced Security:</a:t>
            </a:r>
            <a:r>
              <a:rPr lang="en-US" sz="1800" b="0" strike="noStrike" spc="-1">
                <a:solidFill>
                  <a:schemeClr val="dk1"/>
                </a:solidFill>
                <a:latin typeface="Calibri"/>
                <a:ea typeface="Calibri"/>
              </a:rPr>
              <a:t> Incorporates measures to protect passenger information and financial transactions.</a:t>
            </a:r>
            <a:endParaRPr lang="en-US" sz="1800" b="0" strike="noStrike" spc="-1">
              <a:solidFill>
                <a:schemeClr val="dk1"/>
              </a:solidFill>
              <a:latin typeface="Calibri"/>
            </a:endParaRPr>
          </a:p>
          <a:p>
            <a:pPr marL="228600" indent="-228600" defTabSz="914400">
              <a:lnSpc>
                <a:spcPct val="90000"/>
              </a:lnSpc>
              <a:spcBef>
                <a:spcPts val="1001"/>
              </a:spcBef>
              <a:buClr>
                <a:srgbClr val="000000"/>
              </a:buClr>
              <a:buFont typeface="Arial,Sans-Serif"/>
              <a:buChar char="•"/>
            </a:pPr>
            <a:r>
              <a:rPr lang="en-US" sz="1800" b="1" strike="noStrike" spc="-1">
                <a:solidFill>
                  <a:schemeClr val="dk1"/>
                </a:solidFill>
                <a:latin typeface="Calibri"/>
                <a:ea typeface="Calibri"/>
              </a:rPr>
              <a:t>Adaptability to Demand:</a:t>
            </a:r>
            <a:r>
              <a:rPr lang="en-US" sz="1800" b="0" strike="noStrike" spc="-1">
                <a:solidFill>
                  <a:schemeClr val="dk1"/>
                </a:solidFill>
                <a:latin typeface="Calibri"/>
                <a:ea typeface="Calibri"/>
              </a:rPr>
              <a:t> Allows adjustments in the number of available seats based on demand.</a:t>
            </a:r>
            <a:endParaRPr lang="en-US" sz="1800" b="0" strike="noStrike" spc="-1">
              <a:solidFill>
                <a:schemeClr val="dk1"/>
              </a:solidFill>
              <a:latin typeface="Calibri"/>
            </a:endParaRPr>
          </a:p>
          <a:p>
            <a:pPr marL="228600" indent="-228600" defTabSz="914400">
              <a:lnSpc>
                <a:spcPct val="90000"/>
              </a:lnSpc>
              <a:spcBef>
                <a:spcPts val="1001"/>
              </a:spcBef>
              <a:buClr>
                <a:srgbClr val="000000"/>
              </a:buClr>
              <a:buFont typeface="Arial,Sans-Serif"/>
              <a:buChar char="•"/>
            </a:pPr>
            <a:r>
              <a:rPr lang="en-US" sz="1800" b="1" strike="noStrike" spc="-1">
                <a:solidFill>
                  <a:schemeClr val="dk1"/>
                </a:solidFill>
                <a:latin typeface="Calibri"/>
                <a:ea typeface="Calibri"/>
              </a:rPr>
              <a:t>Financial Transparency:</a:t>
            </a:r>
            <a:r>
              <a:rPr lang="en-US" sz="1800" b="0" strike="noStrike" spc="-1">
                <a:solidFill>
                  <a:schemeClr val="dk1"/>
                </a:solidFill>
                <a:latin typeface="Calibri"/>
                <a:ea typeface="Calibri"/>
              </a:rPr>
              <a:t> Facilitates automated billing and transaction processes for better financial management.</a:t>
            </a:r>
            <a:endParaRPr lang="en-US" sz="1800" b="0" strike="noStrike" spc="-1">
              <a:solidFill>
                <a:schemeClr val="dk1"/>
              </a:solidFill>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122" name="Rectangle 7">
            <a:extLst>
              <a:ext uri="{C183D7F6-B498-43B3-948B-1728B52AA6E4}">
                <adec:decorative xmlns:adec="http://schemas.microsoft.com/office/drawing/2017/decorative" val="1"/>
              </a:ext>
            </a:extLst>
          </p:cNvPr>
          <p:cNvSpPr/>
          <p:nvPr/>
        </p:nvSpPr>
        <p:spPr>
          <a:xfrm>
            <a:off x="288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sp>
        <p:nvSpPr>
          <p:cNvPr id="123" name="Oval 9">
            <a:extLst>
              <a:ext uri="{C183D7F6-B498-43B3-948B-1728B52AA6E4}">
                <adec:decorative xmlns:adec="http://schemas.microsoft.com/office/drawing/2017/decorative" val="1"/>
              </a:ext>
            </a:extLst>
          </p:cNvPr>
          <p:cNvSpPr/>
          <p:nvPr/>
        </p:nvSpPr>
        <p:spPr>
          <a:xfrm>
            <a:off x="489240" y="1118880"/>
            <a:ext cx="4619520" cy="46195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sp>
        <p:nvSpPr>
          <p:cNvPr id="124" name="PlaceHolder 1"/>
          <p:cNvSpPr>
            <a:spLocks noGrp="1"/>
          </p:cNvSpPr>
          <p:nvPr>
            <p:ph type="title"/>
          </p:nvPr>
        </p:nvSpPr>
        <p:spPr>
          <a:xfrm>
            <a:off x="1171080" y="1396800"/>
            <a:ext cx="3240000" cy="4064400"/>
          </a:xfrm>
          <a:prstGeom prst="rect">
            <a:avLst/>
          </a:prstGeom>
          <a:noFill/>
          <a:ln w="0">
            <a:noFill/>
          </a:ln>
        </p:spPr>
        <p:txBody>
          <a:bodyPr lIns="91440" tIns="45720" rIns="91440" bIns="45720" anchor="ctr">
            <a:normAutofit/>
          </a:bodyPr>
          <a:lstStyle/>
          <a:p>
            <a:pPr indent="0" defTabSz="914400">
              <a:lnSpc>
                <a:spcPct val="90000"/>
              </a:lnSpc>
              <a:buNone/>
            </a:pPr>
            <a:r>
              <a:rPr lang="en-US" sz="2400" b="0" strike="noStrike" spc="-1" dirty="0">
                <a:solidFill>
                  <a:srgbClr val="FFFFFF"/>
                </a:solidFill>
                <a:latin typeface="Calibri"/>
                <a:ea typeface="Calibri"/>
              </a:rPr>
              <a:t>COMPONENTS OF RAILWAY RESERVATION SYSTEM</a:t>
            </a:r>
            <a:endParaRPr lang="en-US" sz="2400" b="0" strike="noStrike" spc="-1" dirty="0">
              <a:solidFill>
                <a:schemeClr val="dk1"/>
              </a:solidFill>
              <a:latin typeface="Calibri"/>
            </a:endParaRPr>
          </a:p>
          <a:p>
            <a:pPr indent="0" defTabSz="914400">
              <a:lnSpc>
                <a:spcPct val="90000"/>
              </a:lnSpc>
              <a:buNone/>
            </a:pPr>
            <a:endParaRPr lang="en-US" sz="2400" b="0" strike="noStrike" spc="-1" dirty="0">
              <a:solidFill>
                <a:schemeClr val="dk1"/>
              </a:solidFill>
              <a:latin typeface="Calibri"/>
            </a:endParaRPr>
          </a:p>
        </p:txBody>
      </p:sp>
      <p:sp>
        <p:nvSpPr>
          <p:cNvPr id="125" name="Arc 11">
            <a:extLst>
              <a:ext uri="{C183D7F6-B498-43B3-948B-1728B52AA6E4}">
                <adec:decorative xmlns:adec="http://schemas.microsoft.com/office/drawing/2017/decorative" val="1"/>
              </a:ext>
            </a:extLst>
          </p:cNvPr>
          <p:cNvSpPr/>
          <p:nvPr/>
        </p:nvSpPr>
        <p:spPr>
          <a:xfrm rot="19809000">
            <a:off x="8683560" y="941040"/>
            <a:ext cx="2987640" cy="2987640"/>
          </a:xfrm>
          <a:prstGeom prst="arc">
            <a:avLst>
              <a:gd name="adj1" fmla="val 15817365"/>
              <a:gd name="adj2" fmla="val 1781380"/>
            </a:avLst>
          </a:prstGeom>
          <a:noFill/>
          <a:ln w="127000" cap="rnd">
            <a:solidFill>
              <a:srgbClr val="FFC000"/>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p>
            <a:pPr algn="ctr" defTabSz="914400">
              <a:lnSpc>
                <a:spcPct val="100000"/>
              </a:lnSpc>
              <a:tabLst>
                <a:tab pos="0" algn="l"/>
              </a:tabLst>
            </a:pPr>
            <a:endParaRPr lang="en-US" sz="1800" b="0" strike="noStrike" spc="-1">
              <a:solidFill>
                <a:srgbClr val="000000"/>
              </a:solidFill>
              <a:latin typeface="Calibri"/>
            </a:endParaRPr>
          </a:p>
        </p:txBody>
      </p:sp>
      <p:sp>
        <p:nvSpPr>
          <p:cNvPr id="126" name="Oval 13">
            <a:extLst>
              <a:ext uri="{C183D7F6-B498-43B3-948B-1728B52AA6E4}">
                <adec:decorative xmlns:adec="http://schemas.microsoft.com/office/drawing/2017/decorative" val="1"/>
              </a:ext>
            </a:extLst>
          </p:cNvPr>
          <p:cNvSpPr/>
          <p:nvPr/>
        </p:nvSpPr>
        <p:spPr>
          <a:xfrm>
            <a:off x="910080" y="4781160"/>
            <a:ext cx="545760" cy="5457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tabLst>
                <a:tab pos="0" algn="l"/>
              </a:tabLst>
            </a:pPr>
            <a:endParaRPr lang="en-US" sz="1800" b="0" strike="noStrike" spc="-1">
              <a:solidFill>
                <a:srgbClr val="FFFFFF"/>
              </a:solidFill>
              <a:latin typeface="Calibri"/>
            </a:endParaRPr>
          </a:p>
        </p:txBody>
      </p:sp>
      <p:sp>
        <p:nvSpPr>
          <p:cNvPr id="127" name="PlaceHolder 2"/>
          <p:cNvSpPr>
            <a:spLocks noGrp="1"/>
          </p:cNvSpPr>
          <p:nvPr>
            <p:ph/>
          </p:nvPr>
        </p:nvSpPr>
        <p:spPr>
          <a:xfrm>
            <a:off x="5321160" y="1526040"/>
            <a:ext cx="5585040" cy="445284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AutoNum type="arabicPeriod"/>
            </a:pPr>
            <a:r>
              <a:rPr lang="en-US" sz="1600" b="1" strike="noStrike" spc="-1" dirty="0">
                <a:solidFill>
                  <a:schemeClr val="dk1"/>
                </a:solidFill>
                <a:latin typeface="Calibri"/>
                <a:ea typeface="Calibri"/>
              </a:rPr>
              <a:t>User Interface:</a:t>
            </a:r>
            <a:endParaRPr lang="en-US" sz="1600" b="0" strike="noStrike" spc="-1" dirty="0">
              <a:solidFill>
                <a:schemeClr val="dk1"/>
              </a:solidFill>
              <a:latin typeface="Calibri"/>
            </a:endParaRPr>
          </a:p>
          <a:p>
            <a:pPr indent="0" defTabSz="914400">
              <a:lnSpc>
                <a:spcPct val="90000"/>
              </a:lnSpc>
              <a:spcBef>
                <a:spcPts val="1001"/>
              </a:spcBef>
              <a:buNone/>
              <a:tabLst>
                <a:tab pos="0" algn="l"/>
              </a:tabLst>
            </a:pPr>
            <a:r>
              <a:rPr lang="en-US" sz="1600" b="0" strike="noStrike" spc="-1" dirty="0">
                <a:solidFill>
                  <a:schemeClr val="dk1"/>
                </a:solidFill>
                <a:latin typeface="Calibri"/>
                <a:ea typeface="Calibri"/>
              </a:rPr>
              <a:t>Booking: Search, select dates, and book tickets.</a:t>
            </a:r>
            <a:endParaRPr lang="en-US" sz="1600" b="0" strike="noStrike" spc="-1" dirty="0">
              <a:solidFill>
                <a:schemeClr val="dk1"/>
              </a:solidFill>
              <a:latin typeface="Calibri"/>
            </a:endParaRPr>
          </a:p>
          <a:p>
            <a:pPr indent="0" defTabSz="914400">
              <a:lnSpc>
                <a:spcPct val="90000"/>
              </a:lnSpc>
              <a:spcBef>
                <a:spcPts val="1001"/>
              </a:spcBef>
              <a:buNone/>
              <a:tabLst>
                <a:tab pos="0" algn="l"/>
              </a:tabLst>
            </a:pPr>
            <a:r>
              <a:rPr lang="en-US" sz="1600" b="0" strike="noStrike" spc="-1" dirty="0">
                <a:solidFill>
                  <a:schemeClr val="dk1"/>
                </a:solidFill>
                <a:latin typeface="Calibri"/>
                <a:ea typeface="Calibri"/>
              </a:rPr>
              <a:t>Login: Manages user accounts securely.</a:t>
            </a:r>
            <a:endParaRPr lang="en-US" sz="1600" b="0" strike="noStrike" spc="-1" dirty="0">
              <a:solidFill>
                <a:schemeClr val="dk1"/>
              </a:solidFill>
              <a:latin typeface="Calibri"/>
            </a:endParaRPr>
          </a:p>
          <a:p>
            <a:pPr indent="0" defTabSz="914400">
              <a:lnSpc>
                <a:spcPct val="90000"/>
              </a:lnSpc>
              <a:spcBef>
                <a:spcPts val="1001"/>
              </a:spcBef>
              <a:buNone/>
              <a:tabLst>
                <a:tab pos="0" algn="l"/>
              </a:tabLst>
            </a:pPr>
            <a:r>
              <a:rPr lang="en-US" sz="1600" b="0" strike="noStrike" spc="-1" dirty="0">
                <a:solidFill>
                  <a:schemeClr val="dk1"/>
                </a:solidFill>
                <a:latin typeface="Calibri"/>
                <a:ea typeface="Calibri"/>
              </a:rPr>
              <a:t>Payment: Enables online secure transactions.</a:t>
            </a:r>
            <a:endParaRPr lang="en-US" sz="1600" b="0" strike="noStrike" spc="-1" dirty="0">
              <a:solidFill>
                <a:schemeClr val="dk1"/>
              </a:solidFill>
              <a:latin typeface="Calibri"/>
            </a:endParaRPr>
          </a:p>
          <a:p>
            <a:pPr indent="0" defTabSz="914400">
              <a:lnSpc>
                <a:spcPct val="90000"/>
              </a:lnSpc>
              <a:spcBef>
                <a:spcPts val="1001"/>
              </a:spcBef>
              <a:buNone/>
              <a:tabLst>
                <a:tab pos="0" algn="l"/>
              </a:tabLst>
            </a:pPr>
            <a:r>
              <a:rPr lang="en-US" sz="1600" b="0" strike="noStrike" spc="-1" dirty="0">
                <a:solidFill>
                  <a:schemeClr val="dk1"/>
                </a:solidFill>
                <a:latin typeface="Calibri"/>
                <a:ea typeface="Calibri"/>
              </a:rPr>
              <a:t>Transaction: Records ticket transactions and payments.</a:t>
            </a:r>
            <a:endParaRPr lang="en-US" sz="1600" b="0" strike="noStrike" spc="-1" dirty="0">
              <a:solidFill>
                <a:schemeClr val="dk1"/>
              </a:solidFill>
              <a:latin typeface="Calibri"/>
            </a:endParaRPr>
          </a:p>
          <a:p>
            <a:pPr indent="0" defTabSz="914400">
              <a:lnSpc>
                <a:spcPct val="90000"/>
              </a:lnSpc>
              <a:spcBef>
                <a:spcPts val="1001"/>
              </a:spcBef>
              <a:buNone/>
              <a:tabLst>
                <a:tab pos="0" algn="l"/>
              </a:tabLst>
            </a:pPr>
            <a:r>
              <a:rPr lang="en-US" sz="1600" b="1" spc="-1" dirty="0">
                <a:solidFill>
                  <a:schemeClr val="dk1"/>
                </a:solidFill>
                <a:latin typeface="Calibri"/>
                <a:ea typeface="Calibri"/>
              </a:rPr>
              <a:t>2</a:t>
            </a:r>
            <a:r>
              <a:rPr lang="en-US" sz="1600" b="1" strike="noStrike" spc="-1" dirty="0">
                <a:solidFill>
                  <a:schemeClr val="dk1"/>
                </a:solidFill>
                <a:latin typeface="Calibri"/>
                <a:ea typeface="Calibri"/>
              </a:rPr>
              <a:t>.   Reservation Engine:</a:t>
            </a:r>
            <a:endParaRPr lang="en-US" sz="1600" b="0" strike="noStrike" spc="-1" dirty="0">
              <a:solidFill>
                <a:schemeClr val="dk1"/>
              </a:solidFill>
              <a:latin typeface="Calibri"/>
            </a:endParaRPr>
          </a:p>
          <a:p>
            <a:pPr indent="0" defTabSz="914400">
              <a:lnSpc>
                <a:spcPct val="90000"/>
              </a:lnSpc>
              <a:spcBef>
                <a:spcPts val="1001"/>
              </a:spcBef>
              <a:buNone/>
              <a:tabLst>
                <a:tab pos="0" algn="l"/>
              </a:tabLst>
            </a:pPr>
            <a:r>
              <a:rPr lang="en-US" sz="1600" b="0" strike="noStrike" spc="-1" dirty="0">
                <a:solidFill>
                  <a:schemeClr val="dk1"/>
                </a:solidFill>
                <a:latin typeface="Calibri"/>
                <a:ea typeface="Calibri"/>
              </a:rPr>
              <a:t>Seat Allocation: Determines and assigns seats.</a:t>
            </a:r>
            <a:endParaRPr lang="en-US" sz="1600" b="0" strike="noStrike" spc="-1" dirty="0">
              <a:solidFill>
                <a:schemeClr val="dk1"/>
              </a:solidFill>
              <a:latin typeface="Calibri"/>
            </a:endParaRPr>
          </a:p>
          <a:p>
            <a:pPr indent="0" defTabSz="914400">
              <a:lnSpc>
                <a:spcPct val="90000"/>
              </a:lnSpc>
              <a:spcBef>
                <a:spcPts val="1001"/>
              </a:spcBef>
              <a:buNone/>
              <a:tabLst>
                <a:tab pos="0" algn="l"/>
              </a:tabLst>
            </a:pPr>
            <a:r>
              <a:rPr lang="en-US" sz="1600" b="0" strike="noStrike" spc="-1" dirty="0">
                <a:solidFill>
                  <a:schemeClr val="dk1"/>
                </a:solidFill>
                <a:latin typeface="Calibri"/>
                <a:ea typeface="Calibri"/>
              </a:rPr>
              <a:t>Dynamic Pricing: Adjusts prices based on demand.</a:t>
            </a:r>
            <a:endParaRPr lang="en-US" sz="1600" b="0" strike="noStrike" spc="-1" dirty="0">
              <a:solidFill>
                <a:schemeClr val="dk1"/>
              </a:solidFill>
              <a:latin typeface="Calibri"/>
            </a:endParaRPr>
          </a:p>
          <a:p>
            <a:pPr indent="0" defTabSz="914400">
              <a:lnSpc>
                <a:spcPct val="90000"/>
              </a:lnSpc>
              <a:spcBef>
                <a:spcPts val="1001"/>
              </a:spcBef>
              <a:buNone/>
              <a:tabLst>
                <a:tab pos="0" algn="l"/>
              </a:tabLst>
            </a:pPr>
            <a:r>
              <a:rPr lang="en-US" sz="1600" b="1" spc="-1" dirty="0">
                <a:solidFill>
                  <a:schemeClr val="dk1"/>
                </a:solidFill>
                <a:latin typeface="Calibri"/>
                <a:ea typeface="Calibri"/>
              </a:rPr>
              <a:t>3</a:t>
            </a:r>
            <a:r>
              <a:rPr lang="en-US" sz="1600" b="1" strike="noStrike" spc="-1" dirty="0">
                <a:solidFill>
                  <a:schemeClr val="dk1"/>
                </a:solidFill>
                <a:latin typeface="Calibri"/>
                <a:ea typeface="Calibri"/>
              </a:rPr>
              <a:t>.   Availability Checker: </a:t>
            </a:r>
            <a:endParaRPr lang="en-US" sz="1600" b="0" strike="noStrike" spc="-1" dirty="0">
              <a:solidFill>
                <a:schemeClr val="dk1"/>
              </a:solidFill>
              <a:latin typeface="Calibri"/>
            </a:endParaRPr>
          </a:p>
          <a:p>
            <a:pPr indent="0" defTabSz="914400">
              <a:lnSpc>
                <a:spcPct val="90000"/>
              </a:lnSpc>
              <a:spcBef>
                <a:spcPts val="1001"/>
              </a:spcBef>
              <a:buNone/>
              <a:tabLst>
                <a:tab pos="0" algn="l"/>
              </a:tabLst>
            </a:pPr>
            <a:r>
              <a:rPr lang="en-US" sz="1600" b="0" strike="noStrike" spc="-1" dirty="0">
                <a:solidFill>
                  <a:schemeClr val="dk1"/>
                </a:solidFill>
                <a:latin typeface="Calibri"/>
                <a:ea typeface="Calibri"/>
              </a:rPr>
              <a:t>Real-time: Instant seat availability info.</a:t>
            </a:r>
            <a:endParaRPr lang="en-US" sz="1600" b="0" strike="noStrike" spc="-1" dirty="0">
              <a:solidFill>
                <a:schemeClr val="dk1"/>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86640"/>
            <a:ext cx="8916120" cy="541800"/>
          </a:xfrm>
          <a:prstGeom prst="rect">
            <a:avLst/>
          </a:prstGeom>
          <a:noFill/>
          <a:ln w="0">
            <a:noFill/>
          </a:ln>
        </p:spPr>
        <p:txBody>
          <a:bodyPr lIns="91440" tIns="45720" rIns="91440" bIns="45720" anchor="ctr">
            <a:normAutofit fontScale="90000"/>
          </a:bodyPr>
          <a:lstStyle/>
          <a:p>
            <a:pPr indent="0">
              <a:buNone/>
            </a:pPr>
            <a:endParaRPr lang="en-US" sz="4400" b="0" strike="noStrike" spc="-1">
              <a:solidFill>
                <a:schemeClr val="dk1"/>
              </a:solidFill>
              <a:latin typeface="Calibri Light"/>
            </a:endParaRPr>
          </a:p>
        </p:txBody>
      </p:sp>
      <p:sp>
        <p:nvSpPr>
          <p:cNvPr id="129"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indent="0">
              <a:lnSpc>
                <a:spcPct val="90000"/>
              </a:lnSpc>
              <a:spcBef>
                <a:spcPts val="1417"/>
              </a:spcBef>
              <a:buNone/>
            </a:pPr>
            <a:endParaRPr lang="en-US" sz="2800" b="0" strike="noStrike" spc="-1">
              <a:solidFill>
                <a:schemeClr val="dk1"/>
              </a:solidFill>
              <a:latin typeface="Calibri"/>
            </a:endParaRPr>
          </a:p>
        </p:txBody>
      </p:sp>
      <p:sp useBgFill="1">
        <p:nvSpPr>
          <p:cNvPr id="130" name="Rectangle 11">
            <a:extLst>
              <a:ext uri="{C183D7F6-B498-43B3-948B-1728B52AA6E4}">
                <adec:decorative xmlns:adec="http://schemas.microsoft.com/office/drawing/2017/decorative" val="1"/>
              </a:ext>
            </a:extLst>
          </p:cNvPr>
          <p:cNvSpPr/>
          <p:nvPr/>
        </p:nvSpPr>
        <p:spPr>
          <a:xfrm>
            <a:off x="288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sp>
        <p:nvSpPr>
          <p:cNvPr id="131" name="Oval 13">
            <a:extLst>
              <a:ext uri="{C183D7F6-B498-43B3-948B-1728B52AA6E4}">
                <adec:decorative xmlns:adec="http://schemas.microsoft.com/office/drawing/2017/decorative" val="1"/>
              </a:ext>
            </a:extLst>
          </p:cNvPr>
          <p:cNvSpPr/>
          <p:nvPr/>
        </p:nvSpPr>
        <p:spPr>
          <a:xfrm>
            <a:off x="489240" y="1118880"/>
            <a:ext cx="4619520" cy="46195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Calibri"/>
            </a:endParaRPr>
          </a:p>
        </p:txBody>
      </p:sp>
      <p:sp>
        <p:nvSpPr>
          <p:cNvPr id="132" name="Title 1"/>
          <p:cNvSpPr/>
          <p:nvPr/>
        </p:nvSpPr>
        <p:spPr>
          <a:xfrm>
            <a:off x="1171080" y="1396800"/>
            <a:ext cx="3240000" cy="4064400"/>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pPr defTabSz="914400">
              <a:lnSpc>
                <a:spcPct val="90000"/>
              </a:lnSpc>
            </a:pPr>
            <a:r>
              <a:rPr lang="en-US" sz="2400" b="0" strike="noStrike" spc="-1">
                <a:solidFill>
                  <a:srgbClr val="FFFFFF"/>
                </a:solidFill>
                <a:latin typeface="Calibri"/>
                <a:ea typeface="Calibri"/>
              </a:rPr>
              <a:t>COMPONENTS OF RAILWAY RESERVATION SYSTEM</a:t>
            </a:r>
            <a:endParaRPr lang="en-IN" sz="2400" b="0" strike="noStrike" spc="-1">
              <a:solidFill>
                <a:srgbClr val="000000"/>
              </a:solidFill>
              <a:latin typeface="Arial"/>
            </a:endParaRPr>
          </a:p>
          <a:p>
            <a:pPr defTabSz="914400">
              <a:lnSpc>
                <a:spcPct val="90000"/>
              </a:lnSpc>
            </a:pPr>
            <a:endParaRPr lang="en-IN" sz="2400" b="0" strike="noStrike" spc="-1">
              <a:solidFill>
                <a:srgbClr val="000000"/>
              </a:solidFill>
              <a:latin typeface="Arial"/>
            </a:endParaRPr>
          </a:p>
        </p:txBody>
      </p:sp>
      <p:sp>
        <p:nvSpPr>
          <p:cNvPr id="133" name="Arc 17">
            <a:extLst>
              <a:ext uri="{C183D7F6-B498-43B3-948B-1728B52AA6E4}">
                <adec:decorative xmlns:adec="http://schemas.microsoft.com/office/drawing/2017/decorative" val="1"/>
              </a:ext>
            </a:extLst>
          </p:cNvPr>
          <p:cNvSpPr/>
          <p:nvPr/>
        </p:nvSpPr>
        <p:spPr>
          <a:xfrm rot="19809000">
            <a:off x="8683560" y="941040"/>
            <a:ext cx="2987640" cy="2987640"/>
          </a:xfrm>
          <a:prstGeom prst="arc">
            <a:avLst>
              <a:gd name="adj1" fmla="val 15817365"/>
              <a:gd name="adj2" fmla="val 1781380"/>
            </a:avLst>
          </a:prstGeom>
          <a:noFill/>
          <a:ln w="127000" cap="rnd">
            <a:solidFill>
              <a:srgbClr val="FFC000"/>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p>
            <a:pPr algn="ctr" defTabSz="914400">
              <a:lnSpc>
                <a:spcPct val="100000"/>
              </a:lnSpc>
              <a:tabLst>
                <a:tab pos="0" algn="l"/>
              </a:tabLst>
            </a:pPr>
            <a:endParaRPr lang="en-US" sz="1800" b="0" strike="noStrike" spc="-1">
              <a:solidFill>
                <a:srgbClr val="000000"/>
              </a:solidFill>
              <a:latin typeface="Calibri"/>
            </a:endParaRPr>
          </a:p>
        </p:txBody>
      </p:sp>
      <p:sp>
        <p:nvSpPr>
          <p:cNvPr id="134" name="Oval 19">
            <a:extLst>
              <a:ext uri="{C183D7F6-B498-43B3-948B-1728B52AA6E4}">
                <adec:decorative xmlns:adec="http://schemas.microsoft.com/office/drawing/2017/decorative" val="1"/>
              </a:ext>
            </a:extLst>
          </p:cNvPr>
          <p:cNvSpPr/>
          <p:nvPr/>
        </p:nvSpPr>
        <p:spPr>
          <a:xfrm>
            <a:off x="910080" y="4781160"/>
            <a:ext cx="545760" cy="5457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tabLst>
                <a:tab pos="0" algn="l"/>
              </a:tabLst>
            </a:pPr>
            <a:endParaRPr lang="en-US" sz="1800" b="0" strike="noStrike" spc="-1">
              <a:solidFill>
                <a:srgbClr val="FFFFFF"/>
              </a:solidFill>
              <a:latin typeface="Calibri"/>
            </a:endParaRPr>
          </a:p>
        </p:txBody>
      </p:sp>
      <p:sp>
        <p:nvSpPr>
          <p:cNvPr id="135" name="Content Placeholder 2"/>
          <p:cNvSpPr/>
          <p:nvPr/>
        </p:nvSpPr>
        <p:spPr>
          <a:xfrm>
            <a:off x="5321160" y="1526040"/>
            <a:ext cx="5585040" cy="4452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90000"/>
              </a:lnSpc>
              <a:spcBef>
                <a:spcPts val="1001"/>
              </a:spcBef>
              <a:tabLst>
                <a:tab pos="0" algn="l"/>
              </a:tabLst>
            </a:pPr>
            <a:r>
              <a:rPr lang="en-US" sz="1600" b="1" spc="-1" dirty="0">
                <a:solidFill>
                  <a:schemeClr val="dk1"/>
                </a:solidFill>
                <a:latin typeface="Calibri"/>
                <a:ea typeface="Calibri"/>
              </a:rPr>
              <a:t>4</a:t>
            </a:r>
            <a:r>
              <a:rPr lang="en-US" sz="1600" b="1" strike="noStrike" spc="-1" dirty="0">
                <a:solidFill>
                  <a:schemeClr val="dk1"/>
                </a:solidFill>
                <a:latin typeface="Calibri"/>
                <a:ea typeface="Calibri"/>
              </a:rPr>
              <a:t>.  Payment and Security Module:</a:t>
            </a:r>
            <a:endParaRPr lang="en-IN" sz="1600" b="0" strike="noStrike" spc="-1" dirty="0">
              <a:solidFill>
                <a:srgbClr val="000000"/>
              </a:solidFill>
              <a:latin typeface="Arial"/>
            </a:endParaRPr>
          </a:p>
          <a:p>
            <a:pPr defTabSz="914400">
              <a:lnSpc>
                <a:spcPct val="90000"/>
              </a:lnSpc>
              <a:spcBef>
                <a:spcPts val="1001"/>
              </a:spcBef>
              <a:tabLst>
                <a:tab pos="0" algn="l"/>
              </a:tabLst>
            </a:pPr>
            <a:r>
              <a:rPr lang="en-US" sz="1600" b="0" strike="noStrike" spc="-1" dirty="0">
                <a:solidFill>
                  <a:schemeClr val="dk1"/>
                </a:solidFill>
                <a:latin typeface="Calibri"/>
                <a:ea typeface="Calibri"/>
              </a:rPr>
              <a:t>Processing: Facilitates secure online transactions.</a:t>
            </a:r>
            <a:endParaRPr lang="en-IN" sz="1600" b="0" strike="noStrike" spc="-1" dirty="0">
              <a:solidFill>
                <a:srgbClr val="000000"/>
              </a:solidFill>
              <a:latin typeface="Arial"/>
            </a:endParaRPr>
          </a:p>
          <a:p>
            <a:pPr defTabSz="914400">
              <a:lnSpc>
                <a:spcPct val="90000"/>
              </a:lnSpc>
              <a:spcBef>
                <a:spcPts val="1001"/>
              </a:spcBef>
              <a:tabLst>
                <a:tab pos="0" algn="l"/>
              </a:tabLst>
            </a:pPr>
            <a:r>
              <a:rPr lang="en-US" sz="1600" b="0" strike="noStrike" spc="-1" dirty="0">
                <a:solidFill>
                  <a:schemeClr val="dk1"/>
                </a:solidFill>
                <a:latin typeface="Calibri"/>
                <a:ea typeface="Calibri"/>
              </a:rPr>
              <a:t>Encryption: Ensures data confidentiality.</a:t>
            </a:r>
            <a:endParaRPr lang="en-IN" sz="1600" b="0" strike="noStrike" spc="-1" dirty="0">
              <a:solidFill>
                <a:srgbClr val="000000"/>
              </a:solidFill>
              <a:latin typeface="Arial"/>
            </a:endParaRPr>
          </a:p>
          <a:p>
            <a:pPr defTabSz="914400">
              <a:lnSpc>
                <a:spcPct val="90000"/>
              </a:lnSpc>
              <a:spcBef>
                <a:spcPts val="1001"/>
              </a:spcBef>
              <a:tabLst>
                <a:tab pos="0" algn="l"/>
              </a:tabLst>
            </a:pPr>
            <a:r>
              <a:rPr lang="en-US" sz="1600" b="1" spc="-1" dirty="0">
                <a:solidFill>
                  <a:schemeClr val="dk1"/>
                </a:solidFill>
                <a:latin typeface="Calibri"/>
                <a:ea typeface="Calibri"/>
              </a:rPr>
              <a:t>5</a:t>
            </a:r>
            <a:r>
              <a:rPr lang="en-US" sz="1600" b="1" strike="noStrike" spc="-1" dirty="0">
                <a:solidFill>
                  <a:schemeClr val="dk1"/>
                </a:solidFill>
                <a:latin typeface="Calibri"/>
                <a:ea typeface="Calibri"/>
              </a:rPr>
              <a:t>.  Notification System:</a:t>
            </a:r>
            <a:endParaRPr lang="en-IN" sz="1600" b="0" strike="noStrike" spc="-1" dirty="0">
              <a:solidFill>
                <a:srgbClr val="000000"/>
              </a:solidFill>
              <a:latin typeface="Arial"/>
            </a:endParaRPr>
          </a:p>
          <a:p>
            <a:pPr defTabSz="914400">
              <a:lnSpc>
                <a:spcPct val="90000"/>
              </a:lnSpc>
              <a:spcBef>
                <a:spcPts val="1001"/>
              </a:spcBef>
              <a:tabLst>
                <a:tab pos="0" algn="l"/>
              </a:tabLst>
            </a:pPr>
            <a:r>
              <a:rPr lang="en-US" sz="1600" b="0" strike="noStrike" spc="-1" dirty="0">
                <a:solidFill>
                  <a:schemeClr val="dk1"/>
                </a:solidFill>
                <a:latin typeface="Calibri"/>
                <a:ea typeface="Calibri"/>
              </a:rPr>
              <a:t>Alerts: Sends confirmations and updates.</a:t>
            </a:r>
            <a:endParaRPr lang="en-IN" sz="1600" b="0" strike="noStrike" spc="-1" dirty="0">
              <a:solidFill>
                <a:srgbClr val="000000"/>
              </a:solidFill>
              <a:latin typeface="Arial"/>
            </a:endParaRPr>
          </a:p>
          <a:p>
            <a:pPr defTabSz="914400">
              <a:lnSpc>
                <a:spcPct val="90000"/>
              </a:lnSpc>
              <a:spcBef>
                <a:spcPts val="1001"/>
              </a:spcBef>
              <a:tabLst>
                <a:tab pos="0" algn="l"/>
              </a:tabLst>
            </a:pPr>
            <a:r>
              <a:rPr lang="en-US" sz="1600" b="0" strike="noStrike" spc="-1" dirty="0">
                <a:solidFill>
                  <a:schemeClr val="dk1"/>
                </a:solidFill>
                <a:latin typeface="Calibri"/>
                <a:ea typeface="Calibri"/>
              </a:rPr>
              <a:t>Special Events: Notifies about delays or cancellations.</a:t>
            </a:r>
            <a:endParaRPr lang="en-IN" sz="1600" b="0" strike="noStrike" spc="-1" dirty="0">
              <a:solidFill>
                <a:srgbClr val="000000"/>
              </a:solidFill>
              <a:latin typeface="Arial"/>
            </a:endParaRPr>
          </a:p>
          <a:p>
            <a:pPr defTabSz="914400">
              <a:lnSpc>
                <a:spcPct val="90000"/>
              </a:lnSpc>
              <a:spcBef>
                <a:spcPts val="1001"/>
              </a:spcBef>
              <a:tabLst>
                <a:tab pos="0" algn="l"/>
              </a:tabLst>
            </a:pPr>
            <a:r>
              <a:rPr lang="en-US" sz="1600" b="1" spc="-1" dirty="0">
                <a:solidFill>
                  <a:schemeClr val="dk1"/>
                </a:solidFill>
                <a:latin typeface="Calibri"/>
                <a:ea typeface="Calibri"/>
              </a:rPr>
              <a:t>6</a:t>
            </a:r>
            <a:r>
              <a:rPr lang="en-US" sz="1600" b="1" strike="noStrike" spc="-1" dirty="0">
                <a:solidFill>
                  <a:schemeClr val="dk1"/>
                </a:solidFill>
                <a:latin typeface="Calibri"/>
                <a:ea typeface="Calibri"/>
              </a:rPr>
              <a:t>.  Admin Panel:</a:t>
            </a:r>
            <a:endParaRPr lang="en-IN" sz="1600" b="0" strike="noStrike" spc="-1" dirty="0">
              <a:solidFill>
                <a:srgbClr val="000000"/>
              </a:solidFill>
              <a:latin typeface="Arial"/>
            </a:endParaRPr>
          </a:p>
          <a:p>
            <a:pPr defTabSz="914400">
              <a:lnSpc>
                <a:spcPct val="90000"/>
              </a:lnSpc>
              <a:spcBef>
                <a:spcPts val="1001"/>
              </a:spcBef>
              <a:tabLst>
                <a:tab pos="0" algn="l"/>
              </a:tabLst>
            </a:pPr>
            <a:r>
              <a:rPr lang="en-US" sz="1600" b="0" strike="noStrike" spc="-1" dirty="0">
                <a:solidFill>
                  <a:schemeClr val="dk1"/>
                </a:solidFill>
                <a:latin typeface="Calibri"/>
                <a:ea typeface="Calibri"/>
              </a:rPr>
              <a:t>Dashboard: Overview of system operations.</a:t>
            </a:r>
            <a:endParaRPr lang="en-IN" sz="1600" b="0" strike="noStrike" spc="-1" dirty="0">
              <a:solidFill>
                <a:srgbClr val="000000"/>
              </a:solidFill>
              <a:latin typeface="Arial"/>
            </a:endParaRPr>
          </a:p>
          <a:p>
            <a:pPr defTabSz="914400">
              <a:lnSpc>
                <a:spcPct val="90000"/>
              </a:lnSpc>
              <a:spcBef>
                <a:spcPts val="1001"/>
              </a:spcBef>
              <a:tabLst>
                <a:tab pos="0" algn="l"/>
              </a:tabLst>
            </a:pPr>
            <a:r>
              <a:rPr lang="en-US" sz="1600" b="0" strike="noStrike" spc="-1" dirty="0">
                <a:solidFill>
                  <a:schemeClr val="dk1"/>
                </a:solidFill>
                <a:latin typeface="Calibri"/>
                <a:ea typeface="Calibri"/>
              </a:rPr>
              <a:t>Management: Controls user accounts and permissions.</a:t>
            </a:r>
            <a:endParaRPr lang="en-IN" sz="1600" b="0" strike="noStrike" spc="-1" dirty="0">
              <a:solidFill>
                <a:srgbClr val="000000"/>
              </a:solidFill>
              <a:latin typeface="Arial"/>
            </a:endParaRPr>
          </a:p>
          <a:p>
            <a:pPr defTabSz="914400">
              <a:lnSpc>
                <a:spcPct val="90000"/>
              </a:lnSpc>
              <a:spcBef>
                <a:spcPts val="1001"/>
              </a:spcBef>
              <a:tabLst>
                <a:tab pos="0" algn="l"/>
              </a:tabLst>
            </a:pPr>
            <a:r>
              <a:rPr lang="en-US" sz="1600" b="0" strike="noStrike" spc="-1" dirty="0">
                <a:solidFill>
                  <a:schemeClr val="dk1"/>
                </a:solidFill>
                <a:latin typeface="Calibri"/>
                <a:ea typeface="Calibri"/>
              </a:rPr>
              <a:t>Reporting: Generates reports on trends and performance.</a:t>
            </a:r>
            <a:endParaRPr lang="en-IN" sz="1600" b="0" strike="noStrike" spc="-1" dirty="0">
              <a:solidFill>
                <a:srgbClr val="000000"/>
              </a:solidFill>
              <a:latin typeface="Arial"/>
            </a:endParaRPr>
          </a:p>
          <a:p>
            <a:pPr defTabSz="914400">
              <a:lnSpc>
                <a:spcPct val="90000"/>
              </a:lnSpc>
              <a:spcBef>
                <a:spcPts val="1001"/>
              </a:spcBef>
              <a:tabLst>
                <a:tab pos="0" algn="l"/>
              </a:tabLst>
            </a:pPr>
            <a:r>
              <a:rPr lang="en-US" sz="1600" b="1" spc="-1" dirty="0">
                <a:solidFill>
                  <a:schemeClr val="dk1"/>
                </a:solidFill>
                <a:latin typeface="Calibri"/>
                <a:ea typeface="Calibri"/>
              </a:rPr>
              <a:t>7</a:t>
            </a:r>
            <a:r>
              <a:rPr lang="en-US" sz="1600" b="1" strike="noStrike" spc="-1" dirty="0">
                <a:solidFill>
                  <a:schemeClr val="dk1"/>
                </a:solidFill>
                <a:latin typeface="Calibri"/>
                <a:ea typeface="Calibri"/>
              </a:rPr>
              <a:t>.  Cancellation and Refund:</a:t>
            </a:r>
            <a:endParaRPr lang="en-IN" sz="1600" b="0" strike="noStrike" spc="-1" dirty="0">
              <a:solidFill>
                <a:srgbClr val="000000"/>
              </a:solidFill>
              <a:latin typeface="Arial"/>
            </a:endParaRPr>
          </a:p>
          <a:p>
            <a:pPr defTabSz="914400">
              <a:lnSpc>
                <a:spcPct val="90000"/>
              </a:lnSpc>
              <a:spcBef>
                <a:spcPts val="1001"/>
              </a:spcBef>
              <a:tabLst>
                <a:tab pos="0" algn="l"/>
              </a:tabLst>
            </a:pPr>
            <a:r>
              <a:rPr lang="en-US" sz="1600" b="0" strike="noStrike" spc="-1" dirty="0">
                <a:solidFill>
                  <a:schemeClr val="dk1"/>
                </a:solidFill>
                <a:latin typeface="Calibri"/>
                <a:ea typeface="Calibri"/>
              </a:rPr>
              <a:t>Interface: Allows ticket cancellation.</a:t>
            </a:r>
            <a:endParaRPr lang="en-IN" sz="1600" b="0" strike="noStrike" spc="-1" dirty="0">
              <a:solidFill>
                <a:srgbClr val="000000"/>
              </a:solidFill>
              <a:latin typeface="Arial"/>
            </a:endParaRPr>
          </a:p>
          <a:p>
            <a:pPr defTabSz="914400">
              <a:lnSpc>
                <a:spcPct val="90000"/>
              </a:lnSpc>
              <a:spcBef>
                <a:spcPts val="1001"/>
              </a:spcBef>
              <a:tabLst>
                <a:tab pos="0" algn="l"/>
              </a:tabLst>
            </a:pPr>
            <a:r>
              <a:rPr lang="en-US" sz="1600" b="0" strike="noStrike" spc="-1" dirty="0">
                <a:solidFill>
                  <a:schemeClr val="dk1"/>
                </a:solidFill>
                <a:latin typeface="Calibri"/>
                <a:ea typeface="Calibri"/>
              </a:rPr>
              <a:t>Refund Calculation: Processes refunds based on policies.</a:t>
            </a:r>
            <a:endParaRPr lang="en-IN" sz="1600" b="0" strike="noStrike" spc="-1" dirty="0">
              <a:solidFill>
                <a:srgbClr val="000000"/>
              </a:solidFill>
              <a:latin typeface="Arial"/>
            </a:endParaRPr>
          </a:p>
          <a:p>
            <a:pPr marL="228600" indent="-228600" defTabSz="914400">
              <a:lnSpc>
                <a:spcPct val="90000"/>
              </a:lnSpc>
              <a:spcBef>
                <a:spcPts val="1001"/>
              </a:spcBef>
              <a:tabLst>
                <a:tab pos="0" algn="l"/>
              </a:tabLst>
            </a:pPr>
            <a:endParaRPr lang="en-IN" sz="1600" b="0" strike="noStrike" spc="-1" dirty="0">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TotalTime>
  <Words>1067</Words>
  <Application>Microsoft Office PowerPoint</Application>
  <PresentationFormat>Widescreen</PresentationFormat>
  <Paragraphs>134</Paragraphs>
  <Slides>13</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vt:i4>
      </vt:variant>
    </vt:vector>
  </HeadingPairs>
  <TitlesOfParts>
    <vt:vector size="25" baseType="lpstr">
      <vt:lpstr>PMingLiU-ExtB</vt:lpstr>
      <vt:lpstr>Arial</vt:lpstr>
      <vt:lpstr>Arial,Sans-Serif</vt:lpstr>
      <vt:lpstr>Calibri</vt:lpstr>
      <vt:lpstr>Calibri Light</vt:lpstr>
      <vt:lpstr>Cambria</vt:lpstr>
      <vt:lpstr>Intro </vt:lpstr>
      <vt:lpstr>Symbol</vt:lpstr>
      <vt:lpstr>Times New Roman</vt:lpstr>
      <vt:lpstr>Wingdings</vt:lpstr>
      <vt:lpstr>Office Theme</vt:lpstr>
      <vt:lpstr>Office Theme</vt:lpstr>
      <vt:lpstr>RAIWAY RESERVATION SYSTEM</vt:lpstr>
      <vt:lpstr>TEAM MEMBERS</vt:lpstr>
      <vt:lpstr>INTRODUCTION</vt:lpstr>
      <vt:lpstr>CONTENT</vt:lpstr>
      <vt:lpstr>WHY DO WE NEED A RAILWAY RESERVATION SYSTEM? </vt:lpstr>
      <vt:lpstr>PowerPoint Presentation</vt:lpstr>
      <vt:lpstr>BENEFITS OF RAILWAY RESERVATION SYSTEM </vt:lpstr>
      <vt:lpstr>COMPONENTS OF RAILWAY RESERVATION SYSTEM </vt:lpstr>
      <vt:lpstr>PowerPoint Presentation</vt:lpstr>
      <vt:lpstr>CHALLENGES FACED &amp; THEIR SOLUTIONS </vt:lpstr>
      <vt:lpstr>FUTURE OF RAILWAY RESERVATION SYSTEM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RAIWAY RESERVATION SYSTEM</dc:title>
  <dc:subject/>
  <dc:creator>DEBASISH NAYAK</dc:creator>
  <dc:description/>
  <cp:lastModifiedBy>PRIYANSHU BHADANI</cp:lastModifiedBy>
  <cp:revision>84</cp:revision>
  <dcterms:created xsi:type="dcterms:W3CDTF">2023-11-20T15:46:03Z</dcterms:created>
  <dcterms:modified xsi:type="dcterms:W3CDTF">2025-03-14T09:25:06Z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12</vt:i4>
  </property>
</Properties>
</file>