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1" r:id="rId4"/>
  </p:sldMasterIdLst>
  <p:notesMasterIdLst>
    <p:notesMasterId r:id="rId27"/>
  </p:notesMasterIdLst>
  <p:handoutMasterIdLst>
    <p:handoutMasterId r:id="rId28"/>
  </p:handoutMasterIdLst>
  <p:sldIdLst>
    <p:sldId id="256" r:id="rId5"/>
    <p:sldId id="269" r:id="rId6"/>
    <p:sldId id="270" r:id="rId7"/>
    <p:sldId id="271" r:id="rId8"/>
    <p:sldId id="260"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5" r:id="rId22"/>
    <p:sldId id="284" r:id="rId23"/>
    <p:sldId id="286" r:id="rId24"/>
    <p:sldId id="268" r:id="rId25"/>
    <p:sldId id="26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38" userDrawn="1">
          <p15:clr>
            <a:srgbClr val="A4A3A4"/>
          </p15:clr>
        </p15:guide>
        <p15:guide id="2" pos="374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1" autoAdjust="0"/>
  </p:normalViewPr>
  <p:slideViewPr>
    <p:cSldViewPr snapToGrid="0">
      <p:cViewPr varScale="1">
        <p:scale>
          <a:sx n="87" d="100"/>
          <a:sy n="87" d="100"/>
        </p:scale>
        <p:origin x="528" y="58"/>
      </p:cViewPr>
      <p:guideLst>
        <p:guide orient="horz" pos="3838"/>
        <p:guide pos="3749"/>
      </p:guideLst>
    </p:cSldViewPr>
  </p:slideViewPr>
  <p:notesTextViewPr>
    <p:cViewPr>
      <p:scale>
        <a:sx n="1" d="1"/>
        <a:sy n="1" d="1"/>
      </p:scale>
      <p:origin x="0" y="0"/>
    </p:cViewPr>
  </p:notesTextViewPr>
  <p:notesViewPr>
    <p:cSldViewPr snapToGrid="0">
      <p:cViewPr varScale="1">
        <p:scale>
          <a:sx n="68" d="100"/>
          <a:sy n="68" d="100"/>
        </p:scale>
        <p:origin x="3288" y="3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E59275-AFE1-4999-B78A-D0D76B9F2B0B}" type="datetimeFigureOut">
              <a:rPr lang="en-US" smtClean="0"/>
              <a:t>5/5/2024</a:t>
            </a:fld>
            <a:endParaRPr lang="en-US" dirty="0"/>
          </a:p>
        </p:txBody>
      </p:sp>
      <p:sp>
        <p:nvSpPr>
          <p:cNvPr id="4" name="Footer Placeholder 3">
            <a:extLst>
              <a:ext uri="{FF2B5EF4-FFF2-40B4-BE49-F238E27FC236}">
                <a16:creationId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668C69-0C3E-40A2-B4A0-B2C8B71D8E3A}" type="slidenum">
              <a:rPr lang="en-US" smtClean="0"/>
              <a:t>‹#›</a:t>
            </a:fld>
            <a:endParaRPr lang="en-US" dirty="0"/>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ADD7A-FE61-48EE-BE0E-8546E5401374}" type="datetimeFigureOut">
              <a:rPr lang="en-US" smtClean="0"/>
              <a:t>5/5/2024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00EEB-8338-48D7-8EE8-EE0082EF7602}" type="slidenum">
              <a:rPr lang="en-US" smtClean="0"/>
              <a:t>‹#›</a:t>
            </a:fld>
            <a:endParaRPr lang="en-US" dirty="0"/>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1</a:t>
            </a:fld>
            <a:endParaRPr lang="en-US" dirty="0"/>
          </a:p>
        </p:txBody>
      </p:sp>
    </p:spTree>
    <p:extLst>
      <p:ext uri="{BB962C8B-B14F-4D97-AF65-F5344CB8AC3E}">
        <p14:creationId xmlns:p14="http://schemas.microsoft.com/office/powerpoint/2010/main" val="40053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2</a:t>
            </a:fld>
            <a:endParaRPr lang="en-US" dirty="0"/>
          </a:p>
        </p:txBody>
      </p:sp>
    </p:spTree>
    <p:extLst>
      <p:ext uri="{BB962C8B-B14F-4D97-AF65-F5344CB8AC3E}">
        <p14:creationId xmlns:p14="http://schemas.microsoft.com/office/powerpoint/2010/main" val="3614338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5</a:t>
            </a:fld>
            <a:endParaRPr lang="en-US" dirty="0"/>
          </a:p>
        </p:txBody>
      </p:sp>
    </p:spTree>
    <p:extLst>
      <p:ext uri="{BB962C8B-B14F-4D97-AF65-F5344CB8AC3E}">
        <p14:creationId xmlns:p14="http://schemas.microsoft.com/office/powerpoint/2010/main" val="1850169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21</a:t>
            </a:fld>
            <a:endParaRPr lang="en-US" dirty="0"/>
          </a:p>
        </p:txBody>
      </p:sp>
    </p:spTree>
    <p:extLst>
      <p:ext uri="{BB962C8B-B14F-4D97-AF65-F5344CB8AC3E}">
        <p14:creationId xmlns:p14="http://schemas.microsoft.com/office/powerpoint/2010/main" val="224970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22</a:t>
            </a:fld>
            <a:endParaRPr lang="en-US" dirty="0"/>
          </a:p>
        </p:txBody>
      </p:sp>
    </p:spTree>
    <p:extLst>
      <p:ext uri="{BB962C8B-B14F-4D97-AF65-F5344CB8AC3E}">
        <p14:creationId xmlns:p14="http://schemas.microsoft.com/office/powerpoint/2010/main" val="3672966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42313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98449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42513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84988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54368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5/5/2024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67136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5/5/2024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9302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46487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43952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25851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96701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87893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5/5/2024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13816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5/5/2024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83844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5/5/2024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8341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5/5/2024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81261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92676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smtClean="0"/>
              <a:t>5/5/2024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808483755"/>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t="-6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0D32A-359B-41BB-9746-2CF3A21EEFFC}"/>
              </a:ext>
            </a:extLst>
          </p:cNvPr>
          <p:cNvSpPr>
            <a:spLocks noGrp="1"/>
          </p:cNvSpPr>
          <p:nvPr>
            <p:ph type="ctrTitle"/>
          </p:nvPr>
        </p:nvSpPr>
        <p:spPr>
          <a:xfrm>
            <a:off x="960440" y="1121024"/>
            <a:ext cx="8825658" cy="2183650"/>
          </a:xfrm>
        </p:spPr>
        <p:txBody>
          <a:bodyPr>
            <a:normAutofit fontScale="90000"/>
          </a:bodyPr>
          <a:lstStyle/>
          <a:p>
            <a:pPr algn="ctr"/>
            <a:r>
              <a:rPr lang="en-IN" b="1" dirty="0" smtClean="0">
                <a:solidFill>
                  <a:srgbClr val="FFFF00"/>
                </a:solidFill>
                <a:effectLst>
                  <a:outerShdw blurRad="38100" dist="38100" dir="2700000" algn="tl">
                    <a:srgbClr val="000000">
                      <a:alpha val="43137"/>
                    </a:srgbClr>
                  </a:outerShdw>
                </a:effectLst>
                <a:latin typeface="Algerian" panose="04020705040A02060702" pitchFamily="82" charset="0"/>
              </a:rPr>
              <a:t>CORONA VIRUS ANALYSIS WITH SQL</a:t>
            </a:r>
            <a:endParaRPr lang="ru-RU" b="1" dirty="0">
              <a:solidFill>
                <a:srgbClr val="FFFF00"/>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B4CA222A-88BC-48F4-9AE8-2115B7D1E6DC}"/>
              </a:ext>
            </a:extLst>
          </p:cNvPr>
          <p:cNvSpPr>
            <a:spLocks noGrp="1"/>
          </p:cNvSpPr>
          <p:nvPr>
            <p:ph type="subTitle" idx="1"/>
          </p:nvPr>
        </p:nvSpPr>
        <p:spPr>
          <a:xfrm>
            <a:off x="1154955" y="4425688"/>
            <a:ext cx="8825658" cy="1614628"/>
          </a:xfrm>
        </p:spPr>
        <p:txBody>
          <a:bodyPr>
            <a:noAutofit/>
          </a:bodyPr>
          <a:lstStyle/>
          <a:p>
            <a:pPr algn="ctr"/>
            <a:r>
              <a:rPr lang="en-IN" b="1" i="1" dirty="0" err="1">
                <a:solidFill>
                  <a:srgbClr val="FFFF00"/>
                </a:solidFill>
                <a:latin typeface="Arial" panose="020B0604020202020204" pitchFamily="34" charset="0"/>
                <a:cs typeface="Arial" panose="020B0604020202020204" pitchFamily="34" charset="0"/>
              </a:rPr>
              <a:t>Mentorness</a:t>
            </a:r>
            <a:endParaRPr lang="en-IN" b="1" i="1" dirty="0">
              <a:solidFill>
                <a:srgbClr val="FFFF00"/>
              </a:solidFill>
              <a:latin typeface="Arial" panose="020B0604020202020204" pitchFamily="34" charset="0"/>
              <a:cs typeface="Arial" panose="020B0604020202020204" pitchFamily="34" charset="0"/>
            </a:endParaRPr>
          </a:p>
          <a:p>
            <a:pPr algn="ctr"/>
            <a:r>
              <a:rPr lang="en-IN" b="1" i="1" dirty="0">
                <a:solidFill>
                  <a:srgbClr val="FFFF00"/>
                </a:solidFill>
                <a:latin typeface="Arial" panose="020B0604020202020204" pitchFamily="34" charset="0"/>
                <a:cs typeface="Arial" panose="020B0604020202020204" pitchFamily="34" charset="0"/>
              </a:rPr>
              <a:t>Internship project by</a:t>
            </a:r>
          </a:p>
          <a:p>
            <a:pPr algn="ctr"/>
            <a:r>
              <a:rPr lang="en-IN" b="1" i="1" dirty="0" smtClean="0">
                <a:solidFill>
                  <a:srgbClr val="FFFF00"/>
                </a:solidFill>
                <a:latin typeface="Arial" panose="020B0604020202020204" pitchFamily="34" charset="0"/>
                <a:cs typeface="Arial" panose="020B0604020202020204" pitchFamily="34" charset="0"/>
              </a:rPr>
              <a:t>Priyanshu </a:t>
            </a:r>
            <a:r>
              <a:rPr lang="en-IN" b="1" i="1" dirty="0" err="1" smtClean="0">
                <a:solidFill>
                  <a:srgbClr val="FFFF00"/>
                </a:solidFill>
                <a:latin typeface="Arial" panose="020B0604020202020204" pitchFamily="34" charset="0"/>
                <a:cs typeface="Arial" panose="020B0604020202020204" pitchFamily="34" charset="0"/>
              </a:rPr>
              <a:t>bhatia</a:t>
            </a:r>
            <a:endParaRPr lang="en-IN" b="1" i="1" dirty="0">
              <a:solidFill>
                <a:srgbClr val="FFFF00"/>
              </a:solidFill>
              <a:latin typeface="Arial" panose="020B0604020202020204" pitchFamily="34" charset="0"/>
              <a:cs typeface="Arial" panose="020B0604020202020204" pitchFamily="34" charset="0"/>
            </a:endParaRPr>
          </a:p>
          <a:p>
            <a:pPr algn="ctr"/>
            <a:r>
              <a:rPr lang="en-IN" b="1" i="1" dirty="0">
                <a:solidFill>
                  <a:srgbClr val="FFFF00"/>
                </a:solidFill>
                <a:latin typeface="Arial" panose="020B0604020202020204" pitchFamily="34" charset="0"/>
                <a:cs typeface="Arial" panose="020B0604020202020204" pitchFamily="34" charset="0"/>
              </a:rPr>
              <a:t>Batch Name: </a:t>
            </a:r>
            <a:r>
              <a:rPr lang="en-IN" b="1" i="1" dirty="0" smtClean="0">
                <a:solidFill>
                  <a:srgbClr val="FFFF00"/>
                </a:solidFill>
                <a:latin typeface="Arial" panose="020B0604020202020204" pitchFamily="34" charset="0"/>
                <a:cs typeface="Arial" panose="020B0604020202020204" pitchFamily="34" charset="0"/>
              </a:rPr>
              <a:t>MIP-DA-07</a:t>
            </a:r>
            <a:endParaRPr lang="en-US"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000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312126" y="5216526"/>
            <a:ext cx="11491546" cy="876299"/>
          </a:xfrm>
        </p:spPr>
        <p:txBody>
          <a:bodyPr>
            <a:noAutofit/>
          </a:bodyPr>
          <a:lstStyle/>
          <a:p>
            <a:r>
              <a:rPr lang="en-IN" sz="2400" b="1" u="sng" dirty="0" smtClean="0">
                <a:solidFill>
                  <a:srgbClr val="FFC000"/>
                </a:solidFill>
                <a:effectLst>
                  <a:outerShdw blurRad="38100" dist="38100" dir="2700000" algn="tl">
                    <a:srgbClr val="000000">
                      <a:alpha val="43137"/>
                    </a:srgbClr>
                  </a:outerShdw>
                </a:effectLst>
                <a:latin typeface="Bahnschrift" panose="020B0502040204020203" pitchFamily="34" charset="0"/>
              </a:rPr>
              <a:t>Analysis</a:t>
            </a:r>
            <a:r>
              <a:rPr lang="en-IN" b="1" dirty="0" smtClean="0">
                <a:solidFill>
                  <a:srgbClr val="FFC000"/>
                </a:solidFill>
                <a:effectLst>
                  <a:outerShdw blurRad="38100" dist="38100" dir="2700000" algn="tl">
                    <a:srgbClr val="000000">
                      <a:alpha val="43137"/>
                    </a:srgbClr>
                  </a:outerShdw>
                </a:effectLst>
                <a:latin typeface="Bahnschrift" panose="020B0502040204020203" pitchFamily="34" charset="0"/>
              </a:rPr>
              <a:t>:-</a:t>
            </a:r>
          </a:p>
          <a:p>
            <a:pPr marL="285750" indent="-285750">
              <a:buFont typeface="Wingdings" panose="05000000000000000000" pitchFamily="2" charset="2"/>
              <a:buChar char="Ø"/>
            </a:pPr>
            <a:r>
              <a:rPr lang="en-IN" sz="1600" dirty="0" smtClean="0">
                <a:solidFill>
                  <a:srgbClr val="FFC000"/>
                </a:solidFill>
                <a:latin typeface="Bahnschrift" panose="020B0502040204020203" pitchFamily="34" charset="0"/>
              </a:rPr>
              <a:t>By using average function it will calculate average confirmed ,recovered and deaths cases in the </a:t>
            </a:r>
            <a:r>
              <a:rPr lang="en-IN" sz="1600" dirty="0" err="1" smtClean="0">
                <a:solidFill>
                  <a:srgbClr val="FFC000"/>
                </a:solidFill>
                <a:latin typeface="Bahnschrift" panose="020B0502040204020203" pitchFamily="34" charset="0"/>
              </a:rPr>
              <a:t>corona_virus_dataset</a:t>
            </a:r>
            <a:r>
              <a:rPr lang="en-IN" sz="1600" dirty="0" smtClean="0">
                <a:solidFill>
                  <a:srgbClr val="FFC000"/>
                </a:solidFill>
                <a:latin typeface="Bahnschrift" panose="020B0502040204020203" pitchFamily="34" charset="0"/>
              </a:rPr>
              <a:t>.</a:t>
            </a:r>
          </a:p>
          <a:p>
            <a:pPr marL="285750" indent="-285750">
              <a:buFont typeface="Wingdings" panose="05000000000000000000" pitchFamily="2" charset="2"/>
              <a:buChar char="Ø"/>
            </a:pPr>
            <a:r>
              <a:rPr lang="en-IN" sz="1600" dirty="0" smtClean="0">
                <a:solidFill>
                  <a:srgbClr val="FFC000"/>
                </a:solidFill>
                <a:latin typeface="Bahnschrift" panose="020B0502040204020203" pitchFamily="34" charset="0"/>
              </a:rPr>
              <a:t>The results are grouped by month, and the </a:t>
            </a:r>
            <a:r>
              <a:rPr lang="en-IN" sz="1600" dirty="0" err="1" smtClean="0">
                <a:solidFill>
                  <a:srgbClr val="FFC000"/>
                </a:solidFill>
                <a:latin typeface="Bahnschrift" panose="020B0502040204020203" pitchFamily="34" charset="0"/>
              </a:rPr>
              <a:t>avg</a:t>
            </a:r>
            <a:r>
              <a:rPr lang="en-IN" sz="1600" dirty="0" err="1">
                <a:solidFill>
                  <a:srgbClr val="FFC000"/>
                </a:solidFill>
                <a:latin typeface="Bahnschrift" panose="020B0502040204020203" pitchFamily="34" charset="0"/>
              </a:rPr>
              <a:t>_</a:t>
            </a:r>
            <a:r>
              <a:rPr lang="en-IN" sz="1600" dirty="0" err="1" smtClean="0">
                <a:solidFill>
                  <a:srgbClr val="FFC000"/>
                </a:solidFill>
                <a:latin typeface="Bahnschrift" panose="020B0502040204020203" pitchFamily="34" charset="0"/>
              </a:rPr>
              <a:t>confirmed</a:t>
            </a:r>
            <a:r>
              <a:rPr lang="en-IN" sz="1600" dirty="0" smtClean="0">
                <a:solidFill>
                  <a:srgbClr val="FFC000"/>
                </a:solidFill>
                <a:latin typeface="Bahnschrift" panose="020B0502040204020203" pitchFamily="34" charset="0"/>
              </a:rPr>
              <a:t> , </a:t>
            </a:r>
            <a:r>
              <a:rPr lang="en-IN" sz="1600" dirty="0" err="1" smtClean="0">
                <a:solidFill>
                  <a:srgbClr val="FFC000"/>
                </a:solidFill>
                <a:latin typeface="Bahnschrift" panose="020B0502040204020203" pitchFamily="34" charset="0"/>
              </a:rPr>
              <a:t>avg_fatalities</a:t>
            </a:r>
            <a:r>
              <a:rPr lang="en-IN" sz="1600" dirty="0" smtClean="0">
                <a:solidFill>
                  <a:srgbClr val="FFC000"/>
                </a:solidFill>
                <a:latin typeface="Bahnschrift" panose="020B0502040204020203" pitchFamily="34" charset="0"/>
              </a:rPr>
              <a:t> and </a:t>
            </a:r>
            <a:r>
              <a:rPr lang="en-IN" sz="1600" dirty="0" err="1" smtClean="0">
                <a:solidFill>
                  <a:srgbClr val="FFC000"/>
                </a:solidFill>
                <a:latin typeface="Bahnschrift" panose="020B0502040204020203" pitchFamily="34" charset="0"/>
              </a:rPr>
              <a:t>avg_recovered</a:t>
            </a:r>
            <a:r>
              <a:rPr lang="en-IN" sz="1600" dirty="0" smtClean="0">
                <a:solidFill>
                  <a:srgbClr val="FFC000"/>
                </a:solidFill>
                <a:latin typeface="Bahnschrift" panose="020B0502040204020203" pitchFamily="34" charset="0"/>
              </a:rPr>
              <a:t> monthly are filtered out. This inquiry facilitates comprehension of the monthly cases  average across a 18 months sample period.</a:t>
            </a:r>
            <a:endParaRPr lang="en-IN" sz="1600" dirty="0" smtClean="0">
              <a:solidFill>
                <a:srgbClr val="FFC000"/>
              </a:solidFill>
              <a:effectLst>
                <a:outerShdw blurRad="38100" dist="38100" dir="2700000" algn="tl">
                  <a:srgbClr val="000000">
                    <a:alpha val="43137"/>
                  </a:srgbClr>
                </a:outerShdw>
              </a:effectLst>
              <a:latin typeface="Bahnschrif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92" y="228830"/>
            <a:ext cx="11412415" cy="4598147"/>
          </a:xfrm>
          <a:prstGeom prst="rect">
            <a:avLst/>
          </a:prstGeom>
        </p:spPr>
      </p:pic>
    </p:spTree>
    <p:extLst>
      <p:ext uri="{BB962C8B-B14F-4D97-AF65-F5344CB8AC3E}">
        <p14:creationId xmlns:p14="http://schemas.microsoft.com/office/powerpoint/2010/main" val="26864403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269631" y="5430471"/>
            <a:ext cx="11661531" cy="1324708"/>
          </a:xfrm>
        </p:spPr>
        <p:txBody>
          <a:bodyPr>
            <a:noAutofit/>
          </a:bodyPr>
          <a:lstStyle/>
          <a:p>
            <a:r>
              <a:rPr lang="en-IN" sz="2400" b="1" u="sng" dirty="0" smtClean="0">
                <a:solidFill>
                  <a:srgbClr val="FFC000"/>
                </a:solidFill>
                <a:effectLst>
                  <a:outerShdw blurRad="38100" dist="38100" dir="2700000" algn="tl">
                    <a:srgbClr val="000000">
                      <a:alpha val="43137"/>
                    </a:srgbClr>
                  </a:outerShdw>
                </a:effectLst>
                <a:latin typeface="Bahnschrift" panose="020B0502040204020203" pitchFamily="34" charset="0"/>
              </a:rPr>
              <a:t>Analysis</a:t>
            </a:r>
            <a:r>
              <a:rPr lang="en-IN" b="1" dirty="0" smtClean="0">
                <a:solidFill>
                  <a:srgbClr val="FFC000"/>
                </a:solidFill>
                <a:effectLst>
                  <a:outerShdw blurRad="38100" dist="38100" dir="2700000" algn="tl">
                    <a:srgbClr val="000000">
                      <a:alpha val="43137"/>
                    </a:srgbClr>
                  </a:outerShdw>
                </a:effectLst>
                <a:latin typeface="Bahnschrift" panose="020B0502040204020203" pitchFamily="34" charset="0"/>
              </a:rPr>
              <a:t>:-</a:t>
            </a:r>
          </a:p>
          <a:p>
            <a:pPr marL="285750" indent="-285750">
              <a:buFont typeface="Wingdings" panose="05000000000000000000" pitchFamily="2" charset="2"/>
              <a:buChar char="Ø"/>
            </a:pPr>
            <a:r>
              <a:rPr lang="en-IN" sz="1600" dirty="0" smtClean="0">
                <a:solidFill>
                  <a:srgbClr val="FFC000"/>
                </a:solidFill>
                <a:latin typeface="Bahnschrift" panose="020B0502040204020203" pitchFamily="34" charset="0"/>
              </a:rPr>
              <a:t>The goal of the SQL query is to retrieve the most frequent values of </a:t>
            </a:r>
            <a:r>
              <a:rPr lang="en-IN" sz="1600" dirty="0" err="1" smtClean="0">
                <a:solidFill>
                  <a:srgbClr val="FFC000"/>
                </a:solidFill>
                <a:latin typeface="Bahnschrift" panose="020B0502040204020203" pitchFamily="34" charset="0"/>
              </a:rPr>
              <a:t>corona_virus_dataset</a:t>
            </a:r>
            <a:r>
              <a:rPr lang="en-IN" sz="1600" dirty="0" smtClean="0">
                <a:solidFill>
                  <a:srgbClr val="FFC000"/>
                </a:solidFill>
                <a:latin typeface="Bahnschrift" panose="020B0502040204020203" pitchFamily="34" charset="0"/>
              </a:rPr>
              <a:t> table cases that are </a:t>
            </a:r>
            <a:r>
              <a:rPr lang="en-IN" sz="1600" dirty="0" err="1" smtClean="0">
                <a:solidFill>
                  <a:srgbClr val="FFC000"/>
                </a:solidFill>
                <a:latin typeface="Bahnschrift" panose="020B0502040204020203" pitchFamily="34" charset="0"/>
              </a:rPr>
              <a:t>confirmed,recovered</a:t>
            </a:r>
            <a:r>
              <a:rPr lang="en-IN" sz="1600" dirty="0" smtClean="0">
                <a:solidFill>
                  <a:srgbClr val="FFC000"/>
                </a:solidFill>
                <a:latin typeface="Bahnschrift" panose="020B0502040204020203" pitchFamily="34" charset="0"/>
              </a:rPr>
              <a:t> and deaths.</a:t>
            </a:r>
          </a:p>
          <a:p>
            <a:pPr marL="285750" indent="-285750">
              <a:buFont typeface="Wingdings" panose="05000000000000000000" pitchFamily="2" charset="2"/>
              <a:buChar char="Ø"/>
            </a:pPr>
            <a:r>
              <a:rPr lang="en-IN" sz="1600" dirty="0" smtClean="0">
                <a:solidFill>
                  <a:srgbClr val="FFC000"/>
                </a:solidFill>
                <a:latin typeface="Bahnschrift" panose="020B0502040204020203" pitchFamily="34" charset="0"/>
              </a:rPr>
              <a:t> The result are grouped by month, and the </a:t>
            </a:r>
            <a:r>
              <a:rPr lang="en-IN" sz="1600" dirty="0" err="1" smtClean="0">
                <a:solidFill>
                  <a:srgbClr val="FFC000"/>
                </a:solidFill>
                <a:latin typeface="Bahnschrift" panose="020B0502040204020203" pitchFamily="34" charset="0"/>
              </a:rPr>
              <a:t>most_frequent_confirmed,most_frequent_Deaths</a:t>
            </a:r>
            <a:r>
              <a:rPr lang="en-IN" sz="1600" dirty="0" smtClean="0">
                <a:solidFill>
                  <a:srgbClr val="FFC000"/>
                </a:solidFill>
                <a:latin typeface="Bahnschrift" panose="020B0502040204020203" pitchFamily="34" charset="0"/>
              </a:rPr>
              <a:t> and </a:t>
            </a:r>
            <a:r>
              <a:rPr lang="en-IN" sz="1600" dirty="0" err="1" smtClean="0">
                <a:solidFill>
                  <a:srgbClr val="FFC000"/>
                </a:solidFill>
                <a:latin typeface="Bahnschrift" panose="020B0502040204020203" pitchFamily="34" charset="0"/>
              </a:rPr>
              <a:t>most_frequent_recovered</a:t>
            </a:r>
            <a:r>
              <a:rPr lang="en-IN" sz="1600" dirty="0" smtClean="0">
                <a:solidFill>
                  <a:srgbClr val="FFC000"/>
                </a:solidFill>
                <a:latin typeface="Bahnschrift" panose="020B0502040204020203" pitchFamily="34" charset="0"/>
              </a:rPr>
              <a:t> are filtered out. This inquiry facilitates comprehension of the monthly cases that are most frequent across a 18 months sample period.</a:t>
            </a:r>
          </a:p>
          <a:p>
            <a:pPr marL="285750" indent="-285750">
              <a:buFont typeface="Wingdings" panose="05000000000000000000" pitchFamily="2" charset="2"/>
              <a:buChar char="Ø"/>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38" y="190335"/>
            <a:ext cx="11746524" cy="4680603"/>
          </a:xfrm>
          <a:prstGeom prst="rect">
            <a:avLst/>
          </a:prstGeom>
        </p:spPr>
      </p:pic>
    </p:spTree>
    <p:extLst>
      <p:ext uri="{BB962C8B-B14F-4D97-AF65-F5344CB8AC3E}">
        <p14:creationId xmlns:p14="http://schemas.microsoft.com/office/powerpoint/2010/main" val="3972915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84637" y="5363308"/>
            <a:ext cx="11720148" cy="1043354"/>
          </a:xfrm>
        </p:spPr>
        <p:txBody>
          <a:bodyPr>
            <a:noAutofit/>
          </a:bodyPr>
          <a:lstStyle/>
          <a:p>
            <a:r>
              <a:rPr lang="en-IN" sz="2400" b="1" u="sng" dirty="0" smtClean="0">
                <a:solidFill>
                  <a:srgbClr val="FFC000"/>
                </a:solidFill>
                <a:effectLst>
                  <a:outerShdw blurRad="38100" dist="38100" dir="2700000" algn="tl">
                    <a:srgbClr val="000000">
                      <a:alpha val="43137"/>
                    </a:srgbClr>
                  </a:outerShdw>
                </a:effectLst>
                <a:latin typeface="Bahnschrift" panose="020B0502040204020203" pitchFamily="34" charset="0"/>
              </a:rPr>
              <a:t>Analysis</a:t>
            </a:r>
            <a:r>
              <a:rPr lang="en-IN" b="1" dirty="0" smtClean="0">
                <a:solidFill>
                  <a:srgbClr val="FFC000"/>
                </a:solidFill>
                <a:effectLst>
                  <a:outerShdw blurRad="38100" dist="38100" dir="2700000" algn="tl">
                    <a:srgbClr val="000000">
                      <a:alpha val="43137"/>
                    </a:srgbClr>
                  </a:outerShdw>
                </a:effectLst>
                <a:latin typeface="Bahnschrift" panose="020B0502040204020203" pitchFamily="34" charset="0"/>
              </a:rPr>
              <a:t>:-</a:t>
            </a:r>
          </a:p>
          <a:p>
            <a:pPr marL="457200" indent="-457200">
              <a:buFont typeface="Wingdings" panose="05000000000000000000" pitchFamily="2" charset="2"/>
              <a:buChar char="Ø"/>
            </a:pPr>
            <a:r>
              <a:rPr lang="en-IN" dirty="0" smtClean="0">
                <a:solidFill>
                  <a:srgbClr val="FFC000"/>
                </a:solidFill>
                <a:latin typeface="Bahnschrift" panose="020B0502040204020203" pitchFamily="34" charset="0"/>
              </a:rPr>
              <a:t>By using min() function we will retrieve the minimum values for confirmed, deaths and recovered cases present in the </a:t>
            </a:r>
            <a:r>
              <a:rPr lang="en-IN" dirty="0" err="1" smtClean="0">
                <a:solidFill>
                  <a:srgbClr val="FFC000"/>
                </a:solidFill>
                <a:latin typeface="Bahnschrift" panose="020B0502040204020203" pitchFamily="34" charset="0"/>
              </a:rPr>
              <a:t>corona_virus_dataset</a:t>
            </a:r>
            <a:r>
              <a:rPr lang="en-IN" dirty="0">
                <a:solidFill>
                  <a:srgbClr val="FFC000"/>
                </a:solidFill>
                <a:latin typeface="Bahnschrift" panose="020B0502040204020203" pitchFamily="34" charset="0"/>
              </a:rPr>
              <a:t> </a:t>
            </a:r>
            <a:r>
              <a:rPr lang="en-IN" dirty="0" smtClean="0">
                <a:solidFill>
                  <a:srgbClr val="FFC000"/>
                </a:solidFill>
                <a:latin typeface="Bahnschrift" panose="020B0502040204020203" pitchFamily="34" charset="0"/>
              </a:rPr>
              <a:t>table.</a:t>
            </a:r>
          </a:p>
          <a:p>
            <a:pPr marL="457200" indent="-457200">
              <a:buFont typeface="Wingdings" panose="05000000000000000000" pitchFamily="2" charset="2"/>
              <a:buChar char="Ø"/>
            </a:pPr>
            <a:r>
              <a:rPr lang="en-IN" dirty="0" smtClean="0">
                <a:solidFill>
                  <a:srgbClr val="FFC000"/>
                </a:solidFill>
                <a:latin typeface="Bahnschrift" panose="020B0502040204020203" pitchFamily="34" charset="0"/>
              </a:rPr>
              <a:t>The </a:t>
            </a:r>
            <a:r>
              <a:rPr lang="en-IN" dirty="0" err="1" smtClean="0">
                <a:solidFill>
                  <a:srgbClr val="FFC000"/>
                </a:solidFill>
                <a:latin typeface="Bahnschrift" panose="020B0502040204020203" pitchFamily="34" charset="0"/>
              </a:rPr>
              <a:t>min_values_confirmed,min_values</a:t>
            </a:r>
            <a:r>
              <a:rPr lang="en-IN" dirty="0" err="1">
                <a:solidFill>
                  <a:srgbClr val="FFC000"/>
                </a:solidFill>
                <a:latin typeface="Bahnschrift" panose="020B0502040204020203" pitchFamily="34" charset="0"/>
              </a:rPr>
              <a:t>_</a:t>
            </a:r>
            <a:r>
              <a:rPr lang="en-IN" dirty="0" err="1" smtClean="0">
                <a:solidFill>
                  <a:srgbClr val="FFC000"/>
                </a:solidFill>
                <a:latin typeface="Bahnschrift" panose="020B0502040204020203" pitchFamily="34" charset="0"/>
              </a:rPr>
              <a:t>deaths</a:t>
            </a:r>
            <a:r>
              <a:rPr lang="en-IN" dirty="0" smtClean="0">
                <a:solidFill>
                  <a:srgbClr val="FFC000"/>
                </a:solidFill>
                <a:latin typeface="Bahnschrift" panose="020B0502040204020203" pitchFamily="34" charset="0"/>
              </a:rPr>
              <a:t> and </a:t>
            </a:r>
            <a:r>
              <a:rPr lang="en-IN" dirty="0" err="1" smtClean="0">
                <a:solidFill>
                  <a:srgbClr val="FFC000"/>
                </a:solidFill>
                <a:latin typeface="Bahnschrift" panose="020B0502040204020203" pitchFamily="34" charset="0"/>
              </a:rPr>
              <a:t>min_values_recovered</a:t>
            </a:r>
            <a:r>
              <a:rPr lang="en-IN" dirty="0" smtClean="0">
                <a:solidFill>
                  <a:srgbClr val="FFC000"/>
                </a:solidFill>
                <a:latin typeface="Bahnschrift" panose="020B0502040204020203" pitchFamily="34" charset="0"/>
              </a:rPr>
              <a:t>  are filtered out after the results are aggregated by </a:t>
            </a:r>
            <a:r>
              <a:rPr lang="en-IN" dirty="0" err="1" smtClean="0">
                <a:solidFill>
                  <a:srgbClr val="FFC000"/>
                </a:solidFill>
                <a:latin typeface="Bahnschrift" panose="020B0502040204020203" pitchFamily="34" charset="0"/>
              </a:rPr>
              <a:t>year.This</a:t>
            </a:r>
            <a:r>
              <a:rPr lang="en-IN" dirty="0" smtClean="0">
                <a:solidFill>
                  <a:srgbClr val="FFC000"/>
                </a:solidFill>
                <a:latin typeface="Bahnschrift" panose="020B0502040204020203" pitchFamily="34" charset="0"/>
              </a:rPr>
              <a:t> inquiry makes the annual cases with minimal values easier to understand.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37" y="114300"/>
            <a:ext cx="11720147" cy="4770827"/>
          </a:xfrm>
          <a:prstGeom prst="rect">
            <a:avLst/>
          </a:prstGeom>
        </p:spPr>
      </p:pic>
    </p:spTree>
    <p:extLst>
      <p:ext uri="{BB962C8B-B14F-4D97-AF65-F5344CB8AC3E}">
        <p14:creationId xmlns:p14="http://schemas.microsoft.com/office/powerpoint/2010/main" val="17209348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211016" y="5428111"/>
            <a:ext cx="11618120" cy="1030490"/>
          </a:xfrm>
        </p:spPr>
        <p:txBody>
          <a:bodyPr>
            <a:noAutofit/>
          </a:bodyPr>
          <a:lstStyle/>
          <a:p>
            <a:r>
              <a:rPr lang="en-IN" sz="2400" b="1" u="sng" dirty="0" smtClean="0">
                <a:solidFill>
                  <a:srgbClr val="FFC000"/>
                </a:solidFill>
                <a:effectLst>
                  <a:outerShdw blurRad="38100" dist="38100" dir="2700000" algn="tl">
                    <a:srgbClr val="000000">
                      <a:alpha val="43137"/>
                    </a:srgbClr>
                  </a:outerShdw>
                </a:effectLst>
                <a:latin typeface="Bahnschrift" panose="020B0502040204020203" pitchFamily="34" charset="0"/>
              </a:rPr>
              <a:t>Analysis</a:t>
            </a:r>
            <a:r>
              <a:rPr lang="en-IN" b="1" dirty="0" smtClean="0">
                <a:solidFill>
                  <a:srgbClr val="FFC000"/>
                </a:solidFill>
                <a:effectLst>
                  <a:outerShdw blurRad="38100" dist="38100" dir="2700000" algn="tl">
                    <a:srgbClr val="000000">
                      <a:alpha val="43137"/>
                    </a:srgbClr>
                  </a:outerShdw>
                </a:effectLst>
                <a:latin typeface="Bahnschrift" panose="020B0502040204020203" pitchFamily="34" charset="0"/>
              </a:rPr>
              <a:t>:-</a:t>
            </a:r>
          </a:p>
          <a:p>
            <a:pPr marL="285750" indent="-285750">
              <a:buFont typeface="Wingdings" panose="05000000000000000000" pitchFamily="2" charset="2"/>
              <a:buChar char="Ø"/>
            </a:pPr>
            <a:r>
              <a:rPr lang="en-IN" sz="1600" dirty="0" smtClean="0">
                <a:solidFill>
                  <a:srgbClr val="FFC000"/>
                </a:solidFill>
                <a:latin typeface="Bahnschrift" panose="020B0502040204020203" pitchFamily="34" charset="0"/>
              </a:rPr>
              <a:t>In this SQL query, maximum values of confirmed , recovered and deaths cases are filtered out from the </a:t>
            </a:r>
            <a:r>
              <a:rPr lang="en-IN" sz="1600" dirty="0" err="1" smtClean="0">
                <a:solidFill>
                  <a:srgbClr val="FFC000"/>
                </a:solidFill>
                <a:latin typeface="Bahnschrift" panose="020B0502040204020203" pitchFamily="34" charset="0"/>
              </a:rPr>
              <a:t>corona_virus_dataset</a:t>
            </a:r>
            <a:r>
              <a:rPr lang="en-IN" sz="1600" dirty="0" smtClean="0">
                <a:solidFill>
                  <a:srgbClr val="FFC000"/>
                </a:solidFill>
                <a:latin typeface="Bahnschrift" panose="020B0502040204020203" pitchFamily="34" charset="0"/>
              </a:rPr>
              <a:t> table.</a:t>
            </a:r>
          </a:p>
          <a:p>
            <a:pPr marL="285750" indent="-285750">
              <a:buFont typeface="Wingdings" panose="05000000000000000000" pitchFamily="2" charset="2"/>
              <a:buChar char="Ø"/>
            </a:pPr>
            <a:r>
              <a:rPr lang="en-IN" sz="1600" dirty="0" smtClean="0">
                <a:solidFill>
                  <a:srgbClr val="FFC000"/>
                </a:solidFill>
                <a:latin typeface="Bahnschrift" panose="020B0502040204020203" pitchFamily="34" charset="0"/>
              </a:rPr>
              <a:t>The outcome are grouped by year, that  is extracted from the Date column and then the </a:t>
            </a:r>
            <a:r>
              <a:rPr lang="en-IN" sz="1600" dirty="0" err="1" smtClean="0">
                <a:solidFill>
                  <a:srgbClr val="FFC000"/>
                </a:solidFill>
                <a:latin typeface="Bahnschrift" panose="020B0502040204020203" pitchFamily="34" charset="0"/>
              </a:rPr>
              <a:t>Max_confirmed</a:t>
            </a:r>
            <a:r>
              <a:rPr lang="en-IN" sz="1600" dirty="0" smtClean="0">
                <a:solidFill>
                  <a:srgbClr val="FFC000"/>
                </a:solidFill>
                <a:latin typeface="Bahnschrift" panose="020B0502040204020203" pitchFamily="34" charset="0"/>
              </a:rPr>
              <a:t> , </a:t>
            </a:r>
            <a:r>
              <a:rPr lang="en-IN" sz="1600" dirty="0" err="1" smtClean="0">
                <a:solidFill>
                  <a:srgbClr val="FFC000"/>
                </a:solidFill>
                <a:latin typeface="Bahnschrift" panose="020B0502040204020203" pitchFamily="34" charset="0"/>
              </a:rPr>
              <a:t>Max_Deaths</a:t>
            </a:r>
            <a:r>
              <a:rPr lang="en-IN" sz="1600" dirty="0" smtClean="0">
                <a:solidFill>
                  <a:srgbClr val="FFC000"/>
                </a:solidFill>
                <a:latin typeface="Bahnschrift" panose="020B0502040204020203" pitchFamily="34" charset="0"/>
              </a:rPr>
              <a:t> and </a:t>
            </a:r>
            <a:r>
              <a:rPr lang="en-IN" sz="1600" dirty="0" err="1" smtClean="0">
                <a:solidFill>
                  <a:srgbClr val="FFC000"/>
                </a:solidFill>
                <a:latin typeface="Bahnschrift" panose="020B0502040204020203" pitchFamily="34" charset="0"/>
              </a:rPr>
              <a:t>Max_Recovered</a:t>
            </a:r>
            <a:r>
              <a:rPr lang="en-IN" sz="1600" dirty="0" smtClean="0">
                <a:solidFill>
                  <a:srgbClr val="FFC000"/>
                </a:solidFill>
                <a:latin typeface="Bahnschrift" panose="020B0502040204020203" pitchFamily="34" charset="0"/>
              </a:rPr>
              <a:t> are showcase. This SQL query facilitated the understanding of the annual situations with maximum values.</a:t>
            </a:r>
            <a:endParaRPr lang="en-IN" sz="1600" dirty="0">
              <a:solidFill>
                <a:srgbClr val="FFC000"/>
              </a:solidFill>
              <a:latin typeface="Bahnschrif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16" y="175846"/>
            <a:ext cx="11676184" cy="4703885"/>
          </a:xfrm>
          <a:prstGeom prst="rect">
            <a:avLst/>
          </a:prstGeom>
        </p:spPr>
      </p:pic>
    </p:spTree>
    <p:extLst>
      <p:ext uri="{BB962C8B-B14F-4D97-AF65-F5344CB8AC3E}">
        <p14:creationId xmlns:p14="http://schemas.microsoft.com/office/powerpoint/2010/main" val="1137056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67054" y="5249007"/>
            <a:ext cx="11764108" cy="1043352"/>
          </a:xfrm>
        </p:spPr>
        <p:txBody>
          <a:bodyPr>
            <a:normAutofit fontScale="25000" lnSpcReduction="20000"/>
          </a:bodyPr>
          <a:lstStyle/>
          <a:p>
            <a:r>
              <a:rPr lang="en-IN" sz="9600" b="1" u="sng" dirty="0" smtClean="0">
                <a:solidFill>
                  <a:srgbClr val="FFC000"/>
                </a:solidFill>
                <a:effectLst>
                  <a:outerShdw blurRad="38100" dist="38100" dir="2700000" algn="tl">
                    <a:srgbClr val="000000">
                      <a:alpha val="43137"/>
                    </a:srgbClr>
                  </a:outerShdw>
                </a:effectLst>
                <a:latin typeface="Bahnschrift" panose="020B0502040204020203" pitchFamily="34" charset="0"/>
              </a:rPr>
              <a:t>Analysis</a:t>
            </a:r>
            <a:r>
              <a:rPr lang="en-IN" sz="9600" b="1" dirty="0" smtClean="0">
                <a:solidFill>
                  <a:srgbClr val="FFC000"/>
                </a:solidFill>
                <a:effectLst>
                  <a:outerShdw blurRad="38100" dist="38100" dir="2700000" algn="tl">
                    <a:srgbClr val="000000">
                      <a:alpha val="43137"/>
                    </a:srgbClr>
                  </a:outerShdw>
                </a:effectLst>
                <a:latin typeface="Bahnschrift" panose="020B0502040204020203" pitchFamily="34" charset="0"/>
              </a:rPr>
              <a:t>:-</a:t>
            </a:r>
          </a:p>
          <a:p>
            <a:pPr marL="285750" indent="-285750">
              <a:buFont typeface="Wingdings" panose="05000000000000000000" pitchFamily="2" charset="2"/>
              <a:buChar char="Ø"/>
            </a:pPr>
            <a:r>
              <a:rPr lang="en-IN" sz="6400" dirty="0" smtClean="0">
                <a:solidFill>
                  <a:srgbClr val="FFC000"/>
                </a:solidFill>
                <a:latin typeface="Bahnschrift" panose="020B0502040204020203" pitchFamily="34" charset="0"/>
              </a:rPr>
              <a:t>It utilizes the sum function on confirmed , deaths and recovered and it gives a total number of cases which is a good measure to compare the data.</a:t>
            </a:r>
          </a:p>
          <a:p>
            <a:pPr marL="285750" indent="-285750">
              <a:buFont typeface="Wingdings" panose="05000000000000000000" pitchFamily="2" charset="2"/>
              <a:buChar char="Ø"/>
            </a:pPr>
            <a:r>
              <a:rPr lang="en-IN" sz="6400" dirty="0" smtClean="0">
                <a:solidFill>
                  <a:srgbClr val="FFC000"/>
                </a:solidFill>
                <a:latin typeface="Bahnschrift" panose="020B0502040204020203" pitchFamily="34" charset="0"/>
              </a:rPr>
              <a:t>It then group the calculation by month that is extracted from date column, then it filter out as the </a:t>
            </a:r>
            <a:r>
              <a:rPr lang="en-IN" sz="6400" dirty="0" err="1" smtClean="0">
                <a:solidFill>
                  <a:srgbClr val="FFC000"/>
                </a:solidFill>
                <a:latin typeface="Bahnschrift" panose="020B0502040204020203" pitchFamily="34" charset="0"/>
              </a:rPr>
              <a:t>Total_Confirmed</a:t>
            </a:r>
            <a:r>
              <a:rPr lang="en-IN" sz="6400" dirty="0" smtClean="0">
                <a:solidFill>
                  <a:srgbClr val="FFC000"/>
                </a:solidFill>
                <a:latin typeface="Bahnschrift" panose="020B0502040204020203" pitchFamily="34" charset="0"/>
              </a:rPr>
              <a:t> , </a:t>
            </a:r>
            <a:r>
              <a:rPr lang="en-IN" sz="6400" dirty="0" err="1" smtClean="0">
                <a:solidFill>
                  <a:srgbClr val="FFC000"/>
                </a:solidFill>
                <a:latin typeface="Bahnschrift" panose="020B0502040204020203" pitchFamily="34" charset="0"/>
              </a:rPr>
              <a:t>Total_Deaths</a:t>
            </a:r>
            <a:r>
              <a:rPr lang="en-IN" sz="6400" dirty="0" smtClean="0">
                <a:solidFill>
                  <a:srgbClr val="FFC000"/>
                </a:solidFill>
                <a:latin typeface="Bahnschrift" panose="020B0502040204020203" pitchFamily="34" charset="0"/>
              </a:rPr>
              <a:t> and   </a:t>
            </a:r>
            <a:r>
              <a:rPr lang="en-IN" sz="6400" dirty="0" err="1" smtClean="0">
                <a:solidFill>
                  <a:srgbClr val="FFC000"/>
                </a:solidFill>
                <a:latin typeface="Bahnschrift" panose="020B0502040204020203" pitchFamily="34" charset="0"/>
              </a:rPr>
              <a:t>Total_Recovered</a:t>
            </a:r>
            <a:r>
              <a:rPr lang="en-IN" sz="6400" dirty="0" smtClean="0">
                <a:solidFill>
                  <a:srgbClr val="FFC000"/>
                </a:solidFill>
                <a:latin typeface="Bahnschrift" panose="020B0502040204020203" pitchFamily="34" charset="0"/>
              </a:rPr>
              <a:t> cases . This query helps to understand the total number of cases that are present in the 18 months of sample period</a:t>
            </a:r>
            <a:r>
              <a:rPr lang="en-IN" sz="5600" dirty="0">
                <a:solidFill>
                  <a:srgbClr val="FFC000"/>
                </a:solidFill>
                <a:latin typeface="Bahnschrift" panose="020B0502040204020203" pitchFamily="34" charset="0"/>
              </a:rPr>
              <a:t> </a:t>
            </a:r>
            <a:r>
              <a:rPr lang="en-IN" sz="6400" dirty="0" smtClean="0">
                <a:solidFill>
                  <a:srgbClr val="FFC000"/>
                </a:solidFill>
                <a:latin typeface="Bahnschrift" panose="020B0502040204020203" pitchFamily="34" charset="0"/>
              </a:rPr>
              <a:t>one-by-one</a:t>
            </a:r>
            <a:r>
              <a:rPr lang="en-IN" sz="5600" dirty="0" smtClean="0">
                <a:solidFill>
                  <a:srgbClr val="FFC000"/>
                </a:solidFill>
                <a:latin typeface="Bahnschrift" panose="020B0502040204020203" pitchFamily="34" charset="0"/>
              </a:rPr>
              <a:t>.</a:t>
            </a:r>
            <a:endParaRPr lang="en-IN" sz="5600" dirty="0">
              <a:solidFill>
                <a:srgbClr val="FFC000"/>
              </a:solidFill>
              <a:latin typeface="Bahnschrif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54" y="87921"/>
            <a:ext cx="11764108" cy="4695093"/>
          </a:xfrm>
          <a:prstGeom prst="rect">
            <a:avLst/>
          </a:prstGeom>
        </p:spPr>
      </p:pic>
    </p:spTree>
    <p:extLst>
      <p:ext uri="{BB962C8B-B14F-4D97-AF65-F5344CB8AC3E}">
        <p14:creationId xmlns:p14="http://schemas.microsoft.com/office/powerpoint/2010/main" val="3544114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307731" y="5213838"/>
            <a:ext cx="11649807" cy="1345224"/>
          </a:xfrm>
        </p:spPr>
        <p:txBody>
          <a:bodyPr>
            <a:noAutofit/>
          </a:bodyPr>
          <a:lstStyle/>
          <a:p>
            <a:r>
              <a:rPr lang="en-IN" sz="2400" b="1" u="sng" dirty="0" smtClean="0">
                <a:solidFill>
                  <a:srgbClr val="FFC000"/>
                </a:solidFill>
                <a:effectLst>
                  <a:outerShdw blurRad="38100" dist="38100" dir="2700000" algn="tl">
                    <a:srgbClr val="000000">
                      <a:alpha val="43137"/>
                    </a:srgbClr>
                  </a:outerShdw>
                </a:effectLst>
                <a:latin typeface="Bahnschrift" panose="020B0502040204020203" pitchFamily="34" charset="0"/>
              </a:rPr>
              <a:t>Analysis</a:t>
            </a:r>
            <a:r>
              <a:rPr lang="en-IN" sz="1600" b="1" dirty="0" smtClean="0">
                <a:solidFill>
                  <a:srgbClr val="FFC000"/>
                </a:solidFill>
                <a:effectLst>
                  <a:outerShdw blurRad="38100" dist="38100" dir="2700000" algn="tl">
                    <a:srgbClr val="000000">
                      <a:alpha val="43137"/>
                    </a:srgbClr>
                  </a:outerShdw>
                </a:effectLst>
                <a:latin typeface="Bahnschrift" panose="020B0502040204020203" pitchFamily="34" charset="0"/>
              </a:rPr>
              <a:t>:-</a:t>
            </a:r>
          </a:p>
          <a:p>
            <a:pPr marL="285750" indent="-285750">
              <a:buFont typeface="Wingdings" panose="05000000000000000000" pitchFamily="2" charset="2"/>
              <a:buChar char="Ø"/>
            </a:pPr>
            <a:r>
              <a:rPr lang="en-IN" dirty="0" smtClean="0">
                <a:solidFill>
                  <a:srgbClr val="FFC000"/>
                </a:solidFill>
                <a:latin typeface="Bahnschrift" panose="020B0502040204020203" pitchFamily="34" charset="0"/>
              </a:rPr>
              <a:t>The </a:t>
            </a:r>
            <a:r>
              <a:rPr lang="en-IN" dirty="0" err="1" smtClean="0">
                <a:solidFill>
                  <a:srgbClr val="FFC000"/>
                </a:solidFill>
                <a:latin typeface="Bahnschrift" panose="020B0502040204020203" pitchFamily="34" charset="0"/>
              </a:rPr>
              <a:t>Total_confirmed_cases</a:t>
            </a:r>
            <a:r>
              <a:rPr lang="en-IN" dirty="0" smtClean="0">
                <a:solidFill>
                  <a:srgbClr val="FFC000"/>
                </a:solidFill>
                <a:latin typeface="Bahnschrift" panose="020B0502040204020203" pitchFamily="34" charset="0"/>
              </a:rPr>
              <a:t> result from the SQL query , which also does  statistical calculations such as average ,  variance and standard deviation . The standard deviation is computed using  the SQRT  function . We remove the </a:t>
            </a:r>
            <a:r>
              <a:rPr lang="en-IN" dirty="0" err="1" smtClean="0">
                <a:solidFill>
                  <a:srgbClr val="FFC000"/>
                </a:solidFill>
                <a:latin typeface="Bahnschrift" panose="020B0502040204020203" pitchFamily="34" charset="0"/>
              </a:rPr>
              <a:t>Avg_confirmed_cases</a:t>
            </a:r>
            <a:r>
              <a:rPr lang="en-IN" dirty="0" smtClean="0">
                <a:solidFill>
                  <a:srgbClr val="FFC000"/>
                </a:solidFill>
                <a:latin typeface="Bahnschrift" panose="020B0502040204020203" pitchFamily="34" charset="0"/>
              </a:rPr>
              <a:t> , </a:t>
            </a:r>
            <a:r>
              <a:rPr lang="en-IN" dirty="0" err="1" smtClean="0">
                <a:solidFill>
                  <a:srgbClr val="FFC000"/>
                </a:solidFill>
                <a:latin typeface="Bahnschrift" panose="020B0502040204020203" pitchFamily="34" charset="0"/>
              </a:rPr>
              <a:t>Confirmed_cases_variance</a:t>
            </a:r>
            <a:r>
              <a:rPr lang="en-IN" dirty="0" smtClean="0">
                <a:solidFill>
                  <a:srgbClr val="FFC000"/>
                </a:solidFill>
                <a:latin typeface="Bahnschrift" panose="020B0502040204020203" pitchFamily="34" charset="0"/>
              </a:rPr>
              <a:t> and </a:t>
            </a:r>
            <a:r>
              <a:rPr lang="en-IN" dirty="0" err="1" smtClean="0">
                <a:solidFill>
                  <a:srgbClr val="FFC000"/>
                </a:solidFill>
                <a:latin typeface="Bahnschrift" panose="020B0502040204020203" pitchFamily="34" charset="0"/>
              </a:rPr>
              <a:t>confirmed_cases_stdev</a:t>
            </a:r>
            <a:r>
              <a:rPr lang="en-IN" dirty="0" smtClean="0">
                <a:solidFill>
                  <a:srgbClr val="FFC000"/>
                </a:solidFill>
                <a:latin typeface="Bahnschrift" panose="020B0502040204020203" pitchFamily="34" charset="0"/>
              </a:rPr>
              <a:t> from the </a:t>
            </a:r>
            <a:r>
              <a:rPr lang="en-IN" dirty="0" err="1" smtClean="0">
                <a:solidFill>
                  <a:srgbClr val="FFC000"/>
                </a:solidFill>
                <a:latin typeface="Bahnschrift" panose="020B0502040204020203" pitchFamily="34" charset="0"/>
              </a:rPr>
              <a:t>corona_virus_dataset</a:t>
            </a:r>
            <a:r>
              <a:rPr lang="en-IN" dirty="0" smtClean="0">
                <a:solidFill>
                  <a:srgbClr val="FFC000"/>
                </a:solidFill>
                <a:latin typeface="Bahnschrift" panose="020B0502040204020203" pitchFamily="34" charset="0"/>
              </a:rPr>
              <a:t> as a result of this function. This given a clear understanding about the confirmed cases.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731" y="167463"/>
            <a:ext cx="11526460" cy="4703475"/>
          </a:xfrm>
          <a:prstGeom prst="rect">
            <a:avLst/>
          </a:prstGeom>
        </p:spPr>
      </p:pic>
    </p:spTree>
    <p:extLst>
      <p:ext uri="{BB962C8B-B14F-4D97-AF65-F5344CB8AC3E}">
        <p14:creationId xmlns:p14="http://schemas.microsoft.com/office/powerpoint/2010/main" val="42255711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327003" y="5143500"/>
            <a:ext cx="11577782" cy="1535722"/>
          </a:xfrm>
        </p:spPr>
        <p:txBody>
          <a:bodyPr>
            <a:noAutofit/>
          </a:bodyPr>
          <a:lstStyle/>
          <a:p>
            <a:r>
              <a:rPr lang="en-IN" sz="2400" b="1" u="sng" dirty="0" smtClean="0">
                <a:solidFill>
                  <a:srgbClr val="FFC000"/>
                </a:solidFill>
                <a:effectLst>
                  <a:outerShdw blurRad="38100" dist="38100" dir="2700000" algn="tl">
                    <a:srgbClr val="000000">
                      <a:alpha val="43137"/>
                    </a:srgbClr>
                  </a:outerShdw>
                </a:effectLst>
                <a:latin typeface="Bahnschrift" panose="020B0502040204020203" pitchFamily="34" charset="0"/>
              </a:rPr>
              <a:t>Analysis</a:t>
            </a:r>
            <a:r>
              <a:rPr lang="en-IN" sz="1600" b="1" dirty="0" smtClean="0">
                <a:solidFill>
                  <a:srgbClr val="FFC000"/>
                </a:solidFill>
                <a:effectLst>
                  <a:outerShdw blurRad="38100" dist="38100" dir="2700000" algn="tl">
                    <a:srgbClr val="000000">
                      <a:alpha val="43137"/>
                    </a:srgbClr>
                  </a:outerShdw>
                </a:effectLst>
                <a:latin typeface="Bahnschrift" panose="020B0502040204020203" pitchFamily="34" charset="0"/>
              </a:rPr>
              <a:t>:-</a:t>
            </a:r>
          </a:p>
          <a:p>
            <a:pPr marL="285750" indent="-285750">
              <a:buFont typeface="Wingdings" panose="05000000000000000000" pitchFamily="2" charset="2"/>
              <a:buChar char="Ø"/>
            </a:pPr>
            <a:r>
              <a:rPr lang="en-IN" sz="1600" dirty="0" smtClean="0">
                <a:solidFill>
                  <a:srgbClr val="FFC000"/>
                </a:solidFill>
                <a:latin typeface="Bahnschrift" panose="020B0502040204020203" pitchFamily="34" charset="0"/>
              </a:rPr>
              <a:t>By using the SUM() , AVG() , VARAINCE() and SQRT() function in the SQL query it will generate a quick overview of the deaths cases in the </a:t>
            </a:r>
            <a:r>
              <a:rPr lang="en-IN" sz="1600" dirty="0" err="1" smtClean="0">
                <a:solidFill>
                  <a:srgbClr val="FFC000"/>
                </a:solidFill>
                <a:latin typeface="Bahnschrift" panose="020B0502040204020203" pitchFamily="34" charset="0"/>
              </a:rPr>
              <a:t>corona_virus_dataset</a:t>
            </a:r>
            <a:r>
              <a:rPr lang="en-IN" sz="1600" dirty="0" smtClean="0">
                <a:solidFill>
                  <a:srgbClr val="FFC000"/>
                </a:solidFill>
                <a:latin typeface="Bahnschrift" panose="020B0502040204020203" pitchFamily="34" charset="0"/>
              </a:rPr>
              <a:t> table.</a:t>
            </a:r>
          </a:p>
          <a:p>
            <a:pPr marL="285750" indent="-285750">
              <a:buFont typeface="Wingdings" panose="05000000000000000000" pitchFamily="2" charset="2"/>
              <a:buChar char="Ø"/>
            </a:pPr>
            <a:r>
              <a:rPr lang="en-IN" sz="1600" dirty="0" smtClean="0">
                <a:solidFill>
                  <a:srgbClr val="FFC000"/>
                </a:solidFill>
                <a:latin typeface="Bahnschrift" panose="020B0502040204020203" pitchFamily="34" charset="0"/>
              </a:rPr>
              <a:t>The results are group by month , then </a:t>
            </a:r>
            <a:r>
              <a:rPr lang="en-IN" sz="1600" dirty="0" err="1" smtClean="0">
                <a:solidFill>
                  <a:srgbClr val="FFC000"/>
                </a:solidFill>
                <a:latin typeface="Bahnschrift" panose="020B0502040204020203" pitchFamily="34" charset="0"/>
              </a:rPr>
              <a:t>Total_confirmed_death_cases</a:t>
            </a:r>
            <a:r>
              <a:rPr lang="en-IN" sz="1600" dirty="0" smtClean="0">
                <a:solidFill>
                  <a:srgbClr val="FFC000"/>
                </a:solidFill>
                <a:latin typeface="Bahnschrift" panose="020B0502040204020203" pitchFamily="34" charset="0"/>
              </a:rPr>
              <a:t>  ,  </a:t>
            </a:r>
            <a:r>
              <a:rPr lang="en-IN" sz="1600" dirty="0" err="1" smtClean="0">
                <a:solidFill>
                  <a:srgbClr val="FFC000"/>
                </a:solidFill>
                <a:latin typeface="Bahnschrift" panose="020B0502040204020203" pitchFamily="34" charset="0"/>
              </a:rPr>
              <a:t>avg_deaths_cases</a:t>
            </a:r>
            <a:r>
              <a:rPr lang="en-IN" sz="1600" dirty="0" smtClean="0">
                <a:solidFill>
                  <a:srgbClr val="FFC000"/>
                </a:solidFill>
                <a:latin typeface="Bahnschrift" panose="020B0502040204020203" pitchFamily="34" charset="0"/>
              </a:rPr>
              <a:t> , </a:t>
            </a:r>
            <a:r>
              <a:rPr lang="en-IN" sz="1600" dirty="0" err="1" smtClean="0">
                <a:solidFill>
                  <a:srgbClr val="FFC000"/>
                </a:solidFill>
                <a:latin typeface="Bahnschrift" panose="020B0502040204020203" pitchFamily="34" charset="0"/>
              </a:rPr>
              <a:t>Deaths_cases_variance</a:t>
            </a:r>
            <a:r>
              <a:rPr lang="en-IN" sz="1600" dirty="0" smtClean="0">
                <a:solidFill>
                  <a:srgbClr val="FFC000"/>
                </a:solidFill>
                <a:latin typeface="Bahnschrift" panose="020B0502040204020203" pitchFamily="34" charset="0"/>
              </a:rPr>
              <a:t> and the </a:t>
            </a:r>
            <a:r>
              <a:rPr lang="en-IN" sz="1600" dirty="0" err="1" smtClean="0">
                <a:solidFill>
                  <a:srgbClr val="FFC000"/>
                </a:solidFill>
                <a:latin typeface="Bahnschrift" panose="020B0502040204020203" pitchFamily="34" charset="0"/>
              </a:rPr>
              <a:t>deaths_cases_Stdev</a:t>
            </a:r>
            <a:r>
              <a:rPr lang="en-IN" sz="1600" dirty="0" smtClean="0">
                <a:solidFill>
                  <a:srgbClr val="FFC000"/>
                </a:solidFill>
                <a:latin typeface="Bahnschrift" panose="020B0502040204020203" pitchFamily="34" charset="0"/>
              </a:rPr>
              <a:t> will be filtered out. This SQL query will help to understand the deaths cases that are occurred in the 18 months of sample period.</a:t>
            </a:r>
            <a:endParaRPr lang="en-IN" sz="1600" dirty="0">
              <a:solidFill>
                <a:srgbClr val="FFC000"/>
              </a:solidFill>
              <a:latin typeface="Bahnschrif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562" y="205601"/>
            <a:ext cx="11508621" cy="4700507"/>
          </a:xfrm>
          <a:prstGeom prst="rect">
            <a:avLst/>
          </a:prstGeom>
        </p:spPr>
      </p:pic>
    </p:spTree>
    <p:extLst>
      <p:ext uri="{BB962C8B-B14F-4D97-AF65-F5344CB8AC3E}">
        <p14:creationId xmlns:p14="http://schemas.microsoft.com/office/powerpoint/2010/main" val="35800912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246185" y="5460021"/>
            <a:ext cx="11465168" cy="1134209"/>
          </a:xfrm>
        </p:spPr>
        <p:txBody>
          <a:bodyPr>
            <a:normAutofit fontScale="25000" lnSpcReduction="20000"/>
          </a:bodyPr>
          <a:lstStyle/>
          <a:p>
            <a:r>
              <a:rPr lang="en-IN" sz="9600" b="1" u="sng" dirty="0" smtClean="0">
                <a:solidFill>
                  <a:srgbClr val="FFC000"/>
                </a:solidFill>
                <a:effectLst>
                  <a:outerShdw blurRad="38100" dist="38100" dir="2700000" algn="tl">
                    <a:srgbClr val="000000">
                      <a:alpha val="43137"/>
                    </a:srgbClr>
                  </a:outerShdw>
                </a:effectLst>
                <a:latin typeface="Bahnschrift" panose="020B0502040204020203" pitchFamily="34" charset="0"/>
              </a:rPr>
              <a:t>Analysis</a:t>
            </a:r>
            <a:r>
              <a:rPr lang="en-IN" sz="9600" b="1" dirty="0" smtClean="0">
                <a:solidFill>
                  <a:srgbClr val="FFC000"/>
                </a:solidFill>
                <a:effectLst>
                  <a:outerShdw blurRad="38100" dist="38100" dir="2700000" algn="tl">
                    <a:srgbClr val="000000">
                      <a:alpha val="43137"/>
                    </a:srgbClr>
                  </a:outerShdw>
                </a:effectLst>
                <a:latin typeface="Bahnschrift" panose="020B0502040204020203" pitchFamily="34" charset="0"/>
              </a:rPr>
              <a:t>:-</a:t>
            </a:r>
          </a:p>
          <a:p>
            <a:pPr marL="457200" indent="-457200">
              <a:buFont typeface="Wingdings" panose="05000000000000000000" pitchFamily="2" charset="2"/>
              <a:buChar char="Ø"/>
            </a:pPr>
            <a:r>
              <a:rPr lang="en-IN" sz="7200" dirty="0">
                <a:solidFill>
                  <a:srgbClr val="FFC000"/>
                </a:solidFill>
                <a:latin typeface="Bahnschrift" panose="020B0502040204020203" pitchFamily="34" charset="0"/>
              </a:rPr>
              <a:t>The </a:t>
            </a:r>
            <a:r>
              <a:rPr lang="en-IN" sz="7200" dirty="0" err="1" smtClean="0">
                <a:solidFill>
                  <a:srgbClr val="FFC000"/>
                </a:solidFill>
                <a:latin typeface="Bahnschrift" panose="020B0502040204020203" pitchFamily="34" charset="0"/>
              </a:rPr>
              <a:t>Total_confirmed_Recovered_cases</a:t>
            </a:r>
            <a:r>
              <a:rPr lang="en-IN" sz="7200" dirty="0" smtClean="0">
                <a:solidFill>
                  <a:srgbClr val="FFC000"/>
                </a:solidFill>
                <a:latin typeface="Bahnschrift" panose="020B0502040204020203" pitchFamily="34" charset="0"/>
              </a:rPr>
              <a:t> </a:t>
            </a:r>
            <a:r>
              <a:rPr lang="en-IN" sz="7200" dirty="0">
                <a:solidFill>
                  <a:srgbClr val="FFC000"/>
                </a:solidFill>
                <a:latin typeface="Bahnschrift" panose="020B0502040204020203" pitchFamily="34" charset="0"/>
              </a:rPr>
              <a:t>result from the SQL query , which also does  statistical calculations such as average ,  variance and standard deviation . The standard deviation is computed using  the SQRT  function . We remove the </a:t>
            </a:r>
            <a:r>
              <a:rPr lang="en-IN" sz="7200" dirty="0" err="1" smtClean="0">
                <a:solidFill>
                  <a:srgbClr val="FFC000"/>
                </a:solidFill>
                <a:latin typeface="Bahnschrift" panose="020B0502040204020203" pitchFamily="34" charset="0"/>
              </a:rPr>
              <a:t>Avg_Recovered_cases</a:t>
            </a:r>
            <a:r>
              <a:rPr lang="en-IN" sz="7200" dirty="0" smtClean="0">
                <a:solidFill>
                  <a:srgbClr val="FFC000"/>
                </a:solidFill>
                <a:latin typeface="Bahnschrift" panose="020B0502040204020203" pitchFamily="34" charset="0"/>
              </a:rPr>
              <a:t> </a:t>
            </a:r>
            <a:r>
              <a:rPr lang="en-IN" sz="7200" dirty="0">
                <a:solidFill>
                  <a:srgbClr val="FFC000"/>
                </a:solidFill>
                <a:latin typeface="Bahnschrift" panose="020B0502040204020203" pitchFamily="34" charset="0"/>
              </a:rPr>
              <a:t>, </a:t>
            </a:r>
            <a:r>
              <a:rPr lang="en-IN" sz="7200" dirty="0" err="1" smtClean="0">
                <a:solidFill>
                  <a:srgbClr val="FFC000"/>
                </a:solidFill>
                <a:latin typeface="Bahnschrift" panose="020B0502040204020203" pitchFamily="34" charset="0"/>
              </a:rPr>
              <a:t>Recovered_cases_variance</a:t>
            </a:r>
            <a:r>
              <a:rPr lang="en-IN" sz="7200" dirty="0" smtClean="0">
                <a:solidFill>
                  <a:srgbClr val="FFC000"/>
                </a:solidFill>
                <a:latin typeface="Bahnschrift" panose="020B0502040204020203" pitchFamily="34" charset="0"/>
              </a:rPr>
              <a:t> </a:t>
            </a:r>
            <a:r>
              <a:rPr lang="en-IN" sz="7200" dirty="0">
                <a:solidFill>
                  <a:srgbClr val="FFC000"/>
                </a:solidFill>
                <a:latin typeface="Bahnschrift" panose="020B0502040204020203" pitchFamily="34" charset="0"/>
              </a:rPr>
              <a:t>and </a:t>
            </a:r>
            <a:r>
              <a:rPr lang="en-IN" sz="7200" dirty="0" err="1" smtClean="0">
                <a:solidFill>
                  <a:srgbClr val="FFC000"/>
                </a:solidFill>
                <a:latin typeface="Bahnschrift" panose="020B0502040204020203" pitchFamily="34" charset="0"/>
              </a:rPr>
              <a:t>Recovered_cases_stdev</a:t>
            </a:r>
            <a:r>
              <a:rPr lang="en-IN" sz="7200" dirty="0" smtClean="0">
                <a:solidFill>
                  <a:srgbClr val="FFC000"/>
                </a:solidFill>
                <a:latin typeface="Bahnschrift" panose="020B0502040204020203" pitchFamily="34" charset="0"/>
              </a:rPr>
              <a:t> </a:t>
            </a:r>
            <a:r>
              <a:rPr lang="en-IN" sz="7200" dirty="0">
                <a:solidFill>
                  <a:srgbClr val="FFC000"/>
                </a:solidFill>
                <a:latin typeface="Bahnschrift" panose="020B0502040204020203" pitchFamily="34" charset="0"/>
              </a:rPr>
              <a:t>from the </a:t>
            </a:r>
            <a:r>
              <a:rPr lang="en-IN" sz="7200" dirty="0" err="1">
                <a:solidFill>
                  <a:srgbClr val="FFC000"/>
                </a:solidFill>
                <a:latin typeface="Bahnschrift" panose="020B0502040204020203" pitchFamily="34" charset="0"/>
              </a:rPr>
              <a:t>corona_virus_dataset</a:t>
            </a:r>
            <a:r>
              <a:rPr lang="en-IN" sz="7200" dirty="0">
                <a:solidFill>
                  <a:srgbClr val="FFC000"/>
                </a:solidFill>
                <a:latin typeface="Bahnschrift" panose="020B0502040204020203" pitchFamily="34" charset="0"/>
              </a:rPr>
              <a:t> as a result of this function. This given a clear understanding about the </a:t>
            </a:r>
            <a:r>
              <a:rPr lang="en-IN" sz="7200" dirty="0" smtClean="0">
                <a:solidFill>
                  <a:srgbClr val="FFC000"/>
                </a:solidFill>
                <a:latin typeface="Bahnschrift" panose="020B0502040204020203" pitchFamily="34" charset="0"/>
              </a:rPr>
              <a:t>recovered </a:t>
            </a:r>
            <a:r>
              <a:rPr lang="en-IN" sz="7200" dirty="0">
                <a:solidFill>
                  <a:srgbClr val="FFC000"/>
                </a:solidFill>
                <a:latin typeface="Bahnschrift" panose="020B0502040204020203" pitchFamily="34" charset="0"/>
              </a:rPr>
              <a:t>cases.</a:t>
            </a:r>
          </a:p>
          <a:p>
            <a:endParaRPr lang="en-IN" b="1" dirty="0" smtClean="0">
              <a:solidFill>
                <a:srgbClr val="FFC000"/>
              </a:solidFill>
              <a:effectLst>
                <a:outerShdw blurRad="38100" dist="38100" dir="2700000" algn="tl">
                  <a:srgbClr val="000000">
                    <a:alpha val="43137"/>
                  </a:srgbClr>
                </a:outerShdw>
              </a:effectLst>
              <a:latin typeface="Bahnschrift" panose="020B0502040204020203" pitchFamily="34" charset="0"/>
            </a:endParaRPr>
          </a:p>
          <a:p>
            <a:pPr marL="285750" indent="-285750">
              <a:buFont typeface="Wingdings" panose="05000000000000000000" pitchFamily="2" charset="2"/>
              <a:buChar char="Ø"/>
            </a:pPr>
            <a:endParaRPr lang="en-IN" dirty="0" smtClean="0"/>
          </a:p>
          <a:p>
            <a:pPr marL="285750" indent="-285750">
              <a:buFont typeface="Wingdings" panose="05000000000000000000" pitchFamily="2" charset="2"/>
              <a:buChar char="Ø"/>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185" y="175847"/>
            <a:ext cx="11676183" cy="4624754"/>
          </a:xfrm>
          <a:prstGeom prst="rect">
            <a:avLst/>
          </a:prstGeom>
        </p:spPr>
      </p:pic>
    </p:spTree>
    <p:extLst>
      <p:ext uri="{BB962C8B-B14F-4D97-AF65-F5344CB8AC3E}">
        <p14:creationId xmlns:p14="http://schemas.microsoft.com/office/powerpoint/2010/main" val="21615921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318051" y="5178670"/>
            <a:ext cx="11542643" cy="1283676"/>
          </a:xfrm>
        </p:spPr>
        <p:txBody>
          <a:bodyPr>
            <a:normAutofit fontScale="85000" lnSpcReduction="10000"/>
          </a:bodyPr>
          <a:lstStyle/>
          <a:p>
            <a:r>
              <a:rPr lang="en-IN" sz="2800" b="1" u="sng" dirty="0" smtClean="0">
                <a:solidFill>
                  <a:srgbClr val="FFC000"/>
                </a:solidFill>
                <a:effectLst>
                  <a:outerShdw blurRad="38100" dist="38100" dir="2700000" algn="tl">
                    <a:srgbClr val="000000">
                      <a:alpha val="43137"/>
                    </a:srgbClr>
                  </a:outerShdw>
                </a:effectLst>
                <a:latin typeface="Bahnschrift" panose="020B0502040204020203" pitchFamily="34" charset="0"/>
              </a:rPr>
              <a:t>Analysis</a:t>
            </a:r>
            <a:r>
              <a:rPr lang="en-IN" sz="2800" b="1" dirty="0" smtClean="0">
                <a:solidFill>
                  <a:srgbClr val="FFC000"/>
                </a:solidFill>
                <a:effectLst>
                  <a:outerShdw blurRad="38100" dist="38100" dir="2700000" algn="tl">
                    <a:srgbClr val="000000">
                      <a:alpha val="43137"/>
                    </a:srgbClr>
                  </a:outerShdw>
                </a:effectLst>
                <a:latin typeface="Bahnschrift" panose="020B0502040204020203" pitchFamily="34" charset="0"/>
              </a:rPr>
              <a:t>:-</a:t>
            </a:r>
          </a:p>
          <a:p>
            <a:pPr marL="285750" indent="-285750">
              <a:buFont typeface="Wingdings" panose="05000000000000000000" pitchFamily="2" charset="2"/>
              <a:buChar char="Ø"/>
            </a:pPr>
            <a:r>
              <a:rPr lang="en-IN" sz="1900" dirty="0" smtClean="0">
                <a:solidFill>
                  <a:srgbClr val="FFC000"/>
                </a:solidFill>
                <a:latin typeface="Bahnschrift" panose="020B0502040204020203" pitchFamily="34" charset="0"/>
              </a:rPr>
              <a:t>It displays the country with highest number of  confirmed cases in the </a:t>
            </a:r>
            <a:r>
              <a:rPr lang="en-IN" sz="1900" dirty="0" err="1" smtClean="0">
                <a:solidFill>
                  <a:srgbClr val="FFC000"/>
                </a:solidFill>
                <a:latin typeface="Bahnschrift" panose="020B0502040204020203" pitchFamily="34" charset="0"/>
              </a:rPr>
              <a:t>corona_virus_dataset</a:t>
            </a:r>
            <a:r>
              <a:rPr lang="en-IN" sz="1900" dirty="0" smtClean="0">
                <a:solidFill>
                  <a:srgbClr val="FFC000"/>
                </a:solidFill>
                <a:latin typeface="Bahnschrift" panose="020B0502040204020203" pitchFamily="34" charset="0"/>
              </a:rPr>
              <a:t> table. The table has </a:t>
            </a:r>
            <a:r>
              <a:rPr lang="en-IN" sz="1900" dirty="0" err="1" smtClean="0">
                <a:solidFill>
                  <a:srgbClr val="FFC000"/>
                </a:solidFill>
                <a:latin typeface="Bahnschrift" panose="020B0502040204020203" pitchFamily="34" charset="0"/>
              </a:rPr>
              <a:t>has</a:t>
            </a:r>
            <a:r>
              <a:rPr lang="en-IN" sz="1900" dirty="0" smtClean="0">
                <a:solidFill>
                  <a:srgbClr val="FFC000"/>
                </a:solidFill>
                <a:latin typeface="Bahnschrift" panose="020B0502040204020203" pitchFamily="34" charset="0"/>
              </a:rPr>
              <a:t> been arranged in descending order by confirmed column , and a limit of one has been applied to view only the first record of each verified column . Now, it shows Turkey as the country having the most confirmed cases of coronavirus.</a:t>
            </a:r>
            <a:endParaRPr lang="en-IN" sz="1900" dirty="0">
              <a:solidFill>
                <a:srgbClr val="FFC000"/>
              </a:solidFill>
              <a:latin typeface="Bahnschrif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52" y="251791"/>
            <a:ext cx="11542643" cy="4770783"/>
          </a:xfrm>
          <a:prstGeom prst="rect">
            <a:avLst/>
          </a:prstGeom>
        </p:spPr>
      </p:pic>
    </p:spTree>
    <p:extLst>
      <p:ext uri="{BB962C8B-B14F-4D97-AF65-F5344CB8AC3E}">
        <p14:creationId xmlns:p14="http://schemas.microsoft.com/office/powerpoint/2010/main" val="31881828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half" idx="2"/>
          </p:nvPr>
        </p:nvSpPr>
        <p:spPr>
          <a:xfrm>
            <a:off x="298937" y="5095953"/>
            <a:ext cx="11559687" cy="1407423"/>
          </a:xfrm>
        </p:spPr>
        <p:txBody>
          <a:bodyPr>
            <a:noAutofit/>
          </a:bodyPr>
          <a:lstStyle/>
          <a:p>
            <a:r>
              <a:rPr lang="en-IN" sz="2400" b="1" u="sng" dirty="0" smtClean="0">
                <a:solidFill>
                  <a:srgbClr val="FFC000"/>
                </a:solidFill>
                <a:effectLst>
                  <a:outerShdw blurRad="38100" dist="38100" dir="2700000" algn="tl">
                    <a:srgbClr val="000000">
                      <a:alpha val="43137"/>
                    </a:srgbClr>
                  </a:outerShdw>
                </a:effectLst>
                <a:latin typeface="Bahnschrift" panose="020B0502040204020203" pitchFamily="34" charset="0"/>
              </a:rPr>
              <a:t>Analysis</a:t>
            </a:r>
            <a:r>
              <a:rPr lang="en-IN" sz="2400" b="1" dirty="0" smtClean="0">
                <a:solidFill>
                  <a:srgbClr val="FFC000"/>
                </a:solidFill>
                <a:effectLst>
                  <a:outerShdw blurRad="38100" dist="38100" dir="2700000" algn="tl">
                    <a:srgbClr val="000000">
                      <a:alpha val="43137"/>
                    </a:srgbClr>
                  </a:outerShdw>
                </a:effectLst>
                <a:latin typeface="Bahnschrift" panose="020B0502040204020203" pitchFamily="34" charset="0"/>
              </a:rPr>
              <a:t>:-</a:t>
            </a:r>
          </a:p>
          <a:p>
            <a:pPr marL="285750" indent="-285750">
              <a:buFont typeface="Wingdings" panose="05000000000000000000" pitchFamily="2" charset="2"/>
              <a:buChar char="Ø"/>
            </a:pPr>
            <a:r>
              <a:rPr lang="en-IN" dirty="0" smtClean="0">
                <a:solidFill>
                  <a:srgbClr val="FFC000"/>
                </a:solidFill>
                <a:latin typeface="Bahnschrift" panose="020B0502040204020203" pitchFamily="34" charset="0"/>
              </a:rPr>
              <a:t>In the </a:t>
            </a:r>
            <a:r>
              <a:rPr lang="en-IN" dirty="0" err="1" smtClean="0">
                <a:solidFill>
                  <a:srgbClr val="FFC000"/>
                </a:solidFill>
                <a:latin typeface="Bahnschrift" panose="020B0502040204020203" pitchFamily="34" charset="0"/>
              </a:rPr>
              <a:t>corona_virus_dataset</a:t>
            </a:r>
            <a:r>
              <a:rPr lang="en-IN" dirty="0" smtClean="0">
                <a:solidFill>
                  <a:srgbClr val="FFC000"/>
                </a:solidFill>
                <a:latin typeface="Bahnschrift" panose="020B0502040204020203" pitchFamily="34" charset="0"/>
              </a:rPr>
              <a:t> table , it will </a:t>
            </a:r>
            <a:r>
              <a:rPr lang="en-IN" dirty="0" err="1" smtClean="0">
                <a:solidFill>
                  <a:srgbClr val="FFC000"/>
                </a:solidFill>
                <a:latin typeface="Bahnschrift" panose="020B0502040204020203" pitchFamily="34" charset="0"/>
              </a:rPr>
              <a:t>diplay</a:t>
            </a:r>
            <a:r>
              <a:rPr lang="en-IN" dirty="0" smtClean="0">
                <a:solidFill>
                  <a:srgbClr val="FFC000"/>
                </a:solidFill>
                <a:latin typeface="Bahnschrift" panose="020B0502040204020203" pitchFamily="34" charset="0"/>
              </a:rPr>
              <a:t> the country with the lowest number of deaths cases . The table has been arranged in descending order by the death column , and the limit of one has been applied to view only the first verified record in the death column . Now , it shows Afghanistan as the country that have lowest number of death cases.</a:t>
            </a:r>
            <a:endParaRPr lang="en-IN" dirty="0">
              <a:solidFill>
                <a:srgbClr val="FFC000"/>
              </a:solidFill>
              <a:latin typeface="Bahnschrif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938" y="264423"/>
            <a:ext cx="11559687" cy="4572620"/>
          </a:xfrm>
          <a:prstGeom prst="rect">
            <a:avLst/>
          </a:prstGeom>
        </p:spPr>
      </p:pic>
    </p:spTree>
    <p:extLst>
      <p:ext uri="{BB962C8B-B14F-4D97-AF65-F5344CB8AC3E}">
        <p14:creationId xmlns:p14="http://schemas.microsoft.com/office/powerpoint/2010/main" val="1366616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2000"/>
            <a:lum/>
          </a:blip>
          <a:srcRect/>
          <a:stretch>
            <a:fillRect t="-1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74D3-6B10-409E-9110-EEBEAA7E38C0}"/>
              </a:ext>
            </a:extLst>
          </p:cNvPr>
          <p:cNvSpPr>
            <a:spLocks noGrp="1"/>
          </p:cNvSpPr>
          <p:nvPr>
            <p:ph type="title"/>
          </p:nvPr>
        </p:nvSpPr>
        <p:spPr>
          <a:xfrm>
            <a:off x="412543" y="223017"/>
            <a:ext cx="10626932" cy="1641986"/>
          </a:xfrm>
        </p:spPr>
        <p:txBody>
          <a:bodyPr>
            <a:normAutofit/>
          </a:bodyPr>
          <a:lstStyle/>
          <a:p>
            <a:pPr algn="ctr"/>
            <a:r>
              <a:rPr lang="en-US" sz="6000" b="1" dirty="0" smtClean="0">
                <a:solidFill>
                  <a:schemeClr val="bg1">
                    <a:lumMod val="95000"/>
                    <a:lumOff val="5000"/>
                  </a:schemeClr>
                </a:solidFill>
                <a:effectLst>
                  <a:outerShdw blurRad="38100" dist="38100" dir="2700000" algn="tl">
                    <a:srgbClr val="000000">
                      <a:alpha val="43137"/>
                    </a:srgbClr>
                  </a:outerShdw>
                </a:effectLst>
                <a:latin typeface="Algerian" panose="04020705040A02060702" pitchFamily="82" charset="0"/>
              </a:rPr>
              <a:t>CONTENT</a:t>
            </a:r>
            <a:endParaRPr lang="en-US" sz="6000" b="1" dirty="0">
              <a:solidFill>
                <a:schemeClr val="bg1">
                  <a:lumMod val="95000"/>
                  <a:lumOff val="5000"/>
                </a:schemeClr>
              </a:solidFill>
              <a:effectLst>
                <a:outerShdw blurRad="38100" dist="38100" dir="2700000" algn="tl">
                  <a:srgbClr val="000000">
                    <a:alpha val="43137"/>
                  </a:srgbClr>
                </a:outerShdw>
              </a:effectLst>
              <a:latin typeface="Algerian" panose="04020705040A02060702" pitchFamily="82"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69715462"/>
              </p:ext>
            </p:extLst>
          </p:nvPr>
        </p:nvGraphicFramePr>
        <p:xfrm>
          <a:off x="2650300" y="2030147"/>
          <a:ext cx="6151418" cy="768626"/>
        </p:xfrm>
        <a:graphic>
          <a:graphicData uri="http://schemas.openxmlformats.org/drawingml/2006/table">
            <a:tbl>
              <a:tblPr/>
              <a:tblGrid>
                <a:gridCol w="6151418">
                  <a:extLst>
                    <a:ext uri="{9D8B030D-6E8A-4147-A177-3AD203B41FA5}">
                      <a16:colId xmlns:a16="http://schemas.microsoft.com/office/drawing/2014/main" val="4160251109"/>
                    </a:ext>
                  </a:extLst>
                </a:gridCol>
              </a:tblGrid>
              <a:tr h="768626">
                <a:tc>
                  <a:txBody>
                    <a:bodyPr/>
                    <a:lstStyle/>
                    <a:p>
                      <a:pPr algn="ctr"/>
                      <a:r>
                        <a:rPr lang="en-IN" sz="4000" dirty="0" smtClean="0">
                          <a:solidFill>
                            <a:schemeClr val="accent4">
                              <a:lumMod val="20000"/>
                              <a:lumOff val="80000"/>
                            </a:schemeClr>
                          </a:solidFill>
                          <a:latin typeface="Bahnschrift" panose="020B0502040204020203" pitchFamily="34" charset="0"/>
                        </a:rPr>
                        <a:t>Project</a:t>
                      </a:r>
                      <a:r>
                        <a:rPr lang="en-IN" sz="4000" baseline="0" dirty="0" smtClean="0">
                          <a:solidFill>
                            <a:schemeClr val="accent4">
                              <a:lumMod val="20000"/>
                              <a:lumOff val="80000"/>
                            </a:schemeClr>
                          </a:solidFill>
                          <a:latin typeface="Bahnschrift" panose="020B0502040204020203" pitchFamily="34" charset="0"/>
                        </a:rPr>
                        <a:t> Overview</a:t>
                      </a:r>
                      <a:endParaRPr lang="en-IN" sz="4000" dirty="0">
                        <a:solidFill>
                          <a:schemeClr val="accent4">
                            <a:lumMod val="20000"/>
                            <a:lumOff val="80000"/>
                          </a:schemeClr>
                        </a:solidFill>
                        <a:latin typeface="Bahnschrift" panose="020B0502040204020203"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extLst>
                  <a:ext uri="{0D108BD9-81ED-4DB2-BD59-A6C34878D82A}">
                    <a16:rowId xmlns:a16="http://schemas.microsoft.com/office/drawing/2014/main" val="555196056"/>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483804404"/>
              </p:ext>
            </p:extLst>
          </p:nvPr>
        </p:nvGraphicFramePr>
        <p:xfrm>
          <a:off x="2650300" y="5235813"/>
          <a:ext cx="6151418" cy="701040"/>
        </p:xfrm>
        <a:graphic>
          <a:graphicData uri="http://schemas.openxmlformats.org/drawingml/2006/table">
            <a:tbl>
              <a:tblPr/>
              <a:tblGrid>
                <a:gridCol w="6151418">
                  <a:extLst>
                    <a:ext uri="{9D8B030D-6E8A-4147-A177-3AD203B41FA5}">
                      <a16:colId xmlns:a16="http://schemas.microsoft.com/office/drawing/2014/main" val="191902216"/>
                    </a:ext>
                  </a:extLst>
                </a:gridCol>
              </a:tblGrid>
              <a:tr h="612614">
                <a:tc>
                  <a:txBody>
                    <a:bodyPr/>
                    <a:lstStyle/>
                    <a:p>
                      <a:pPr algn="ctr"/>
                      <a:r>
                        <a:rPr lang="en-IN" sz="4000" dirty="0" smtClean="0">
                          <a:solidFill>
                            <a:schemeClr val="accent4">
                              <a:lumMod val="20000"/>
                              <a:lumOff val="80000"/>
                            </a:schemeClr>
                          </a:solidFill>
                          <a:latin typeface="Bahnschrift" panose="020B0502040204020203" pitchFamily="34" charset="0"/>
                        </a:rPr>
                        <a:t>Summary</a:t>
                      </a:r>
                      <a:endParaRPr lang="en-IN" sz="4000" dirty="0">
                        <a:solidFill>
                          <a:schemeClr val="accent4">
                            <a:lumMod val="20000"/>
                            <a:lumOff val="80000"/>
                          </a:schemeClr>
                        </a:solidFill>
                        <a:latin typeface="Bahnschrift" panose="020B0502040204020203"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extLst>
                  <a:ext uri="{0D108BD9-81ED-4DB2-BD59-A6C34878D82A}">
                    <a16:rowId xmlns:a16="http://schemas.microsoft.com/office/drawing/2014/main" val="211994534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62808347"/>
              </p:ext>
            </p:extLst>
          </p:nvPr>
        </p:nvGraphicFramePr>
        <p:xfrm>
          <a:off x="2650300" y="3133967"/>
          <a:ext cx="6151418" cy="762001"/>
        </p:xfrm>
        <a:graphic>
          <a:graphicData uri="http://schemas.openxmlformats.org/drawingml/2006/table">
            <a:tbl>
              <a:tblPr/>
              <a:tblGrid>
                <a:gridCol w="6151418">
                  <a:extLst>
                    <a:ext uri="{9D8B030D-6E8A-4147-A177-3AD203B41FA5}">
                      <a16:colId xmlns:a16="http://schemas.microsoft.com/office/drawing/2014/main" val="1628024890"/>
                    </a:ext>
                  </a:extLst>
                </a:gridCol>
              </a:tblGrid>
              <a:tr h="762001">
                <a:tc>
                  <a:txBody>
                    <a:bodyPr/>
                    <a:lstStyle/>
                    <a:p>
                      <a:pPr algn="ctr"/>
                      <a:r>
                        <a:rPr lang="en-IN" sz="4000" dirty="0" smtClean="0">
                          <a:solidFill>
                            <a:schemeClr val="accent4">
                              <a:lumMod val="20000"/>
                              <a:lumOff val="80000"/>
                            </a:schemeClr>
                          </a:solidFill>
                          <a:latin typeface="Bahnschrift" panose="020B0502040204020203" pitchFamily="34" charset="0"/>
                        </a:rPr>
                        <a:t>Data Description</a:t>
                      </a:r>
                      <a:endParaRPr lang="en-IN" sz="4000" dirty="0">
                        <a:solidFill>
                          <a:schemeClr val="accent4">
                            <a:lumMod val="20000"/>
                            <a:lumOff val="80000"/>
                          </a:schemeClr>
                        </a:solidFill>
                        <a:latin typeface="Bahnschrift" panose="020B0502040204020203"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extLst>
                  <a:ext uri="{0D108BD9-81ED-4DB2-BD59-A6C34878D82A}">
                    <a16:rowId xmlns:a16="http://schemas.microsoft.com/office/drawing/2014/main" val="114572863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81763602"/>
              </p:ext>
            </p:extLst>
          </p:nvPr>
        </p:nvGraphicFramePr>
        <p:xfrm>
          <a:off x="2650300" y="4237536"/>
          <a:ext cx="6151418" cy="701040"/>
        </p:xfrm>
        <a:graphic>
          <a:graphicData uri="http://schemas.openxmlformats.org/drawingml/2006/table">
            <a:tbl>
              <a:tblPr/>
              <a:tblGrid>
                <a:gridCol w="6151418">
                  <a:extLst>
                    <a:ext uri="{9D8B030D-6E8A-4147-A177-3AD203B41FA5}">
                      <a16:colId xmlns:a16="http://schemas.microsoft.com/office/drawing/2014/main" val="583148520"/>
                    </a:ext>
                  </a:extLst>
                </a:gridCol>
              </a:tblGrid>
              <a:tr h="687307">
                <a:tc>
                  <a:txBody>
                    <a:bodyPr/>
                    <a:lstStyle/>
                    <a:p>
                      <a:pPr algn="ctr"/>
                      <a:r>
                        <a:rPr lang="en-IN" sz="4000" dirty="0" smtClean="0">
                          <a:solidFill>
                            <a:schemeClr val="accent4">
                              <a:lumMod val="20000"/>
                              <a:lumOff val="80000"/>
                            </a:schemeClr>
                          </a:solidFill>
                          <a:latin typeface="Bahnschrift" panose="020B0502040204020203" pitchFamily="34" charset="0"/>
                        </a:rPr>
                        <a:t>Analysis (Queries)</a:t>
                      </a:r>
                      <a:endParaRPr lang="en-IN" sz="4000" dirty="0">
                        <a:solidFill>
                          <a:schemeClr val="accent4">
                            <a:lumMod val="20000"/>
                            <a:lumOff val="80000"/>
                          </a:schemeClr>
                        </a:solidFill>
                        <a:latin typeface="Bahnschrift" panose="020B0502040204020203"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extLst>
                  <a:ext uri="{0D108BD9-81ED-4DB2-BD59-A6C34878D82A}">
                    <a16:rowId xmlns:a16="http://schemas.microsoft.com/office/drawing/2014/main" val="1856592779"/>
                  </a:ext>
                </a:extLst>
              </a:tr>
            </a:tbl>
          </a:graphicData>
        </a:graphic>
      </p:graphicFrame>
    </p:spTree>
    <p:extLst>
      <p:ext uri="{BB962C8B-B14F-4D97-AF65-F5344CB8AC3E}">
        <p14:creationId xmlns:p14="http://schemas.microsoft.com/office/powerpoint/2010/main" val="23338816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219808" y="5266592"/>
            <a:ext cx="11370529" cy="1485900"/>
          </a:xfrm>
        </p:spPr>
        <p:txBody>
          <a:bodyPr>
            <a:noAutofit/>
          </a:bodyPr>
          <a:lstStyle/>
          <a:p>
            <a:endParaRPr lang="en-IN" sz="1600" dirty="0" smtClean="0">
              <a:solidFill>
                <a:srgbClr val="FFC000"/>
              </a:solidFill>
              <a:latin typeface="Bahnschrift" panose="020B0502040204020203" pitchFamily="34" charset="0"/>
            </a:endParaRPr>
          </a:p>
          <a:p>
            <a:endParaRPr lang="en-IN" sz="1600" dirty="0">
              <a:solidFill>
                <a:srgbClr val="FFC000"/>
              </a:solidFill>
              <a:latin typeface="Bahnschrift" panose="020B0502040204020203" pitchFamily="34" charset="0"/>
            </a:endParaRPr>
          </a:p>
          <a:p>
            <a:r>
              <a:rPr lang="en-IN" sz="2400" b="1" u="sng" dirty="0" smtClean="0">
                <a:solidFill>
                  <a:srgbClr val="FFC000"/>
                </a:solidFill>
                <a:effectLst>
                  <a:outerShdw blurRad="38100" dist="38100" dir="2700000" algn="tl">
                    <a:srgbClr val="000000">
                      <a:alpha val="43137"/>
                    </a:srgbClr>
                  </a:outerShdw>
                </a:effectLst>
                <a:latin typeface="Bahnschrift" panose="020B0502040204020203" pitchFamily="34" charset="0"/>
              </a:rPr>
              <a:t>Analysis</a:t>
            </a:r>
            <a:r>
              <a:rPr lang="en-IN" sz="2400" b="1" dirty="0" smtClean="0">
                <a:solidFill>
                  <a:srgbClr val="FFC000"/>
                </a:solidFill>
                <a:effectLst>
                  <a:outerShdw blurRad="38100" dist="38100" dir="2700000" algn="tl">
                    <a:srgbClr val="000000">
                      <a:alpha val="43137"/>
                    </a:srgbClr>
                  </a:outerShdw>
                </a:effectLst>
                <a:latin typeface="Bahnschrift" panose="020B0502040204020203" pitchFamily="34" charset="0"/>
              </a:rPr>
              <a:t>:-</a:t>
            </a:r>
          </a:p>
          <a:p>
            <a:pPr marL="285750" indent="-285750">
              <a:buFont typeface="Wingdings" panose="05000000000000000000" pitchFamily="2" charset="2"/>
              <a:buChar char="Ø"/>
            </a:pPr>
            <a:r>
              <a:rPr lang="en-IN" sz="1600" dirty="0" smtClean="0">
                <a:solidFill>
                  <a:srgbClr val="FFC000"/>
                </a:solidFill>
                <a:latin typeface="Bahnschrift" panose="020B0502040204020203" pitchFamily="34" charset="0"/>
              </a:rPr>
              <a:t>In the </a:t>
            </a:r>
            <a:r>
              <a:rPr lang="en-IN" sz="1600" dirty="0" err="1" smtClean="0">
                <a:solidFill>
                  <a:srgbClr val="FFC000"/>
                </a:solidFill>
                <a:latin typeface="Bahnschrift" panose="020B0502040204020203" pitchFamily="34" charset="0"/>
              </a:rPr>
              <a:t>corona_virus_dataset</a:t>
            </a:r>
            <a:r>
              <a:rPr lang="en-IN" sz="1600" dirty="0" smtClean="0">
                <a:solidFill>
                  <a:srgbClr val="FFC000"/>
                </a:solidFill>
                <a:latin typeface="Bahnschrift" panose="020B0502040204020203" pitchFamily="34" charset="0"/>
              </a:rPr>
              <a:t> table , it displays the Top 5 countries with the most recovered cases . The table has been arranged in descending order  by recovered column , and a 5  limit has been applied to display only the first five records for each recovered column . The result shows the top 5 countries having the most recovered cases . Countries such as India , Brazil and Turkey have the most recovered cases.</a:t>
            </a:r>
          </a:p>
          <a:p>
            <a:endParaRPr lang="en-IN" sz="1600" dirty="0" smtClean="0">
              <a:solidFill>
                <a:srgbClr val="FFC000"/>
              </a:solidFill>
              <a:latin typeface="Bahnschrift" panose="020B0502040204020203" pitchFamily="34" charset="0"/>
            </a:endParaRPr>
          </a:p>
          <a:p>
            <a:endParaRPr lang="en-IN" sz="1600" dirty="0" smtClean="0">
              <a:solidFill>
                <a:srgbClr val="FFC000"/>
              </a:solidFill>
              <a:latin typeface="Bahnschrift" panose="020B0502040204020203" pitchFamily="34" charset="0"/>
            </a:endParaRPr>
          </a:p>
          <a:p>
            <a:pPr marL="285750" indent="-285750">
              <a:buFont typeface="Wingdings" panose="05000000000000000000" pitchFamily="2" charset="2"/>
              <a:buChar char="Ø"/>
            </a:pPr>
            <a:endParaRPr lang="en-IN" sz="1600" dirty="0" smtClean="0"/>
          </a:p>
          <a:p>
            <a:pPr marL="285750" indent="-285750">
              <a:buFont typeface="Wingdings" panose="05000000000000000000" pitchFamily="2" charset="2"/>
              <a:buChar char="Ø"/>
            </a:pPr>
            <a:endParaRPr lang="en-IN" sz="1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808" y="175846"/>
            <a:ext cx="11711354" cy="4554416"/>
          </a:xfrm>
          <a:prstGeom prst="rect">
            <a:avLst/>
          </a:prstGeom>
        </p:spPr>
      </p:pic>
    </p:spTree>
    <p:extLst>
      <p:ext uri="{BB962C8B-B14F-4D97-AF65-F5344CB8AC3E}">
        <p14:creationId xmlns:p14="http://schemas.microsoft.com/office/powerpoint/2010/main" val="41119138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37000"/>
            <a:lum/>
          </a:blip>
          <a:srcRect/>
          <a:stretch>
            <a:fillRect t="-17000" b="-17000"/>
          </a:stretch>
        </a:blipFill>
        <a:effectLst/>
      </p:bgPr>
    </p:bg>
    <p:spTree>
      <p:nvGrpSpPr>
        <p:cNvPr id="1" name=""/>
        <p:cNvGrpSpPr/>
        <p:nvPr/>
      </p:nvGrpSpPr>
      <p:grpSpPr>
        <a:xfrm>
          <a:off x="0" y="0"/>
          <a:ext cx="0" cy="0"/>
          <a:chOff x="0" y="0"/>
          <a:chExt cx="0" cy="0"/>
        </a:xfrm>
      </p:grpSpPr>
      <p:sp>
        <p:nvSpPr>
          <p:cNvPr id="3" name="TextBox 2"/>
          <p:cNvSpPr txBox="1"/>
          <p:nvPr/>
        </p:nvSpPr>
        <p:spPr>
          <a:xfrm>
            <a:off x="459375" y="315685"/>
            <a:ext cx="11273246" cy="1015663"/>
          </a:xfrm>
          <a:prstGeom prst="rect">
            <a:avLst/>
          </a:prstGeom>
          <a:noFill/>
        </p:spPr>
        <p:txBody>
          <a:bodyPr wrap="square" rtlCol="0">
            <a:spAutoFit/>
          </a:bodyPr>
          <a:lstStyle/>
          <a:p>
            <a:pPr algn="ctr"/>
            <a:r>
              <a:rPr lang="en-IN" sz="6000" b="1" dirty="0" smtClean="0">
                <a:solidFill>
                  <a:schemeClr val="bg1"/>
                </a:solidFill>
                <a:latin typeface="Algerian" panose="04020705040A02060702" pitchFamily="82" charset="0"/>
              </a:rPr>
              <a:t>SUMMARY</a:t>
            </a:r>
            <a:endParaRPr lang="en-IN" sz="6000" b="1" dirty="0">
              <a:solidFill>
                <a:schemeClr val="bg1"/>
              </a:solidFill>
              <a:latin typeface="Algerian" panose="04020705040A02060702" pitchFamily="82" charset="0"/>
            </a:endParaRPr>
          </a:p>
        </p:txBody>
      </p:sp>
      <p:sp>
        <p:nvSpPr>
          <p:cNvPr id="4" name="TextBox 3"/>
          <p:cNvSpPr txBox="1"/>
          <p:nvPr/>
        </p:nvSpPr>
        <p:spPr>
          <a:xfrm>
            <a:off x="459377" y="1426265"/>
            <a:ext cx="11273244" cy="4801314"/>
          </a:xfrm>
          <a:prstGeom prst="rect">
            <a:avLst/>
          </a:prstGeom>
          <a:noFill/>
        </p:spPr>
        <p:txBody>
          <a:bodyPr wrap="square" rtlCol="0">
            <a:spAutoFit/>
          </a:bodyPr>
          <a:lstStyle/>
          <a:p>
            <a:pPr marL="285750" indent="-285750">
              <a:buFont typeface="Wingdings" panose="05000000000000000000" pitchFamily="2" charset="2"/>
              <a:buChar char="v"/>
            </a:pPr>
            <a:r>
              <a:rPr lang="en-IN" b="1" dirty="0" smtClean="0">
                <a:solidFill>
                  <a:schemeClr val="bg1">
                    <a:lumMod val="95000"/>
                    <a:lumOff val="5000"/>
                  </a:schemeClr>
                </a:solidFill>
              </a:rPr>
              <a:t>In our coronavirus analysis project, we utilized SQL to examine spread of coronavirus all over the world. The project involved querying a database containing table for coronavirus cases and among other relevant data. To gather comprehensive insights, we employed SQL  functions to collect information from the table, such as coronavirus cases with there respective records. These SQL queries enable a comprehensive perspective on cases that exist in different part of the world.</a:t>
            </a:r>
          </a:p>
          <a:p>
            <a:pPr marL="285750" indent="-285750">
              <a:buFont typeface="Wingdings" panose="05000000000000000000" pitchFamily="2" charset="2"/>
              <a:buChar char="v"/>
            </a:pPr>
            <a:r>
              <a:rPr lang="en-IN" b="1" dirty="0" smtClean="0">
                <a:solidFill>
                  <a:schemeClr val="bg1">
                    <a:lumMod val="95000"/>
                    <a:lumOff val="5000"/>
                  </a:schemeClr>
                </a:solidFill>
              </a:rPr>
              <a:t> We made use of </a:t>
            </a:r>
            <a:r>
              <a:rPr lang="en-IN" b="1" dirty="0" err="1" smtClean="0">
                <a:solidFill>
                  <a:schemeClr val="bg1">
                    <a:lumMod val="95000"/>
                    <a:lumOff val="5000"/>
                  </a:schemeClr>
                </a:solidFill>
              </a:rPr>
              <a:t>sql</a:t>
            </a:r>
            <a:r>
              <a:rPr lang="en-IN" b="1" dirty="0" smtClean="0">
                <a:solidFill>
                  <a:schemeClr val="bg1">
                    <a:lumMod val="95000"/>
                    <a:lumOff val="5000"/>
                  </a:schemeClr>
                </a:solidFill>
              </a:rPr>
              <a:t> functions and features to enhance our analysis. Aggregate functions like SUM(), AVG(), COUNT() helped us calculate statistics such as average confirmed &amp; recovered cases, total number of cases present &amp; the total count of observations.</a:t>
            </a:r>
          </a:p>
          <a:p>
            <a:pPr marL="285750" indent="-285750">
              <a:buFont typeface="Wingdings" panose="05000000000000000000" pitchFamily="2" charset="2"/>
              <a:buChar char="v"/>
            </a:pPr>
            <a:r>
              <a:rPr lang="en-IN" b="1" dirty="0" smtClean="0">
                <a:solidFill>
                  <a:schemeClr val="bg1">
                    <a:lumMod val="95000"/>
                    <a:lumOff val="5000"/>
                  </a:schemeClr>
                </a:solidFill>
              </a:rPr>
              <a:t>Additionally, we made use of other </a:t>
            </a:r>
            <a:r>
              <a:rPr lang="en-IN" b="1" dirty="0" err="1" smtClean="0">
                <a:solidFill>
                  <a:schemeClr val="bg1">
                    <a:lumMod val="95000"/>
                    <a:lumOff val="5000"/>
                  </a:schemeClr>
                </a:solidFill>
              </a:rPr>
              <a:t>sql</a:t>
            </a:r>
            <a:r>
              <a:rPr lang="en-IN" b="1" dirty="0" smtClean="0">
                <a:solidFill>
                  <a:schemeClr val="bg1">
                    <a:lumMod val="95000"/>
                    <a:lumOff val="5000"/>
                  </a:schemeClr>
                </a:solidFill>
              </a:rPr>
              <a:t> functions to enhance our analysis. Functions like MIN(),MAX() to get the country having maximum and minimum number of recovered and death cases. We also use function like VARIANCE(),SQRT() to help us calculate statistics such as variance of death and confirmed cases &amp; standard deviation of deaths and recovered  cases.</a:t>
            </a:r>
          </a:p>
          <a:p>
            <a:pPr marL="285750" indent="-285750">
              <a:buFont typeface="Wingdings" panose="05000000000000000000" pitchFamily="2" charset="2"/>
              <a:buChar char="v"/>
            </a:pPr>
            <a:r>
              <a:rPr lang="en-IN" b="1" dirty="0" smtClean="0">
                <a:solidFill>
                  <a:schemeClr val="bg1">
                    <a:lumMod val="95000"/>
                    <a:lumOff val="5000"/>
                  </a:schemeClr>
                </a:solidFill>
              </a:rPr>
              <a:t>Overall, our coronavirus analysis project leveraged </a:t>
            </a:r>
            <a:r>
              <a:rPr lang="en-IN" b="1" dirty="0" err="1" smtClean="0">
                <a:solidFill>
                  <a:schemeClr val="bg1">
                    <a:lumMod val="95000"/>
                    <a:lumOff val="5000"/>
                  </a:schemeClr>
                </a:solidFill>
              </a:rPr>
              <a:t>sql’s</a:t>
            </a:r>
            <a:r>
              <a:rPr lang="en-IN" b="1" dirty="0" smtClean="0">
                <a:solidFill>
                  <a:schemeClr val="bg1">
                    <a:lumMod val="95000"/>
                    <a:lumOff val="5000"/>
                  </a:schemeClr>
                </a:solidFill>
              </a:rPr>
              <a:t> powerful capabilities including functions, constraint and other </a:t>
            </a:r>
            <a:r>
              <a:rPr lang="en-IN" b="1" dirty="0" err="1" smtClean="0">
                <a:solidFill>
                  <a:schemeClr val="bg1">
                    <a:lumMod val="95000"/>
                    <a:lumOff val="5000"/>
                  </a:schemeClr>
                </a:solidFill>
              </a:rPr>
              <a:t>sql</a:t>
            </a:r>
            <a:r>
              <a:rPr lang="en-IN" b="1" dirty="0" smtClean="0">
                <a:solidFill>
                  <a:schemeClr val="bg1">
                    <a:lumMod val="95000"/>
                    <a:lumOff val="5000"/>
                  </a:schemeClr>
                </a:solidFill>
              </a:rPr>
              <a:t> features to conduct a comprehensive evaluation of affected and recovered cases. Through careful analysis of the data and strategic application of SQL functions , we were able to derive valuable insights to inform decision-making and optimization strategies within the  global environment.</a:t>
            </a:r>
            <a:endParaRPr lang="en-IN" b="1" dirty="0">
              <a:solidFill>
                <a:schemeClr val="bg1">
                  <a:lumMod val="95000"/>
                  <a:lumOff val="5000"/>
                </a:schemeClr>
              </a:solidFill>
            </a:endParaRPr>
          </a:p>
        </p:txBody>
      </p:sp>
    </p:spTree>
    <p:extLst>
      <p:ext uri="{BB962C8B-B14F-4D97-AF65-F5344CB8AC3E}">
        <p14:creationId xmlns:p14="http://schemas.microsoft.com/office/powerpoint/2010/main" val="5550890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80000"/>
            <a:lum/>
          </a:blip>
          <a:srcRect/>
          <a:stretch>
            <a:fillRect t="-19000" b="-1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0767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entagon 6"/>
          <p:cNvSpPr/>
          <p:nvPr/>
        </p:nvSpPr>
        <p:spPr>
          <a:xfrm>
            <a:off x="1154954" y="898607"/>
            <a:ext cx="3515362" cy="1156252"/>
          </a:xfrm>
          <a:prstGeom prst="homePlate">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rgbClr val="FFC000"/>
                </a:solidFill>
                <a:latin typeface="Algerian" panose="04020705040A02060702" pitchFamily="82" charset="0"/>
              </a:rPr>
              <a:t>PROJECT OVERVIEW</a:t>
            </a:r>
            <a:endParaRPr lang="en-IN" sz="3200" b="1" dirty="0">
              <a:solidFill>
                <a:srgbClr val="FFC000"/>
              </a:solidFill>
              <a:latin typeface="Algerian" panose="04020705040A02060702" pitchFamily="82"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2057401"/>
            <a:ext cx="3479047" cy="4053253"/>
          </a:xfrm>
          <a:prstGeom prst="rect">
            <a:avLst/>
          </a:prstGeom>
        </p:spPr>
      </p:pic>
      <p:sp>
        <p:nvSpPr>
          <p:cNvPr id="13" name="Rectangle 6"/>
          <p:cNvSpPr>
            <a:spLocks noChangeArrowheads="1"/>
          </p:cNvSpPr>
          <p:nvPr/>
        </p:nvSpPr>
        <p:spPr bwMode="auto">
          <a:xfrm>
            <a:off x="4670316" y="898607"/>
            <a:ext cx="5904413" cy="69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rgbClr val="FFFF00"/>
                </a:solidFill>
                <a:effectLst/>
                <a:latin typeface="Arial" panose="020B0604020202020204" pitchFamily="34" charset="0"/>
              </a:rPr>
              <a:t>Analyzing a Corona Virus dataset using "</a:t>
            </a:r>
            <a:r>
              <a:rPr kumimoji="0" lang="en-US" altLang="en-US" sz="2000" b="0" i="0" u="none" strike="noStrike" cap="none" normalizeH="0" baseline="0" dirty="0" err="1" smtClean="0">
                <a:ln>
                  <a:noFill/>
                </a:ln>
                <a:solidFill>
                  <a:srgbClr val="FFFF00"/>
                </a:solidFill>
                <a:effectLst/>
                <a:latin typeface="Arial" panose="020B0604020202020204" pitchFamily="34" charset="0"/>
              </a:rPr>
              <a:t>Corona_virus_dataset</a:t>
            </a:r>
            <a:r>
              <a:rPr kumimoji="0" lang="en-US" altLang="en-US" sz="2000" b="0" i="0" u="none" strike="noStrike" cap="none" normalizeH="0" baseline="0" dirty="0" smtClean="0">
                <a:ln>
                  <a:noFill/>
                </a:ln>
                <a:solidFill>
                  <a:srgbClr val="FFFF00"/>
                </a:solidFill>
                <a:effectLst/>
                <a:latin typeface="Arial" panose="020B0604020202020204" pitchFamily="34" charset="0"/>
              </a:rPr>
              <a:t>" table is necessary to "comprehend Coronavirus." Its goal is to gather information about impacted and recovered cases. Our goal is to comprehend the global impact of the coronavirus using SQL queries.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rgbClr val="FFFF00"/>
                </a:solidFill>
                <a:effectLst/>
                <a:latin typeface="Arial" panose="020B0604020202020204" pitchFamily="34" charset="0"/>
              </a:rPr>
              <a:t>Important queries include which country is most</a:t>
            </a:r>
            <a:r>
              <a:rPr kumimoji="0" lang="en-US" altLang="en-US" sz="2000" b="0" i="0" u="none" strike="noStrike" cap="none" normalizeH="0" dirty="0" smtClean="0">
                <a:ln>
                  <a:noFill/>
                </a:ln>
                <a:solidFill>
                  <a:srgbClr val="FFFF00"/>
                </a:solidFill>
                <a:effectLst/>
                <a:latin typeface="Arial" panose="020B0604020202020204" pitchFamily="34" charset="0"/>
              </a:rPr>
              <a:t> and least impacted by the coronavirus, how long ago occurrence occurred , and all the details regarding confirmed ,recovered and fatal cases. Our objective is to offer practical insights so that future decisions can be made with knowledge.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baseline="0" dirty="0" smtClean="0">
                <a:solidFill>
                  <a:srgbClr val="FFFF00"/>
                </a:solidFill>
                <a:latin typeface="Arial" panose="020B0604020202020204" pitchFamily="34" charset="0"/>
              </a:rPr>
              <a:t>The project  encompasses</a:t>
            </a:r>
            <a:r>
              <a:rPr lang="en-US" altLang="en-US" sz="2000" dirty="0" smtClean="0">
                <a:solidFill>
                  <a:srgbClr val="FFFF00"/>
                </a:solidFill>
                <a:latin typeface="Arial" panose="020B0604020202020204" pitchFamily="34" charset="0"/>
              </a:rPr>
              <a:t> data explorations , query formulation , result interpretation and data visualization techniques. Through concise presentation</a:t>
            </a:r>
            <a:endParaRPr kumimoji="0" lang="en-US" altLang="en-US" sz="2000" b="0" i="0" u="none" strike="noStrike" cap="none" normalizeH="0" baseline="0" dirty="0" smtClean="0">
              <a:ln>
                <a:noFill/>
              </a:ln>
              <a:solidFill>
                <a:srgbClr val="FFFF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p:txBody>
      </p:sp>
    </p:spTree>
    <p:extLst>
      <p:ext uri="{BB962C8B-B14F-4D97-AF65-F5344CB8AC3E}">
        <p14:creationId xmlns:p14="http://schemas.microsoft.com/office/powerpoint/2010/main" val="2217797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solidFill>
                  <a:srgbClr val="FFC000"/>
                </a:solidFill>
                <a:effectLst>
                  <a:outerShdw blurRad="38100" dist="38100" dir="2700000" algn="tl">
                    <a:srgbClr val="000000">
                      <a:alpha val="43137"/>
                    </a:srgbClr>
                  </a:outerShdw>
                </a:effectLst>
                <a:latin typeface="Algerian" panose="04020705040A02060702" pitchFamily="82" charset="0"/>
              </a:rPr>
              <a:t>DATA DESCRIPTION</a:t>
            </a:r>
            <a:r>
              <a:rPr lang="en-IN" dirty="0" smtClean="0"/>
              <a:t/>
            </a:r>
            <a:br>
              <a:rPr lang="en-IN" dirty="0" smtClean="0"/>
            </a:br>
            <a:r>
              <a:rPr lang="en-IN" sz="2400" b="1" i="1" dirty="0"/>
              <a:t>The dataset include </a:t>
            </a:r>
            <a:r>
              <a:rPr lang="en-IN" sz="2400" b="1" i="1" dirty="0" smtClean="0"/>
              <a:t>1 table: </a:t>
            </a:r>
            <a:r>
              <a:rPr lang="en-IN" sz="2400" b="1" i="1" dirty="0" smtClean="0">
                <a:effectLst>
                  <a:outerShdw blurRad="38100" dist="38100" dir="2700000" algn="tl">
                    <a:srgbClr val="000000">
                      <a:alpha val="43137"/>
                    </a:srgbClr>
                  </a:outerShdw>
                </a:effectLst>
              </a:rPr>
              <a:t>“</a:t>
            </a:r>
            <a:r>
              <a:rPr lang="en-IN" sz="2400" b="1" i="1" dirty="0" err="1" smtClean="0">
                <a:effectLst>
                  <a:outerShdw blurRad="38100" dist="38100" dir="2700000" algn="tl">
                    <a:srgbClr val="000000">
                      <a:alpha val="43137"/>
                    </a:srgbClr>
                  </a:outerShdw>
                </a:effectLst>
              </a:rPr>
              <a:t>Corona_Virus_Dataset</a:t>
            </a:r>
            <a:r>
              <a:rPr lang="en-IN" sz="2400" b="1" i="1" dirty="0" smtClean="0">
                <a:effectLst>
                  <a:outerShdw blurRad="38100" dist="38100" dir="2700000" algn="tl">
                    <a:srgbClr val="000000">
                      <a:alpha val="43137"/>
                    </a:srgbClr>
                  </a:outerShdw>
                </a:effectLst>
              </a:rPr>
              <a:t>”</a:t>
            </a:r>
            <a:endParaRPr lang="en-IN" b="1" i="1" dirty="0">
              <a:effectLst>
                <a:outerShdw blurRad="38100" dist="38100" dir="2700000" algn="tl">
                  <a:srgbClr val="000000">
                    <a:alpha val="43137"/>
                  </a:srgbClr>
                </a:outerShdw>
              </a:effectLst>
            </a:endParaRPr>
          </a:p>
        </p:txBody>
      </p:sp>
      <p:sp>
        <p:nvSpPr>
          <p:cNvPr id="4" name="Content Placeholder 3"/>
          <p:cNvSpPr>
            <a:spLocks noGrp="1"/>
          </p:cNvSpPr>
          <p:nvPr>
            <p:ph sz="half" idx="1"/>
          </p:nvPr>
        </p:nvSpPr>
        <p:spPr>
          <a:xfrm>
            <a:off x="646111" y="1989831"/>
            <a:ext cx="6485999" cy="4200245"/>
          </a:xfrm>
        </p:spPr>
        <p:txBody>
          <a:bodyPr>
            <a:normAutofit lnSpcReduction="10000"/>
          </a:bodyPr>
          <a:lstStyle/>
          <a:p>
            <a:pPr marL="0" indent="0">
              <a:buNone/>
            </a:pPr>
            <a:r>
              <a:rPr lang="en-IN" sz="3200" b="1" dirty="0" smtClean="0">
                <a:solidFill>
                  <a:srgbClr val="FFC000"/>
                </a:solidFill>
                <a:latin typeface="Algerian" panose="04020705040A02060702" pitchFamily="82" charset="0"/>
              </a:rPr>
              <a:t>“</a:t>
            </a:r>
            <a:r>
              <a:rPr lang="en-IN" sz="3200" b="1" dirty="0" err="1" smtClean="0">
                <a:solidFill>
                  <a:srgbClr val="FFC000"/>
                </a:solidFill>
                <a:latin typeface="Algerian" panose="04020705040A02060702" pitchFamily="82" charset="0"/>
              </a:rPr>
              <a:t>Corona_Virus_dataset</a:t>
            </a:r>
            <a:r>
              <a:rPr lang="en-IN" sz="3200" b="1" dirty="0" smtClean="0">
                <a:solidFill>
                  <a:srgbClr val="FFC000"/>
                </a:solidFill>
                <a:latin typeface="Algerian" panose="04020705040A02060702" pitchFamily="82" charset="0"/>
              </a:rPr>
              <a:t>”</a:t>
            </a:r>
          </a:p>
          <a:p>
            <a:pPr>
              <a:buFont typeface="Wingdings" panose="05000000000000000000" pitchFamily="2" charset="2"/>
              <a:buChar char="Ø"/>
            </a:pPr>
            <a:r>
              <a:rPr lang="en-IN" sz="2400" b="1" dirty="0" smtClean="0">
                <a:latin typeface="Arial Black" panose="020B0A04020102020204" pitchFamily="34" charset="0"/>
              </a:rPr>
              <a:t>Province</a:t>
            </a:r>
          </a:p>
          <a:p>
            <a:pPr>
              <a:buFont typeface="Wingdings" panose="05000000000000000000" pitchFamily="2" charset="2"/>
              <a:buChar char="Ø"/>
            </a:pPr>
            <a:r>
              <a:rPr lang="en-IN" sz="2400" b="1" dirty="0" err="1" smtClean="0">
                <a:latin typeface="Arial Black" panose="020B0A04020102020204" pitchFamily="34" charset="0"/>
              </a:rPr>
              <a:t>Country_region</a:t>
            </a:r>
            <a:endParaRPr lang="en-IN" sz="2400" b="1" dirty="0" smtClean="0">
              <a:latin typeface="Arial Black" panose="020B0A04020102020204" pitchFamily="34" charset="0"/>
            </a:endParaRPr>
          </a:p>
          <a:p>
            <a:pPr>
              <a:buFont typeface="Wingdings" panose="05000000000000000000" pitchFamily="2" charset="2"/>
              <a:buChar char="Ø"/>
            </a:pPr>
            <a:r>
              <a:rPr lang="en-IN" sz="2400" b="1" dirty="0" smtClean="0">
                <a:latin typeface="Arial Black" panose="020B0A04020102020204" pitchFamily="34" charset="0"/>
              </a:rPr>
              <a:t>Latitude</a:t>
            </a:r>
          </a:p>
          <a:p>
            <a:pPr>
              <a:buFont typeface="Wingdings" panose="05000000000000000000" pitchFamily="2" charset="2"/>
              <a:buChar char="Ø"/>
            </a:pPr>
            <a:r>
              <a:rPr lang="en-IN" sz="2400" b="1" dirty="0" smtClean="0">
                <a:latin typeface="Arial Black" panose="020B0A04020102020204" pitchFamily="34" charset="0"/>
              </a:rPr>
              <a:t>Longitude</a:t>
            </a:r>
          </a:p>
          <a:p>
            <a:pPr>
              <a:buFont typeface="Wingdings" panose="05000000000000000000" pitchFamily="2" charset="2"/>
              <a:buChar char="Ø"/>
            </a:pPr>
            <a:r>
              <a:rPr lang="en-IN" sz="2400" b="1" dirty="0" smtClean="0">
                <a:latin typeface="Arial Black" panose="020B0A04020102020204" pitchFamily="34" charset="0"/>
              </a:rPr>
              <a:t>Date</a:t>
            </a:r>
          </a:p>
          <a:p>
            <a:pPr>
              <a:buFont typeface="Wingdings" panose="05000000000000000000" pitchFamily="2" charset="2"/>
              <a:buChar char="Ø"/>
            </a:pPr>
            <a:r>
              <a:rPr lang="en-IN" sz="2400" b="1" dirty="0" smtClean="0">
                <a:latin typeface="Arial Black" panose="020B0A04020102020204" pitchFamily="34" charset="0"/>
              </a:rPr>
              <a:t>Confirmed</a:t>
            </a:r>
          </a:p>
          <a:p>
            <a:pPr>
              <a:buFont typeface="Wingdings" panose="05000000000000000000" pitchFamily="2" charset="2"/>
              <a:buChar char="Ø"/>
            </a:pPr>
            <a:r>
              <a:rPr lang="en-IN" sz="2400" b="1" dirty="0" smtClean="0">
                <a:latin typeface="Arial Black" panose="020B0A04020102020204" pitchFamily="34" charset="0"/>
              </a:rPr>
              <a:t>Deaths</a:t>
            </a:r>
          </a:p>
          <a:p>
            <a:pPr>
              <a:buFont typeface="Wingdings" panose="05000000000000000000" pitchFamily="2" charset="2"/>
              <a:buChar char="Ø"/>
            </a:pPr>
            <a:r>
              <a:rPr lang="en-IN" sz="2400" b="1" dirty="0" smtClean="0">
                <a:latin typeface="Arial Black" panose="020B0A04020102020204" pitchFamily="34" charset="0"/>
              </a:rPr>
              <a:t>Recovered</a:t>
            </a:r>
          </a:p>
          <a:p>
            <a:pPr marL="0" indent="0" algn="ctr">
              <a:buNone/>
            </a:pPr>
            <a:endParaRPr lang="en-IN" b="1"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4564" y="2544417"/>
            <a:ext cx="5663853" cy="3645659"/>
          </a:xfrm>
          <a:prstGeom prst="rect">
            <a:avLst/>
          </a:prstGeom>
        </p:spPr>
      </p:pic>
    </p:spTree>
    <p:extLst>
      <p:ext uri="{BB962C8B-B14F-4D97-AF65-F5344CB8AC3E}">
        <p14:creationId xmlns:p14="http://schemas.microsoft.com/office/powerpoint/2010/main" val="2853048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 Placeholder 10"/>
          <p:cNvSpPr>
            <a:spLocks noGrp="1"/>
          </p:cNvSpPr>
          <p:nvPr>
            <p:ph type="body" sz="half" idx="2"/>
          </p:nvPr>
        </p:nvSpPr>
        <p:spPr>
          <a:xfrm>
            <a:off x="193432" y="5354517"/>
            <a:ext cx="11772899" cy="1125416"/>
          </a:xfrm>
        </p:spPr>
        <p:txBody>
          <a:bodyPr>
            <a:normAutofit fontScale="47500" lnSpcReduction="20000"/>
          </a:bodyPr>
          <a:lstStyle/>
          <a:p>
            <a:r>
              <a:rPr lang="en-IN" sz="5100" b="1" u="sng" dirty="0" smtClean="0">
                <a:solidFill>
                  <a:srgbClr val="FFC000"/>
                </a:solidFill>
                <a:effectLst>
                  <a:outerShdw blurRad="38100" dist="38100" dir="2700000" algn="tl">
                    <a:srgbClr val="000000">
                      <a:alpha val="43137"/>
                    </a:srgbClr>
                  </a:outerShdw>
                </a:effectLst>
                <a:latin typeface="Bahnschrift" panose="020B0502040204020203" pitchFamily="34" charset="0"/>
              </a:rPr>
              <a:t>Analysis</a:t>
            </a:r>
            <a:r>
              <a:rPr lang="en-IN" sz="5100" dirty="0" smtClean="0">
                <a:solidFill>
                  <a:srgbClr val="FFC000"/>
                </a:solidFill>
                <a:latin typeface="Bahnschrift" panose="020B0502040204020203" pitchFamily="34" charset="0"/>
              </a:rPr>
              <a:t>:-</a:t>
            </a:r>
            <a:endParaRPr lang="en-IN" sz="5100" dirty="0">
              <a:solidFill>
                <a:srgbClr val="FFC000"/>
              </a:solidFill>
              <a:latin typeface="Bahnschrift" panose="020B0502040204020203" pitchFamily="34" charset="0"/>
            </a:endParaRPr>
          </a:p>
          <a:p>
            <a:pPr marL="571500" indent="-571500">
              <a:buFont typeface="Wingdings" panose="05000000000000000000" pitchFamily="2" charset="2"/>
              <a:buChar char="Ø"/>
            </a:pPr>
            <a:r>
              <a:rPr lang="en-IN" sz="3800" dirty="0" smtClean="0">
                <a:solidFill>
                  <a:srgbClr val="FFC000"/>
                </a:solidFill>
                <a:latin typeface="Bahnschrift" panose="020B0502040204020203" pitchFamily="34" charset="0"/>
              </a:rPr>
              <a:t>To find the NULL values in the coronavirus table, it employs the IS NULL logical operators.</a:t>
            </a:r>
            <a:endParaRPr lang="en-IN" sz="3800" dirty="0">
              <a:solidFill>
                <a:srgbClr val="FFC000"/>
              </a:solidFill>
              <a:latin typeface="Bahnschrift" panose="020B0502040204020203" pitchFamily="34" charset="0"/>
            </a:endParaRPr>
          </a:p>
          <a:p>
            <a:pPr marL="571500" indent="-571500">
              <a:buFont typeface="Wingdings" panose="05000000000000000000" pitchFamily="2" charset="2"/>
              <a:buChar char="Ø"/>
            </a:pPr>
            <a:r>
              <a:rPr lang="en-IN" sz="3800" dirty="0" smtClean="0">
                <a:solidFill>
                  <a:srgbClr val="FFC000"/>
                </a:solidFill>
                <a:latin typeface="Bahnschrift" panose="020B0502040204020203" pitchFamily="34" charset="0"/>
              </a:rPr>
              <a:t>The result is that there is no NULL values present in the </a:t>
            </a:r>
            <a:r>
              <a:rPr lang="en-IN" sz="3800" dirty="0" err="1" smtClean="0">
                <a:solidFill>
                  <a:srgbClr val="FFC000"/>
                </a:solidFill>
                <a:latin typeface="Bahnschrift" panose="020B0502040204020203" pitchFamily="34" charset="0"/>
              </a:rPr>
              <a:t>corona_virus_dataset</a:t>
            </a:r>
            <a:r>
              <a:rPr lang="en-IN" sz="3800" dirty="0" smtClean="0">
                <a:solidFill>
                  <a:srgbClr val="FFC000"/>
                </a:solidFill>
                <a:latin typeface="Bahnschrift" panose="020B0502040204020203" pitchFamily="34" charset="0"/>
              </a:rPr>
              <a:t>.</a:t>
            </a:r>
          </a:p>
          <a:p>
            <a:pPr marL="285750" indent="-285750">
              <a:buFont typeface="Wingdings" panose="05000000000000000000" pitchFamily="2" charset="2"/>
              <a:buChar char="Ø"/>
            </a:pPr>
            <a:endParaRPr lang="en-IN" dirty="0" smtClean="0"/>
          </a:p>
          <a:p>
            <a:pPr marL="285750" indent="-285750">
              <a:buFont typeface="Wingdings" panose="05000000000000000000" pitchFamily="2" charset="2"/>
              <a:buChar char="Ø"/>
            </a:pPr>
            <a:endParaRPr lang="en-IN" dirty="0"/>
          </a:p>
        </p:txBody>
      </p:sp>
      <p:pic>
        <p:nvPicPr>
          <p:cNvPr id="8" name="Content Placeholder 7"/>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93431" y="202096"/>
            <a:ext cx="11772900" cy="4714461"/>
          </a:xfrm>
        </p:spPr>
      </p:pic>
    </p:spTree>
    <p:extLst>
      <p:ext uri="{BB962C8B-B14F-4D97-AF65-F5344CB8AC3E}">
        <p14:creationId xmlns:p14="http://schemas.microsoft.com/office/powerpoint/2010/main" val="70285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75755" y="5512777"/>
            <a:ext cx="11799367" cy="1151548"/>
          </a:xfrm>
        </p:spPr>
        <p:txBody>
          <a:bodyPr>
            <a:noAutofit/>
          </a:bodyPr>
          <a:lstStyle/>
          <a:p>
            <a:r>
              <a:rPr lang="en-IN" sz="2400" b="1" u="sng" dirty="0" smtClean="0">
                <a:solidFill>
                  <a:srgbClr val="FFC000"/>
                </a:solidFill>
                <a:effectLst>
                  <a:outerShdw blurRad="38100" dist="38100" dir="2700000" algn="tl">
                    <a:srgbClr val="000000">
                      <a:alpha val="43137"/>
                    </a:srgbClr>
                  </a:outerShdw>
                </a:effectLst>
                <a:latin typeface="Bahnschrift" panose="020B0502040204020203" pitchFamily="34" charset="0"/>
              </a:rPr>
              <a:t>Analysis</a:t>
            </a:r>
            <a:r>
              <a:rPr lang="en-IN" b="1" dirty="0" smtClean="0">
                <a:solidFill>
                  <a:srgbClr val="FFC000"/>
                </a:solidFill>
                <a:effectLst>
                  <a:outerShdw blurRad="38100" dist="38100" dir="2700000" algn="tl">
                    <a:srgbClr val="000000">
                      <a:alpha val="43137"/>
                    </a:srgbClr>
                  </a:outerShdw>
                </a:effectLst>
                <a:latin typeface="Bahnschrift" panose="020B0502040204020203" pitchFamily="34" charset="0"/>
              </a:rPr>
              <a:t>:-</a:t>
            </a:r>
          </a:p>
          <a:p>
            <a:pPr marL="457200" indent="-457200">
              <a:buFont typeface="Wingdings" panose="05000000000000000000" pitchFamily="2" charset="2"/>
              <a:buChar char="Ø"/>
            </a:pPr>
            <a:r>
              <a:rPr lang="en-IN" dirty="0" smtClean="0">
                <a:solidFill>
                  <a:srgbClr val="FFC000"/>
                </a:solidFill>
                <a:latin typeface="Bahnschrift" panose="020B0502040204020203" pitchFamily="34" charset="0"/>
              </a:rPr>
              <a:t>It performs COALESCE function to replace the NULL values with Zeros present in the </a:t>
            </a:r>
            <a:r>
              <a:rPr lang="en-IN" dirty="0" err="1" smtClean="0">
                <a:solidFill>
                  <a:srgbClr val="FFC000"/>
                </a:solidFill>
                <a:latin typeface="Bahnschrift" panose="020B0502040204020203" pitchFamily="34" charset="0"/>
              </a:rPr>
              <a:t>corona_virus_dataset</a:t>
            </a:r>
            <a:r>
              <a:rPr lang="en-IN" dirty="0" smtClean="0">
                <a:solidFill>
                  <a:srgbClr val="FFC000"/>
                </a:solidFill>
                <a:latin typeface="Bahnschrift" panose="020B0502040204020203" pitchFamily="34" charset="0"/>
              </a:rPr>
              <a:t> table.</a:t>
            </a:r>
          </a:p>
          <a:p>
            <a:pPr marL="457200" indent="-457200">
              <a:buFont typeface="Wingdings" panose="05000000000000000000" pitchFamily="2" charset="2"/>
              <a:buChar char="Ø"/>
            </a:pPr>
            <a:r>
              <a:rPr lang="en-IN" dirty="0" smtClean="0">
                <a:solidFill>
                  <a:srgbClr val="FFC000"/>
                </a:solidFill>
                <a:latin typeface="Bahnschrift" panose="020B0502040204020203" pitchFamily="34" charset="0"/>
              </a:rPr>
              <a:t>The result   is that there is none NULL values present in the </a:t>
            </a:r>
            <a:r>
              <a:rPr lang="en-IN" dirty="0" err="1" smtClean="0">
                <a:solidFill>
                  <a:srgbClr val="FFC000"/>
                </a:solidFill>
                <a:latin typeface="Bahnschrift" panose="020B0502040204020203" pitchFamily="34" charset="0"/>
              </a:rPr>
              <a:t>corona_virus_dataset</a:t>
            </a:r>
            <a:r>
              <a:rPr lang="en-IN" dirty="0" smtClean="0">
                <a:solidFill>
                  <a:srgbClr val="FFC000"/>
                </a:solidFill>
                <a:latin typeface="Bahnschrift" panose="020B0502040204020203" pitchFamily="34" charset="0"/>
              </a:rPr>
              <a:t> that should be replaced with zeros.</a:t>
            </a:r>
          </a:p>
          <a:p>
            <a:pPr marL="285750" indent="-285750">
              <a:buFont typeface="Wingdings" panose="05000000000000000000" pitchFamily="2" charset="2"/>
              <a:buChar char="Ø"/>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431" y="212035"/>
            <a:ext cx="11781692" cy="4651512"/>
          </a:xfrm>
          <a:prstGeom prst="rect">
            <a:avLst/>
          </a:prstGeom>
        </p:spPr>
      </p:pic>
    </p:spTree>
    <p:extLst>
      <p:ext uri="{BB962C8B-B14F-4D97-AF65-F5344CB8AC3E}">
        <p14:creationId xmlns:p14="http://schemas.microsoft.com/office/powerpoint/2010/main" val="3857697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263768" y="5697416"/>
            <a:ext cx="11720147" cy="1160584"/>
          </a:xfrm>
        </p:spPr>
        <p:txBody>
          <a:bodyPr>
            <a:noAutofit/>
          </a:bodyPr>
          <a:lstStyle/>
          <a:p>
            <a:r>
              <a:rPr lang="en-IN" sz="2400" b="1" u="sng" dirty="0" smtClean="0">
                <a:solidFill>
                  <a:srgbClr val="FFC000"/>
                </a:solidFill>
                <a:effectLst>
                  <a:outerShdw blurRad="38100" dist="38100" dir="2700000" algn="tl">
                    <a:srgbClr val="000000">
                      <a:alpha val="43137"/>
                    </a:srgbClr>
                  </a:outerShdw>
                </a:effectLst>
                <a:latin typeface="Bahnschrift" panose="020B0502040204020203" pitchFamily="34" charset="0"/>
              </a:rPr>
              <a:t>Analysis</a:t>
            </a:r>
            <a:r>
              <a:rPr lang="en-IN" dirty="0" smtClean="0">
                <a:solidFill>
                  <a:srgbClr val="FFC000"/>
                </a:solidFill>
                <a:latin typeface="Bahnschrift" panose="020B0502040204020203" pitchFamily="34" charset="0"/>
              </a:rPr>
              <a:t>:-</a:t>
            </a:r>
          </a:p>
          <a:p>
            <a:pPr marL="457200" indent="-457200">
              <a:buFont typeface="Wingdings" panose="05000000000000000000" pitchFamily="2" charset="2"/>
              <a:buChar char="Ø"/>
            </a:pPr>
            <a:r>
              <a:rPr lang="en-IN" dirty="0" smtClean="0">
                <a:solidFill>
                  <a:srgbClr val="FFC000"/>
                </a:solidFill>
                <a:latin typeface="Bahnschrift" panose="020B0502040204020203" pitchFamily="34" charset="0"/>
              </a:rPr>
              <a:t>It counts the number of rows present in the </a:t>
            </a:r>
            <a:r>
              <a:rPr lang="en-IN" dirty="0" err="1" smtClean="0">
                <a:solidFill>
                  <a:srgbClr val="FFC000"/>
                </a:solidFill>
                <a:latin typeface="Bahnschrift" panose="020B0502040204020203" pitchFamily="34" charset="0"/>
              </a:rPr>
              <a:t>corona_virus_dataset</a:t>
            </a:r>
            <a:r>
              <a:rPr lang="en-IN" dirty="0" smtClean="0">
                <a:solidFill>
                  <a:srgbClr val="FFC000"/>
                </a:solidFill>
                <a:latin typeface="Bahnschrift" panose="020B0502040204020203" pitchFamily="34" charset="0"/>
              </a:rPr>
              <a:t> using the COUNT function that is a logical operator in SQL.</a:t>
            </a:r>
          </a:p>
          <a:p>
            <a:pPr marL="457200" indent="-457200">
              <a:buFont typeface="Wingdings" panose="05000000000000000000" pitchFamily="2" charset="2"/>
              <a:buChar char="Ø"/>
            </a:pPr>
            <a:r>
              <a:rPr lang="en-IN" dirty="0" smtClean="0">
                <a:solidFill>
                  <a:srgbClr val="FFC000"/>
                </a:solidFill>
                <a:latin typeface="Bahnschrift" panose="020B0502040204020203" pitchFamily="34" charset="0"/>
              </a:rPr>
              <a:t>It clears show that there are 78,386 number of rows present in the </a:t>
            </a:r>
            <a:r>
              <a:rPr lang="en-IN" dirty="0" err="1" smtClean="0">
                <a:solidFill>
                  <a:srgbClr val="FFC000"/>
                </a:solidFill>
                <a:latin typeface="Bahnschrift" panose="020B0502040204020203" pitchFamily="34" charset="0"/>
              </a:rPr>
              <a:t>corona_virus_dataset</a:t>
            </a:r>
            <a:r>
              <a:rPr lang="en-IN" dirty="0" smtClean="0">
                <a:solidFill>
                  <a:srgbClr val="FFC000"/>
                </a:solidFill>
                <a:latin typeface="Bahnschrift" panose="020B0502040204020203" pitchFamily="34" charset="0"/>
              </a:rPr>
              <a:t> table. </a:t>
            </a:r>
          </a:p>
          <a:p>
            <a:endParaRPr lang="en-IN" dirty="0" smtClean="0">
              <a:solidFill>
                <a:srgbClr val="FFC000"/>
              </a:solidFill>
              <a:latin typeface="Bahnschrift" panose="020B0502040204020203" pitchFamily="34" charset="0"/>
            </a:endParaRPr>
          </a:p>
          <a:p>
            <a:endParaRPr lang="en-IN" dirty="0" smtClean="0">
              <a:solidFill>
                <a:srgbClr val="FFC000"/>
              </a:solidFill>
              <a:latin typeface="Bahnschrift" panose="020B0502040204020203" pitchFamily="34" charset="0"/>
            </a:endParaRPr>
          </a:p>
          <a:p>
            <a:pPr marL="285750" indent="-285750">
              <a:buFont typeface="Wingdings" panose="05000000000000000000" pitchFamily="2" charset="2"/>
              <a:buChar char="Ø"/>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37" y="202224"/>
            <a:ext cx="11799278" cy="4624754"/>
          </a:xfrm>
          <a:prstGeom prst="rect">
            <a:avLst/>
          </a:prstGeom>
        </p:spPr>
      </p:pic>
    </p:spTree>
    <p:extLst>
      <p:ext uri="{BB962C8B-B14F-4D97-AF65-F5344CB8AC3E}">
        <p14:creationId xmlns:p14="http://schemas.microsoft.com/office/powerpoint/2010/main" val="4177961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67054" y="5346944"/>
            <a:ext cx="11781692" cy="1069731"/>
          </a:xfrm>
        </p:spPr>
        <p:txBody>
          <a:bodyPr>
            <a:noAutofit/>
          </a:bodyPr>
          <a:lstStyle/>
          <a:p>
            <a:r>
              <a:rPr lang="en-IN" sz="2400" b="1" u="sng" dirty="0" smtClean="0">
                <a:solidFill>
                  <a:srgbClr val="FFC000"/>
                </a:solidFill>
                <a:effectLst>
                  <a:outerShdw blurRad="38100" dist="38100" dir="2700000" algn="tl">
                    <a:srgbClr val="000000">
                      <a:alpha val="43137"/>
                    </a:srgbClr>
                  </a:outerShdw>
                </a:effectLst>
                <a:latin typeface="Bahnschrift" panose="020B0502040204020203" pitchFamily="34" charset="0"/>
              </a:rPr>
              <a:t>Analysis</a:t>
            </a:r>
            <a:r>
              <a:rPr lang="en-IN" b="1" dirty="0" smtClean="0">
                <a:solidFill>
                  <a:srgbClr val="FFC000"/>
                </a:solidFill>
                <a:effectLst>
                  <a:outerShdw blurRad="38100" dist="38100" dir="2700000" algn="tl">
                    <a:srgbClr val="000000">
                      <a:alpha val="43137"/>
                    </a:srgbClr>
                  </a:outerShdw>
                </a:effectLst>
                <a:latin typeface="Bahnschrift" panose="020B0502040204020203" pitchFamily="34" charset="0"/>
              </a:rPr>
              <a:t>:-</a:t>
            </a:r>
          </a:p>
          <a:p>
            <a:pPr marL="457200" indent="-457200">
              <a:buFont typeface="Wingdings" panose="05000000000000000000" pitchFamily="2" charset="2"/>
              <a:buChar char="Ø"/>
            </a:pPr>
            <a:r>
              <a:rPr lang="en-IN" dirty="0" smtClean="0">
                <a:solidFill>
                  <a:srgbClr val="FFC000"/>
                </a:solidFill>
                <a:latin typeface="Bahnschrift" panose="020B0502040204020203" pitchFamily="34" charset="0"/>
              </a:rPr>
              <a:t>It will extract the </a:t>
            </a:r>
            <a:r>
              <a:rPr lang="en-IN" dirty="0" err="1" smtClean="0">
                <a:solidFill>
                  <a:srgbClr val="FFC000"/>
                </a:solidFill>
                <a:latin typeface="Bahnschrift" panose="020B0502040204020203" pitchFamily="34" charset="0"/>
              </a:rPr>
              <a:t>start_date</a:t>
            </a:r>
            <a:r>
              <a:rPr lang="en-IN" dirty="0" smtClean="0">
                <a:solidFill>
                  <a:srgbClr val="FFC000"/>
                </a:solidFill>
                <a:latin typeface="Bahnschrift" panose="020B0502040204020203" pitchFamily="34" charset="0"/>
              </a:rPr>
              <a:t> and </a:t>
            </a:r>
            <a:r>
              <a:rPr lang="en-IN" dirty="0" err="1" smtClean="0">
                <a:solidFill>
                  <a:srgbClr val="FFC000"/>
                </a:solidFill>
                <a:latin typeface="Bahnschrift" panose="020B0502040204020203" pitchFamily="34" charset="0"/>
              </a:rPr>
              <a:t>end_date</a:t>
            </a:r>
            <a:r>
              <a:rPr lang="en-IN" dirty="0" smtClean="0">
                <a:solidFill>
                  <a:srgbClr val="FFC000"/>
                </a:solidFill>
                <a:latin typeface="Bahnschrift" panose="020B0502040204020203" pitchFamily="34" charset="0"/>
              </a:rPr>
              <a:t> of the date column in the </a:t>
            </a:r>
            <a:r>
              <a:rPr lang="en-IN" dirty="0" err="1" smtClean="0">
                <a:solidFill>
                  <a:srgbClr val="FFC000"/>
                </a:solidFill>
                <a:latin typeface="Bahnschrift" panose="020B0502040204020203" pitchFamily="34" charset="0"/>
              </a:rPr>
              <a:t>corona_virus_dataset</a:t>
            </a:r>
            <a:r>
              <a:rPr lang="en-IN" dirty="0" smtClean="0">
                <a:solidFill>
                  <a:srgbClr val="FFC000"/>
                </a:solidFill>
                <a:latin typeface="Bahnschrift" panose="020B0502040204020203" pitchFamily="34" charset="0"/>
              </a:rPr>
              <a:t> table using the MIN() and MAX() functions. Now, it will showcase the </a:t>
            </a:r>
            <a:r>
              <a:rPr lang="en-IN" dirty="0" err="1" smtClean="0">
                <a:solidFill>
                  <a:srgbClr val="FFC000"/>
                </a:solidFill>
                <a:latin typeface="Bahnschrift" panose="020B0502040204020203" pitchFamily="34" charset="0"/>
              </a:rPr>
              <a:t>start_date</a:t>
            </a:r>
            <a:r>
              <a:rPr lang="en-IN" dirty="0" smtClean="0">
                <a:solidFill>
                  <a:srgbClr val="FFC000"/>
                </a:solidFill>
                <a:latin typeface="Bahnschrift" panose="020B0502040204020203" pitchFamily="34" charset="0"/>
              </a:rPr>
              <a:t> as 2020-01-22 and </a:t>
            </a:r>
            <a:r>
              <a:rPr lang="en-IN" dirty="0" err="1" smtClean="0">
                <a:solidFill>
                  <a:srgbClr val="FFC000"/>
                </a:solidFill>
                <a:latin typeface="Bahnschrift" panose="020B0502040204020203" pitchFamily="34" charset="0"/>
              </a:rPr>
              <a:t>end_date</a:t>
            </a:r>
            <a:r>
              <a:rPr lang="en-IN" dirty="0" smtClean="0">
                <a:solidFill>
                  <a:srgbClr val="FFC000"/>
                </a:solidFill>
                <a:latin typeface="Bahnschrift" panose="020B0502040204020203" pitchFamily="34" charset="0"/>
              </a:rPr>
              <a:t>  as 2021-06-13 as the record of  the coronavirus cases occurred in the period of time.</a:t>
            </a:r>
          </a:p>
          <a:p>
            <a:pPr marL="285750" indent="-285750">
              <a:buFont typeface="Wingdings" panose="05000000000000000000" pitchFamily="2" charset="2"/>
              <a:buChar char="Ø"/>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54" y="158261"/>
            <a:ext cx="11781692" cy="4721469"/>
          </a:xfrm>
          <a:prstGeom prst="rect">
            <a:avLst/>
          </a:prstGeom>
        </p:spPr>
      </p:pic>
    </p:spTree>
    <p:extLst>
      <p:ext uri="{BB962C8B-B14F-4D97-AF65-F5344CB8AC3E}">
        <p14:creationId xmlns:p14="http://schemas.microsoft.com/office/powerpoint/2010/main" val="3727324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262915" y="5793887"/>
            <a:ext cx="11492400" cy="975945"/>
          </a:xfrm>
        </p:spPr>
        <p:txBody>
          <a:bodyPr>
            <a:noAutofit/>
          </a:bodyPr>
          <a:lstStyle/>
          <a:p>
            <a:r>
              <a:rPr lang="en-IN" sz="2400" b="1" u="sng" dirty="0" smtClean="0">
                <a:solidFill>
                  <a:srgbClr val="FFC000"/>
                </a:solidFill>
                <a:effectLst>
                  <a:outerShdw blurRad="38100" dist="38100" dir="2700000" algn="tl">
                    <a:srgbClr val="000000">
                      <a:alpha val="43137"/>
                    </a:srgbClr>
                  </a:outerShdw>
                </a:effectLst>
                <a:latin typeface="Bahnschrift" panose="020B0502040204020203" pitchFamily="34" charset="0"/>
              </a:rPr>
              <a:t>Analysis</a:t>
            </a:r>
            <a:r>
              <a:rPr lang="en-IN" b="1" dirty="0" smtClean="0">
                <a:solidFill>
                  <a:srgbClr val="FFC000"/>
                </a:solidFill>
                <a:effectLst>
                  <a:outerShdw blurRad="38100" dist="38100" dir="2700000" algn="tl">
                    <a:srgbClr val="000000">
                      <a:alpha val="43137"/>
                    </a:srgbClr>
                  </a:outerShdw>
                </a:effectLst>
                <a:latin typeface="Bahnschrift" panose="020B0502040204020203" pitchFamily="34" charset="0"/>
              </a:rPr>
              <a:t>:-</a:t>
            </a:r>
          </a:p>
          <a:p>
            <a:pPr marL="285750" indent="-285750">
              <a:buFont typeface="Wingdings" panose="05000000000000000000" pitchFamily="2" charset="2"/>
              <a:buChar char="Ø"/>
            </a:pPr>
            <a:r>
              <a:rPr lang="en-IN" dirty="0" smtClean="0">
                <a:solidFill>
                  <a:srgbClr val="FFC000"/>
                </a:solidFill>
                <a:latin typeface="Bahnschrift" panose="020B0502040204020203" pitchFamily="34" charset="0"/>
              </a:rPr>
              <a:t>The months are extracted from the date column in the table using the DATE_FORMAT method , the COUNT </a:t>
            </a:r>
            <a:r>
              <a:rPr lang="en-IN" dirty="0" err="1" smtClean="0">
                <a:solidFill>
                  <a:srgbClr val="FFC000"/>
                </a:solidFill>
                <a:latin typeface="Bahnschrift" panose="020B0502040204020203" pitchFamily="34" charset="0"/>
              </a:rPr>
              <a:t>function,and</a:t>
            </a:r>
            <a:r>
              <a:rPr lang="en-IN" dirty="0" smtClean="0">
                <a:solidFill>
                  <a:srgbClr val="FFC000"/>
                </a:solidFill>
                <a:latin typeface="Bahnschrift" panose="020B0502040204020203" pitchFamily="34" charset="0"/>
              </a:rPr>
              <a:t> the DISTINCT function in the SQL query. DISTINCT will extract only the unique values from the date column .The number of months included in the </a:t>
            </a:r>
            <a:r>
              <a:rPr lang="en-IN" dirty="0" err="1" smtClean="0">
                <a:solidFill>
                  <a:srgbClr val="FFC000"/>
                </a:solidFill>
                <a:latin typeface="Bahnschrift" panose="020B0502040204020203" pitchFamily="34" charset="0"/>
              </a:rPr>
              <a:t>corona_virus_dataset</a:t>
            </a:r>
            <a:r>
              <a:rPr lang="en-IN" dirty="0" smtClean="0">
                <a:solidFill>
                  <a:srgbClr val="FFC000"/>
                </a:solidFill>
                <a:latin typeface="Bahnschrift" panose="020B0502040204020203" pitchFamily="34" charset="0"/>
              </a:rPr>
              <a:t> will be retrieved.</a:t>
            </a:r>
          </a:p>
          <a:p>
            <a:endParaRPr lang="en-IN" b="1" dirty="0" smtClean="0">
              <a:solidFill>
                <a:srgbClr val="FFC000"/>
              </a:solidFill>
              <a:effectLst>
                <a:outerShdw blurRad="38100" dist="38100" dir="2700000" algn="tl">
                  <a:srgbClr val="000000">
                    <a:alpha val="43137"/>
                  </a:srgbClr>
                </a:outerShdw>
              </a:effectLst>
              <a:latin typeface="Bahnschrift" panose="020B0502040204020203" pitchFamily="34" charset="0"/>
            </a:endParaRPr>
          </a:p>
          <a:p>
            <a:pPr marL="285750" indent="-285750">
              <a:buFont typeface="Wingdings" panose="05000000000000000000" pitchFamily="2" charset="2"/>
              <a:buChar char="Ø"/>
            </a:pPr>
            <a:endParaRPr lang="en-IN" dirty="0" smtClean="0">
              <a:solidFill>
                <a:srgbClr val="FFC000"/>
              </a:solidFill>
              <a:latin typeface="Bahnschrift" panose="020B0502040204020203" pitchFamily="34" charset="0"/>
            </a:endParaRPr>
          </a:p>
          <a:p>
            <a:pPr marL="285750" indent="-285750">
              <a:buFont typeface="Wingdings" panose="05000000000000000000" pitchFamily="2" charset="2"/>
              <a:buChar char="Ø"/>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069" y="230764"/>
            <a:ext cx="11377246" cy="4648967"/>
          </a:xfrm>
          <a:prstGeom prst="rect">
            <a:avLst/>
          </a:prstGeom>
        </p:spPr>
      </p:pic>
    </p:spTree>
    <p:extLst>
      <p:ext uri="{BB962C8B-B14F-4D97-AF65-F5344CB8AC3E}">
        <p14:creationId xmlns:p14="http://schemas.microsoft.com/office/powerpoint/2010/main" val="18701630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C54328-0E3E-40FC-9B9C-E60E585EE030}">
  <ds:schemaRefs>
    <ds:schemaRef ds:uri="71af3243-3dd4-4a8d-8c0d-dd76da1f02a5"/>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http://schemas.microsoft.com/office/infopath/2007/PartnerControls"/>
    <ds:schemaRef ds:uri="http://purl.org/dc/dcmitype/"/>
    <ds:schemaRef ds:uri="16c05727-aa75-4e4a-9b5f-8a80a1165891"/>
    <ds:schemaRef ds:uri="http://purl.org/dc/terms/"/>
    <ds:schemaRef ds:uri="http://purl.org/dc/elements/1.1/"/>
  </ds:schemaRefs>
</ds:datastoreItem>
</file>

<file path=customXml/itemProps2.xml><?xml version="1.0" encoding="utf-8"?>
<ds:datastoreItem xmlns:ds="http://schemas.openxmlformats.org/officeDocument/2006/customXml" ds:itemID="{F4172B9F-030A-4864-9C8F-117B052D02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333AA69-F09C-4769-984A-89F3144473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0</TotalTime>
  <Words>1353</Words>
  <Application>Microsoft Office PowerPoint</Application>
  <PresentationFormat>Widescreen</PresentationFormat>
  <Paragraphs>87</Paragraphs>
  <Slides>22</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Algerian</vt:lpstr>
      <vt:lpstr>Arial</vt:lpstr>
      <vt:lpstr>Arial Black</vt:lpstr>
      <vt:lpstr>Bahnschrift</vt:lpstr>
      <vt:lpstr>Calibri</vt:lpstr>
      <vt:lpstr>Century Gothic</vt:lpstr>
      <vt:lpstr>Wingdings</vt:lpstr>
      <vt:lpstr>Wingdings 3</vt:lpstr>
      <vt:lpstr>Ion</vt:lpstr>
      <vt:lpstr>CORONA VIRUS ANALYSIS WITH SQL</vt:lpstr>
      <vt:lpstr>CONTENT</vt:lpstr>
      <vt:lpstr>PowerPoint Presentation</vt:lpstr>
      <vt:lpstr>DATA DESCRIPTION The dataset include 1 table: “Corona_Virus_Dataset”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2024-05-02T15:58:47Z</dcterms:created>
  <dcterms:modified xsi:type="dcterms:W3CDTF">2024-05-05T14:13:43Z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