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48"/>
  </p:notesMasterIdLst>
  <p:sldIdLst>
    <p:sldId id="256" r:id="rId2"/>
    <p:sldId id="257" r:id="rId3"/>
    <p:sldId id="308" r:id="rId4"/>
    <p:sldId id="310" r:id="rId5"/>
    <p:sldId id="311" r:id="rId6"/>
    <p:sldId id="312" r:id="rId7"/>
    <p:sldId id="313" r:id="rId8"/>
    <p:sldId id="314"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30" r:id="rId23"/>
    <p:sldId id="329" r:id="rId24"/>
    <p:sldId id="331"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57" r:id="rId46"/>
    <p:sldId id="354" r:id="rId47"/>
  </p:sldIdLst>
  <p:sldSz cx="9144000" cy="5143500" type="screen16x9"/>
  <p:notesSz cx="6858000" cy="9144000"/>
  <p:embeddedFontLst>
    <p:embeddedFont>
      <p:font typeface="Hammersmith One" panose="020B0604020202020204" charset="0"/>
      <p:regular r:id="rId49"/>
    </p:embeddedFont>
    <p:embeddedFont>
      <p:font typeface="Algerian" panose="04020705040A02060702" pitchFamily="82" charset="0"/>
      <p:regular r:id="rId50"/>
    </p:embeddedFont>
    <p:embeddedFont>
      <p:font typeface="맑은 고딕" panose="020B0503020000020004" pitchFamily="34" charset="-127"/>
      <p:regular r:id="rId51"/>
      <p:bold r:id="rId52"/>
    </p:embeddedFont>
    <p:embeddedFont>
      <p:font typeface="Tahoma" panose="020B0604030504040204" pitchFamily="34" charset="0"/>
      <p:regular r:id="rId53"/>
      <p:bold r:id="rId54"/>
    </p:embeddedFont>
    <p:embeddedFont>
      <p:font typeface="Calibri" panose="020F0502020204030204" pitchFamily="34" charset="0"/>
      <p:regular r:id="rId55"/>
      <p:bold r:id="rId56"/>
      <p:italic r:id="rId57"/>
      <p:boldItalic r:id="rId58"/>
    </p:embeddedFont>
    <p:embeddedFont>
      <p:font typeface="Arial Rounded MT Bold" panose="020F0704030504030204" pitchFamily="34" charset="0"/>
      <p:regular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3"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nshu Bhatia" initials="PB" lastIdx="1" clrIdx="0">
    <p:extLst>
      <p:ext uri="{19B8F6BF-5375-455C-9EA6-DF929625EA0E}">
        <p15:presenceInfo xmlns:p15="http://schemas.microsoft.com/office/powerpoint/2012/main" userId="Priyanshu Bhati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29FF4E-8823-494A-8ADF-2E7E6C1DBDD8}">
  <a:tblStyle styleId="{0229FF4E-8823-494A-8ADF-2E7E6C1DBD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40" autoAdjust="0"/>
  </p:normalViewPr>
  <p:slideViewPr>
    <p:cSldViewPr snapToGrid="0" showGuides="1">
      <p:cViewPr>
        <p:scale>
          <a:sx n="100" d="100"/>
          <a:sy n="100" d="100"/>
        </p:scale>
        <p:origin x="58" y="144"/>
      </p:cViewPr>
      <p:guideLst>
        <p:guide orient="horz" pos="164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7-15T14:43:17.740"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9c8c653ffb_0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9c8c653ffb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6a9e8ca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6a9e8ca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1854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9021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7602" y="500844"/>
            <a:ext cx="3446400" cy="28614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800" b="1">
                <a:latin typeface="Hammersmith One"/>
                <a:ea typeface="Hammersmith One"/>
                <a:cs typeface="Hammersmith One"/>
                <a:sym typeface="Hammersmith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221802" y="3577052"/>
            <a:ext cx="32022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310191">
            <a:off x="8398938" y="4513703"/>
            <a:ext cx="1028076" cy="102732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610022" flipH="1">
            <a:off x="814272" y="222207"/>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10492" flipH="1">
            <a:off x="264784" y="445893"/>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81200" y="1106125"/>
            <a:ext cx="5181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2176500" y="3152225"/>
            <a:ext cx="47910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74" name="Google Shape;74;p11"/>
          <p:cNvSpPr/>
          <p:nvPr/>
        </p:nvSpPr>
        <p:spPr>
          <a:xfrm>
            <a:off x="8626139" y="968000"/>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8438052" y="229950"/>
            <a:ext cx="672175" cy="67302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310401">
            <a:off x="8026962" y="2120352"/>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7787250" y="102804"/>
            <a:ext cx="531892" cy="53256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rot="310344">
            <a:off x="8347793" y="3513056"/>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flipH="1">
            <a:off x="-291675" y="2670863"/>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flipH="1">
            <a:off x="356737" y="1932813"/>
            <a:ext cx="672175" cy="67302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rot="-310401" flipH="1">
            <a:off x="74761" y="3823215"/>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flipH="1">
            <a:off x="1147822" y="1805667"/>
            <a:ext cx="531892" cy="53256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713225" y="359300"/>
            <a:ext cx="773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2">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713225" y="359300"/>
            <a:ext cx="773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17" name="Google Shape;117;p16"/>
          <p:cNvGrpSpPr/>
          <p:nvPr/>
        </p:nvGrpSpPr>
        <p:grpSpPr>
          <a:xfrm rot="6660150">
            <a:off x="8045753" y="144907"/>
            <a:ext cx="822878" cy="1155428"/>
            <a:chOff x="8367333" y="3078939"/>
            <a:chExt cx="1373029" cy="1927912"/>
          </a:xfrm>
        </p:grpSpPr>
        <p:sp>
          <p:nvSpPr>
            <p:cNvPr id="118" name="Google Shape;118;p16"/>
            <p:cNvSpPr/>
            <p:nvPr/>
          </p:nvSpPr>
          <p:spPr>
            <a:xfrm rot="10800000" flipH="1">
              <a:off x="8607862" y="3078939"/>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rot="10800000" flipH="1">
              <a:off x="8367333" y="4433029"/>
              <a:ext cx="573096" cy="573821"/>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43"/>
        <p:cNvGrpSpPr/>
        <p:nvPr/>
      </p:nvGrpSpPr>
      <p:grpSpPr>
        <a:xfrm>
          <a:off x="0" y="0"/>
          <a:ext cx="0" cy="0"/>
          <a:chOff x="0" y="0"/>
          <a:chExt cx="0" cy="0"/>
        </a:xfrm>
      </p:grpSpPr>
      <p:sp>
        <p:nvSpPr>
          <p:cNvPr id="144" name="Google Shape;144;p20"/>
          <p:cNvSpPr/>
          <p:nvPr/>
        </p:nvSpPr>
        <p:spPr>
          <a:xfrm rot="1251267" flipH="1">
            <a:off x="-428677" y="623425"/>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rot="1251267" flipH="1">
            <a:off x="536673" y="97611"/>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rot="940743" flipH="1">
            <a:off x="-545427" y="1864560"/>
            <a:ext cx="1365294" cy="136430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rot="1250804" flipH="1">
            <a:off x="1358028" y="140861"/>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rot="-310401" flipH="1">
            <a:off x="528872" y="2863302"/>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rot="-310344" flipH="1">
            <a:off x="-133892" y="4256006"/>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150"/>
        <p:cNvGrpSpPr/>
        <p:nvPr/>
      </p:nvGrpSpPr>
      <p:grpSpPr>
        <a:xfrm>
          <a:off x="0" y="0"/>
          <a:ext cx="0" cy="0"/>
          <a:chOff x="0" y="0"/>
          <a:chExt cx="0" cy="0"/>
        </a:xfrm>
      </p:grpSpPr>
      <p:sp>
        <p:nvSpPr>
          <p:cNvPr id="151" name="Google Shape;151;p21"/>
          <p:cNvSpPr/>
          <p:nvPr/>
        </p:nvSpPr>
        <p:spPr>
          <a:xfrm rot="9548733">
            <a:off x="-352477" y="3213511"/>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rot="9548733">
            <a:off x="612873" y="4197981"/>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p:nvPr/>
        </p:nvSpPr>
        <p:spPr>
          <a:xfrm rot="9859257">
            <a:off x="-469227" y="1739767"/>
            <a:ext cx="1365294" cy="136430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rot="9549196">
            <a:off x="1434228" y="4295200"/>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rot="-10489599">
            <a:off x="605072" y="741078"/>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rot="-10489656">
            <a:off x="-57692" y="-993310"/>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9">
    <p:spTree>
      <p:nvGrpSpPr>
        <p:cNvPr id="1" name="Shape 157"/>
        <p:cNvGrpSpPr/>
        <p:nvPr/>
      </p:nvGrpSpPr>
      <p:grpSpPr>
        <a:xfrm>
          <a:off x="0" y="0"/>
          <a:ext cx="0" cy="0"/>
          <a:chOff x="0" y="0"/>
          <a:chExt cx="0" cy="0"/>
        </a:xfrm>
      </p:grpSpPr>
      <p:sp>
        <p:nvSpPr>
          <p:cNvPr id="158" name="Google Shape;158;p22"/>
          <p:cNvSpPr/>
          <p:nvPr/>
        </p:nvSpPr>
        <p:spPr>
          <a:xfrm rot="-6651267">
            <a:off x="3597833" y="-694565"/>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rot="-6651267">
            <a:off x="3072856" y="269948"/>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rot="-6340743">
            <a:off x="4838882" y="-811231"/>
            <a:ext cx="1365294" cy="136430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rot="-6650804">
            <a:off x="2506417" y="187116"/>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rot="-5089599">
            <a:off x="5837625" y="263069"/>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rot="-5089656">
            <a:off x="7230204" y="-399571"/>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CUSTOM_10">
    <p:spTree>
      <p:nvGrpSpPr>
        <p:cNvPr id="1" name="Shape 164"/>
        <p:cNvGrpSpPr/>
        <p:nvPr/>
      </p:nvGrpSpPr>
      <p:grpSpPr>
        <a:xfrm>
          <a:off x="0" y="0"/>
          <a:ext cx="0" cy="0"/>
          <a:chOff x="0" y="0"/>
          <a:chExt cx="0" cy="0"/>
        </a:xfrm>
      </p:grpSpPr>
      <p:sp>
        <p:nvSpPr>
          <p:cNvPr id="165" name="Google Shape;165;p23"/>
          <p:cNvSpPr/>
          <p:nvPr/>
        </p:nvSpPr>
        <p:spPr>
          <a:xfrm rot="4148733">
            <a:off x="4232259" y="4717386"/>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rot="4148733">
            <a:off x="5217567" y="4211530"/>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rot="4459257">
            <a:off x="2758430" y="4601442"/>
            <a:ext cx="1365294" cy="136430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rot="4149196">
            <a:off x="5924296" y="4434829"/>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rot="5710401">
            <a:off x="1759741" y="3527196"/>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rot="5710344">
            <a:off x="25229" y="3848152"/>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4969750" y="2637994"/>
            <a:ext cx="2697900" cy="90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5200"/>
              <a:buNone/>
              <a:defRPr sz="3800">
                <a:solidFill>
                  <a:schemeClr val="lt1"/>
                </a:solidFill>
              </a:defRPr>
            </a:lvl1pPr>
            <a:lvl2pPr lvl="1" rtl="0">
              <a:spcBef>
                <a:spcPts val="0"/>
              </a:spcBef>
              <a:spcAft>
                <a:spcPts val="0"/>
              </a:spcAft>
              <a:buClr>
                <a:schemeClr val="dk1"/>
              </a:buClr>
              <a:buSzPts val="5200"/>
              <a:buNone/>
              <a:defRPr sz="5200">
                <a:solidFill>
                  <a:schemeClr val="dk1"/>
                </a:solidFill>
              </a:defRPr>
            </a:lvl2pPr>
            <a:lvl3pPr lvl="2" rtl="0">
              <a:spcBef>
                <a:spcPts val="0"/>
              </a:spcBef>
              <a:spcAft>
                <a:spcPts val="0"/>
              </a:spcAft>
              <a:buClr>
                <a:schemeClr val="dk1"/>
              </a:buClr>
              <a:buSzPts val="5200"/>
              <a:buNone/>
              <a:defRPr sz="5200">
                <a:solidFill>
                  <a:schemeClr val="dk1"/>
                </a:solidFill>
              </a:defRPr>
            </a:lvl3pPr>
            <a:lvl4pPr lvl="3" rtl="0">
              <a:spcBef>
                <a:spcPts val="0"/>
              </a:spcBef>
              <a:spcAft>
                <a:spcPts val="0"/>
              </a:spcAft>
              <a:buClr>
                <a:schemeClr val="dk1"/>
              </a:buClr>
              <a:buSzPts val="5200"/>
              <a:buNone/>
              <a:defRPr sz="5200">
                <a:solidFill>
                  <a:schemeClr val="dk1"/>
                </a:solidFill>
              </a:defRPr>
            </a:lvl4pPr>
            <a:lvl5pPr lvl="4" rtl="0">
              <a:spcBef>
                <a:spcPts val="0"/>
              </a:spcBef>
              <a:spcAft>
                <a:spcPts val="0"/>
              </a:spcAft>
              <a:buClr>
                <a:schemeClr val="dk1"/>
              </a:buClr>
              <a:buSzPts val="5200"/>
              <a:buNone/>
              <a:defRPr sz="5200">
                <a:solidFill>
                  <a:schemeClr val="dk1"/>
                </a:solidFill>
              </a:defRPr>
            </a:lvl5pPr>
            <a:lvl6pPr lvl="5" rtl="0">
              <a:spcBef>
                <a:spcPts val="0"/>
              </a:spcBef>
              <a:spcAft>
                <a:spcPts val="0"/>
              </a:spcAft>
              <a:buClr>
                <a:schemeClr val="dk1"/>
              </a:buClr>
              <a:buSzPts val="5200"/>
              <a:buNone/>
              <a:defRPr sz="5200">
                <a:solidFill>
                  <a:schemeClr val="dk1"/>
                </a:solidFill>
              </a:defRPr>
            </a:lvl6pPr>
            <a:lvl7pPr lvl="6" rtl="0">
              <a:spcBef>
                <a:spcPts val="0"/>
              </a:spcBef>
              <a:spcAft>
                <a:spcPts val="0"/>
              </a:spcAft>
              <a:buClr>
                <a:schemeClr val="dk1"/>
              </a:buClr>
              <a:buSzPts val="5200"/>
              <a:buNone/>
              <a:defRPr sz="5200">
                <a:solidFill>
                  <a:schemeClr val="dk1"/>
                </a:solidFill>
              </a:defRPr>
            </a:lvl7pPr>
            <a:lvl8pPr lvl="7" rtl="0">
              <a:spcBef>
                <a:spcPts val="0"/>
              </a:spcBef>
              <a:spcAft>
                <a:spcPts val="0"/>
              </a:spcAft>
              <a:buClr>
                <a:schemeClr val="dk1"/>
              </a:buClr>
              <a:buSzPts val="5200"/>
              <a:buNone/>
              <a:defRPr sz="5200">
                <a:solidFill>
                  <a:schemeClr val="dk1"/>
                </a:solidFill>
              </a:defRPr>
            </a:lvl8pPr>
            <a:lvl9pPr lvl="8" rtl="0">
              <a:spcBef>
                <a:spcPts val="0"/>
              </a:spcBef>
              <a:spcAft>
                <a:spcPts val="0"/>
              </a:spcAft>
              <a:buClr>
                <a:schemeClr val="dk1"/>
              </a:buClr>
              <a:buSzPts val="5200"/>
              <a:buNone/>
              <a:defRPr sz="5200">
                <a:solidFill>
                  <a:schemeClr val="dk1"/>
                </a:solidFill>
              </a:defRPr>
            </a:lvl9pPr>
          </a:lstStyle>
          <a:p>
            <a:endParaRPr/>
          </a:p>
        </p:txBody>
      </p:sp>
      <p:sp>
        <p:nvSpPr>
          <p:cNvPr id="16" name="Google Shape;16;p3"/>
          <p:cNvSpPr txBox="1">
            <a:spLocks noGrp="1"/>
          </p:cNvSpPr>
          <p:nvPr>
            <p:ph type="subTitle" idx="1"/>
          </p:nvPr>
        </p:nvSpPr>
        <p:spPr>
          <a:xfrm>
            <a:off x="4969750" y="3732719"/>
            <a:ext cx="2507400" cy="42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800"/>
              <a:buNone/>
              <a:defRPr sz="16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7" name="Google Shape;17;p3"/>
          <p:cNvSpPr txBox="1">
            <a:spLocks noGrp="1"/>
          </p:cNvSpPr>
          <p:nvPr>
            <p:ph type="title" idx="2" hasCustomPrompt="1"/>
          </p:nvPr>
        </p:nvSpPr>
        <p:spPr>
          <a:xfrm>
            <a:off x="4969750" y="989881"/>
            <a:ext cx="1554900" cy="1053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6000"/>
              <a:buNone/>
              <a:defRPr sz="6000">
                <a:solidFill>
                  <a:schemeClr val="accent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18" name="Google Shape;18;p3"/>
          <p:cNvSpPr/>
          <p:nvPr/>
        </p:nvSpPr>
        <p:spPr>
          <a:xfrm rot="-10489809">
            <a:off x="8336493" y="-433378"/>
            <a:ext cx="1028076" cy="102732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body" idx="1"/>
          </p:nvPr>
        </p:nvSpPr>
        <p:spPr>
          <a:xfrm>
            <a:off x="713225" y="1038175"/>
            <a:ext cx="7736700" cy="3565500"/>
          </a:xfrm>
          <a:prstGeom prst="rect">
            <a:avLst/>
          </a:prstGeom>
        </p:spPr>
        <p:txBody>
          <a:bodyPr spcFirstLastPara="1" wrap="square" lIns="91425" tIns="91425" rIns="91425" bIns="91425" anchor="t" anchorCtr="0">
            <a:noAutofit/>
          </a:bodyPr>
          <a:lstStyle>
            <a:lvl1pPr marL="457200" lvl="0" indent="-387350">
              <a:spcBef>
                <a:spcPts val="0"/>
              </a:spcBef>
              <a:spcAft>
                <a:spcPts val="0"/>
              </a:spcAft>
              <a:buSzPts val="2500"/>
              <a:buAutoNum type="arabicPeriod"/>
              <a:defRPr sz="12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Clr>
                <a:srgbClr val="000000"/>
              </a:buClr>
              <a:buSzPts val="1400"/>
              <a:buAutoNum type="alphaLcPeriod"/>
              <a:defRPr>
                <a:solidFill>
                  <a:srgbClr val="000000"/>
                </a:solidFill>
              </a:defRPr>
            </a:lvl8pPr>
            <a:lvl9pPr marL="4114800" lvl="8" indent="-317500">
              <a:spcBef>
                <a:spcPts val="1600"/>
              </a:spcBef>
              <a:spcAft>
                <a:spcPts val="1600"/>
              </a:spcAft>
              <a:buClr>
                <a:srgbClr val="000000"/>
              </a:buClr>
              <a:buSzPts val="1400"/>
              <a:buAutoNum type="romanLcPeriod"/>
              <a:defRPr>
                <a:solidFill>
                  <a:srgbClr val="000000"/>
                </a:solidFill>
              </a:defRPr>
            </a:lvl9pPr>
          </a:lstStyle>
          <a:p>
            <a:endParaRPr/>
          </a:p>
        </p:txBody>
      </p:sp>
      <p:sp>
        <p:nvSpPr>
          <p:cNvPr id="21" name="Google Shape;21;p4"/>
          <p:cNvSpPr txBox="1">
            <a:spLocks noGrp="1"/>
          </p:cNvSpPr>
          <p:nvPr>
            <p:ph type="title"/>
          </p:nvPr>
        </p:nvSpPr>
        <p:spPr>
          <a:xfrm>
            <a:off x="713225" y="359300"/>
            <a:ext cx="773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4"/>
          <p:cNvSpPr/>
          <p:nvPr/>
        </p:nvSpPr>
        <p:spPr>
          <a:xfrm rot="4844145" flipH="1">
            <a:off x="8619877" y="652024"/>
            <a:ext cx="328520" cy="328281"/>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4844102" flipH="1">
            <a:off x="8077203" y="233942"/>
            <a:ext cx="513493" cy="513119"/>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310191">
            <a:off x="8398938" y="4513703"/>
            <a:ext cx="1028076" cy="102732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body" idx="1"/>
          </p:nvPr>
        </p:nvSpPr>
        <p:spPr>
          <a:xfrm>
            <a:off x="704875" y="2457325"/>
            <a:ext cx="2204400" cy="1219200"/>
          </a:xfrm>
          <a:prstGeom prst="rect">
            <a:avLst/>
          </a:prstGeom>
        </p:spPr>
        <p:txBody>
          <a:bodyPr spcFirstLastPara="1" wrap="square" lIns="91425" tIns="91425" rIns="91425" bIns="91425" anchor="t" anchorCtr="0">
            <a:noAutofit/>
          </a:bodyPr>
          <a:lstStyle>
            <a:lvl1pPr marL="457200" lvl="0" indent="-317500" rtl="0">
              <a:lnSpc>
                <a:spcPct val="100000"/>
              </a:lnSpc>
              <a:spcBef>
                <a:spcPts val="1000"/>
              </a:spcBef>
              <a:spcAft>
                <a:spcPts val="0"/>
              </a:spcAft>
              <a:buClr>
                <a:srgbClr val="EB7E7C"/>
              </a:buClr>
              <a:buSzPts val="1400"/>
              <a:buChar char="■"/>
              <a:defRPr sz="1600"/>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5"/>
          <p:cNvSpPr txBox="1">
            <a:spLocks noGrp="1"/>
          </p:cNvSpPr>
          <p:nvPr>
            <p:ph type="title"/>
          </p:nvPr>
        </p:nvSpPr>
        <p:spPr>
          <a:xfrm>
            <a:off x="704875" y="1943925"/>
            <a:ext cx="2425800" cy="4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lt1"/>
                </a:solidFill>
              </a:defRPr>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28" name="Google Shape;28;p5"/>
          <p:cNvSpPr txBox="1">
            <a:spLocks noGrp="1"/>
          </p:cNvSpPr>
          <p:nvPr>
            <p:ph type="body" idx="2"/>
          </p:nvPr>
        </p:nvSpPr>
        <p:spPr>
          <a:xfrm>
            <a:off x="6244250" y="2457325"/>
            <a:ext cx="2204400" cy="1219200"/>
          </a:xfrm>
          <a:prstGeom prst="rect">
            <a:avLst/>
          </a:prstGeom>
        </p:spPr>
        <p:txBody>
          <a:bodyPr spcFirstLastPara="1" wrap="square" lIns="91425" tIns="91425" rIns="91425" bIns="91425" anchor="t" anchorCtr="0">
            <a:noAutofit/>
          </a:bodyPr>
          <a:lstStyle>
            <a:lvl1pPr marL="457200" lvl="0" indent="-317500" algn="r" rtl="0">
              <a:lnSpc>
                <a:spcPct val="100000"/>
              </a:lnSpc>
              <a:spcBef>
                <a:spcPts val="1000"/>
              </a:spcBef>
              <a:spcAft>
                <a:spcPts val="0"/>
              </a:spcAft>
              <a:buClr>
                <a:srgbClr val="EB7E7C"/>
              </a:buClr>
              <a:buSzPts val="1400"/>
              <a:buChar char="■"/>
              <a:defRPr sz="1600"/>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9" name="Google Shape;29;p5"/>
          <p:cNvSpPr txBox="1">
            <a:spLocks noGrp="1"/>
          </p:cNvSpPr>
          <p:nvPr>
            <p:ph type="title" idx="3"/>
          </p:nvPr>
        </p:nvSpPr>
        <p:spPr>
          <a:xfrm>
            <a:off x="6022850" y="1943925"/>
            <a:ext cx="2425800" cy="463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lt1"/>
                </a:solidFill>
              </a:defRPr>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30" name="Google Shape;30;p5"/>
          <p:cNvSpPr txBox="1">
            <a:spLocks noGrp="1"/>
          </p:cNvSpPr>
          <p:nvPr>
            <p:ph type="title" idx="4"/>
          </p:nvPr>
        </p:nvSpPr>
        <p:spPr>
          <a:xfrm>
            <a:off x="713225" y="359300"/>
            <a:ext cx="773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1" name="Google Shape;31;p5"/>
          <p:cNvGrpSpPr/>
          <p:nvPr/>
        </p:nvGrpSpPr>
        <p:grpSpPr>
          <a:xfrm rot="-3893581">
            <a:off x="239534" y="3987104"/>
            <a:ext cx="748908" cy="1111500"/>
            <a:chOff x="8421281" y="3267397"/>
            <a:chExt cx="1249584" cy="1854584"/>
          </a:xfrm>
        </p:grpSpPr>
        <p:sp>
          <p:nvSpPr>
            <p:cNvPr id="32" name="Google Shape;32;p5"/>
            <p:cNvSpPr/>
            <p:nvPr/>
          </p:nvSpPr>
          <p:spPr>
            <a:xfrm rot="10800000" flipH="1">
              <a:off x="8538365" y="3267397"/>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10800000" flipH="1">
              <a:off x="8421281" y="4548159"/>
              <a:ext cx="573096" cy="573821"/>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5"/>
          <p:cNvSpPr/>
          <p:nvPr/>
        </p:nvSpPr>
        <p:spPr>
          <a:xfrm rot="4844145" flipH="1">
            <a:off x="8619877" y="652024"/>
            <a:ext cx="328520" cy="328281"/>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4844102" flipH="1">
            <a:off x="8077203" y="233942"/>
            <a:ext cx="513493" cy="513119"/>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13225" y="359300"/>
            <a:ext cx="77367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000">
                <a:solidFill>
                  <a:srgbClr val="FF8B7B"/>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38" name="Google Shape;38;p6"/>
          <p:cNvGrpSpPr/>
          <p:nvPr/>
        </p:nvGrpSpPr>
        <p:grpSpPr>
          <a:xfrm rot="-3893581">
            <a:off x="239534" y="3987104"/>
            <a:ext cx="748908" cy="1111500"/>
            <a:chOff x="8421281" y="3267397"/>
            <a:chExt cx="1249584" cy="1854584"/>
          </a:xfrm>
        </p:grpSpPr>
        <p:sp>
          <p:nvSpPr>
            <p:cNvPr id="39" name="Google Shape;39;p6"/>
            <p:cNvSpPr/>
            <p:nvPr/>
          </p:nvSpPr>
          <p:spPr>
            <a:xfrm rot="10800000" flipH="1">
              <a:off x="8538365" y="3267397"/>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rot="10800000" flipH="1">
              <a:off x="8421281" y="4548159"/>
              <a:ext cx="573096" cy="573821"/>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7"/>
          <p:cNvSpPr txBox="1">
            <a:spLocks noGrp="1"/>
          </p:cNvSpPr>
          <p:nvPr>
            <p:ph type="body" idx="1"/>
          </p:nvPr>
        </p:nvSpPr>
        <p:spPr>
          <a:xfrm>
            <a:off x="692700" y="1389600"/>
            <a:ext cx="77571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title"/>
          </p:nvPr>
        </p:nvSpPr>
        <p:spPr>
          <a:xfrm>
            <a:off x="713225" y="359300"/>
            <a:ext cx="773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Google Shape;44;p7"/>
          <p:cNvSpPr/>
          <p:nvPr/>
        </p:nvSpPr>
        <p:spPr>
          <a:xfrm rot="-9548733" flipH="1">
            <a:off x="8388609" y="3588581"/>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rot="-9548733" flipH="1">
            <a:off x="7883590" y="4573051"/>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rot="-9549196" flipH="1">
            <a:off x="7202525" y="4670270"/>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rot="1251267" flipH="1">
            <a:off x="-530510" y="532756"/>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rot="1251267" flipH="1">
            <a:off x="434840" y="6942"/>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rot="1250804" flipH="1">
            <a:off x="1256195" y="50192"/>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713225" y="539500"/>
            <a:ext cx="7736700" cy="406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2" name="Google Shape;52;p8"/>
          <p:cNvSpPr/>
          <p:nvPr/>
        </p:nvSpPr>
        <p:spPr>
          <a:xfrm>
            <a:off x="8626139" y="968000"/>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8438052" y="229950"/>
            <a:ext cx="672175" cy="67302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310401">
            <a:off x="8026962" y="2120352"/>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a:off x="7787250" y="102804"/>
            <a:ext cx="531892" cy="53256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310344">
            <a:off x="8347793" y="3513056"/>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rot="10800000">
            <a:off x="-444075" y="3169658"/>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10800000">
            <a:off x="204337" y="4366358"/>
            <a:ext cx="672175" cy="67302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10489599">
            <a:off x="-77639" y="1784735"/>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a:off x="995422" y="4633964"/>
            <a:ext cx="531892" cy="53256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rot="-10489656">
            <a:off x="-740403" y="50347"/>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sp>
        <p:nvSpPr>
          <p:cNvPr id="63" name="Google Shape;63;p9"/>
          <p:cNvSpPr txBox="1">
            <a:spLocks noGrp="1"/>
          </p:cNvSpPr>
          <p:nvPr>
            <p:ph type="body" idx="1"/>
          </p:nvPr>
        </p:nvSpPr>
        <p:spPr>
          <a:xfrm>
            <a:off x="1063925" y="2017500"/>
            <a:ext cx="3336900" cy="2394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6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Font typeface="Source Sans Pro"/>
              <a:buChar char="○"/>
              <a:defRPr>
                <a:latin typeface="Source Sans Pro"/>
                <a:ea typeface="Source Sans Pro"/>
                <a:cs typeface="Source Sans Pro"/>
                <a:sym typeface="Source Sans Pro"/>
              </a:defRPr>
            </a:lvl8pPr>
            <a:lvl9pPr marL="4114800" lvl="8" indent="-317500" rtl="0">
              <a:spcBef>
                <a:spcPts val="1600"/>
              </a:spcBef>
              <a:spcAft>
                <a:spcPts val="1600"/>
              </a:spcAft>
              <a:buSzPts val="1400"/>
              <a:buFont typeface="Source Sans Pro"/>
              <a:buChar char="■"/>
              <a:defRPr>
                <a:latin typeface="Source Sans Pro"/>
                <a:ea typeface="Source Sans Pro"/>
                <a:cs typeface="Source Sans Pro"/>
                <a:sym typeface="Source Sans Pro"/>
              </a:defRPr>
            </a:lvl9pPr>
          </a:lstStyle>
          <a:p>
            <a:endParaRPr/>
          </a:p>
        </p:txBody>
      </p:sp>
      <p:sp>
        <p:nvSpPr>
          <p:cNvPr id="64" name="Google Shape;64;p9"/>
          <p:cNvSpPr txBox="1">
            <a:spLocks noGrp="1"/>
          </p:cNvSpPr>
          <p:nvPr>
            <p:ph type="subTitle" idx="2"/>
          </p:nvPr>
        </p:nvSpPr>
        <p:spPr>
          <a:xfrm>
            <a:off x="1063925" y="1021013"/>
            <a:ext cx="3117000" cy="866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000"/>
              <a:buFont typeface="Hammersmith One"/>
              <a:buNone/>
              <a:defRPr sz="2000">
                <a:solidFill>
                  <a:schemeClr val="lt1"/>
                </a:solidFill>
                <a:latin typeface="Hammersmith One"/>
                <a:ea typeface="Hammersmith One"/>
                <a:cs typeface="Hammersmith One"/>
                <a:sym typeface="Hammersmith One"/>
              </a:defRPr>
            </a:lvl1pPr>
            <a:lvl2pPr lvl="1" rtl="0">
              <a:lnSpc>
                <a:spcPct val="100000"/>
              </a:lnSpc>
              <a:spcBef>
                <a:spcPts val="0"/>
              </a:spcBef>
              <a:spcAft>
                <a:spcPts val="0"/>
              </a:spcAft>
              <a:buClr>
                <a:srgbClr val="FF00A3"/>
              </a:buClr>
              <a:buSzPts val="2100"/>
              <a:buNone/>
              <a:defRPr sz="2100">
                <a:solidFill>
                  <a:srgbClr val="FF00A3"/>
                </a:solidFill>
              </a:defRPr>
            </a:lvl2pPr>
            <a:lvl3pPr lvl="2" rtl="0">
              <a:lnSpc>
                <a:spcPct val="100000"/>
              </a:lnSpc>
              <a:spcBef>
                <a:spcPts val="0"/>
              </a:spcBef>
              <a:spcAft>
                <a:spcPts val="0"/>
              </a:spcAft>
              <a:buClr>
                <a:srgbClr val="FF00A3"/>
              </a:buClr>
              <a:buSzPts val="2100"/>
              <a:buNone/>
              <a:defRPr sz="2100">
                <a:solidFill>
                  <a:srgbClr val="FF00A3"/>
                </a:solidFill>
              </a:defRPr>
            </a:lvl3pPr>
            <a:lvl4pPr lvl="3" rtl="0">
              <a:lnSpc>
                <a:spcPct val="100000"/>
              </a:lnSpc>
              <a:spcBef>
                <a:spcPts val="0"/>
              </a:spcBef>
              <a:spcAft>
                <a:spcPts val="0"/>
              </a:spcAft>
              <a:buClr>
                <a:srgbClr val="FF00A3"/>
              </a:buClr>
              <a:buSzPts val="2100"/>
              <a:buNone/>
              <a:defRPr sz="2100">
                <a:solidFill>
                  <a:srgbClr val="FF00A3"/>
                </a:solidFill>
              </a:defRPr>
            </a:lvl4pPr>
            <a:lvl5pPr lvl="4" rtl="0">
              <a:lnSpc>
                <a:spcPct val="100000"/>
              </a:lnSpc>
              <a:spcBef>
                <a:spcPts val="0"/>
              </a:spcBef>
              <a:spcAft>
                <a:spcPts val="0"/>
              </a:spcAft>
              <a:buClr>
                <a:srgbClr val="FF00A3"/>
              </a:buClr>
              <a:buSzPts val="2100"/>
              <a:buNone/>
              <a:defRPr sz="2100">
                <a:solidFill>
                  <a:srgbClr val="FF00A3"/>
                </a:solidFill>
              </a:defRPr>
            </a:lvl5pPr>
            <a:lvl6pPr lvl="5" rtl="0">
              <a:lnSpc>
                <a:spcPct val="100000"/>
              </a:lnSpc>
              <a:spcBef>
                <a:spcPts val="0"/>
              </a:spcBef>
              <a:spcAft>
                <a:spcPts val="0"/>
              </a:spcAft>
              <a:buClr>
                <a:srgbClr val="FF00A3"/>
              </a:buClr>
              <a:buSzPts val="2100"/>
              <a:buNone/>
              <a:defRPr sz="2100">
                <a:solidFill>
                  <a:srgbClr val="FF00A3"/>
                </a:solidFill>
              </a:defRPr>
            </a:lvl6pPr>
            <a:lvl7pPr lvl="6" rtl="0">
              <a:lnSpc>
                <a:spcPct val="100000"/>
              </a:lnSpc>
              <a:spcBef>
                <a:spcPts val="0"/>
              </a:spcBef>
              <a:spcAft>
                <a:spcPts val="0"/>
              </a:spcAft>
              <a:buClr>
                <a:srgbClr val="FF00A3"/>
              </a:buClr>
              <a:buSzPts val="2100"/>
              <a:buNone/>
              <a:defRPr sz="2100">
                <a:solidFill>
                  <a:srgbClr val="FF00A3"/>
                </a:solidFill>
              </a:defRPr>
            </a:lvl7pPr>
            <a:lvl8pPr lvl="7" rtl="0">
              <a:lnSpc>
                <a:spcPct val="100000"/>
              </a:lnSpc>
              <a:spcBef>
                <a:spcPts val="0"/>
              </a:spcBef>
              <a:spcAft>
                <a:spcPts val="0"/>
              </a:spcAft>
              <a:buClr>
                <a:srgbClr val="FF00A3"/>
              </a:buClr>
              <a:buSzPts val="2100"/>
              <a:buNone/>
              <a:defRPr sz="2100">
                <a:solidFill>
                  <a:srgbClr val="FF00A3"/>
                </a:solidFill>
              </a:defRPr>
            </a:lvl8pPr>
            <a:lvl9pPr lvl="8" rtl="0">
              <a:lnSpc>
                <a:spcPct val="100000"/>
              </a:lnSpc>
              <a:spcBef>
                <a:spcPts val="0"/>
              </a:spcBef>
              <a:spcAft>
                <a:spcPts val="0"/>
              </a:spcAft>
              <a:buClr>
                <a:srgbClr val="FF00A3"/>
              </a:buClr>
              <a:buSzPts val="2100"/>
              <a:buNone/>
              <a:defRPr sz="2100">
                <a:solidFill>
                  <a:srgbClr val="FF00A3"/>
                </a:solidFill>
              </a:defRPr>
            </a:lvl9pPr>
          </a:lstStyle>
          <a:p>
            <a:endParaRPr/>
          </a:p>
        </p:txBody>
      </p:sp>
      <p:sp>
        <p:nvSpPr>
          <p:cNvPr id="65" name="Google Shape;65;p9"/>
          <p:cNvSpPr txBox="1">
            <a:spLocks noGrp="1"/>
          </p:cNvSpPr>
          <p:nvPr>
            <p:ph type="title"/>
          </p:nvPr>
        </p:nvSpPr>
        <p:spPr>
          <a:xfrm>
            <a:off x="713225" y="359300"/>
            <a:ext cx="773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6" name="Google Shape;66;p9"/>
          <p:cNvGrpSpPr/>
          <p:nvPr/>
        </p:nvGrpSpPr>
        <p:grpSpPr>
          <a:xfrm rot="-9548375">
            <a:off x="215617" y="258622"/>
            <a:ext cx="774553" cy="1059021"/>
            <a:chOff x="8487996" y="3199602"/>
            <a:chExt cx="1292466" cy="1767148"/>
          </a:xfrm>
        </p:grpSpPr>
        <p:sp>
          <p:nvSpPr>
            <p:cNvPr id="67" name="Google Shape;67;p9"/>
            <p:cNvSpPr/>
            <p:nvPr/>
          </p:nvSpPr>
          <p:spPr>
            <a:xfrm rot="10800000" flipH="1">
              <a:off x="8647963" y="3199602"/>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rot="10800000" flipH="1">
              <a:off x="8487996" y="4392929"/>
              <a:ext cx="573096" cy="573821"/>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713225" y="3864500"/>
            <a:ext cx="7736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8B7B"/>
              </a:buClr>
              <a:buSzPts val="2800"/>
              <a:buFont typeface="Hammersmith One"/>
              <a:buNone/>
              <a:defRPr sz="2800">
                <a:solidFill>
                  <a:srgbClr val="FF8B7B"/>
                </a:solidFill>
                <a:latin typeface="Hammersmith One"/>
                <a:ea typeface="Hammersmith One"/>
                <a:cs typeface="Hammersmith One"/>
                <a:sym typeface="Hammersmith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Source Sans Pro"/>
              <a:buChar char="●"/>
              <a:defRPr sz="1800">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Char char="○"/>
              <a:defRPr>
                <a:solidFill>
                  <a:schemeClr val="lt1"/>
                </a:solidFill>
              </a:defRPr>
            </a:lvl8pPr>
            <a:lvl9pPr marL="4114800" lvl="8" indent="-317500">
              <a:lnSpc>
                <a:spcPct val="115000"/>
              </a:lnSpc>
              <a:spcBef>
                <a:spcPts val="1600"/>
              </a:spcBef>
              <a:spcAft>
                <a:spcPts val="1600"/>
              </a:spcAft>
              <a:buClr>
                <a:schemeClr val="lt1"/>
              </a:buClr>
              <a:buSzPts val="1400"/>
              <a:buChar char="■"/>
              <a:defRPr>
                <a:solidFill>
                  <a:schemeClr val="lt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62" r:id="rId12"/>
    <p:sldLayoutId id="2147483666" r:id="rId13"/>
    <p:sldLayoutId id="2147483667" r:id="rId14"/>
    <p:sldLayoutId id="2147483668" r:id="rId15"/>
    <p:sldLayoutId id="2147483669"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hyperlink" Target="https://www.kaggle.com/datasets/yesrahulkr/sales-analysis-report-on-power-bi" TargetMode="External"/><Relationship Id="rId2" Type="http://schemas.openxmlformats.org/officeDocument/2006/relationships/image" Target="../media/image73.jpg"/><Relationship Id="rId1" Type="http://schemas.openxmlformats.org/officeDocument/2006/relationships/slideLayout" Target="../slideLayouts/slideLayout5.xml"/><Relationship Id="rId4" Type="http://schemas.openxmlformats.org/officeDocument/2006/relationships/hyperlink" Target="kaggle%20datasets%20download%20-d%20yesrahulkr/sales-analysis-report-on-power-bi"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7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78"/>
        <p:cNvGrpSpPr/>
        <p:nvPr/>
      </p:nvGrpSpPr>
      <p:grpSpPr>
        <a:xfrm>
          <a:off x="0" y="0"/>
          <a:ext cx="0" cy="0"/>
          <a:chOff x="0" y="0"/>
          <a:chExt cx="0" cy="0"/>
        </a:xfrm>
      </p:grpSpPr>
      <p:sp>
        <p:nvSpPr>
          <p:cNvPr id="179" name="Google Shape;179;p26"/>
          <p:cNvSpPr txBox="1">
            <a:spLocks noGrp="1"/>
          </p:cNvSpPr>
          <p:nvPr>
            <p:ph type="ctrTitle"/>
          </p:nvPr>
        </p:nvSpPr>
        <p:spPr>
          <a:xfrm>
            <a:off x="3383641" y="1538299"/>
            <a:ext cx="6079332" cy="1936930"/>
          </a:xfrm>
          <a:prstGeom prst="rect">
            <a:avLst/>
          </a:prstGeom>
        </p:spPr>
        <p:txBody>
          <a:bodyPr spcFirstLastPara="1" wrap="square" lIns="91425" tIns="91425" rIns="91425" bIns="91425" anchor="b" anchorCtr="0">
            <a:noAutofit/>
          </a:bodyPr>
          <a:lstStyle/>
          <a:p>
            <a:pPr lvl="0" algn="ctr"/>
            <a:r>
              <a:rPr lang="en-IN" sz="5000"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SALES PRESENTATION</a:t>
            </a:r>
            <a:r>
              <a:rPr lang="en-IN" dirty="0" smtClean="0">
                <a:solidFill>
                  <a:schemeClr val="accent3">
                    <a:lumMod val="60000"/>
                    <a:lumOff val="40000"/>
                  </a:schemeClr>
                </a:solidFill>
              </a:rPr>
              <a:t/>
            </a:r>
            <a:br>
              <a:rPr lang="en-IN" dirty="0" smtClean="0">
                <a:solidFill>
                  <a:schemeClr val="accent3">
                    <a:lumMod val="60000"/>
                    <a:lumOff val="40000"/>
                  </a:schemeClr>
                </a:solidFill>
              </a:rPr>
            </a:br>
            <a:r>
              <a:rPr lang="en-US" sz="1100" b="0" dirty="0"/>
              <a:t> </a:t>
            </a:r>
            <a:endParaRPr sz="1100" dirty="0">
              <a:solidFill>
                <a:schemeClr val="accent3">
                  <a:lumMod val="60000"/>
                  <a:lumOff val="40000"/>
                </a:schemeClr>
              </a:solidFill>
            </a:endParaRPr>
          </a:p>
        </p:txBody>
      </p:sp>
      <p:grpSp>
        <p:nvGrpSpPr>
          <p:cNvPr id="181" name="Google Shape;181;p26"/>
          <p:cNvGrpSpPr/>
          <p:nvPr/>
        </p:nvGrpSpPr>
        <p:grpSpPr>
          <a:xfrm>
            <a:off x="-382777" y="1052164"/>
            <a:ext cx="4588711" cy="3523405"/>
            <a:chOff x="1190200" y="796850"/>
            <a:chExt cx="5212075" cy="4002050"/>
          </a:xfrm>
        </p:grpSpPr>
        <p:sp>
          <p:nvSpPr>
            <p:cNvPr id="182" name="Google Shape;182;p26"/>
            <p:cNvSpPr/>
            <p:nvPr/>
          </p:nvSpPr>
          <p:spPr>
            <a:xfrm>
              <a:off x="1190200" y="4224300"/>
              <a:ext cx="5212075" cy="2525"/>
            </a:xfrm>
            <a:custGeom>
              <a:avLst/>
              <a:gdLst/>
              <a:ahLst/>
              <a:cxnLst/>
              <a:rect l="l" t="t" r="r" b="b"/>
              <a:pathLst>
                <a:path w="208483" h="101" extrusionOk="0">
                  <a:moveTo>
                    <a:pt x="0" y="0"/>
                  </a:moveTo>
                  <a:lnTo>
                    <a:pt x="0" y="101"/>
                  </a:lnTo>
                  <a:lnTo>
                    <a:pt x="208482" y="101"/>
                  </a:lnTo>
                  <a:lnTo>
                    <a:pt x="208482" y="0"/>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5534950" y="4391925"/>
              <a:ext cx="345275" cy="2525"/>
            </a:xfrm>
            <a:custGeom>
              <a:avLst/>
              <a:gdLst/>
              <a:ahLst/>
              <a:cxnLst/>
              <a:rect l="l" t="t" r="r" b="b"/>
              <a:pathLst>
                <a:path w="13811" h="101" extrusionOk="0">
                  <a:moveTo>
                    <a:pt x="1" y="0"/>
                  </a:moveTo>
                  <a:lnTo>
                    <a:pt x="1" y="100"/>
                  </a:lnTo>
                  <a:lnTo>
                    <a:pt x="13811" y="100"/>
                  </a:lnTo>
                  <a:lnTo>
                    <a:pt x="13811" y="0"/>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4234025" y="4420275"/>
              <a:ext cx="408650" cy="2525"/>
            </a:xfrm>
            <a:custGeom>
              <a:avLst/>
              <a:gdLst/>
              <a:ahLst/>
              <a:cxnLst/>
              <a:rect l="l" t="t" r="r" b="b"/>
              <a:pathLst>
                <a:path w="16346" h="101" extrusionOk="0">
                  <a:moveTo>
                    <a:pt x="1" y="0"/>
                  </a:moveTo>
                  <a:lnTo>
                    <a:pt x="1" y="100"/>
                  </a:lnTo>
                  <a:lnTo>
                    <a:pt x="16346" y="100"/>
                  </a:lnTo>
                  <a:lnTo>
                    <a:pt x="16346" y="0"/>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930350" y="4295175"/>
              <a:ext cx="593800" cy="2525"/>
            </a:xfrm>
            <a:custGeom>
              <a:avLst/>
              <a:gdLst/>
              <a:ahLst/>
              <a:cxnLst/>
              <a:rect l="l" t="t" r="r" b="b"/>
              <a:pathLst>
                <a:path w="23752" h="101" extrusionOk="0">
                  <a:moveTo>
                    <a:pt x="1" y="1"/>
                  </a:moveTo>
                  <a:lnTo>
                    <a:pt x="1" y="101"/>
                  </a:lnTo>
                  <a:lnTo>
                    <a:pt x="23751" y="101"/>
                  </a:lnTo>
                  <a:lnTo>
                    <a:pt x="23751" y="1"/>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008975" y="4312700"/>
              <a:ext cx="715550" cy="2525"/>
            </a:xfrm>
            <a:custGeom>
              <a:avLst/>
              <a:gdLst/>
              <a:ahLst/>
              <a:cxnLst/>
              <a:rect l="l" t="t" r="r" b="b"/>
              <a:pathLst>
                <a:path w="28622" h="101" extrusionOk="0">
                  <a:moveTo>
                    <a:pt x="1" y="0"/>
                  </a:moveTo>
                  <a:lnTo>
                    <a:pt x="1" y="100"/>
                  </a:lnTo>
                  <a:lnTo>
                    <a:pt x="28621" y="100"/>
                  </a:lnTo>
                  <a:lnTo>
                    <a:pt x="28621" y="0"/>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3817075" y="4312700"/>
              <a:ext cx="65900" cy="2525"/>
            </a:xfrm>
            <a:custGeom>
              <a:avLst/>
              <a:gdLst/>
              <a:ahLst/>
              <a:cxnLst/>
              <a:rect l="l" t="t" r="r" b="b"/>
              <a:pathLst>
                <a:path w="2636" h="101" extrusionOk="0">
                  <a:moveTo>
                    <a:pt x="0" y="0"/>
                  </a:moveTo>
                  <a:lnTo>
                    <a:pt x="0" y="100"/>
                  </a:lnTo>
                  <a:lnTo>
                    <a:pt x="2635" y="100"/>
                  </a:lnTo>
                  <a:lnTo>
                    <a:pt x="263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2215075" y="4356900"/>
              <a:ext cx="1321825" cy="2525"/>
            </a:xfrm>
            <a:custGeom>
              <a:avLst/>
              <a:gdLst/>
              <a:ahLst/>
              <a:cxnLst/>
              <a:rect l="l" t="t" r="r" b="b"/>
              <a:pathLst>
                <a:path w="52873" h="101" extrusionOk="0">
                  <a:moveTo>
                    <a:pt x="1" y="0"/>
                  </a:moveTo>
                  <a:lnTo>
                    <a:pt x="1" y="100"/>
                  </a:lnTo>
                  <a:lnTo>
                    <a:pt x="52872" y="100"/>
                  </a:lnTo>
                  <a:lnTo>
                    <a:pt x="52872" y="0"/>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1929875" y="1081225"/>
              <a:ext cx="2290000" cy="1707900"/>
            </a:xfrm>
            <a:custGeom>
              <a:avLst/>
              <a:gdLst/>
              <a:ahLst/>
              <a:cxnLst/>
              <a:rect l="l" t="t" r="r" b="b"/>
              <a:pathLst>
                <a:path w="91600" h="68316" extrusionOk="0">
                  <a:moveTo>
                    <a:pt x="1" y="0"/>
                  </a:moveTo>
                  <a:lnTo>
                    <a:pt x="1" y="68316"/>
                  </a:lnTo>
                  <a:lnTo>
                    <a:pt x="91600" y="68316"/>
                  </a:lnTo>
                  <a:lnTo>
                    <a:pt x="9160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4219850" y="1081225"/>
              <a:ext cx="14200" cy="1707900"/>
            </a:xfrm>
            <a:custGeom>
              <a:avLst/>
              <a:gdLst/>
              <a:ahLst/>
              <a:cxnLst/>
              <a:rect l="l" t="t" r="r" b="b"/>
              <a:pathLst>
                <a:path w="568" h="68316" extrusionOk="0">
                  <a:moveTo>
                    <a:pt x="1" y="0"/>
                  </a:moveTo>
                  <a:lnTo>
                    <a:pt x="1" y="68316"/>
                  </a:lnTo>
                  <a:lnTo>
                    <a:pt x="568" y="68316"/>
                  </a:lnTo>
                  <a:lnTo>
                    <a:pt x="5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2043300" y="1194625"/>
              <a:ext cx="2063150" cy="1481100"/>
            </a:xfrm>
            <a:custGeom>
              <a:avLst/>
              <a:gdLst/>
              <a:ahLst/>
              <a:cxnLst/>
              <a:rect l="l" t="t" r="r" b="b"/>
              <a:pathLst>
                <a:path w="82526" h="59244" extrusionOk="0">
                  <a:moveTo>
                    <a:pt x="0" y="1"/>
                  </a:moveTo>
                  <a:lnTo>
                    <a:pt x="0" y="59243"/>
                  </a:lnTo>
                  <a:lnTo>
                    <a:pt x="82526" y="59243"/>
                  </a:lnTo>
                  <a:lnTo>
                    <a:pt x="825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3557700" y="2241225"/>
              <a:ext cx="367800" cy="513725"/>
            </a:xfrm>
            <a:custGeom>
              <a:avLst/>
              <a:gdLst/>
              <a:ahLst/>
              <a:cxnLst/>
              <a:rect l="l" t="t" r="r" b="b"/>
              <a:pathLst>
                <a:path w="14712" h="20549" extrusionOk="0">
                  <a:moveTo>
                    <a:pt x="1" y="0"/>
                  </a:moveTo>
                  <a:lnTo>
                    <a:pt x="1" y="20548"/>
                  </a:lnTo>
                  <a:lnTo>
                    <a:pt x="14711" y="20548"/>
                  </a:lnTo>
                  <a:lnTo>
                    <a:pt x="147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3019825" y="2060250"/>
              <a:ext cx="392800" cy="513725"/>
            </a:xfrm>
            <a:custGeom>
              <a:avLst/>
              <a:gdLst/>
              <a:ahLst/>
              <a:cxnLst/>
              <a:rect l="l" t="t" r="r" b="b"/>
              <a:pathLst>
                <a:path w="15712" h="20549" extrusionOk="0">
                  <a:moveTo>
                    <a:pt x="1035" y="1"/>
                  </a:moveTo>
                  <a:lnTo>
                    <a:pt x="1" y="20549"/>
                  </a:lnTo>
                  <a:lnTo>
                    <a:pt x="14678" y="20549"/>
                  </a:lnTo>
                  <a:lnTo>
                    <a:pt x="157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2789675" y="2241225"/>
              <a:ext cx="366950" cy="513725"/>
            </a:xfrm>
            <a:custGeom>
              <a:avLst/>
              <a:gdLst/>
              <a:ahLst/>
              <a:cxnLst/>
              <a:rect l="l" t="t" r="r" b="b"/>
              <a:pathLst>
                <a:path w="14678" h="20549" extrusionOk="0">
                  <a:moveTo>
                    <a:pt x="0" y="0"/>
                  </a:moveTo>
                  <a:lnTo>
                    <a:pt x="0" y="20548"/>
                  </a:lnTo>
                  <a:lnTo>
                    <a:pt x="14677" y="20548"/>
                  </a:lnTo>
                  <a:lnTo>
                    <a:pt x="146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2250950" y="2060250"/>
              <a:ext cx="393625" cy="513725"/>
            </a:xfrm>
            <a:custGeom>
              <a:avLst/>
              <a:gdLst/>
              <a:ahLst/>
              <a:cxnLst/>
              <a:rect l="l" t="t" r="r" b="b"/>
              <a:pathLst>
                <a:path w="15745" h="20549" extrusionOk="0">
                  <a:moveTo>
                    <a:pt x="1068" y="1"/>
                  </a:moveTo>
                  <a:lnTo>
                    <a:pt x="0" y="20549"/>
                  </a:lnTo>
                  <a:lnTo>
                    <a:pt x="14677" y="20549"/>
                  </a:lnTo>
                  <a:lnTo>
                    <a:pt x="157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2561175" y="1235500"/>
              <a:ext cx="586275" cy="732200"/>
            </a:xfrm>
            <a:custGeom>
              <a:avLst/>
              <a:gdLst/>
              <a:ahLst/>
              <a:cxnLst/>
              <a:rect l="l" t="t" r="r" b="b"/>
              <a:pathLst>
                <a:path w="23451" h="29288" extrusionOk="0">
                  <a:moveTo>
                    <a:pt x="3436" y="0"/>
                  </a:moveTo>
                  <a:lnTo>
                    <a:pt x="0" y="27887"/>
                  </a:lnTo>
                  <a:lnTo>
                    <a:pt x="20014" y="29288"/>
                  </a:lnTo>
                  <a:lnTo>
                    <a:pt x="23450" y="1435"/>
                  </a:lnTo>
                  <a:lnTo>
                    <a:pt x="3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3762850" y="1145425"/>
              <a:ext cx="393650" cy="514575"/>
            </a:xfrm>
            <a:custGeom>
              <a:avLst/>
              <a:gdLst/>
              <a:ahLst/>
              <a:cxnLst/>
              <a:rect l="l" t="t" r="r" b="b"/>
              <a:pathLst>
                <a:path w="15746" h="20583" extrusionOk="0">
                  <a:moveTo>
                    <a:pt x="1068" y="1"/>
                  </a:moveTo>
                  <a:lnTo>
                    <a:pt x="1" y="20582"/>
                  </a:lnTo>
                  <a:lnTo>
                    <a:pt x="14678" y="20582"/>
                  </a:lnTo>
                  <a:lnTo>
                    <a:pt x="157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3280850" y="1440650"/>
              <a:ext cx="388625" cy="529550"/>
            </a:xfrm>
            <a:custGeom>
              <a:avLst/>
              <a:gdLst/>
              <a:ahLst/>
              <a:cxnLst/>
              <a:rect l="l" t="t" r="r" b="b"/>
              <a:pathLst>
                <a:path w="15545" h="21182" extrusionOk="0">
                  <a:moveTo>
                    <a:pt x="868" y="0"/>
                  </a:moveTo>
                  <a:lnTo>
                    <a:pt x="0" y="20515"/>
                  </a:lnTo>
                  <a:lnTo>
                    <a:pt x="14644" y="21182"/>
                  </a:lnTo>
                  <a:lnTo>
                    <a:pt x="15545" y="634"/>
                  </a:lnTo>
                  <a:lnTo>
                    <a:pt x="8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1979925" y="1286375"/>
              <a:ext cx="381950" cy="524550"/>
            </a:xfrm>
            <a:custGeom>
              <a:avLst/>
              <a:gdLst/>
              <a:ahLst/>
              <a:cxnLst/>
              <a:rect l="l" t="t" r="r" b="b"/>
              <a:pathLst>
                <a:path w="15278" h="20982" extrusionOk="0">
                  <a:moveTo>
                    <a:pt x="14677" y="0"/>
                  </a:moveTo>
                  <a:lnTo>
                    <a:pt x="0" y="434"/>
                  </a:lnTo>
                  <a:lnTo>
                    <a:pt x="601" y="20982"/>
                  </a:lnTo>
                  <a:lnTo>
                    <a:pt x="15278" y="20548"/>
                  </a:lnTo>
                  <a:lnTo>
                    <a:pt x="146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4699350" y="1225475"/>
              <a:ext cx="932375" cy="1371850"/>
            </a:xfrm>
            <a:custGeom>
              <a:avLst/>
              <a:gdLst/>
              <a:ahLst/>
              <a:cxnLst/>
              <a:rect l="l" t="t" r="r" b="b"/>
              <a:pathLst>
                <a:path w="37295" h="54874" extrusionOk="0">
                  <a:moveTo>
                    <a:pt x="1" y="1"/>
                  </a:moveTo>
                  <a:lnTo>
                    <a:pt x="1" y="54874"/>
                  </a:lnTo>
                  <a:lnTo>
                    <a:pt x="37294" y="54874"/>
                  </a:lnTo>
                  <a:lnTo>
                    <a:pt x="372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4642650" y="1225475"/>
              <a:ext cx="963225" cy="1371850"/>
            </a:xfrm>
            <a:custGeom>
              <a:avLst/>
              <a:gdLst/>
              <a:ahLst/>
              <a:cxnLst/>
              <a:rect l="l" t="t" r="r" b="b"/>
              <a:pathLst>
                <a:path w="38529" h="54874" extrusionOk="0">
                  <a:moveTo>
                    <a:pt x="1" y="1"/>
                  </a:moveTo>
                  <a:lnTo>
                    <a:pt x="1" y="54874"/>
                  </a:lnTo>
                  <a:lnTo>
                    <a:pt x="38528" y="54874"/>
                  </a:lnTo>
                  <a:lnTo>
                    <a:pt x="3852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4723550" y="1333900"/>
              <a:ext cx="802250" cy="1155025"/>
            </a:xfrm>
            <a:custGeom>
              <a:avLst/>
              <a:gdLst/>
              <a:ahLst/>
              <a:cxnLst/>
              <a:rect l="l" t="t" r="r" b="b"/>
              <a:pathLst>
                <a:path w="32090" h="46201" extrusionOk="0">
                  <a:moveTo>
                    <a:pt x="0" y="0"/>
                  </a:moveTo>
                  <a:lnTo>
                    <a:pt x="0" y="46200"/>
                  </a:lnTo>
                  <a:lnTo>
                    <a:pt x="32090" y="46200"/>
                  </a:lnTo>
                  <a:lnTo>
                    <a:pt x="32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5024600" y="1767550"/>
              <a:ext cx="200150" cy="287725"/>
            </a:xfrm>
            <a:custGeom>
              <a:avLst/>
              <a:gdLst/>
              <a:ahLst/>
              <a:cxnLst/>
              <a:rect l="l" t="t" r="r" b="b"/>
              <a:pathLst>
                <a:path w="8006" h="11509" extrusionOk="0">
                  <a:moveTo>
                    <a:pt x="0" y="0"/>
                  </a:moveTo>
                  <a:lnTo>
                    <a:pt x="0" y="3536"/>
                  </a:lnTo>
                  <a:cubicBezTo>
                    <a:pt x="0" y="7939"/>
                    <a:pt x="3569" y="11508"/>
                    <a:pt x="8006" y="11508"/>
                  </a:cubicBezTo>
                  <a:lnTo>
                    <a:pt x="8006" y="8006"/>
                  </a:lnTo>
                  <a:cubicBezTo>
                    <a:pt x="8006" y="3569"/>
                    <a:pt x="4403" y="0"/>
                    <a:pt x="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5024600" y="1471500"/>
              <a:ext cx="200150" cy="286900"/>
            </a:xfrm>
            <a:custGeom>
              <a:avLst/>
              <a:gdLst/>
              <a:ahLst/>
              <a:cxnLst/>
              <a:rect l="l" t="t" r="r" b="b"/>
              <a:pathLst>
                <a:path w="8006" h="11476" extrusionOk="0">
                  <a:moveTo>
                    <a:pt x="0" y="0"/>
                  </a:moveTo>
                  <a:lnTo>
                    <a:pt x="0" y="3503"/>
                  </a:lnTo>
                  <a:cubicBezTo>
                    <a:pt x="0" y="7906"/>
                    <a:pt x="3569" y="11475"/>
                    <a:pt x="8006" y="11475"/>
                  </a:cubicBezTo>
                  <a:lnTo>
                    <a:pt x="8006" y="7973"/>
                  </a:lnTo>
                  <a:cubicBezTo>
                    <a:pt x="8006" y="3570"/>
                    <a:pt x="4403" y="0"/>
                    <a:pt x="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5024600" y="2064425"/>
              <a:ext cx="200150" cy="287725"/>
            </a:xfrm>
            <a:custGeom>
              <a:avLst/>
              <a:gdLst/>
              <a:ahLst/>
              <a:cxnLst/>
              <a:rect l="l" t="t" r="r" b="b"/>
              <a:pathLst>
                <a:path w="8006" h="11509" extrusionOk="0">
                  <a:moveTo>
                    <a:pt x="0" y="0"/>
                  </a:moveTo>
                  <a:lnTo>
                    <a:pt x="0" y="3503"/>
                  </a:lnTo>
                  <a:cubicBezTo>
                    <a:pt x="0" y="7939"/>
                    <a:pt x="3569" y="11509"/>
                    <a:pt x="8006" y="11509"/>
                  </a:cubicBezTo>
                  <a:lnTo>
                    <a:pt x="8006" y="7973"/>
                  </a:lnTo>
                  <a:cubicBezTo>
                    <a:pt x="8006" y="3570"/>
                    <a:pt x="4403" y="0"/>
                    <a:pt x="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5183875" y="3211900"/>
              <a:ext cx="106775" cy="771425"/>
            </a:xfrm>
            <a:custGeom>
              <a:avLst/>
              <a:gdLst/>
              <a:ahLst/>
              <a:cxnLst/>
              <a:rect l="l" t="t" r="r" b="b"/>
              <a:pathLst>
                <a:path w="4271" h="30857" extrusionOk="0">
                  <a:moveTo>
                    <a:pt x="4270" y="1"/>
                  </a:moveTo>
                  <a:lnTo>
                    <a:pt x="1968" y="935"/>
                  </a:lnTo>
                  <a:cubicBezTo>
                    <a:pt x="267" y="5938"/>
                    <a:pt x="0" y="19682"/>
                    <a:pt x="0" y="29755"/>
                  </a:cubicBezTo>
                  <a:cubicBezTo>
                    <a:pt x="0" y="29956"/>
                    <a:pt x="267" y="30122"/>
                    <a:pt x="601" y="30122"/>
                  </a:cubicBezTo>
                  <a:cubicBezTo>
                    <a:pt x="934" y="30122"/>
                    <a:pt x="1235" y="29956"/>
                    <a:pt x="1235" y="29755"/>
                  </a:cubicBezTo>
                  <a:cubicBezTo>
                    <a:pt x="1135" y="28288"/>
                    <a:pt x="1268" y="30856"/>
                    <a:pt x="2469" y="16413"/>
                  </a:cubicBezTo>
                  <a:cubicBezTo>
                    <a:pt x="3703" y="936"/>
                    <a:pt x="4270" y="1"/>
                    <a:pt x="4270"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4617300" y="3052625"/>
              <a:ext cx="626650" cy="422000"/>
            </a:xfrm>
            <a:custGeom>
              <a:avLst/>
              <a:gdLst/>
              <a:ahLst/>
              <a:cxnLst/>
              <a:rect l="l" t="t" r="r" b="b"/>
              <a:pathLst>
                <a:path w="25066" h="16880" extrusionOk="0">
                  <a:moveTo>
                    <a:pt x="2872" y="0"/>
                  </a:moveTo>
                  <a:cubicBezTo>
                    <a:pt x="1" y="0"/>
                    <a:pt x="8716" y="6621"/>
                    <a:pt x="14591" y="9808"/>
                  </a:cubicBezTo>
                  <a:cubicBezTo>
                    <a:pt x="19027" y="12176"/>
                    <a:pt x="23864" y="14344"/>
                    <a:pt x="25065" y="16879"/>
                  </a:cubicBezTo>
                  <a:cubicBezTo>
                    <a:pt x="24765" y="11576"/>
                    <a:pt x="24698" y="7806"/>
                    <a:pt x="21329" y="5038"/>
                  </a:cubicBezTo>
                  <a:cubicBezTo>
                    <a:pt x="17960" y="2236"/>
                    <a:pt x="10655" y="167"/>
                    <a:pt x="2916" y="1"/>
                  </a:cubicBezTo>
                  <a:cubicBezTo>
                    <a:pt x="2901" y="0"/>
                    <a:pt x="2886" y="0"/>
                    <a:pt x="2872"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4790525" y="3437075"/>
              <a:ext cx="437575" cy="294400"/>
            </a:xfrm>
            <a:custGeom>
              <a:avLst/>
              <a:gdLst/>
              <a:ahLst/>
              <a:cxnLst/>
              <a:rect l="l" t="t" r="r" b="b"/>
              <a:pathLst>
                <a:path w="17503" h="11776" extrusionOk="0">
                  <a:moveTo>
                    <a:pt x="2036" y="0"/>
                  </a:moveTo>
                  <a:cubicBezTo>
                    <a:pt x="0" y="0"/>
                    <a:pt x="6109" y="4612"/>
                    <a:pt x="10197" y="6838"/>
                  </a:cubicBezTo>
                  <a:cubicBezTo>
                    <a:pt x="13266" y="8506"/>
                    <a:pt x="16668" y="10007"/>
                    <a:pt x="17502" y="11775"/>
                  </a:cubicBezTo>
                  <a:cubicBezTo>
                    <a:pt x="17302" y="8073"/>
                    <a:pt x="17235" y="5471"/>
                    <a:pt x="14900" y="3503"/>
                  </a:cubicBezTo>
                  <a:cubicBezTo>
                    <a:pt x="12532" y="1568"/>
                    <a:pt x="7428" y="100"/>
                    <a:pt x="2058" y="0"/>
                  </a:cubicBezTo>
                  <a:cubicBezTo>
                    <a:pt x="2050" y="0"/>
                    <a:pt x="2043" y="0"/>
                    <a:pt x="2036"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5208900" y="3218575"/>
              <a:ext cx="716250" cy="468700"/>
            </a:xfrm>
            <a:custGeom>
              <a:avLst/>
              <a:gdLst/>
              <a:ahLst/>
              <a:cxnLst/>
              <a:rect l="l" t="t" r="r" b="b"/>
              <a:pathLst>
                <a:path w="28650" h="18748" extrusionOk="0">
                  <a:moveTo>
                    <a:pt x="25310" y="1"/>
                  </a:moveTo>
                  <a:cubicBezTo>
                    <a:pt x="25301" y="1"/>
                    <a:pt x="25293" y="1"/>
                    <a:pt x="25285" y="1"/>
                  </a:cubicBezTo>
                  <a:cubicBezTo>
                    <a:pt x="16645" y="101"/>
                    <a:pt x="8406" y="2369"/>
                    <a:pt x="4537" y="5471"/>
                  </a:cubicBezTo>
                  <a:cubicBezTo>
                    <a:pt x="701" y="8573"/>
                    <a:pt x="500" y="12776"/>
                    <a:pt x="0" y="18747"/>
                  </a:cubicBezTo>
                  <a:cubicBezTo>
                    <a:pt x="1401" y="15879"/>
                    <a:pt x="7239" y="12143"/>
                    <a:pt x="12876" y="9941"/>
                  </a:cubicBezTo>
                  <a:cubicBezTo>
                    <a:pt x="20995" y="6780"/>
                    <a:pt x="28650" y="1"/>
                    <a:pt x="25310"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5207225" y="2963725"/>
              <a:ext cx="472650" cy="395825"/>
            </a:xfrm>
            <a:custGeom>
              <a:avLst/>
              <a:gdLst/>
              <a:ahLst/>
              <a:cxnLst/>
              <a:rect l="l" t="t" r="r" b="b"/>
              <a:pathLst>
                <a:path w="18906" h="15833" extrusionOk="0">
                  <a:moveTo>
                    <a:pt x="17021" y="0"/>
                  </a:moveTo>
                  <a:cubicBezTo>
                    <a:pt x="16948" y="0"/>
                    <a:pt x="16867" y="7"/>
                    <a:pt x="16779" y="21"/>
                  </a:cubicBezTo>
                  <a:cubicBezTo>
                    <a:pt x="10708" y="921"/>
                    <a:pt x="5037" y="3323"/>
                    <a:pt x="2536" y="5925"/>
                  </a:cubicBezTo>
                  <a:cubicBezTo>
                    <a:pt x="0" y="8493"/>
                    <a:pt x="67" y="11529"/>
                    <a:pt x="67" y="15832"/>
                  </a:cubicBezTo>
                  <a:cubicBezTo>
                    <a:pt x="901" y="13630"/>
                    <a:pt x="4770" y="10261"/>
                    <a:pt x="8640" y="8227"/>
                  </a:cubicBezTo>
                  <a:cubicBezTo>
                    <a:pt x="15705" y="4469"/>
                    <a:pt x="18906" y="0"/>
                    <a:pt x="17021"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5037925" y="3913250"/>
              <a:ext cx="394475" cy="311075"/>
            </a:xfrm>
            <a:custGeom>
              <a:avLst/>
              <a:gdLst/>
              <a:ahLst/>
              <a:cxnLst/>
              <a:rect l="l" t="t" r="r" b="b"/>
              <a:pathLst>
                <a:path w="15779" h="12443" extrusionOk="0">
                  <a:moveTo>
                    <a:pt x="1" y="0"/>
                  </a:moveTo>
                  <a:lnTo>
                    <a:pt x="601" y="11942"/>
                  </a:lnTo>
                  <a:cubicBezTo>
                    <a:pt x="601" y="12209"/>
                    <a:pt x="868" y="12442"/>
                    <a:pt x="1135" y="12442"/>
                  </a:cubicBezTo>
                  <a:lnTo>
                    <a:pt x="14611" y="12442"/>
                  </a:lnTo>
                  <a:cubicBezTo>
                    <a:pt x="14912" y="12442"/>
                    <a:pt x="15145" y="12209"/>
                    <a:pt x="15145" y="11942"/>
                  </a:cubicBezTo>
                  <a:lnTo>
                    <a:pt x="15779"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4999575" y="3861550"/>
              <a:ext cx="471200" cy="115100"/>
            </a:xfrm>
            <a:custGeom>
              <a:avLst/>
              <a:gdLst/>
              <a:ahLst/>
              <a:cxnLst/>
              <a:rect l="l" t="t" r="r" b="b"/>
              <a:pathLst>
                <a:path w="18848" h="4604" extrusionOk="0">
                  <a:moveTo>
                    <a:pt x="0" y="0"/>
                  </a:moveTo>
                  <a:lnTo>
                    <a:pt x="501" y="4603"/>
                  </a:lnTo>
                  <a:lnTo>
                    <a:pt x="18314" y="4603"/>
                  </a:lnTo>
                  <a:lnTo>
                    <a:pt x="18847"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1774775" y="4562875"/>
              <a:ext cx="4042900" cy="236025"/>
            </a:xfrm>
            <a:custGeom>
              <a:avLst/>
              <a:gdLst/>
              <a:ahLst/>
              <a:cxnLst/>
              <a:rect l="l" t="t" r="r" b="b"/>
              <a:pathLst>
                <a:path w="161716" h="9441" extrusionOk="0">
                  <a:moveTo>
                    <a:pt x="80858" y="1"/>
                  </a:moveTo>
                  <a:cubicBezTo>
                    <a:pt x="36193" y="1"/>
                    <a:pt x="0" y="2135"/>
                    <a:pt x="0" y="4737"/>
                  </a:cubicBezTo>
                  <a:cubicBezTo>
                    <a:pt x="0" y="7339"/>
                    <a:pt x="36193" y="9441"/>
                    <a:pt x="80858" y="9441"/>
                  </a:cubicBezTo>
                  <a:cubicBezTo>
                    <a:pt x="125523" y="9441"/>
                    <a:pt x="161716" y="7339"/>
                    <a:pt x="161716" y="4737"/>
                  </a:cubicBezTo>
                  <a:cubicBezTo>
                    <a:pt x="161716" y="2135"/>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5155525" y="1032850"/>
              <a:ext cx="20025" cy="60075"/>
            </a:xfrm>
            <a:custGeom>
              <a:avLst/>
              <a:gdLst/>
              <a:ahLst/>
              <a:cxnLst/>
              <a:rect l="l" t="t" r="r" b="b"/>
              <a:pathLst>
                <a:path w="801" h="2403" extrusionOk="0">
                  <a:moveTo>
                    <a:pt x="367" y="0"/>
                  </a:moveTo>
                  <a:cubicBezTo>
                    <a:pt x="367" y="768"/>
                    <a:pt x="267" y="1535"/>
                    <a:pt x="0" y="2269"/>
                  </a:cubicBezTo>
                  <a:lnTo>
                    <a:pt x="401" y="2402"/>
                  </a:lnTo>
                  <a:cubicBezTo>
                    <a:pt x="667" y="1635"/>
                    <a:pt x="801" y="801"/>
                    <a:pt x="80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5043775" y="850225"/>
              <a:ext cx="123450" cy="130100"/>
            </a:xfrm>
            <a:custGeom>
              <a:avLst/>
              <a:gdLst/>
              <a:ahLst/>
              <a:cxnLst/>
              <a:rect l="l" t="t" r="r" b="b"/>
              <a:pathLst>
                <a:path w="4938" h="5204" extrusionOk="0">
                  <a:moveTo>
                    <a:pt x="134" y="0"/>
                  </a:moveTo>
                  <a:lnTo>
                    <a:pt x="0" y="400"/>
                  </a:lnTo>
                  <a:cubicBezTo>
                    <a:pt x="2169" y="1168"/>
                    <a:pt x="3870" y="2969"/>
                    <a:pt x="4537" y="5204"/>
                  </a:cubicBezTo>
                  <a:lnTo>
                    <a:pt x="4937" y="5070"/>
                  </a:lnTo>
                  <a:cubicBezTo>
                    <a:pt x="4237" y="2702"/>
                    <a:pt x="2435" y="834"/>
                    <a:pt x="1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4786100" y="874600"/>
              <a:ext cx="352775" cy="347575"/>
            </a:xfrm>
            <a:custGeom>
              <a:avLst/>
              <a:gdLst/>
              <a:ahLst/>
              <a:cxnLst/>
              <a:rect l="l" t="t" r="r" b="b"/>
              <a:pathLst>
                <a:path w="14111" h="13903" extrusionOk="0">
                  <a:moveTo>
                    <a:pt x="7794" y="0"/>
                  </a:moveTo>
                  <a:cubicBezTo>
                    <a:pt x="6570" y="0"/>
                    <a:pt x="5313" y="362"/>
                    <a:pt x="4170" y="1160"/>
                  </a:cubicBezTo>
                  <a:cubicBezTo>
                    <a:pt x="0" y="4095"/>
                    <a:pt x="867" y="10533"/>
                    <a:pt x="5671" y="12235"/>
                  </a:cubicBezTo>
                  <a:lnTo>
                    <a:pt x="10007" y="13903"/>
                  </a:lnTo>
                  <a:lnTo>
                    <a:pt x="9207" y="12502"/>
                  </a:lnTo>
                  <a:cubicBezTo>
                    <a:pt x="12075" y="11834"/>
                    <a:pt x="14110" y="9266"/>
                    <a:pt x="14110" y="6330"/>
                  </a:cubicBezTo>
                  <a:cubicBezTo>
                    <a:pt x="14110" y="2591"/>
                    <a:pt x="11069" y="0"/>
                    <a:pt x="779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4737725" y="1017650"/>
              <a:ext cx="258550" cy="255400"/>
            </a:xfrm>
            <a:custGeom>
              <a:avLst/>
              <a:gdLst/>
              <a:ahLst/>
              <a:cxnLst/>
              <a:rect l="l" t="t" r="r" b="b"/>
              <a:pathLst>
                <a:path w="10342" h="10216" extrusionOk="0">
                  <a:moveTo>
                    <a:pt x="4647" y="1"/>
                  </a:moveTo>
                  <a:cubicBezTo>
                    <a:pt x="2251" y="1"/>
                    <a:pt x="0" y="1897"/>
                    <a:pt x="0" y="4645"/>
                  </a:cubicBezTo>
                  <a:cubicBezTo>
                    <a:pt x="0" y="6780"/>
                    <a:pt x="1501" y="8648"/>
                    <a:pt x="3636" y="9148"/>
                  </a:cubicBezTo>
                  <a:lnTo>
                    <a:pt x="3002" y="10215"/>
                  </a:lnTo>
                  <a:lnTo>
                    <a:pt x="6205" y="8981"/>
                  </a:lnTo>
                  <a:cubicBezTo>
                    <a:pt x="9707" y="7714"/>
                    <a:pt x="10341" y="3010"/>
                    <a:pt x="7272" y="842"/>
                  </a:cubicBezTo>
                  <a:cubicBezTo>
                    <a:pt x="6449" y="263"/>
                    <a:pt x="5538" y="1"/>
                    <a:pt x="46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5134675" y="1472325"/>
              <a:ext cx="371125" cy="376975"/>
            </a:xfrm>
            <a:custGeom>
              <a:avLst/>
              <a:gdLst/>
              <a:ahLst/>
              <a:cxnLst/>
              <a:rect l="l" t="t" r="r" b="b"/>
              <a:pathLst>
                <a:path w="14845" h="15079" extrusionOk="0">
                  <a:moveTo>
                    <a:pt x="8707" y="1"/>
                  </a:moveTo>
                  <a:cubicBezTo>
                    <a:pt x="7072" y="1420"/>
                    <a:pt x="3782" y="2525"/>
                    <a:pt x="1608" y="2525"/>
                  </a:cubicBezTo>
                  <a:cubicBezTo>
                    <a:pt x="1431" y="2525"/>
                    <a:pt x="1262" y="2518"/>
                    <a:pt x="1101" y="2502"/>
                  </a:cubicBezTo>
                  <a:lnTo>
                    <a:pt x="1101" y="2502"/>
                  </a:lnTo>
                  <a:cubicBezTo>
                    <a:pt x="0" y="9507"/>
                    <a:pt x="5871" y="15078"/>
                    <a:pt x="5871" y="15078"/>
                  </a:cubicBezTo>
                  <a:cubicBezTo>
                    <a:pt x="5871" y="15078"/>
                    <a:pt x="13343" y="12009"/>
                    <a:pt x="14844" y="5104"/>
                  </a:cubicBezTo>
                  <a:cubicBezTo>
                    <a:pt x="12809" y="4504"/>
                    <a:pt x="9774" y="2069"/>
                    <a:pt x="870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5177200" y="1509850"/>
              <a:ext cx="297750" cy="307750"/>
            </a:xfrm>
            <a:custGeom>
              <a:avLst/>
              <a:gdLst/>
              <a:ahLst/>
              <a:cxnLst/>
              <a:rect l="l" t="t" r="r" b="b"/>
              <a:pathLst>
                <a:path w="11910" h="12310" extrusionOk="0">
                  <a:moveTo>
                    <a:pt x="6705" y="1"/>
                  </a:moveTo>
                  <a:cubicBezTo>
                    <a:pt x="4771" y="1168"/>
                    <a:pt x="2569" y="1869"/>
                    <a:pt x="334" y="2036"/>
                  </a:cubicBezTo>
                  <a:cubicBezTo>
                    <a:pt x="1" y="6872"/>
                    <a:pt x="3169" y="10942"/>
                    <a:pt x="4404" y="12310"/>
                  </a:cubicBezTo>
                  <a:cubicBezTo>
                    <a:pt x="6072" y="11476"/>
                    <a:pt x="10475" y="8840"/>
                    <a:pt x="11909" y="4237"/>
                  </a:cubicBezTo>
                  <a:cubicBezTo>
                    <a:pt x="9874" y="3236"/>
                    <a:pt x="8106" y="1802"/>
                    <a:pt x="6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3405925" y="842700"/>
              <a:ext cx="331100" cy="151800"/>
            </a:xfrm>
            <a:custGeom>
              <a:avLst/>
              <a:gdLst/>
              <a:ahLst/>
              <a:cxnLst/>
              <a:rect l="l" t="t" r="r" b="b"/>
              <a:pathLst>
                <a:path w="13244" h="6072" extrusionOk="0">
                  <a:moveTo>
                    <a:pt x="5705" y="1"/>
                  </a:moveTo>
                  <a:lnTo>
                    <a:pt x="1" y="6072"/>
                  </a:lnTo>
                  <a:lnTo>
                    <a:pt x="13244" y="3470"/>
                  </a:lnTo>
                  <a:lnTo>
                    <a:pt x="5705"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3380925" y="929050"/>
              <a:ext cx="427825" cy="304350"/>
            </a:xfrm>
            <a:custGeom>
              <a:avLst/>
              <a:gdLst/>
              <a:ahLst/>
              <a:cxnLst/>
              <a:rect l="l" t="t" r="r" b="b"/>
              <a:pathLst>
                <a:path w="17113" h="12174" extrusionOk="0">
                  <a:moveTo>
                    <a:pt x="14437" y="1"/>
                  </a:moveTo>
                  <a:cubicBezTo>
                    <a:pt x="14374" y="1"/>
                    <a:pt x="14309" y="6"/>
                    <a:pt x="14244" y="16"/>
                  </a:cubicBezTo>
                  <a:lnTo>
                    <a:pt x="1001" y="2618"/>
                  </a:lnTo>
                  <a:cubicBezTo>
                    <a:pt x="401" y="2718"/>
                    <a:pt x="0" y="3318"/>
                    <a:pt x="100" y="3919"/>
                  </a:cubicBezTo>
                  <a:lnTo>
                    <a:pt x="1535" y="11258"/>
                  </a:lnTo>
                  <a:cubicBezTo>
                    <a:pt x="1654" y="11796"/>
                    <a:pt x="2123" y="12173"/>
                    <a:pt x="2675" y="12173"/>
                  </a:cubicBezTo>
                  <a:cubicBezTo>
                    <a:pt x="2739" y="12173"/>
                    <a:pt x="2804" y="12168"/>
                    <a:pt x="2869" y="12158"/>
                  </a:cubicBezTo>
                  <a:lnTo>
                    <a:pt x="16112" y="9556"/>
                  </a:lnTo>
                  <a:cubicBezTo>
                    <a:pt x="16712" y="9456"/>
                    <a:pt x="17112" y="8856"/>
                    <a:pt x="17012" y="8255"/>
                  </a:cubicBezTo>
                  <a:lnTo>
                    <a:pt x="15578" y="917"/>
                  </a:lnTo>
                  <a:cubicBezTo>
                    <a:pt x="15458" y="378"/>
                    <a:pt x="14990" y="1"/>
                    <a:pt x="144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3405925" y="929450"/>
              <a:ext cx="331100" cy="151800"/>
            </a:xfrm>
            <a:custGeom>
              <a:avLst/>
              <a:gdLst/>
              <a:ahLst/>
              <a:cxnLst/>
              <a:rect l="l" t="t" r="r" b="b"/>
              <a:pathLst>
                <a:path w="13244" h="6072" extrusionOk="0">
                  <a:moveTo>
                    <a:pt x="13244" y="0"/>
                  </a:moveTo>
                  <a:lnTo>
                    <a:pt x="1" y="2602"/>
                  </a:lnTo>
                  <a:lnTo>
                    <a:pt x="7573" y="6071"/>
                  </a:lnTo>
                  <a:lnTo>
                    <a:pt x="13244" y="0"/>
                  </a:lnTo>
                  <a:close/>
                </a:path>
              </a:pathLst>
            </a:custGeom>
            <a:solidFill>
              <a:srgbClr val="2F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3409275" y="796850"/>
              <a:ext cx="296900" cy="284400"/>
            </a:xfrm>
            <a:custGeom>
              <a:avLst/>
              <a:gdLst/>
              <a:ahLst/>
              <a:cxnLst/>
              <a:rect l="l" t="t" r="r" b="b"/>
              <a:pathLst>
                <a:path w="11876" h="11376" extrusionOk="0">
                  <a:moveTo>
                    <a:pt x="9607" y="0"/>
                  </a:moveTo>
                  <a:lnTo>
                    <a:pt x="0" y="3269"/>
                  </a:lnTo>
                  <a:lnTo>
                    <a:pt x="1902" y="8840"/>
                  </a:lnTo>
                  <a:lnTo>
                    <a:pt x="7439" y="11375"/>
                  </a:lnTo>
                  <a:lnTo>
                    <a:pt x="11876" y="6638"/>
                  </a:lnTo>
                  <a:lnTo>
                    <a:pt x="9607"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3409275" y="796850"/>
              <a:ext cx="296900" cy="284400"/>
            </a:xfrm>
            <a:custGeom>
              <a:avLst/>
              <a:gdLst/>
              <a:ahLst/>
              <a:cxnLst/>
              <a:rect l="l" t="t" r="r" b="b"/>
              <a:pathLst>
                <a:path w="11876" h="11376" extrusionOk="0">
                  <a:moveTo>
                    <a:pt x="9607" y="0"/>
                  </a:moveTo>
                  <a:lnTo>
                    <a:pt x="0" y="3269"/>
                  </a:lnTo>
                  <a:lnTo>
                    <a:pt x="1902" y="8840"/>
                  </a:lnTo>
                  <a:lnTo>
                    <a:pt x="7439" y="11375"/>
                  </a:lnTo>
                  <a:lnTo>
                    <a:pt x="11876" y="6638"/>
                  </a:lnTo>
                  <a:lnTo>
                    <a:pt x="96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3149075" y="1414800"/>
              <a:ext cx="253550" cy="252700"/>
            </a:xfrm>
            <a:custGeom>
              <a:avLst/>
              <a:gdLst/>
              <a:ahLst/>
              <a:cxnLst/>
              <a:rect l="l" t="t" r="r" b="b"/>
              <a:pathLst>
                <a:path w="10142" h="10108" extrusionOk="0">
                  <a:moveTo>
                    <a:pt x="5063" y="2982"/>
                  </a:moveTo>
                  <a:cubicBezTo>
                    <a:pt x="5924" y="2982"/>
                    <a:pt x="6780" y="3500"/>
                    <a:pt x="7073" y="4470"/>
                  </a:cubicBezTo>
                  <a:cubicBezTo>
                    <a:pt x="7406" y="5604"/>
                    <a:pt x="6739" y="6738"/>
                    <a:pt x="5638" y="7072"/>
                  </a:cubicBezTo>
                  <a:cubicBezTo>
                    <a:pt x="5442" y="7127"/>
                    <a:pt x="5248" y="7153"/>
                    <a:pt x="5061" y="7153"/>
                  </a:cubicBezTo>
                  <a:cubicBezTo>
                    <a:pt x="3559" y="7153"/>
                    <a:pt x="2436" y="5493"/>
                    <a:pt x="3237" y="4070"/>
                  </a:cubicBezTo>
                  <a:cubicBezTo>
                    <a:pt x="3643" y="3332"/>
                    <a:pt x="4355" y="2982"/>
                    <a:pt x="5063" y="2982"/>
                  </a:cubicBezTo>
                  <a:close/>
                  <a:moveTo>
                    <a:pt x="4704" y="0"/>
                  </a:moveTo>
                  <a:lnTo>
                    <a:pt x="2703" y="567"/>
                  </a:lnTo>
                  <a:lnTo>
                    <a:pt x="2636" y="1334"/>
                  </a:lnTo>
                  <a:cubicBezTo>
                    <a:pt x="2403" y="1501"/>
                    <a:pt x="2169" y="1668"/>
                    <a:pt x="1969" y="1868"/>
                  </a:cubicBezTo>
                  <a:lnTo>
                    <a:pt x="1235" y="1735"/>
                  </a:lnTo>
                  <a:lnTo>
                    <a:pt x="234" y="3603"/>
                  </a:lnTo>
                  <a:lnTo>
                    <a:pt x="735" y="4136"/>
                  </a:lnTo>
                  <a:cubicBezTo>
                    <a:pt x="668" y="4437"/>
                    <a:pt x="635" y="4703"/>
                    <a:pt x="635" y="5004"/>
                  </a:cubicBezTo>
                  <a:lnTo>
                    <a:pt x="1" y="5437"/>
                  </a:lnTo>
                  <a:lnTo>
                    <a:pt x="601" y="7439"/>
                  </a:lnTo>
                  <a:lnTo>
                    <a:pt x="1335" y="7472"/>
                  </a:lnTo>
                  <a:cubicBezTo>
                    <a:pt x="1502" y="7739"/>
                    <a:pt x="1669" y="7939"/>
                    <a:pt x="1869" y="8173"/>
                  </a:cubicBezTo>
                  <a:lnTo>
                    <a:pt x="1769" y="8906"/>
                  </a:lnTo>
                  <a:lnTo>
                    <a:pt x="3604" y="9907"/>
                  </a:lnTo>
                  <a:lnTo>
                    <a:pt x="4137" y="9407"/>
                  </a:lnTo>
                  <a:cubicBezTo>
                    <a:pt x="4437" y="9473"/>
                    <a:pt x="4738" y="9507"/>
                    <a:pt x="5005" y="9507"/>
                  </a:cubicBezTo>
                  <a:lnTo>
                    <a:pt x="5438" y="10107"/>
                  </a:lnTo>
                  <a:lnTo>
                    <a:pt x="7440" y="9540"/>
                  </a:lnTo>
                  <a:lnTo>
                    <a:pt x="7473" y="8773"/>
                  </a:lnTo>
                  <a:cubicBezTo>
                    <a:pt x="7740" y="8606"/>
                    <a:pt x="7973" y="8439"/>
                    <a:pt x="8173" y="8239"/>
                  </a:cubicBezTo>
                  <a:lnTo>
                    <a:pt x="8907" y="8373"/>
                  </a:lnTo>
                  <a:lnTo>
                    <a:pt x="9908" y="6538"/>
                  </a:lnTo>
                  <a:lnTo>
                    <a:pt x="9408" y="5971"/>
                  </a:lnTo>
                  <a:cubicBezTo>
                    <a:pt x="9474" y="5704"/>
                    <a:pt x="9508" y="5404"/>
                    <a:pt x="9508" y="5137"/>
                  </a:cubicBezTo>
                  <a:lnTo>
                    <a:pt x="10142" y="4703"/>
                  </a:lnTo>
                  <a:lnTo>
                    <a:pt x="9541" y="2669"/>
                  </a:lnTo>
                  <a:lnTo>
                    <a:pt x="8807" y="2635"/>
                  </a:lnTo>
                  <a:cubicBezTo>
                    <a:pt x="8640" y="2402"/>
                    <a:pt x="8474" y="2168"/>
                    <a:pt x="8274" y="1968"/>
                  </a:cubicBezTo>
                  <a:lnTo>
                    <a:pt x="8374" y="1234"/>
                  </a:lnTo>
                  <a:lnTo>
                    <a:pt x="6539" y="200"/>
                  </a:lnTo>
                  <a:lnTo>
                    <a:pt x="5972" y="701"/>
                  </a:lnTo>
                  <a:cubicBezTo>
                    <a:pt x="5705" y="634"/>
                    <a:pt x="5405" y="600"/>
                    <a:pt x="5138" y="600"/>
                  </a:cubicBezTo>
                  <a:lnTo>
                    <a:pt x="4704"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2994800" y="1413950"/>
              <a:ext cx="155150" cy="155150"/>
            </a:xfrm>
            <a:custGeom>
              <a:avLst/>
              <a:gdLst/>
              <a:ahLst/>
              <a:cxnLst/>
              <a:rect l="l" t="t" r="r" b="b"/>
              <a:pathLst>
                <a:path w="6206" h="6206" extrusionOk="0">
                  <a:moveTo>
                    <a:pt x="3106" y="995"/>
                  </a:moveTo>
                  <a:cubicBezTo>
                    <a:pt x="3975" y="995"/>
                    <a:pt x="4842" y="1524"/>
                    <a:pt x="5138" y="2502"/>
                  </a:cubicBezTo>
                  <a:cubicBezTo>
                    <a:pt x="5438" y="3603"/>
                    <a:pt x="4804" y="4771"/>
                    <a:pt x="3704" y="5104"/>
                  </a:cubicBezTo>
                  <a:cubicBezTo>
                    <a:pt x="3504" y="5160"/>
                    <a:pt x="3307" y="5186"/>
                    <a:pt x="3118" y="5186"/>
                  </a:cubicBezTo>
                  <a:cubicBezTo>
                    <a:pt x="1599" y="5186"/>
                    <a:pt x="501" y="3522"/>
                    <a:pt x="1302" y="2069"/>
                  </a:cubicBezTo>
                  <a:cubicBezTo>
                    <a:pt x="1704" y="1339"/>
                    <a:pt x="2405" y="995"/>
                    <a:pt x="3106" y="995"/>
                  </a:cubicBezTo>
                  <a:close/>
                  <a:moveTo>
                    <a:pt x="2903" y="1"/>
                  </a:moveTo>
                  <a:lnTo>
                    <a:pt x="1635" y="334"/>
                  </a:lnTo>
                  <a:lnTo>
                    <a:pt x="1602" y="801"/>
                  </a:lnTo>
                  <a:cubicBezTo>
                    <a:pt x="1469" y="901"/>
                    <a:pt x="1335" y="1001"/>
                    <a:pt x="1202" y="1135"/>
                  </a:cubicBezTo>
                  <a:lnTo>
                    <a:pt x="735" y="1068"/>
                  </a:lnTo>
                  <a:lnTo>
                    <a:pt x="134" y="2202"/>
                  </a:lnTo>
                  <a:lnTo>
                    <a:pt x="435" y="2536"/>
                  </a:lnTo>
                  <a:cubicBezTo>
                    <a:pt x="401" y="2703"/>
                    <a:pt x="368" y="2869"/>
                    <a:pt x="368" y="3070"/>
                  </a:cubicBezTo>
                  <a:lnTo>
                    <a:pt x="1" y="3303"/>
                  </a:lnTo>
                  <a:lnTo>
                    <a:pt x="368" y="4571"/>
                  </a:lnTo>
                  <a:lnTo>
                    <a:pt x="801" y="4604"/>
                  </a:lnTo>
                  <a:cubicBezTo>
                    <a:pt x="902" y="4737"/>
                    <a:pt x="1035" y="4871"/>
                    <a:pt x="1135" y="5004"/>
                  </a:cubicBezTo>
                  <a:lnTo>
                    <a:pt x="1068" y="5471"/>
                  </a:lnTo>
                  <a:lnTo>
                    <a:pt x="2202" y="6072"/>
                  </a:lnTo>
                  <a:lnTo>
                    <a:pt x="2536" y="5771"/>
                  </a:lnTo>
                  <a:cubicBezTo>
                    <a:pt x="2703" y="5805"/>
                    <a:pt x="2870" y="5838"/>
                    <a:pt x="3070" y="5838"/>
                  </a:cubicBezTo>
                  <a:lnTo>
                    <a:pt x="3337" y="6205"/>
                  </a:lnTo>
                  <a:lnTo>
                    <a:pt x="4571" y="5838"/>
                  </a:lnTo>
                  <a:lnTo>
                    <a:pt x="4604" y="5405"/>
                  </a:lnTo>
                  <a:cubicBezTo>
                    <a:pt x="4738" y="5304"/>
                    <a:pt x="4904" y="5204"/>
                    <a:pt x="5004" y="5071"/>
                  </a:cubicBezTo>
                  <a:lnTo>
                    <a:pt x="5471" y="5138"/>
                  </a:lnTo>
                  <a:lnTo>
                    <a:pt x="6105" y="4004"/>
                  </a:lnTo>
                  <a:lnTo>
                    <a:pt x="5772" y="3670"/>
                  </a:lnTo>
                  <a:cubicBezTo>
                    <a:pt x="5805" y="3503"/>
                    <a:pt x="5838" y="3336"/>
                    <a:pt x="5838" y="3136"/>
                  </a:cubicBezTo>
                  <a:lnTo>
                    <a:pt x="6205" y="2869"/>
                  </a:lnTo>
                  <a:lnTo>
                    <a:pt x="5872" y="1635"/>
                  </a:lnTo>
                  <a:lnTo>
                    <a:pt x="5405" y="1602"/>
                  </a:lnTo>
                  <a:cubicBezTo>
                    <a:pt x="5305" y="1468"/>
                    <a:pt x="5205" y="1335"/>
                    <a:pt x="5071" y="1202"/>
                  </a:cubicBezTo>
                  <a:lnTo>
                    <a:pt x="5138" y="735"/>
                  </a:lnTo>
                  <a:lnTo>
                    <a:pt x="4037" y="134"/>
                  </a:lnTo>
                  <a:lnTo>
                    <a:pt x="3670" y="434"/>
                  </a:lnTo>
                  <a:cubicBezTo>
                    <a:pt x="3503" y="401"/>
                    <a:pt x="3337" y="368"/>
                    <a:pt x="3170" y="368"/>
                  </a:cubicBezTo>
                  <a:lnTo>
                    <a:pt x="29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4153975" y="1241350"/>
              <a:ext cx="150575" cy="177925"/>
            </a:xfrm>
            <a:custGeom>
              <a:avLst/>
              <a:gdLst/>
              <a:ahLst/>
              <a:cxnLst/>
              <a:rect l="l" t="t" r="r" b="b"/>
              <a:pathLst>
                <a:path w="6023" h="7117" extrusionOk="0">
                  <a:moveTo>
                    <a:pt x="3311" y="0"/>
                  </a:moveTo>
                  <a:cubicBezTo>
                    <a:pt x="1852" y="0"/>
                    <a:pt x="1239" y="1108"/>
                    <a:pt x="1268" y="2602"/>
                  </a:cubicBezTo>
                  <a:cubicBezTo>
                    <a:pt x="1335" y="4303"/>
                    <a:pt x="0" y="6771"/>
                    <a:pt x="1702" y="7105"/>
                  </a:cubicBezTo>
                  <a:cubicBezTo>
                    <a:pt x="1741" y="7113"/>
                    <a:pt x="1781" y="7116"/>
                    <a:pt x="1822" y="7116"/>
                  </a:cubicBezTo>
                  <a:cubicBezTo>
                    <a:pt x="3524" y="7116"/>
                    <a:pt x="6022" y="425"/>
                    <a:pt x="3970" y="66"/>
                  </a:cubicBezTo>
                  <a:cubicBezTo>
                    <a:pt x="3734" y="22"/>
                    <a:pt x="3514" y="0"/>
                    <a:pt x="3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3681125" y="2469700"/>
              <a:ext cx="648825" cy="1984800"/>
            </a:xfrm>
            <a:custGeom>
              <a:avLst/>
              <a:gdLst/>
              <a:ahLst/>
              <a:cxnLst/>
              <a:rect l="l" t="t" r="r" b="b"/>
              <a:pathLst>
                <a:path w="25953" h="79392" extrusionOk="0">
                  <a:moveTo>
                    <a:pt x="10075" y="1"/>
                  </a:moveTo>
                  <a:cubicBezTo>
                    <a:pt x="10075" y="1"/>
                    <a:pt x="7640" y="27187"/>
                    <a:pt x="6272" y="38762"/>
                  </a:cubicBezTo>
                  <a:cubicBezTo>
                    <a:pt x="4838" y="50771"/>
                    <a:pt x="1" y="77423"/>
                    <a:pt x="1" y="77423"/>
                  </a:cubicBezTo>
                  <a:lnTo>
                    <a:pt x="6972" y="79391"/>
                  </a:lnTo>
                  <a:cubicBezTo>
                    <a:pt x="6972" y="79391"/>
                    <a:pt x="14778" y="53272"/>
                    <a:pt x="15779" y="38328"/>
                  </a:cubicBezTo>
                  <a:cubicBezTo>
                    <a:pt x="21550" y="21783"/>
                    <a:pt x="25953" y="234"/>
                    <a:pt x="25953" y="234"/>
                  </a:cubicBezTo>
                  <a:lnTo>
                    <a:pt x="100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4124775" y="2774925"/>
              <a:ext cx="100100" cy="501225"/>
            </a:xfrm>
            <a:custGeom>
              <a:avLst/>
              <a:gdLst/>
              <a:ahLst/>
              <a:cxnLst/>
              <a:rect l="l" t="t" r="r" b="b"/>
              <a:pathLst>
                <a:path w="4004" h="20049" extrusionOk="0">
                  <a:moveTo>
                    <a:pt x="1035" y="1"/>
                  </a:moveTo>
                  <a:cubicBezTo>
                    <a:pt x="1035" y="1"/>
                    <a:pt x="568" y="12710"/>
                    <a:pt x="1" y="20048"/>
                  </a:cubicBezTo>
                  <a:cubicBezTo>
                    <a:pt x="1502" y="15278"/>
                    <a:pt x="2836" y="10375"/>
                    <a:pt x="4004" y="5872"/>
                  </a:cubicBezTo>
                  <a:lnTo>
                    <a:pt x="1035"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a:off x="3484325" y="4394425"/>
              <a:ext cx="365275" cy="287475"/>
            </a:xfrm>
            <a:custGeom>
              <a:avLst/>
              <a:gdLst/>
              <a:ahLst/>
              <a:cxnLst/>
              <a:rect l="l" t="t" r="r" b="b"/>
              <a:pathLst>
                <a:path w="14611" h="11499" extrusionOk="0">
                  <a:moveTo>
                    <a:pt x="8974" y="0"/>
                  </a:moveTo>
                  <a:cubicBezTo>
                    <a:pt x="8974" y="0"/>
                    <a:pt x="8106" y="4103"/>
                    <a:pt x="7439" y="5204"/>
                  </a:cubicBezTo>
                  <a:cubicBezTo>
                    <a:pt x="6095" y="5597"/>
                    <a:pt x="4623" y="6506"/>
                    <a:pt x="2041" y="6506"/>
                  </a:cubicBezTo>
                  <a:cubicBezTo>
                    <a:pt x="1995" y="6506"/>
                    <a:pt x="1949" y="6506"/>
                    <a:pt x="1902" y="6505"/>
                  </a:cubicBezTo>
                  <a:cubicBezTo>
                    <a:pt x="668" y="6505"/>
                    <a:pt x="1" y="8306"/>
                    <a:pt x="1502" y="8740"/>
                  </a:cubicBezTo>
                  <a:cubicBezTo>
                    <a:pt x="3937" y="9474"/>
                    <a:pt x="5805" y="9707"/>
                    <a:pt x="7906" y="10341"/>
                  </a:cubicBezTo>
                  <a:cubicBezTo>
                    <a:pt x="9674" y="10875"/>
                    <a:pt x="10108" y="11175"/>
                    <a:pt x="11142" y="11475"/>
                  </a:cubicBezTo>
                  <a:cubicBezTo>
                    <a:pt x="11194" y="11491"/>
                    <a:pt x="11248" y="11498"/>
                    <a:pt x="11301" y="11498"/>
                  </a:cubicBezTo>
                  <a:cubicBezTo>
                    <a:pt x="11583" y="11498"/>
                    <a:pt x="11853" y="11284"/>
                    <a:pt x="11909" y="10975"/>
                  </a:cubicBezTo>
                  <a:lnTo>
                    <a:pt x="12509" y="7606"/>
                  </a:lnTo>
                  <a:cubicBezTo>
                    <a:pt x="12943" y="5871"/>
                    <a:pt x="14611" y="2002"/>
                    <a:pt x="14611" y="2002"/>
                  </a:cubicBezTo>
                  <a:lnTo>
                    <a:pt x="8974"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3671125" y="4345400"/>
              <a:ext cx="213500" cy="133275"/>
            </a:xfrm>
            <a:custGeom>
              <a:avLst/>
              <a:gdLst/>
              <a:ahLst/>
              <a:cxnLst/>
              <a:rect l="l" t="t" r="r" b="b"/>
              <a:pathLst>
                <a:path w="8540" h="5331" extrusionOk="0">
                  <a:moveTo>
                    <a:pt x="1009" y="1"/>
                  </a:moveTo>
                  <a:cubicBezTo>
                    <a:pt x="759" y="1"/>
                    <a:pt x="523" y="185"/>
                    <a:pt x="468" y="460"/>
                  </a:cubicBezTo>
                  <a:lnTo>
                    <a:pt x="34" y="2795"/>
                  </a:lnTo>
                  <a:cubicBezTo>
                    <a:pt x="1" y="3062"/>
                    <a:pt x="167" y="3329"/>
                    <a:pt x="434" y="3396"/>
                  </a:cubicBezTo>
                  <a:lnTo>
                    <a:pt x="6805" y="5297"/>
                  </a:lnTo>
                  <a:cubicBezTo>
                    <a:pt x="6865" y="5320"/>
                    <a:pt x="6926" y="5330"/>
                    <a:pt x="6984" y="5330"/>
                  </a:cubicBezTo>
                  <a:cubicBezTo>
                    <a:pt x="7186" y="5330"/>
                    <a:pt x="7369" y="5204"/>
                    <a:pt x="7473" y="4997"/>
                  </a:cubicBezTo>
                  <a:lnTo>
                    <a:pt x="8407" y="2929"/>
                  </a:lnTo>
                  <a:cubicBezTo>
                    <a:pt x="8540" y="2662"/>
                    <a:pt x="8407" y="2295"/>
                    <a:pt x="8073" y="2195"/>
                  </a:cubicBezTo>
                  <a:lnTo>
                    <a:pt x="1168" y="27"/>
                  </a:lnTo>
                  <a:cubicBezTo>
                    <a:pt x="1115" y="9"/>
                    <a:pt x="1062" y="1"/>
                    <a:pt x="10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3671125" y="4345400"/>
              <a:ext cx="213500" cy="133275"/>
            </a:xfrm>
            <a:custGeom>
              <a:avLst/>
              <a:gdLst/>
              <a:ahLst/>
              <a:cxnLst/>
              <a:rect l="l" t="t" r="r" b="b"/>
              <a:pathLst>
                <a:path w="8540" h="5331" extrusionOk="0">
                  <a:moveTo>
                    <a:pt x="1009" y="1"/>
                  </a:moveTo>
                  <a:cubicBezTo>
                    <a:pt x="759" y="1"/>
                    <a:pt x="523" y="185"/>
                    <a:pt x="468" y="460"/>
                  </a:cubicBezTo>
                  <a:lnTo>
                    <a:pt x="34" y="2795"/>
                  </a:lnTo>
                  <a:cubicBezTo>
                    <a:pt x="1" y="3062"/>
                    <a:pt x="167" y="3329"/>
                    <a:pt x="434" y="3396"/>
                  </a:cubicBezTo>
                  <a:lnTo>
                    <a:pt x="6805" y="5297"/>
                  </a:lnTo>
                  <a:cubicBezTo>
                    <a:pt x="6865" y="5320"/>
                    <a:pt x="6926" y="5330"/>
                    <a:pt x="6984" y="5330"/>
                  </a:cubicBezTo>
                  <a:cubicBezTo>
                    <a:pt x="7186" y="5330"/>
                    <a:pt x="7369" y="5204"/>
                    <a:pt x="7473" y="4997"/>
                  </a:cubicBezTo>
                  <a:lnTo>
                    <a:pt x="8407" y="2929"/>
                  </a:lnTo>
                  <a:cubicBezTo>
                    <a:pt x="8540" y="2662"/>
                    <a:pt x="8407" y="2295"/>
                    <a:pt x="8073" y="2195"/>
                  </a:cubicBezTo>
                  <a:lnTo>
                    <a:pt x="1168" y="27"/>
                  </a:lnTo>
                  <a:cubicBezTo>
                    <a:pt x="1115" y="9"/>
                    <a:pt x="1062" y="1"/>
                    <a:pt x="1009"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4230700" y="4431950"/>
              <a:ext cx="291900" cy="248775"/>
            </a:xfrm>
            <a:custGeom>
              <a:avLst/>
              <a:gdLst/>
              <a:ahLst/>
              <a:cxnLst/>
              <a:rect l="l" t="t" r="r" b="b"/>
              <a:pathLst>
                <a:path w="11676" h="9951" extrusionOk="0">
                  <a:moveTo>
                    <a:pt x="10775" y="0"/>
                  </a:moveTo>
                  <a:lnTo>
                    <a:pt x="5171" y="134"/>
                  </a:lnTo>
                  <a:cubicBezTo>
                    <a:pt x="5171" y="134"/>
                    <a:pt x="5604" y="3870"/>
                    <a:pt x="5571" y="5204"/>
                  </a:cubicBezTo>
                  <a:cubicBezTo>
                    <a:pt x="4503" y="5971"/>
                    <a:pt x="3403" y="7005"/>
                    <a:pt x="1068" y="7706"/>
                  </a:cubicBezTo>
                  <a:cubicBezTo>
                    <a:pt x="0" y="8040"/>
                    <a:pt x="100" y="9941"/>
                    <a:pt x="1535" y="9941"/>
                  </a:cubicBezTo>
                  <a:cubicBezTo>
                    <a:pt x="1776" y="9948"/>
                    <a:pt x="2011" y="9951"/>
                    <a:pt x="2239" y="9951"/>
                  </a:cubicBezTo>
                  <a:cubicBezTo>
                    <a:pt x="4162" y="9951"/>
                    <a:pt x="5660" y="9738"/>
                    <a:pt x="7380" y="9738"/>
                  </a:cubicBezTo>
                  <a:cubicBezTo>
                    <a:pt x="7488" y="9738"/>
                    <a:pt x="7596" y="9739"/>
                    <a:pt x="7706" y="9741"/>
                  </a:cubicBezTo>
                  <a:cubicBezTo>
                    <a:pt x="9440" y="9774"/>
                    <a:pt x="9640" y="9941"/>
                    <a:pt x="10674" y="9941"/>
                  </a:cubicBezTo>
                  <a:cubicBezTo>
                    <a:pt x="11275" y="9941"/>
                    <a:pt x="11675" y="9374"/>
                    <a:pt x="11508" y="8807"/>
                  </a:cubicBezTo>
                  <a:lnTo>
                    <a:pt x="10841" y="5871"/>
                  </a:lnTo>
                  <a:cubicBezTo>
                    <a:pt x="10641" y="4103"/>
                    <a:pt x="10775" y="0"/>
                    <a:pt x="1077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4080575" y="2472200"/>
              <a:ext cx="457025" cy="1962275"/>
            </a:xfrm>
            <a:custGeom>
              <a:avLst/>
              <a:gdLst/>
              <a:ahLst/>
              <a:cxnLst/>
              <a:rect l="l" t="t" r="r" b="b"/>
              <a:pathLst>
                <a:path w="18281" h="78491" extrusionOk="0">
                  <a:moveTo>
                    <a:pt x="1" y="1"/>
                  </a:moveTo>
                  <a:cubicBezTo>
                    <a:pt x="1" y="1"/>
                    <a:pt x="3870" y="27187"/>
                    <a:pt x="5772" y="38495"/>
                  </a:cubicBezTo>
                  <a:cubicBezTo>
                    <a:pt x="7673" y="49803"/>
                    <a:pt x="10342" y="78390"/>
                    <a:pt x="10342" y="78390"/>
                  </a:cubicBezTo>
                  <a:lnTo>
                    <a:pt x="17447" y="78490"/>
                  </a:lnTo>
                  <a:cubicBezTo>
                    <a:pt x="17447" y="78490"/>
                    <a:pt x="18281" y="50504"/>
                    <a:pt x="15545" y="37228"/>
                  </a:cubicBezTo>
                  <a:cubicBezTo>
                    <a:pt x="15045" y="20115"/>
                    <a:pt x="16980" y="10275"/>
                    <a:pt x="14445" y="234"/>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4320750" y="4377750"/>
              <a:ext cx="211850" cy="88500"/>
            </a:xfrm>
            <a:custGeom>
              <a:avLst/>
              <a:gdLst/>
              <a:ahLst/>
              <a:cxnLst/>
              <a:rect l="l" t="t" r="r" b="b"/>
              <a:pathLst>
                <a:path w="8474" h="3540" extrusionOk="0">
                  <a:moveTo>
                    <a:pt x="635" y="0"/>
                  </a:moveTo>
                  <a:cubicBezTo>
                    <a:pt x="268" y="0"/>
                    <a:pt x="1" y="300"/>
                    <a:pt x="67" y="667"/>
                  </a:cubicBezTo>
                  <a:lnTo>
                    <a:pt x="434" y="3002"/>
                  </a:lnTo>
                  <a:cubicBezTo>
                    <a:pt x="468" y="3236"/>
                    <a:pt x="668" y="3436"/>
                    <a:pt x="901" y="3436"/>
                  </a:cubicBezTo>
                  <a:lnTo>
                    <a:pt x="7606" y="3536"/>
                  </a:lnTo>
                  <a:cubicBezTo>
                    <a:pt x="7625" y="3538"/>
                    <a:pt x="7645" y="3539"/>
                    <a:pt x="7663" y="3539"/>
                  </a:cubicBezTo>
                  <a:cubicBezTo>
                    <a:pt x="7940" y="3539"/>
                    <a:pt x="8175" y="3317"/>
                    <a:pt x="8207" y="3036"/>
                  </a:cubicBezTo>
                  <a:lnTo>
                    <a:pt x="8440" y="834"/>
                  </a:lnTo>
                  <a:cubicBezTo>
                    <a:pt x="8473" y="501"/>
                    <a:pt x="8240" y="234"/>
                    <a:pt x="7940" y="234"/>
                  </a:cubicBezTo>
                  <a:lnTo>
                    <a:pt x="6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4320750" y="4377750"/>
              <a:ext cx="211850" cy="88500"/>
            </a:xfrm>
            <a:custGeom>
              <a:avLst/>
              <a:gdLst/>
              <a:ahLst/>
              <a:cxnLst/>
              <a:rect l="l" t="t" r="r" b="b"/>
              <a:pathLst>
                <a:path w="8474" h="3540" extrusionOk="0">
                  <a:moveTo>
                    <a:pt x="635" y="0"/>
                  </a:moveTo>
                  <a:cubicBezTo>
                    <a:pt x="268" y="0"/>
                    <a:pt x="1" y="300"/>
                    <a:pt x="67" y="667"/>
                  </a:cubicBezTo>
                  <a:lnTo>
                    <a:pt x="434" y="3002"/>
                  </a:lnTo>
                  <a:cubicBezTo>
                    <a:pt x="468" y="3236"/>
                    <a:pt x="668" y="3436"/>
                    <a:pt x="901" y="3436"/>
                  </a:cubicBezTo>
                  <a:lnTo>
                    <a:pt x="7606" y="3536"/>
                  </a:lnTo>
                  <a:cubicBezTo>
                    <a:pt x="7625" y="3538"/>
                    <a:pt x="7645" y="3539"/>
                    <a:pt x="7663" y="3539"/>
                  </a:cubicBezTo>
                  <a:cubicBezTo>
                    <a:pt x="7940" y="3539"/>
                    <a:pt x="8175" y="3317"/>
                    <a:pt x="8207" y="3036"/>
                  </a:cubicBezTo>
                  <a:lnTo>
                    <a:pt x="8440" y="834"/>
                  </a:lnTo>
                  <a:cubicBezTo>
                    <a:pt x="8473" y="501"/>
                    <a:pt x="8240" y="234"/>
                    <a:pt x="7940" y="234"/>
                  </a:cubicBezTo>
                  <a:lnTo>
                    <a:pt x="635"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3596900" y="1372350"/>
              <a:ext cx="528750" cy="459450"/>
            </a:xfrm>
            <a:custGeom>
              <a:avLst/>
              <a:gdLst/>
              <a:ahLst/>
              <a:cxnLst/>
              <a:rect l="l" t="t" r="r" b="b"/>
              <a:pathLst>
                <a:path w="21150" h="18378" extrusionOk="0">
                  <a:moveTo>
                    <a:pt x="1810" y="0"/>
                  </a:moveTo>
                  <a:cubicBezTo>
                    <a:pt x="1176" y="0"/>
                    <a:pt x="547" y="384"/>
                    <a:pt x="401" y="1164"/>
                  </a:cubicBezTo>
                  <a:cubicBezTo>
                    <a:pt x="201" y="2332"/>
                    <a:pt x="101" y="3499"/>
                    <a:pt x="67" y="4667"/>
                  </a:cubicBezTo>
                  <a:cubicBezTo>
                    <a:pt x="1" y="5834"/>
                    <a:pt x="34" y="7035"/>
                    <a:pt x="134" y="8203"/>
                  </a:cubicBezTo>
                  <a:cubicBezTo>
                    <a:pt x="234" y="9404"/>
                    <a:pt x="434" y="10638"/>
                    <a:pt x="768" y="11805"/>
                  </a:cubicBezTo>
                  <a:cubicBezTo>
                    <a:pt x="1102" y="13073"/>
                    <a:pt x="1635" y="14307"/>
                    <a:pt x="2302" y="15441"/>
                  </a:cubicBezTo>
                  <a:cubicBezTo>
                    <a:pt x="2636" y="16008"/>
                    <a:pt x="3203" y="16409"/>
                    <a:pt x="3837" y="16542"/>
                  </a:cubicBezTo>
                  <a:lnTo>
                    <a:pt x="4037" y="16575"/>
                  </a:lnTo>
                  <a:cubicBezTo>
                    <a:pt x="5204" y="16842"/>
                    <a:pt x="6372" y="17076"/>
                    <a:pt x="7539" y="17242"/>
                  </a:cubicBezTo>
                  <a:cubicBezTo>
                    <a:pt x="8707" y="17443"/>
                    <a:pt x="9874" y="17643"/>
                    <a:pt x="11075" y="17776"/>
                  </a:cubicBezTo>
                  <a:cubicBezTo>
                    <a:pt x="12243" y="17943"/>
                    <a:pt x="13410" y="18076"/>
                    <a:pt x="14578" y="18176"/>
                  </a:cubicBezTo>
                  <a:cubicBezTo>
                    <a:pt x="15779" y="18277"/>
                    <a:pt x="16946" y="18343"/>
                    <a:pt x="18180" y="18377"/>
                  </a:cubicBezTo>
                  <a:cubicBezTo>
                    <a:pt x="18201" y="18377"/>
                    <a:pt x="18221" y="18377"/>
                    <a:pt x="18241" y="18377"/>
                  </a:cubicBezTo>
                  <a:cubicBezTo>
                    <a:pt x="19748" y="18377"/>
                    <a:pt x="20984" y="17155"/>
                    <a:pt x="21082" y="15641"/>
                  </a:cubicBezTo>
                  <a:cubicBezTo>
                    <a:pt x="21149" y="14107"/>
                    <a:pt x="19982" y="12773"/>
                    <a:pt x="18447" y="12606"/>
                  </a:cubicBezTo>
                  <a:lnTo>
                    <a:pt x="18414" y="12606"/>
                  </a:lnTo>
                  <a:lnTo>
                    <a:pt x="11642" y="12105"/>
                  </a:lnTo>
                  <a:cubicBezTo>
                    <a:pt x="9741" y="11939"/>
                    <a:pt x="7840" y="11772"/>
                    <a:pt x="5972" y="11572"/>
                  </a:cubicBezTo>
                  <a:cubicBezTo>
                    <a:pt x="5738" y="11138"/>
                    <a:pt x="5505" y="10704"/>
                    <a:pt x="5338" y="10271"/>
                  </a:cubicBezTo>
                  <a:cubicBezTo>
                    <a:pt x="4938" y="9337"/>
                    <a:pt x="4637" y="8403"/>
                    <a:pt x="4371" y="7469"/>
                  </a:cubicBezTo>
                  <a:cubicBezTo>
                    <a:pt x="4137" y="6501"/>
                    <a:pt x="3904" y="5467"/>
                    <a:pt x="3737" y="4433"/>
                  </a:cubicBezTo>
                  <a:cubicBezTo>
                    <a:pt x="3537" y="3399"/>
                    <a:pt x="3370" y="2365"/>
                    <a:pt x="3270" y="1331"/>
                  </a:cubicBezTo>
                  <a:lnTo>
                    <a:pt x="3270" y="1264"/>
                  </a:lnTo>
                  <a:cubicBezTo>
                    <a:pt x="3150" y="426"/>
                    <a:pt x="2477" y="0"/>
                    <a:pt x="18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3869600" y="1664125"/>
              <a:ext cx="404475" cy="235975"/>
            </a:xfrm>
            <a:custGeom>
              <a:avLst/>
              <a:gdLst/>
              <a:ahLst/>
              <a:cxnLst/>
              <a:rect l="l" t="t" r="r" b="b"/>
              <a:pathLst>
                <a:path w="16179" h="9439" extrusionOk="0">
                  <a:moveTo>
                    <a:pt x="734" y="1"/>
                  </a:moveTo>
                  <a:cubicBezTo>
                    <a:pt x="1" y="2936"/>
                    <a:pt x="67" y="6038"/>
                    <a:pt x="901" y="8974"/>
                  </a:cubicBezTo>
                  <a:cubicBezTo>
                    <a:pt x="901" y="8974"/>
                    <a:pt x="1811" y="9438"/>
                    <a:pt x="4214" y="9438"/>
                  </a:cubicBezTo>
                  <a:cubicBezTo>
                    <a:pt x="5031" y="9438"/>
                    <a:pt x="6021" y="9385"/>
                    <a:pt x="7206" y="9241"/>
                  </a:cubicBezTo>
                  <a:cubicBezTo>
                    <a:pt x="12443" y="8574"/>
                    <a:pt x="16179" y="2236"/>
                    <a:pt x="11809" y="1335"/>
                  </a:cubicBezTo>
                  <a:cubicBezTo>
                    <a:pt x="8140" y="635"/>
                    <a:pt x="4437" y="201"/>
                    <a:pt x="73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3903800" y="1696625"/>
              <a:ext cx="657150" cy="836500"/>
            </a:xfrm>
            <a:custGeom>
              <a:avLst/>
              <a:gdLst/>
              <a:ahLst/>
              <a:cxnLst/>
              <a:rect l="l" t="t" r="r" b="b"/>
              <a:pathLst>
                <a:path w="26286" h="33460" extrusionOk="0">
                  <a:moveTo>
                    <a:pt x="10476" y="0"/>
                  </a:moveTo>
                  <a:cubicBezTo>
                    <a:pt x="6202" y="0"/>
                    <a:pt x="2890" y="2135"/>
                    <a:pt x="2068" y="6340"/>
                  </a:cubicBezTo>
                  <a:cubicBezTo>
                    <a:pt x="434" y="14912"/>
                    <a:pt x="0" y="23652"/>
                    <a:pt x="734" y="32358"/>
                  </a:cubicBezTo>
                  <a:cubicBezTo>
                    <a:pt x="750" y="33108"/>
                    <a:pt x="5442" y="33460"/>
                    <a:pt x="10427" y="33460"/>
                  </a:cubicBezTo>
                  <a:cubicBezTo>
                    <a:pt x="15643" y="33460"/>
                    <a:pt x="21180" y="33075"/>
                    <a:pt x="22016" y="32358"/>
                  </a:cubicBezTo>
                  <a:cubicBezTo>
                    <a:pt x="22716" y="26821"/>
                    <a:pt x="21916" y="20917"/>
                    <a:pt x="25552" y="8541"/>
                  </a:cubicBezTo>
                  <a:cubicBezTo>
                    <a:pt x="26286" y="6006"/>
                    <a:pt x="25151" y="2203"/>
                    <a:pt x="22616" y="1570"/>
                  </a:cubicBezTo>
                  <a:cubicBezTo>
                    <a:pt x="18680" y="669"/>
                    <a:pt x="14677" y="135"/>
                    <a:pt x="10674" y="2"/>
                  </a:cubicBezTo>
                  <a:cubicBezTo>
                    <a:pt x="10608" y="1"/>
                    <a:pt x="10542" y="0"/>
                    <a:pt x="104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4156475" y="1825000"/>
              <a:ext cx="20875" cy="32700"/>
            </a:xfrm>
            <a:custGeom>
              <a:avLst/>
              <a:gdLst/>
              <a:ahLst/>
              <a:cxnLst/>
              <a:rect l="l" t="t" r="r" b="b"/>
              <a:pathLst>
                <a:path w="835" h="1308" extrusionOk="0">
                  <a:moveTo>
                    <a:pt x="529" y="1"/>
                  </a:moveTo>
                  <a:cubicBezTo>
                    <a:pt x="342" y="1"/>
                    <a:pt x="161" y="227"/>
                    <a:pt x="67" y="571"/>
                  </a:cubicBezTo>
                  <a:cubicBezTo>
                    <a:pt x="0" y="938"/>
                    <a:pt x="67" y="1271"/>
                    <a:pt x="267" y="1305"/>
                  </a:cubicBezTo>
                  <a:cubicBezTo>
                    <a:pt x="280" y="1307"/>
                    <a:pt x="293" y="1308"/>
                    <a:pt x="305" y="1308"/>
                  </a:cubicBezTo>
                  <a:cubicBezTo>
                    <a:pt x="492" y="1308"/>
                    <a:pt x="674" y="1081"/>
                    <a:pt x="768" y="738"/>
                  </a:cubicBezTo>
                  <a:cubicBezTo>
                    <a:pt x="834" y="404"/>
                    <a:pt x="768" y="37"/>
                    <a:pt x="567" y="4"/>
                  </a:cubicBezTo>
                  <a:cubicBezTo>
                    <a:pt x="555" y="2"/>
                    <a:pt x="542" y="1"/>
                    <a:pt x="5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4418325" y="1458900"/>
              <a:ext cx="603800" cy="431625"/>
            </a:xfrm>
            <a:custGeom>
              <a:avLst/>
              <a:gdLst/>
              <a:ahLst/>
              <a:cxnLst/>
              <a:rect l="l" t="t" r="r" b="b"/>
              <a:pathLst>
                <a:path w="24152" h="17265" extrusionOk="0">
                  <a:moveTo>
                    <a:pt x="22555" y="0"/>
                  </a:moveTo>
                  <a:cubicBezTo>
                    <a:pt x="21938" y="0"/>
                    <a:pt x="21326" y="352"/>
                    <a:pt x="21116" y="1105"/>
                  </a:cubicBezTo>
                  <a:lnTo>
                    <a:pt x="21082" y="1205"/>
                  </a:lnTo>
                  <a:cubicBezTo>
                    <a:pt x="20815" y="2239"/>
                    <a:pt x="20482" y="3340"/>
                    <a:pt x="20115" y="4374"/>
                  </a:cubicBezTo>
                  <a:cubicBezTo>
                    <a:pt x="19781" y="5441"/>
                    <a:pt x="19414" y="6475"/>
                    <a:pt x="18981" y="7443"/>
                  </a:cubicBezTo>
                  <a:cubicBezTo>
                    <a:pt x="18580" y="8410"/>
                    <a:pt x="18080" y="9344"/>
                    <a:pt x="17580" y="10245"/>
                  </a:cubicBezTo>
                  <a:cubicBezTo>
                    <a:pt x="17313" y="10678"/>
                    <a:pt x="17013" y="11112"/>
                    <a:pt x="16712" y="11512"/>
                  </a:cubicBezTo>
                  <a:cubicBezTo>
                    <a:pt x="14711" y="11445"/>
                    <a:pt x="12676" y="11345"/>
                    <a:pt x="10675" y="11212"/>
                  </a:cubicBezTo>
                  <a:lnTo>
                    <a:pt x="3503" y="10712"/>
                  </a:lnTo>
                  <a:lnTo>
                    <a:pt x="3470" y="10712"/>
                  </a:lnTo>
                  <a:cubicBezTo>
                    <a:pt x="3368" y="10701"/>
                    <a:pt x="3268" y="10697"/>
                    <a:pt x="3168" y="10697"/>
                  </a:cubicBezTo>
                  <a:cubicBezTo>
                    <a:pt x="1624" y="10697"/>
                    <a:pt x="291" y="11882"/>
                    <a:pt x="134" y="13480"/>
                  </a:cubicBezTo>
                  <a:cubicBezTo>
                    <a:pt x="1" y="15148"/>
                    <a:pt x="1235" y="16649"/>
                    <a:pt x="2903" y="16783"/>
                  </a:cubicBezTo>
                  <a:cubicBezTo>
                    <a:pt x="4204" y="16949"/>
                    <a:pt x="5404" y="17049"/>
                    <a:pt x="6672" y="17116"/>
                  </a:cubicBezTo>
                  <a:cubicBezTo>
                    <a:pt x="7940" y="17216"/>
                    <a:pt x="9174" y="17250"/>
                    <a:pt x="10441" y="17250"/>
                  </a:cubicBezTo>
                  <a:cubicBezTo>
                    <a:pt x="10853" y="17261"/>
                    <a:pt x="11268" y="17264"/>
                    <a:pt x="11684" y="17264"/>
                  </a:cubicBezTo>
                  <a:cubicBezTo>
                    <a:pt x="12517" y="17264"/>
                    <a:pt x="13355" y="17250"/>
                    <a:pt x="14177" y="17250"/>
                  </a:cubicBezTo>
                  <a:cubicBezTo>
                    <a:pt x="15445" y="17250"/>
                    <a:pt x="16712" y="17150"/>
                    <a:pt x="17980" y="17083"/>
                  </a:cubicBezTo>
                  <a:lnTo>
                    <a:pt x="18214" y="17083"/>
                  </a:lnTo>
                  <a:cubicBezTo>
                    <a:pt x="18881" y="17049"/>
                    <a:pt x="19514" y="16716"/>
                    <a:pt x="19948" y="16182"/>
                  </a:cubicBezTo>
                  <a:cubicBezTo>
                    <a:pt x="20849" y="15081"/>
                    <a:pt x="21583" y="13881"/>
                    <a:pt x="22116" y="12580"/>
                  </a:cubicBezTo>
                  <a:cubicBezTo>
                    <a:pt x="22617" y="11412"/>
                    <a:pt x="23017" y="10178"/>
                    <a:pt x="23317" y="8910"/>
                  </a:cubicBezTo>
                  <a:cubicBezTo>
                    <a:pt x="23617" y="7676"/>
                    <a:pt x="23851" y="6442"/>
                    <a:pt x="23984" y="5208"/>
                  </a:cubicBezTo>
                  <a:cubicBezTo>
                    <a:pt x="24118" y="3940"/>
                    <a:pt x="24151" y="2706"/>
                    <a:pt x="24118" y="1472"/>
                  </a:cubicBezTo>
                  <a:cubicBezTo>
                    <a:pt x="24063" y="520"/>
                    <a:pt x="23305" y="0"/>
                    <a:pt x="225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4273225" y="1718025"/>
              <a:ext cx="422000" cy="247600"/>
            </a:xfrm>
            <a:custGeom>
              <a:avLst/>
              <a:gdLst/>
              <a:ahLst/>
              <a:cxnLst/>
              <a:rect l="l" t="t" r="r" b="b"/>
              <a:pathLst>
                <a:path w="16880" h="9904" extrusionOk="0">
                  <a:moveTo>
                    <a:pt x="8535" y="1"/>
                  </a:moveTo>
                  <a:cubicBezTo>
                    <a:pt x="7281" y="1"/>
                    <a:pt x="6026" y="27"/>
                    <a:pt x="4770" y="80"/>
                  </a:cubicBezTo>
                  <a:cubicBezTo>
                    <a:pt x="0" y="380"/>
                    <a:pt x="3003" y="7585"/>
                    <a:pt x="8340" y="9053"/>
                  </a:cubicBezTo>
                  <a:cubicBezTo>
                    <a:pt x="10820" y="9737"/>
                    <a:pt x="12511" y="9904"/>
                    <a:pt x="13570" y="9904"/>
                  </a:cubicBezTo>
                  <a:cubicBezTo>
                    <a:pt x="14576" y="9904"/>
                    <a:pt x="15011" y="9753"/>
                    <a:pt x="15011" y="9753"/>
                  </a:cubicBezTo>
                  <a:cubicBezTo>
                    <a:pt x="16345" y="6785"/>
                    <a:pt x="16879" y="3549"/>
                    <a:pt x="16546" y="347"/>
                  </a:cubicBezTo>
                  <a:cubicBezTo>
                    <a:pt x="13887" y="119"/>
                    <a:pt x="11213" y="1"/>
                    <a:pt x="85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4922025" y="1403950"/>
              <a:ext cx="162625" cy="137625"/>
            </a:xfrm>
            <a:custGeom>
              <a:avLst/>
              <a:gdLst/>
              <a:ahLst/>
              <a:cxnLst/>
              <a:rect l="l" t="t" r="r" b="b"/>
              <a:pathLst>
                <a:path w="6505" h="5505" extrusionOk="0">
                  <a:moveTo>
                    <a:pt x="2702" y="0"/>
                  </a:moveTo>
                  <a:cubicBezTo>
                    <a:pt x="2702" y="0"/>
                    <a:pt x="0" y="2569"/>
                    <a:pt x="1068" y="4237"/>
                  </a:cubicBezTo>
                  <a:lnTo>
                    <a:pt x="3236" y="5504"/>
                  </a:lnTo>
                  <a:lnTo>
                    <a:pt x="6505" y="3069"/>
                  </a:lnTo>
                  <a:lnTo>
                    <a:pt x="27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4988725" y="1349025"/>
              <a:ext cx="135975" cy="131675"/>
            </a:xfrm>
            <a:custGeom>
              <a:avLst/>
              <a:gdLst/>
              <a:ahLst/>
              <a:cxnLst/>
              <a:rect l="l" t="t" r="r" b="b"/>
              <a:pathLst>
                <a:path w="5439" h="5267" extrusionOk="0">
                  <a:moveTo>
                    <a:pt x="2348" y="1"/>
                  </a:moveTo>
                  <a:cubicBezTo>
                    <a:pt x="1931" y="1"/>
                    <a:pt x="1525" y="200"/>
                    <a:pt x="1268" y="563"/>
                  </a:cubicBezTo>
                  <a:lnTo>
                    <a:pt x="1" y="2197"/>
                  </a:lnTo>
                  <a:lnTo>
                    <a:pt x="3804" y="5266"/>
                  </a:lnTo>
                  <a:lnTo>
                    <a:pt x="5071" y="2998"/>
                  </a:lnTo>
                  <a:cubicBezTo>
                    <a:pt x="5438" y="2297"/>
                    <a:pt x="5238" y="1430"/>
                    <a:pt x="4537" y="1030"/>
                  </a:cubicBezTo>
                  <a:lnTo>
                    <a:pt x="3036" y="196"/>
                  </a:lnTo>
                  <a:cubicBezTo>
                    <a:pt x="2820" y="64"/>
                    <a:pt x="2582" y="1"/>
                    <a:pt x="2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4417575" y="1800925"/>
              <a:ext cx="698775" cy="373075"/>
            </a:xfrm>
            <a:custGeom>
              <a:avLst/>
              <a:gdLst/>
              <a:ahLst/>
              <a:cxnLst/>
              <a:rect l="l" t="t" r="r" b="b"/>
              <a:pathLst>
                <a:path w="27951" h="14923" extrusionOk="0">
                  <a:moveTo>
                    <a:pt x="4077" y="0"/>
                  </a:moveTo>
                  <a:cubicBezTo>
                    <a:pt x="1889" y="0"/>
                    <a:pt x="0" y="2741"/>
                    <a:pt x="1899" y="4870"/>
                  </a:cubicBezTo>
                  <a:cubicBezTo>
                    <a:pt x="2732" y="5770"/>
                    <a:pt x="3566" y="6571"/>
                    <a:pt x="4400" y="7405"/>
                  </a:cubicBezTo>
                  <a:cubicBezTo>
                    <a:pt x="5234" y="8239"/>
                    <a:pt x="6102" y="9039"/>
                    <a:pt x="7002" y="9840"/>
                  </a:cubicBezTo>
                  <a:cubicBezTo>
                    <a:pt x="7869" y="10607"/>
                    <a:pt x="8770" y="11374"/>
                    <a:pt x="9704" y="12141"/>
                  </a:cubicBezTo>
                  <a:cubicBezTo>
                    <a:pt x="10605" y="12875"/>
                    <a:pt x="11572" y="13609"/>
                    <a:pt x="12506" y="14343"/>
                  </a:cubicBezTo>
                  <a:lnTo>
                    <a:pt x="12706" y="14476"/>
                  </a:lnTo>
                  <a:cubicBezTo>
                    <a:pt x="13091" y="14759"/>
                    <a:pt x="13574" y="14922"/>
                    <a:pt x="14065" y="14922"/>
                  </a:cubicBezTo>
                  <a:cubicBezTo>
                    <a:pt x="14213" y="14922"/>
                    <a:pt x="14361" y="14908"/>
                    <a:pt x="14508" y="14877"/>
                  </a:cubicBezTo>
                  <a:cubicBezTo>
                    <a:pt x="15742" y="14643"/>
                    <a:pt x="16943" y="14310"/>
                    <a:pt x="18110" y="13909"/>
                  </a:cubicBezTo>
                  <a:cubicBezTo>
                    <a:pt x="19211" y="13476"/>
                    <a:pt x="20312" y="13009"/>
                    <a:pt x="21379" y="12475"/>
                  </a:cubicBezTo>
                  <a:cubicBezTo>
                    <a:pt x="22413" y="11941"/>
                    <a:pt x="23414" y="11374"/>
                    <a:pt x="24415" y="10774"/>
                  </a:cubicBezTo>
                  <a:cubicBezTo>
                    <a:pt x="25382" y="10140"/>
                    <a:pt x="26349" y="9506"/>
                    <a:pt x="27283" y="8806"/>
                  </a:cubicBezTo>
                  <a:cubicBezTo>
                    <a:pt x="27750" y="8405"/>
                    <a:pt x="27950" y="7738"/>
                    <a:pt x="27717" y="7138"/>
                  </a:cubicBezTo>
                  <a:cubicBezTo>
                    <a:pt x="27509" y="6566"/>
                    <a:pt x="26957" y="6217"/>
                    <a:pt x="26360" y="6217"/>
                  </a:cubicBezTo>
                  <a:cubicBezTo>
                    <a:pt x="26191" y="6217"/>
                    <a:pt x="26018" y="6245"/>
                    <a:pt x="25849" y="6304"/>
                  </a:cubicBezTo>
                  <a:lnTo>
                    <a:pt x="25816" y="6304"/>
                  </a:lnTo>
                  <a:cubicBezTo>
                    <a:pt x="24815" y="6671"/>
                    <a:pt x="23781" y="7071"/>
                    <a:pt x="22780" y="7438"/>
                  </a:cubicBezTo>
                  <a:cubicBezTo>
                    <a:pt x="21779" y="7772"/>
                    <a:pt x="20745" y="8139"/>
                    <a:pt x="19745" y="8439"/>
                  </a:cubicBezTo>
                  <a:cubicBezTo>
                    <a:pt x="18711" y="8772"/>
                    <a:pt x="17710" y="9039"/>
                    <a:pt x="16709" y="9273"/>
                  </a:cubicBezTo>
                  <a:cubicBezTo>
                    <a:pt x="16142" y="9406"/>
                    <a:pt x="15608" y="9506"/>
                    <a:pt x="15041" y="9606"/>
                  </a:cubicBezTo>
                  <a:cubicBezTo>
                    <a:pt x="13674" y="8305"/>
                    <a:pt x="12273" y="7004"/>
                    <a:pt x="10872" y="5637"/>
                  </a:cubicBezTo>
                  <a:lnTo>
                    <a:pt x="6068" y="867"/>
                  </a:lnTo>
                  <a:lnTo>
                    <a:pt x="6035" y="833"/>
                  </a:lnTo>
                  <a:cubicBezTo>
                    <a:pt x="5418" y="248"/>
                    <a:pt x="4734" y="0"/>
                    <a:pt x="4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4363925" y="1733250"/>
              <a:ext cx="342975" cy="346200"/>
            </a:xfrm>
            <a:custGeom>
              <a:avLst/>
              <a:gdLst/>
              <a:ahLst/>
              <a:cxnLst/>
              <a:rect l="l" t="t" r="r" b="b"/>
              <a:pathLst>
                <a:path w="13719" h="13848" extrusionOk="0">
                  <a:moveTo>
                    <a:pt x="3892" y="0"/>
                  </a:moveTo>
                  <a:cubicBezTo>
                    <a:pt x="1280" y="0"/>
                    <a:pt x="1" y="5556"/>
                    <a:pt x="2510" y="9278"/>
                  </a:cubicBezTo>
                  <a:cubicBezTo>
                    <a:pt x="5112" y="13147"/>
                    <a:pt x="6847" y="13848"/>
                    <a:pt x="6847" y="13848"/>
                  </a:cubicBezTo>
                  <a:cubicBezTo>
                    <a:pt x="9582" y="12547"/>
                    <a:pt x="11950" y="10545"/>
                    <a:pt x="13718" y="8077"/>
                  </a:cubicBezTo>
                  <a:cubicBezTo>
                    <a:pt x="11116" y="5408"/>
                    <a:pt x="8348" y="2907"/>
                    <a:pt x="5446" y="605"/>
                  </a:cubicBezTo>
                  <a:cubicBezTo>
                    <a:pt x="4893" y="187"/>
                    <a:pt x="4370" y="0"/>
                    <a:pt x="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5041275" y="1897625"/>
              <a:ext cx="145125" cy="125125"/>
            </a:xfrm>
            <a:custGeom>
              <a:avLst/>
              <a:gdLst/>
              <a:ahLst/>
              <a:cxnLst/>
              <a:rect l="l" t="t" r="r" b="b"/>
              <a:pathLst>
                <a:path w="5805" h="5005" extrusionOk="0">
                  <a:moveTo>
                    <a:pt x="3103" y="1"/>
                  </a:moveTo>
                  <a:cubicBezTo>
                    <a:pt x="3103" y="1"/>
                    <a:pt x="0" y="1669"/>
                    <a:pt x="601" y="3503"/>
                  </a:cubicBezTo>
                  <a:lnTo>
                    <a:pt x="2169" y="5004"/>
                  </a:lnTo>
                  <a:lnTo>
                    <a:pt x="5804" y="3770"/>
                  </a:lnTo>
                  <a:lnTo>
                    <a:pt x="31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5116325" y="1862350"/>
              <a:ext cx="123450" cy="128700"/>
            </a:xfrm>
            <a:custGeom>
              <a:avLst/>
              <a:gdLst/>
              <a:ahLst/>
              <a:cxnLst/>
              <a:rect l="l" t="t" r="r" b="b"/>
              <a:pathLst>
                <a:path w="4938" h="5148" extrusionOk="0">
                  <a:moveTo>
                    <a:pt x="2341" y="1"/>
                  </a:moveTo>
                  <a:cubicBezTo>
                    <a:pt x="2063" y="1"/>
                    <a:pt x="1781" y="93"/>
                    <a:pt x="1535" y="278"/>
                  </a:cubicBezTo>
                  <a:lnTo>
                    <a:pt x="0" y="1479"/>
                  </a:lnTo>
                  <a:lnTo>
                    <a:pt x="2769" y="5148"/>
                  </a:lnTo>
                  <a:lnTo>
                    <a:pt x="4404" y="3447"/>
                  </a:lnTo>
                  <a:cubicBezTo>
                    <a:pt x="4937" y="2913"/>
                    <a:pt x="4937" y="2046"/>
                    <a:pt x="4404" y="1512"/>
                  </a:cubicBezTo>
                  <a:lnTo>
                    <a:pt x="3236" y="378"/>
                  </a:lnTo>
                  <a:cubicBezTo>
                    <a:pt x="2985" y="126"/>
                    <a:pt x="2666" y="1"/>
                    <a:pt x="23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4192325" y="1708200"/>
              <a:ext cx="210175" cy="141925"/>
            </a:xfrm>
            <a:custGeom>
              <a:avLst/>
              <a:gdLst/>
              <a:ahLst/>
              <a:cxnLst/>
              <a:rect l="l" t="t" r="r" b="b"/>
              <a:pathLst>
                <a:path w="8407" h="5677" extrusionOk="0">
                  <a:moveTo>
                    <a:pt x="7411" y="0"/>
                  </a:moveTo>
                  <a:cubicBezTo>
                    <a:pt x="7364" y="0"/>
                    <a:pt x="7339" y="6"/>
                    <a:pt x="7339" y="6"/>
                  </a:cubicBezTo>
                  <a:cubicBezTo>
                    <a:pt x="7339" y="6"/>
                    <a:pt x="4671" y="2307"/>
                    <a:pt x="1" y="3175"/>
                  </a:cubicBezTo>
                  <a:cubicBezTo>
                    <a:pt x="601" y="3875"/>
                    <a:pt x="901" y="4776"/>
                    <a:pt x="901" y="5676"/>
                  </a:cubicBezTo>
                  <a:cubicBezTo>
                    <a:pt x="4804" y="5009"/>
                    <a:pt x="8006" y="3108"/>
                    <a:pt x="8407" y="539"/>
                  </a:cubicBezTo>
                  <a:cubicBezTo>
                    <a:pt x="7925" y="58"/>
                    <a:pt x="7559" y="0"/>
                    <a:pt x="74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4087250" y="1692950"/>
              <a:ext cx="118450" cy="132150"/>
            </a:xfrm>
            <a:custGeom>
              <a:avLst/>
              <a:gdLst/>
              <a:ahLst/>
              <a:cxnLst/>
              <a:rect l="l" t="t" r="r" b="b"/>
              <a:pathLst>
                <a:path w="4738" h="5286" extrusionOk="0">
                  <a:moveTo>
                    <a:pt x="4204" y="1"/>
                  </a:moveTo>
                  <a:cubicBezTo>
                    <a:pt x="3848" y="1"/>
                    <a:pt x="3492" y="60"/>
                    <a:pt x="3136" y="149"/>
                  </a:cubicBezTo>
                  <a:cubicBezTo>
                    <a:pt x="1935" y="749"/>
                    <a:pt x="1" y="3851"/>
                    <a:pt x="1502" y="5286"/>
                  </a:cubicBezTo>
                  <a:cubicBezTo>
                    <a:pt x="2202" y="4485"/>
                    <a:pt x="3170" y="3985"/>
                    <a:pt x="4204" y="3785"/>
                  </a:cubicBezTo>
                  <a:cubicBezTo>
                    <a:pt x="3103" y="916"/>
                    <a:pt x="4737" y="49"/>
                    <a:pt x="4737" y="49"/>
                  </a:cubicBezTo>
                  <a:cubicBezTo>
                    <a:pt x="4560" y="15"/>
                    <a:pt x="4382" y="1"/>
                    <a:pt x="42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4143125" y="1483175"/>
              <a:ext cx="249375" cy="308650"/>
            </a:xfrm>
            <a:custGeom>
              <a:avLst/>
              <a:gdLst/>
              <a:ahLst/>
              <a:cxnLst/>
              <a:rect l="l" t="t" r="r" b="b"/>
              <a:pathLst>
                <a:path w="9975" h="12346" extrusionOk="0">
                  <a:moveTo>
                    <a:pt x="9974" y="0"/>
                  </a:moveTo>
                  <a:lnTo>
                    <a:pt x="4204" y="3870"/>
                  </a:lnTo>
                  <a:cubicBezTo>
                    <a:pt x="4471" y="5905"/>
                    <a:pt x="4337" y="8039"/>
                    <a:pt x="1835" y="8640"/>
                  </a:cubicBezTo>
                  <a:cubicBezTo>
                    <a:pt x="1235" y="8773"/>
                    <a:pt x="735" y="9174"/>
                    <a:pt x="468" y="9741"/>
                  </a:cubicBezTo>
                  <a:cubicBezTo>
                    <a:pt x="1" y="10841"/>
                    <a:pt x="134" y="12109"/>
                    <a:pt x="2603" y="12309"/>
                  </a:cubicBezTo>
                  <a:cubicBezTo>
                    <a:pt x="2869" y="12333"/>
                    <a:pt x="3136" y="12345"/>
                    <a:pt x="3402" y="12345"/>
                  </a:cubicBezTo>
                  <a:cubicBezTo>
                    <a:pt x="5331" y="12345"/>
                    <a:pt x="7220" y="11714"/>
                    <a:pt x="8774" y="10541"/>
                  </a:cubicBezTo>
                  <a:cubicBezTo>
                    <a:pt x="9274" y="10174"/>
                    <a:pt x="9474" y="9474"/>
                    <a:pt x="9241" y="8907"/>
                  </a:cubicBezTo>
                  <a:cubicBezTo>
                    <a:pt x="8273" y="6505"/>
                    <a:pt x="9241" y="2369"/>
                    <a:pt x="99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4248200" y="1523200"/>
              <a:ext cx="86750" cy="95925"/>
            </a:xfrm>
            <a:custGeom>
              <a:avLst/>
              <a:gdLst/>
              <a:ahLst/>
              <a:cxnLst/>
              <a:rect l="l" t="t" r="r" b="b"/>
              <a:pathLst>
                <a:path w="3470" h="3837" extrusionOk="0">
                  <a:moveTo>
                    <a:pt x="3403" y="0"/>
                  </a:moveTo>
                  <a:lnTo>
                    <a:pt x="1" y="2269"/>
                  </a:lnTo>
                  <a:cubicBezTo>
                    <a:pt x="67" y="2802"/>
                    <a:pt x="101" y="3303"/>
                    <a:pt x="101" y="3837"/>
                  </a:cubicBezTo>
                  <a:cubicBezTo>
                    <a:pt x="1268" y="3803"/>
                    <a:pt x="3036" y="2702"/>
                    <a:pt x="3303" y="1468"/>
                  </a:cubicBezTo>
                  <a:cubicBezTo>
                    <a:pt x="3436" y="1001"/>
                    <a:pt x="3470" y="501"/>
                    <a:pt x="3403" y="0"/>
                  </a:cubicBezTo>
                  <a:close/>
                </a:path>
              </a:pathLst>
            </a:custGeom>
            <a:solidFill>
              <a:srgbClr val="9E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4156875" y="1227025"/>
              <a:ext cx="319850" cy="367775"/>
            </a:xfrm>
            <a:custGeom>
              <a:avLst/>
              <a:gdLst/>
              <a:ahLst/>
              <a:cxnLst/>
              <a:rect l="l" t="t" r="r" b="b"/>
              <a:pathLst>
                <a:path w="12794" h="14711" extrusionOk="0">
                  <a:moveTo>
                    <a:pt x="6881" y="1"/>
                  </a:moveTo>
                  <a:cubicBezTo>
                    <a:pt x="6600" y="1"/>
                    <a:pt x="6313" y="24"/>
                    <a:pt x="6022" y="72"/>
                  </a:cubicBezTo>
                  <a:cubicBezTo>
                    <a:pt x="2086" y="673"/>
                    <a:pt x="151" y="5977"/>
                    <a:pt x="51" y="9479"/>
                  </a:cubicBezTo>
                  <a:cubicBezTo>
                    <a:pt x="1" y="12410"/>
                    <a:pt x="2324" y="14710"/>
                    <a:pt x="4976" y="14710"/>
                  </a:cubicBezTo>
                  <a:cubicBezTo>
                    <a:pt x="5825" y="14710"/>
                    <a:pt x="6707" y="14475"/>
                    <a:pt x="7556" y="13949"/>
                  </a:cubicBezTo>
                  <a:cubicBezTo>
                    <a:pt x="9891" y="12515"/>
                    <a:pt x="10425" y="10346"/>
                    <a:pt x="11593" y="6744"/>
                  </a:cubicBezTo>
                  <a:cubicBezTo>
                    <a:pt x="12794" y="3386"/>
                    <a:pt x="10269" y="1"/>
                    <a:pt x="68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4145625" y="1271600"/>
              <a:ext cx="114275" cy="141550"/>
            </a:xfrm>
            <a:custGeom>
              <a:avLst/>
              <a:gdLst/>
              <a:ahLst/>
              <a:cxnLst/>
              <a:rect l="l" t="t" r="r" b="b"/>
              <a:pathLst>
                <a:path w="4571" h="5662" extrusionOk="0">
                  <a:moveTo>
                    <a:pt x="2836" y="224"/>
                  </a:moveTo>
                  <a:cubicBezTo>
                    <a:pt x="2970" y="224"/>
                    <a:pt x="3136" y="224"/>
                    <a:pt x="3270" y="291"/>
                  </a:cubicBezTo>
                  <a:cubicBezTo>
                    <a:pt x="3737" y="491"/>
                    <a:pt x="4104" y="925"/>
                    <a:pt x="4204" y="1458"/>
                  </a:cubicBezTo>
                  <a:cubicBezTo>
                    <a:pt x="4371" y="2125"/>
                    <a:pt x="4304" y="2793"/>
                    <a:pt x="4070" y="3460"/>
                  </a:cubicBezTo>
                  <a:cubicBezTo>
                    <a:pt x="3642" y="4658"/>
                    <a:pt x="2726" y="5466"/>
                    <a:pt x="1865" y="5466"/>
                  </a:cubicBezTo>
                  <a:cubicBezTo>
                    <a:pt x="1719" y="5466"/>
                    <a:pt x="1575" y="5443"/>
                    <a:pt x="1435" y="5394"/>
                  </a:cubicBezTo>
                  <a:cubicBezTo>
                    <a:pt x="968" y="5194"/>
                    <a:pt x="601" y="4761"/>
                    <a:pt x="501" y="4227"/>
                  </a:cubicBezTo>
                  <a:cubicBezTo>
                    <a:pt x="201" y="2859"/>
                    <a:pt x="701" y="1458"/>
                    <a:pt x="1802" y="591"/>
                  </a:cubicBezTo>
                  <a:cubicBezTo>
                    <a:pt x="2102" y="358"/>
                    <a:pt x="2436" y="224"/>
                    <a:pt x="2836" y="224"/>
                  </a:cubicBezTo>
                  <a:close/>
                  <a:moveTo>
                    <a:pt x="2769" y="0"/>
                  </a:moveTo>
                  <a:cubicBezTo>
                    <a:pt x="2384" y="0"/>
                    <a:pt x="1993" y="134"/>
                    <a:pt x="1669" y="424"/>
                  </a:cubicBezTo>
                  <a:cubicBezTo>
                    <a:pt x="534" y="1358"/>
                    <a:pt x="1" y="2826"/>
                    <a:pt x="301" y="4294"/>
                  </a:cubicBezTo>
                  <a:cubicBezTo>
                    <a:pt x="434" y="4861"/>
                    <a:pt x="835" y="5361"/>
                    <a:pt x="1368" y="5595"/>
                  </a:cubicBezTo>
                  <a:cubicBezTo>
                    <a:pt x="1535" y="5628"/>
                    <a:pt x="1702" y="5661"/>
                    <a:pt x="1869" y="5661"/>
                  </a:cubicBezTo>
                  <a:cubicBezTo>
                    <a:pt x="2836" y="5661"/>
                    <a:pt x="3837" y="4794"/>
                    <a:pt x="4270" y="3526"/>
                  </a:cubicBezTo>
                  <a:cubicBezTo>
                    <a:pt x="4537" y="2826"/>
                    <a:pt x="4571" y="2092"/>
                    <a:pt x="4404" y="1392"/>
                  </a:cubicBezTo>
                  <a:cubicBezTo>
                    <a:pt x="4271" y="526"/>
                    <a:pt x="3533" y="0"/>
                    <a:pt x="2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4249875" y="1309675"/>
              <a:ext cx="116775" cy="141000"/>
            </a:xfrm>
            <a:custGeom>
              <a:avLst/>
              <a:gdLst/>
              <a:ahLst/>
              <a:cxnLst/>
              <a:rect l="l" t="t" r="r" b="b"/>
              <a:pathLst>
                <a:path w="4671" h="5640" extrusionOk="0">
                  <a:moveTo>
                    <a:pt x="2936" y="202"/>
                  </a:moveTo>
                  <a:cubicBezTo>
                    <a:pt x="3069" y="202"/>
                    <a:pt x="3236" y="236"/>
                    <a:pt x="3369" y="269"/>
                  </a:cubicBezTo>
                  <a:cubicBezTo>
                    <a:pt x="3870" y="469"/>
                    <a:pt x="4203" y="903"/>
                    <a:pt x="4303" y="1436"/>
                  </a:cubicBezTo>
                  <a:cubicBezTo>
                    <a:pt x="4470" y="2104"/>
                    <a:pt x="4437" y="2804"/>
                    <a:pt x="4203" y="3438"/>
                  </a:cubicBezTo>
                  <a:cubicBezTo>
                    <a:pt x="3775" y="4636"/>
                    <a:pt x="2859" y="5444"/>
                    <a:pt x="1998" y="5444"/>
                  </a:cubicBezTo>
                  <a:cubicBezTo>
                    <a:pt x="1852" y="5444"/>
                    <a:pt x="1708" y="5421"/>
                    <a:pt x="1568" y="5373"/>
                  </a:cubicBezTo>
                  <a:cubicBezTo>
                    <a:pt x="601" y="5039"/>
                    <a:pt x="234" y="3605"/>
                    <a:pt x="734" y="2204"/>
                  </a:cubicBezTo>
                  <a:cubicBezTo>
                    <a:pt x="934" y="1570"/>
                    <a:pt x="1335" y="1003"/>
                    <a:pt x="1868" y="569"/>
                  </a:cubicBezTo>
                  <a:cubicBezTo>
                    <a:pt x="2169" y="336"/>
                    <a:pt x="2536" y="202"/>
                    <a:pt x="2936" y="202"/>
                  </a:cubicBezTo>
                  <a:close/>
                  <a:moveTo>
                    <a:pt x="2845" y="1"/>
                  </a:moveTo>
                  <a:cubicBezTo>
                    <a:pt x="2469" y="1"/>
                    <a:pt x="2088" y="127"/>
                    <a:pt x="1768" y="402"/>
                  </a:cubicBezTo>
                  <a:cubicBezTo>
                    <a:pt x="1201" y="836"/>
                    <a:pt x="768" y="1470"/>
                    <a:pt x="534" y="2137"/>
                  </a:cubicBezTo>
                  <a:cubicBezTo>
                    <a:pt x="0" y="3638"/>
                    <a:pt x="434" y="5172"/>
                    <a:pt x="1468" y="5573"/>
                  </a:cubicBezTo>
                  <a:cubicBezTo>
                    <a:pt x="1635" y="5606"/>
                    <a:pt x="1802" y="5639"/>
                    <a:pt x="1968" y="5639"/>
                  </a:cubicBezTo>
                  <a:cubicBezTo>
                    <a:pt x="2902" y="5639"/>
                    <a:pt x="3903" y="4772"/>
                    <a:pt x="4370" y="3505"/>
                  </a:cubicBezTo>
                  <a:cubicBezTo>
                    <a:pt x="4604" y="2837"/>
                    <a:pt x="4670" y="2070"/>
                    <a:pt x="4504" y="1370"/>
                  </a:cubicBezTo>
                  <a:cubicBezTo>
                    <a:pt x="4347" y="521"/>
                    <a:pt x="3607" y="1"/>
                    <a:pt x="28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4247375" y="1355900"/>
              <a:ext cx="20875" cy="10550"/>
            </a:xfrm>
            <a:custGeom>
              <a:avLst/>
              <a:gdLst/>
              <a:ahLst/>
              <a:cxnLst/>
              <a:rect l="l" t="t" r="r" b="b"/>
              <a:pathLst>
                <a:path w="835" h="422" extrusionOk="0">
                  <a:moveTo>
                    <a:pt x="237" y="0"/>
                  </a:moveTo>
                  <a:cubicBezTo>
                    <a:pt x="180" y="0"/>
                    <a:pt x="123" y="7"/>
                    <a:pt x="67" y="21"/>
                  </a:cubicBezTo>
                  <a:cubicBezTo>
                    <a:pt x="34" y="21"/>
                    <a:pt x="0" y="88"/>
                    <a:pt x="34" y="154"/>
                  </a:cubicBezTo>
                  <a:cubicBezTo>
                    <a:pt x="34" y="188"/>
                    <a:pt x="100" y="221"/>
                    <a:pt x="134" y="221"/>
                  </a:cubicBezTo>
                  <a:cubicBezTo>
                    <a:pt x="178" y="207"/>
                    <a:pt x="222" y="200"/>
                    <a:pt x="264" y="200"/>
                  </a:cubicBezTo>
                  <a:cubicBezTo>
                    <a:pt x="417" y="200"/>
                    <a:pt x="556" y="284"/>
                    <a:pt x="634" y="388"/>
                  </a:cubicBezTo>
                  <a:cubicBezTo>
                    <a:pt x="667" y="421"/>
                    <a:pt x="701" y="421"/>
                    <a:pt x="734" y="421"/>
                  </a:cubicBezTo>
                  <a:cubicBezTo>
                    <a:pt x="734" y="421"/>
                    <a:pt x="768" y="421"/>
                    <a:pt x="801" y="388"/>
                  </a:cubicBezTo>
                  <a:cubicBezTo>
                    <a:pt x="834" y="355"/>
                    <a:pt x="834" y="288"/>
                    <a:pt x="801" y="255"/>
                  </a:cubicBezTo>
                  <a:cubicBezTo>
                    <a:pt x="669" y="96"/>
                    <a:pt x="453" y="0"/>
                    <a:pt x="2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4351875" y="1398850"/>
              <a:ext cx="80650" cy="47650"/>
            </a:xfrm>
            <a:custGeom>
              <a:avLst/>
              <a:gdLst/>
              <a:ahLst/>
              <a:cxnLst/>
              <a:rect l="l" t="t" r="r" b="b"/>
              <a:pathLst>
                <a:path w="3226" h="1906" extrusionOk="0">
                  <a:moveTo>
                    <a:pt x="128" y="1"/>
                  </a:moveTo>
                  <a:cubicBezTo>
                    <a:pt x="19" y="1"/>
                    <a:pt x="0" y="174"/>
                    <a:pt x="123" y="204"/>
                  </a:cubicBezTo>
                  <a:cubicBezTo>
                    <a:pt x="123" y="204"/>
                    <a:pt x="924" y="371"/>
                    <a:pt x="3025" y="1906"/>
                  </a:cubicBezTo>
                  <a:lnTo>
                    <a:pt x="3092" y="1906"/>
                  </a:lnTo>
                  <a:cubicBezTo>
                    <a:pt x="3126" y="1906"/>
                    <a:pt x="3159" y="1906"/>
                    <a:pt x="3192" y="1872"/>
                  </a:cubicBezTo>
                  <a:cubicBezTo>
                    <a:pt x="3226" y="1839"/>
                    <a:pt x="3192" y="1772"/>
                    <a:pt x="3159" y="1739"/>
                  </a:cubicBezTo>
                  <a:cubicBezTo>
                    <a:pt x="991" y="171"/>
                    <a:pt x="190" y="4"/>
                    <a:pt x="157" y="4"/>
                  </a:cubicBezTo>
                  <a:cubicBezTo>
                    <a:pt x="147" y="2"/>
                    <a:pt x="137" y="1"/>
                    <a:pt x="1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4196700" y="1101925"/>
              <a:ext cx="398450" cy="369600"/>
            </a:xfrm>
            <a:custGeom>
              <a:avLst/>
              <a:gdLst/>
              <a:ahLst/>
              <a:cxnLst/>
              <a:rect l="l" t="t" r="r" b="b"/>
              <a:pathLst>
                <a:path w="15938" h="14784" extrusionOk="0">
                  <a:moveTo>
                    <a:pt x="4940" y="0"/>
                  </a:moveTo>
                  <a:cubicBezTo>
                    <a:pt x="3062" y="0"/>
                    <a:pt x="393" y="1194"/>
                    <a:pt x="159" y="3809"/>
                  </a:cubicBezTo>
                  <a:cubicBezTo>
                    <a:pt x="1" y="5648"/>
                    <a:pt x="1259" y="6854"/>
                    <a:pt x="2587" y="6854"/>
                  </a:cubicBezTo>
                  <a:cubicBezTo>
                    <a:pt x="2656" y="6854"/>
                    <a:pt x="2725" y="6851"/>
                    <a:pt x="2795" y="6844"/>
                  </a:cubicBezTo>
                  <a:cubicBezTo>
                    <a:pt x="2938" y="6829"/>
                    <a:pt x="3069" y="6822"/>
                    <a:pt x="3191" y="6822"/>
                  </a:cubicBezTo>
                  <a:cubicBezTo>
                    <a:pt x="5184" y="6822"/>
                    <a:pt x="4598" y="8716"/>
                    <a:pt x="8823" y="8716"/>
                  </a:cubicBezTo>
                  <a:cubicBezTo>
                    <a:pt x="8923" y="8716"/>
                    <a:pt x="9026" y="8714"/>
                    <a:pt x="9132" y="8712"/>
                  </a:cubicBezTo>
                  <a:lnTo>
                    <a:pt x="9132" y="8712"/>
                  </a:lnTo>
                  <a:cubicBezTo>
                    <a:pt x="7932" y="10180"/>
                    <a:pt x="9399" y="10847"/>
                    <a:pt x="8432" y="11448"/>
                  </a:cubicBezTo>
                  <a:cubicBezTo>
                    <a:pt x="7565" y="12015"/>
                    <a:pt x="6197" y="13482"/>
                    <a:pt x="7598" y="14783"/>
                  </a:cubicBezTo>
                  <a:cubicBezTo>
                    <a:pt x="9099" y="14683"/>
                    <a:pt x="10533" y="14316"/>
                    <a:pt x="11934" y="13749"/>
                  </a:cubicBezTo>
                  <a:cubicBezTo>
                    <a:pt x="14069" y="12749"/>
                    <a:pt x="15937" y="9013"/>
                    <a:pt x="12568" y="8179"/>
                  </a:cubicBezTo>
                  <a:cubicBezTo>
                    <a:pt x="12835" y="4943"/>
                    <a:pt x="10700" y="6277"/>
                    <a:pt x="8999" y="4743"/>
                  </a:cubicBezTo>
                  <a:cubicBezTo>
                    <a:pt x="7798" y="3642"/>
                    <a:pt x="8232" y="2508"/>
                    <a:pt x="5963" y="2308"/>
                  </a:cubicBezTo>
                  <a:cubicBezTo>
                    <a:pt x="5063" y="2208"/>
                    <a:pt x="4663" y="1007"/>
                    <a:pt x="6664" y="640"/>
                  </a:cubicBezTo>
                  <a:cubicBezTo>
                    <a:pt x="6404" y="220"/>
                    <a:pt x="5744" y="0"/>
                    <a:pt x="49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4481700" y="1238000"/>
              <a:ext cx="85925" cy="70000"/>
            </a:xfrm>
            <a:custGeom>
              <a:avLst/>
              <a:gdLst/>
              <a:ahLst/>
              <a:cxnLst/>
              <a:rect l="l" t="t" r="r" b="b"/>
              <a:pathLst>
                <a:path w="3437" h="2800" extrusionOk="0">
                  <a:moveTo>
                    <a:pt x="2402" y="0"/>
                  </a:moveTo>
                  <a:lnTo>
                    <a:pt x="2402" y="0"/>
                  </a:lnTo>
                  <a:cubicBezTo>
                    <a:pt x="2569" y="1435"/>
                    <a:pt x="1435" y="2669"/>
                    <a:pt x="1" y="2669"/>
                  </a:cubicBezTo>
                  <a:cubicBezTo>
                    <a:pt x="388" y="2755"/>
                    <a:pt x="757" y="2799"/>
                    <a:pt x="1093" y="2799"/>
                  </a:cubicBezTo>
                  <a:cubicBezTo>
                    <a:pt x="2583" y="2799"/>
                    <a:pt x="3437" y="1933"/>
                    <a:pt x="2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4364375" y="1427350"/>
              <a:ext cx="114025" cy="93400"/>
            </a:xfrm>
            <a:custGeom>
              <a:avLst/>
              <a:gdLst/>
              <a:ahLst/>
              <a:cxnLst/>
              <a:rect l="l" t="t" r="r" b="b"/>
              <a:pathLst>
                <a:path w="4561" h="3736" extrusionOk="0">
                  <a:moveTo>
                    <a:pt x="3120" y="1"/>
                  </a:moveTo>
                  <a:cubicBezTo>
                    <a:pt x="2229" y="1"/>
                    <a:pt x="1198" y="900"/>
                    <a:pt x="691" y="1633"/>
                  </a:cubicBezTo>
                  <a:cubicBezTo>
                    <a:pt x="0" y="2619"/>
                    <a:pt x="120" y="3735"/>
                    <a:pt x="1241" y="3735"/>
                  </a:cubicBezTo>
                  <a:cubicBezTo>
                    <a:pt x="1258" y="3735"/>
                    <a:pt x="1274" y="3735"/>
                    <a:pt x="1291" y="3734"/>
                  </a:cubicBezTo>
                  <a:cubicBezTo>
                    <a:pt x="2192" y="3668"/>
                    <a:pt x="3026" y="3267"/>
                    <a:pt x="3693" y="2634"/>
                  </a:cubicBezTo>
                  <a:cubicBezTo>
                    <a:pt x="4494" y="1800"/>
                    <a:pt x="4560" y="532"/>
                    <a:pt x="3593" y="98"/>
                  </a:cubicBezTo>
                  <a:cubicBezTo>
                    <a:pt x="3443" y="31"/>
                    <a:pt x="3284" y="1"/>
                    <a:pt x="3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4399150" y="1453100"/>
              <a:ext cx="70900" cy="63500"/>
            </a:xfrm>
            <a:custGeom>
              <a:avLst/>
              <a:gdLst/>
              <a:ahLst/>
              <a:cxnLst/>
              <a:rect l="l" t="t" r="r" b="b"/>
              <a:pathLst>
                <a:path w="2836" h="2540" extrusionOk="0">
                  <a:moveTo>
                    <a:pt x="1738" y="0"/>
                  </a:moveTo>
                  <a:cubicBezTo>
                    <a:pt x="1375" y="0"/>
                    <a:pt x="965" y="172"/>
                    <a:pt x="634" y="503"/>
                  </a:cubicBezTo>
                  <a:cubicBezTo>
                    <a:pt x="100" y="1037"/>
                    <a:pt x="0" y="1837"/>
                    <a:pt x="401" y="2271"/>
                  </a:cubicBezTo>
                  <a:cubicBezTo>
                    <a:pt x="582" y="2452"/>
                    <a:pt x="826" y="2540"/>
                    <a:pt x="1089" y="2540"/>
                  </a:cubicBezTo>
                  <a:cubicBezTo>
                    <a:pt x="1456" y="2540"/>
                    <a:pt x="1857" y="2368"/>
                    <a:pt x="2169" y="2037"/>
                  </a:cubicBezTo>
                  <a:cubicBezTo>
                    <a:pt x="2736" y="1504"/>
                    <a:pt x="2836" y="703"/>
                    <a:pt x="2402" y="269"/>
                  </a:cubicBezTo>
                  <a:cubicBezTo>
                    <a:pt x="2235" y="88"/>
                    <a:pt x="1998" y="0"/>
                    <a:pt x="17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4229025" y="1504100"/>
              <a:ext cx="45175" cy="35600"/>
            </a:xfrm>
            <a:custGeom>
              <a:avLst/>
              <a:gdLst/>
              <a:ahLst/>
              <a:cxnLst/>
              <a:rect l="l" t="t" r="r" b="b"/>
              <a:pathLst>
                <a:path w="1807" h="1424" extrusionOk="0">
                  <a:moveTo>
                    <a:pt x="937" y="1"/>
                  </a:moveTo>
                  <a:cubicBezTo>
                    <a:pt x="871" y="1"/>
                    <a:pt x="803" y="10"/>
                    <a:pt x="734" y="31"/>
                  </a:cubicBezTo>
                  <a:cubicBezTo>
                    <a:pt x="134" y="197"/>
                    <a:pt x="0" y="965"/>
                    <a:pt x="501" y="1332"/>
                  </a:cubicBezTo>
                  <a:cubicBezTo>
                    <a:pt x="625" y="1393"/>
                    <a:pt x="758" y="1423"/>
                    <a:pt x="889" y="1423"/>
                  </a:cubicBezTo>
                  <a:cubicBezTo>
                    <a:pt x="1182" y="1423"/>
                    <a:pt x="1463" y="1274"/>
                    <a:pt x="1602" y="998"/>
                  </a:cubicBezTo>
                  <a:cubicBezTo>
                    <a:pt x="1807" y="499"/>
                    <a:pt x="1419" y="1"/>
                    <a:pt x="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4245375" y="1489425"/>
              <a:ext cx="182150" cy="42150"/>
            </a:xfrm>
            <a:custGeom>
              <a:avLst/>
              <a:gdLst/>
              <a:ahLst/>
              <a:cxnLst/>
              <a:rect l="l" t="t" r="r" b="b"/>
              <a:pathLst>
                <a:path w="7286" h="1686" extrusionOk="0">
                  <a:moveTo>
                    <a:pt x="7052" y="0"/>
                  </a:moveTo>
                  <a:cubicBezTo>
                    <a:pt x="7002" y="0"/>
                    <a:pt x="6952" y="17"/>
                    <a:pt x="6919" y="51"/>
                  </a:cubicBezTo>
                  <a:cubicBezTo>
                    <a:pt x="6068" y="854"/>
                    <a:pt x="4146" y="1256"/>
                    <a:pt x="2374" y="1256"/>
                  </a:cubicBezTo>
                  <a:cubicBezTo>
                    <a:pt x="1645" y="1256"/>
                    <a:pt x="941" y="1187"/>
                    <a:pt x="347" y="1051"/>
                  </a:cubicBezTo>
                  <a:cubicBezTo>
                    <a:pt x="327" y="1046"/>
                    <a:pt x="307" y="1044"/>
                    <a:pt x="289" y="1044"/>
                  </a:cubicBezTo>
                  <a:cubicBezTo>
                    <a:pt x="67" y="1044"/>
                    <a:pt x="1" y="1390"/>
                    <a:pt x="247" y="1452"/>
                  </a:cubicBezTo>
                  <a:cubicBezTo>
                    <a:pt x="948" y="1618"/>
                    <a:pt x="1681" y="1685"/>
                    <a:pt x="2382" y="1685"/>
                  </a:cubicBezTo>
                  <a:cubicBezTo>
                    <a:pt x="4250" y="1685"/>
                    <a:pt x="6285" y="1251"/>
                    <a:pt x="7185" y="351"/>
                  </a:cubicBezTo>
                  <a:cubicBezTo>
                    <a:pt x="7285" y="251"/>
                    <a:pt x="7285" y="117"/>
                    <a:pt x="7185" y="51"/>
                  </a:cubicBezTo>
                  <a:cubicBezTo>
                    <a:pt x="7152" y="17"/>
                    <a:pt x="7102" y="0"/>
                    <a:pt x="70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4283225" y="1368600"/>
              <a:ext cx="21700" cy="27150"/>
            </a:xfrm>
            <a:custGeom>
              <a:avLst/>
              <a:gdLst/>
              <a:ahLst/>
              <a:cxnLst/>
              <a:rect l="l" t="t" r="r" b="b"/>
              <a:pathLst>
                <a:path w="868" h="1086" extrusionOk="0">
                  <a:moveTo>
                    <a:pt x="554" y="0"/>
                  </a:moveTo>
                  <a:cubicBezTo>
                    <a:pt x="375" y="0"/>
                    <a:pt x="188" y="182"/>
                    <a:pt x="101" y="414"/>
                  </a:cubicBezTo>
                  <a:cubicBezTo>
                    <a:pt x="1" y="714"/>
                    <a:pt x="67" y="1014"/>
                    <a:pt x="268" y="1081"/>
                  </a:cubicBezTo>
                  <a:cubicBezTo>
                    <a:pt x="284" y="1084"/>
                    <a:pt x="302" y="1085"/>
                    <a:pt x="319" y="1085"/>
                  </a:cubicBezTo>
                  <a:cubicBezTo>
                    <a:pt x="506" y="1085"/>
                    <a:pt x="710" y="922"/>
                    <a:pt x="801" y="647"/>
                  </a:cubicBezTo>
                  <a:cubicBezTo>
                    <a:pt x="868" y="347"/>
                    <a:pt x="801" y="80"/>
                    <a:pt x="634" y="13"/>
                  </a:cubicBezTo>
                  <a:cubicBezTo>
                    <a:pt x="608" y="5"/>
                    <a:pt x="581" y="0"/>
                    <a:pt x="5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193175" y="1337125"/>
              <a:ext cx="22525" cy="27150"/>
            </a:xfrm>
            <a:custGeom>
              <a:avLst/>
              <a:gdLst/>
              <a:ahLst/>
              <a:cxnLst/>
              <a:rect l="l" t="t" r="r" b="b"/>
              <a:pathLst>
                <a:path w="901" h="1086" extrusionOk="0">
                  <a:moveTo>
                    <a:pt x="590" y="1"/>
                  </a:moveTo>
                  <a:cubicBezTo>
                    <a:pt x="423" y="1"/>
                    <a:pt x="192" y="164"/>
                    <a:pt x="100" y="438"/>
                  </a:cubicBezTo>
                  <a:cubicBezTo>
                    <a:pt x="0" y="739"/>
                    <a:pt x="100" y="1006"/>
                    <a:pt x="267" y="1072"/>
                  </a:cubicBezTo>
                  <a:cubicBezTo>
                    <a:pt x="293" y="1081"/>
                    <a:pt x="320" y="1085"/>
                    <a:pt x="347" y="1085"/>
                  </a:cubicBezTo>
                  <a:cubicBezTo>
                    <a:pt x="526" y="1085"/>
                    <a:pt x="714" y="904"/>
                    <a:pt x="801" y="672"/>
                  </a:cubicBezTo>
                  <a:cubicBezTo>
                    <a:pt x="901" y="372"/>
                    <a:pt x="834" y="72"/>
                    <a:pt x="634" y="5"/>
                  </a:cubicBezTo>
                  <a:cubicBezTo>
                    <a:pt x="620" y="2"/>
                    <a:pt x="605" y="1"/>
                    <a:pt x="5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4180650" y="1378100"/>
              <a:ext cx="65075" cy="62575"/>
            </a:xfrm>
            <a:custGeom>
              <a:avLst/>
              <a:gdLst/>
              <a:ahLst/>
              <a:cxnLst/>
              <a:rect l="l" t="t" r="r" b="b"/>
              <a:pathLst>
                <a:path w="2603" h="2503" extrusionOk="0">
                  <a:moveTo>
                    <a:pt x="2603" y="0"/>
                  </a:moveTo>
                  <a:lnTo>
                    <a:pt x="2603" y="0"/>
                  </a:lnTo>
                  <a:cubicBezTo>
                    <a:pt x="1702" y="467"/>
                    <a:pt x="835" y="968"/>
                    <a:pt x="1" y="1535"/>
                  </a:cubicBezTo>
                  <a:cubicBezTo>
                    <a:pt x="201" y="2235"/>
                    <a:pt x="1302" y="2502"/>
                    <a:pt x="1302" y="2502"/>
                  </a:cubicBezTo>
                  <a:lnTo>
                    <a:pt x="2603" y="0"/>
                  </a:ln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4213175" y="1464275"/>
              <a:ext cx="61750" cy="11725"/>
            </a:xfrm>
            <a:custGeom>
              <a:avLst/>
              <a:gdLst/>
              <a:ahLst/>
              <a:cxnLst/>
              <a:rect l="l" t="t" r="r" b="b"/>
              <a:pathLst>
                <a:path w="2470" h="469" extrusionOk="0">
                  <a:moveTo>
                    <a:pt x="2390" y="1"/>
                  </a:moveTo>
                  <a:cubicBezTo>
                    <a:pt x="2369" y="1"/>
                    <a:pt x="2350" y="9"/>
                    <a:pt x="2336" y="22"/>
                  </a:cubicBezTo>
                  <a:cubicBezTo>
                    <a:pt x="1977" y="210"/>
                    <a:pt x="1592" y="302"/>
                    <a:pt x="1208" y="302"/>
                  </a:cubicBezTo>
                  <a:cubicBezTo>
                    <a:pt x="842" y="302"/>
                    <a:pt x="476" y="219"/>
                    <a:pt x="134" y="56"/>
                  </a:cubicBezTo>
                  <a:cubicBezTo>
                    <a:pt x="124" y="46"/>
                    <a:pt x="112" y="42"/>
                    <a:pt x="98" y="42"/>
                  </a:cubicBezTo>
                  <a:cubicBezTo>
                    <a:pt x="65" y="42"/>
                    <a:pt x="24" y="66"/>
                    <a:pt x="1" y="89"/>
                  </a:cubicBezTo>
                  <a:cubicBezTo>
                    <a:pt x="1" y="123"/>
                    <a:pt x="1" y="189"/>
                    <a:pt x="34" y="223"/>
                  </a:cubicBezTo>
                  <a:cubicBezTo>
                    <a:pt x="167" y="256"/>
                    <a:pt x="301" y="323"/>
                    <a:pt x="434" y="356"/>
                  </a:cubicBezTo>
                  <a:cubicBezTo>
                    <a:pt x="672" y="431"/>
                    <a:pt x="924" y="469"/>
                    <a:pt x="1179" y="469"/>
                  </a:cubicBezTo>
                  <a:cubicBezTo>
                    <a:pt x="1604" y="469"/>
                    <a:pt x="2040" y="364"/>
                    <a:pt x="2436" y="156"/>
                  </a:cubicBezTo>
                  <a:cubicBezTo>
                    <a:pt x="2469" y="156"/>
                    <a:pt x="2469" y="89"/>
                    <a:pt x="2469" y="56"/>
                  </a:cubicBezTo>
                  <a:cubicBezTo>
                    <a:pt x="2450" y="17"/>
                    <a:pt x="2419" y="1"/>
                    <a:pt x="23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4316575" y="1337025"/>
              <a:ext cx="35900" cy="35050"/>
            </a:xfrm>
            <a:custGeom>
              <a:avLst/>
              <a:gdLst/>
              <a:ahLst/>
              <a:cxnLst/>
              <a:rect l="l" t="t" r="r" b="b"/>
              <a:pathLst>
                <a:path w="1436" h="1402" extrusionOk="0">
                  <a:moveTo>
                    <a:pt x="215" y="0"/>
                  </a:moveTo>
                  <a:cubicBezTo>
                    <a:pt x="134" y="0"/>
                    <a:pt x="62" y="60"/>
                    <a:pt x="34" y="142"/>
                  </a:cubicBezTo>
                  <a:cubicBezTo>
                    <a:pt x="1" y="242"/>
                    <a:pt x="68" y="342"/>
                    <a:pt x="168" y="342"/>
                  </a:cubicBezTo>
                  <a:cubicBezTo>
                    <a:pt x="601" y="509"/>
                    <a:pt x="935" y="843"/>
                    <a:pt x="1068" y="1276"/>
                  </a:cubicBezTo>
                  <a:cubicBezTo>
                    <a:pt x="1102" y="1343"/>
                    <a:pt x="1135" y="1376"/>
                    <a:pt x="1202" y="1376"/>
                  </a:cubicBezTo>
                  <a:cubicBezTo>
                    <a:pt x="1219" y="1393"/>
                    <a:pt x="1235" y="1401"/>
                    <a:pt x="1252" y="1401"/>
                  </a:cubicBezTo>
                  <a:cubicBezTo>
                    <a:pt x="1269" y="1401"/>
                    <a:pt x="1285" y="1393"/>
                    <a:pt x="1302" y="1376"/>
                  </a:cubicBezTo>
                  <a:cubicBezTo>
                    <a:pt x="1402" y="1343"/>
                    <a:pt x="1435" y="1243"/>
                    <a:pt x="1402" y="1176"/>
                  </a:cubicBezTo>
                  <a:cubicBezTo>
                    <a:pt x="1235" y="609"/>
                    <a:pt x="802" y="176"/>
                    <a:pt x="268" y="9"/>
                  </a:cubicBezTo>
                  <a:cubicBezTo>
                    <a:pt x="250" y="3"/>
                    <a:pt x="232" y="0"/>
                    <a:pt x="2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4193175" y="1299350"/>
              <a:ext cx="47550" cy="14350"/>
            </a:xfrm>
            <a:custGeom>
              <a:avLst/>
              <a:gdLst/>
              <a:ahLst/>
              <a:cxnLst/>
              <a:rect l="l" t="t" r="r" b="b"/>
              <a:pathLst>
                <a:path w="1902" h="574" extrusionOk="0">
                  <a:moveTo>
                    <a:pt x="1009" y="1"/>
                  </a:moveTo>
                  <a:cubicBezTo>
                    <a:pt x="701" y="1"/>
                    <a:pt x="391" y="85"/>
                    <a:pt x="100" y="248"/>
                  </a:cubicBezTo>
                  <a:cubicBezTo>
                    <a:pt x="0" y="315"/>
                    <a:pt x="0" y="482"/>
                    <a:pt x="100" y="548"/>
                  </a:cubicBezTo>
                  <a:lnTo>
                    <a:pt x="134" y="548"/>
                  </a:lnTo>
                  <a:cubicBezTo>
                    <a:pt x="150" y="565"/>
                    <a:pt x="175" y="573"/>
                    <a:pt x="204" y="573"/>
                  </a:cubicBezTo>
                  <a:cubicBezTo>
                    <a:pt x="234" y="573"/>
                    <a:pt x="267" y="565"/>
                    <a:pt x="300" y="548"/>
                  </a:cubicBezTo>
                  <a:cubicBezTo>
                    <a:pt x="523" y="418"/>
                    <a:pt x="767" y="350"/>
                    <a:pt x="1015" y="350"/>
                  </a:cubicBezTo>
                  <a:cubicBezTo>
                    <a:pt x="1211" y="350"/>
                    <a:pt x="1409" y="393"/>
                    <a:pt x="1601" y="482"/>
                  </a:cubicBezTo>
                  <a:cubicBezTo>
                    <a:pt x="1628" y="491"/>
                    <a:pt x="1655" y="495"/>
                    <a:pt x="1680" y="495"/>
                  </a:cubicBezTo>
                  <a:cubicBezTo>
                    <a:pt x="1750" y="495"/>
                    <a:pt x="1810" y="464"/>
                    <a:pt x="1835" y="415"/>
                  </a:cubicBezTo>
                  <a:cubicBezTo>
                    <a:pt x="1901" y="315"/>
                    <a:pt x="1868" y="215"/>
                    <a:pt x="1768" y="182"/>
                  </a:cubicBezTo>
                  <a:cubicBezTo>
                    <a:pt x="1525" y="60"/>
                    <a:pt x="1267" y="1"/>
                    <a:pt x="10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3551875" y="1309725"/>
              <a:ext cx="153475" cy="127600"/>
            </a:xfrm>
            <a:custGeom>
              <a:avLst/>
              <a:gdLst/>
              <a:ahLst/>
              <a:cxnLst/>
              <a:rect l="l" t="t" r="r" b="b"/>
              <a:pathLst>
                <a:path w="6139" h="5104" extrusionOk="0">
                  <a:moveTo>
                    <a:pt x="3803" y="0"/>
                  </a:moveTo>
                  <a:lnTo>
                    <a:pt x="0" y="2602"/>
                  </a:lnTo>
                  <a:lnTo>
                    <a:pt x="2903" y="5104"/>
                  </a:lnTo>
                  <a:lnTo>
                    <a:pt x="5004" y="4103"/>
                  </a:lnTo>
                  <a:cubicBezTo>
                    <a:pt x="6138" y="2602"/>
                    <a:pt x="3803" y="0"/>
                    <a:pt x="3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3519576" y="1253626"/>
              <a:ext cx="128450" cy="121375"/>
            </a:xfrm>
            <a:custGeom>
              <a:avLst/>
              <a:gdLst/>
              <a:ahLst/>
              <a:cxnLst/>
              <a:rect l="l" t="t" r="r" b="b"/>
              <a:pathLst>
                <a:path w="5138" h="4855" extrusionOk="0">
                  <a:moveTo>
                    <a:pt x="3014" y="1"/>
                  </a:moveTo>
                  <a:cubicBezTo>
                    <a:pt x="2832" y="1"/>
                    <a:pt x="2646" y="39"/>
                    <a:pt x="2469" y="118"/>
                  </a:cubicBezTo>
                  <a:lnTo>
                    <a:pt x="1001" y="785"/>
                  </a:lnTo>
                  <a:cubicBezTo>
                    <a:pt x="300" y="1119"/>
                    <a:pt x="0" y="1919"/>
                    <a:pt x="334" y="2620"/>
                  </a:cubicBezTo>
                  <a:lnTo>
                    <a:pt x="1334" y="4855"/>
                  </a:lnTo>
                  <a:lnTo>
                    <a:pt x="5137" y="2253"/>
                  </a:lnTo>
                  <a:lnTo>
                    <a:pt x="4103" y="618"/>
                  </a:lnTo>
                  <a:cubicBezTo>
                    <a:pt x="3868" y="218"/>
                    <a:pt x="3450" y="1"/>
                    <a:pt x="3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3321900" y="1807950"/>
              <a:ext cx="742025" cy="252325"/>
            </a:xfrm>
            <a:custGeom>
              <a:avLst/>
              <a:gdLst/>
              <a:ahLst/>
              <a:cxnLst/>
              <a:rect l="l" t="t" r="r" b="b"/>
              <a:pathLst>
                <a:path w="29681" h="10093" extrusionOk="0">
                  <a:moveTo>
                    <a:pt x="1925" y="1"/>
                  </a:moveTo>
                  <a:cubicBezTo>
                    <a:pt x="770" y="1"/>
                    <a:pt x="0" y="1517"/>
                    <a:pt x="994" y="2454"/>
                  </a:cubicBezTo>
                  <a:cubicBezTo>
                    <a:pt x="1894" y="3254"/>
                    <a:pt x="2795" y="3988"/>
                    <a:pt x="3762" y="4689"/>
                  </a:cubicBezTo>
                  <a:cubicBezTo>
                    <a:pt x="4696" y="5389"/>
                    <a:pt x="5664" y="6056"/>
                    <a:pt x="6664" y="6723"/>
                  </a:cubicBezTo>
                  <a:cubicBezTo>
                    <a:pt x="7665" y="7357"/>
                    <a:pt x="8699" y="7958"/>
                    <a:pt x="9800" y="8525"/>
                  </a:cubicBezTo>
                  <a:cubicBezTo>
                    <a:pt x="10901" y="9125"/>
                    <a:pt x="12102" y="9592"/>
                    <a:pt x="13302" y="9992"/>
                  </a:cubicBezTo>
                  <a:cubicBezTo>
                    <a:pt x="13569" y="10059"/>
                    <a:pt x="13803" y="10093"/>
                    <a:pt x="14070" y="10093"/>
                  </a:cubicBezTo>
                  <a:lnTo>
                    <a:pt x="14236" y="10093"/>
                  </a:lnTo>
                  <a:cubicBezTo>
                    <a:pt x="15437" y="9992"/>
                    <a:pt x="16605" y="9826"/>
                    <a:pt x="17772" y="9626"/>
                  </a:cubicBezTo>
                  <a:cubicBezTo>
                    <a:pt x="18373" y="9525"/>
                    <a:pt x="18940" y="9392"/>
                    <a:pt x="19507" y="9259"/>
                  </a:cubicBezTo>
                  <a:cubicBezTo>
                    <a:pt x="20107" y="9125"/>
                    <a:pt x="20674" y="8958"/>
                    <a:pt x="21208" y="8792"/>
                  </a:cubicBezTo>
                  <a:cubicBezTo>
                    <a:pt x="22342" y="8491"/>
                    <a:pt x="23443" y="8091"/>
                    <a:pt x="24544" y="7657"/>
                  </a:cubicBezTo>
                  <a:cubicBezTo>
                    <a:pt x="25111" y="7457"/>
                    <a:pt x="25645" y="7257"/>
                    <a:pt x="26178" y="6990"/>
                  </a:cubicBezTo>
                  <a:cubicBezTo>
                    <a:pt x="26445" y="6857"/>
                    <a:pt x="26712" y="6723"/>
                    <a:pt x="26979" y="6590"/>
                  </a:cubicBezTo>
                  <a:cubicBezTo>
                    <a:pt x="27246" y="6457"/>
                    <a:pt x="27513" y="6323"/>
                    <a:pt x="27813" y="6156"/>
                  </a:cubicBezTo>
                  <a:cubicBezTo>
                    <a:pt x="29147" y="5456"/>
                    <a:pt x="29681" y="3821"/>
                    <a:pt x="29014" y="2454"/>
                  </a:cubicBezTo>
                  <a:cubicBezTo>
                    <a:pt x="28528" y="1433"/>
                    <a:pt x="27511" y="820"/>
                    <a:pt x="26453" y="820"/>
                  </a:cubicBezTo>
                  <a:cubicBezTo>
                    <a:pt x="26058" y="820"/>
                    <a:pt x="25658" y="905"/>
                    <a:pt x="25278" y="1086"/>
                  </a:cubicBezTo>
                  <a:lnTo>
                    <a:pt x="25144" y="1153"/>
                  </a:lnTo>
                  <a:lnTo>
                    <a:pt x="24510" y="1453"/>
                  </a:lnTo>
                  <a:lnTo>
                    <a:pt x="23810" y="1753"/>
                  </a:lnTo>
                  <a:cubicBezTo>
                    <a:pt x="23343" y="1953"/>
                    <a:pt x="22876" y="2187"/>
                    <a:pt x="22409" y="2354"/>
                  </a:cubicBezTo>
                  <a:cubicBezTo>
                    <a:pt x="21442" y="2787"/>
                    <a:pt x="20508" y="3121"/>
                    <a:pt x="19540" y="3454"/>
                  </a:cubicBezTo>
                  <a:cubicBezTo>
                    <a:pt x="18573" y="3788"/>
                    <a:pt x="17572" y="4088"/>
                    <a:pt x="16605" y="4355"/>
                  </a:cubicBezTo>
                  <a:cubicBezTo>
                    <a:pt x="15737" y="4589"/>
                    <a:pt x="14870" y="4755"/>
                    <a:pt x="14003" y="4922"/>
                  </a:cubicBezTo>
                  <a:cubicBezTo>
                    <a:pt x="13269" y="4722"/>
                    <a:pt x="12468" y="4488"/>
                    <a:pt x="11668" y="4188"/>
                  </a:cubicBezTo>
                  <a:cubicBezTo>
                    <a:pt x="10701" y="3821"/>
                    <a:pt x="9666" y="3421"/>
                    <a:pt x="8666" y="2954"/>
                  </a:cubicBezTo>
                  <a:cubicBezTo>
                    <a:pt x="7665" y="2520"/>
                    <a:pt x="6631" y="2053"/>
                    <a:pt x="5630" y="1586"/>
                  </a:cubicBezTo>
                  <a:lnTo>
                    <a:pt x="2595" y="152"/>
                  </a:lnTo>
                  <a:lnTo>
                    <a:pt x="2561" y="152"/>
                  </a:lnTo>
                  <a:cubicBezTo>
                    <a:pt x="2342" y="48"/>
                    <a:pt x="2128" y="1"/>
                    <a:pt x="1925" y="1"/>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3790375" y="1776625"/>
              <a:ext cx="353300" cy="298650"/>
            </a:xfrm>
            <a:custGeom>
              <a:avLst/>
              <a:gdLst/>
              <a:ahLst/>
              <a:cxnLst/>
              <a:rect l="l" t="t" r="r" b="b"/>
              <a:pathLst>
                <a:path w="14132" h="11946" extrusionOk="0">
                  <a:moveTo>
                    <a:pt x="10980" y="0"/>
                  </a:moveTo>
                  <a:cubicBezTo>
                    <a:pt x="10687" y="0"/>
                    <a:pt x="10363" y="54"/>
                    <a:pt x="10008" y="171"/>
                  </a:cubicBezTo>
                  <a:cubicBezTo>
                    <a:pt x="6572" y="1372"/>
                    <a:pt x="3236" y="2773"/>
                    <a:pt x="1" y="4441"/>
                  </a:cubicBezTo>
                  <a:cubicBezTo>
                    <a:pt x="835" y="7276"/>
                    <a:pt x="2369" y="9878"/>
                    <a:pt x="4504" y="11946"/>
                  </a:cubicBezTo>
                  <a:cubicBezTo>
                    <a:pt x="4504" y="11946"/>
                    <a:pt x="6305" y="11846"/>
                    <a:pt x="9974" y="9077"/>
                  </a:cubicBezTo>
                  <a:cubicBezTo>
                    <a:pt x="13728" y="6270"/>
                    <a:pt x="14131" y="0"/>
                    <a:pt x="10980"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3274175" y="1764200"/>
              <a:ext cx="121775" cy="114275"/>
            </a:xfrm>
            <a:custGeom>
              <a:avLst/>
              <a:gdLst/>
              <a:ahLst/>
              <a:cxnLst/>
              <a:rect l="l" t="t" r="r" b="b"/>
              <a:pathLst>
                <a:path w="4871" h="4571" extrusionOk="0">
                  <a:moveTo>
                    <a:pt x="1535" y="1"/>
                  </a:moveTo>
                  <a:lnTo>
                    <a:pt x="1" y="4237"/>
                  </a:lnTo>
                  <a:lnTo>
                    <a:pt x="3737" y="4571"/>
                  </a:lnTo>
                  <a:lnTo>
                    <a:pt x="4837" y="2603"/>
                  </a:lnTo>
                  <a:cubicBezTo>
                    <a:pt x="4871" y="735"/>
                    <a:pt x="1535" y="1"/>
                    <a:pt x="15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3201851" y="1745001"/>
              <a:ext cx="111750" cy="126200"/>
            </a:xfrm>
            <a:custGeom>
              <a:avLst/>
              <a:gdLst/>
              <a:ahLst/>
              <a:cxnLst/>
              <a:rect l="l" t="t" r="r" b="b"/>
              <a:pathLst>
                <a:path w="4470" h="5048" extrusionOk="0">
                  <a:moveTo>
                    <a:pt x="2225" y="0"/>
                  </a:moveTo>
                  <a:cubicBezTo>
                    <a:pt x="1790" y="0"/>
                    <a:pt x="1384" y="235"/>
                    <a:pt x="1168" y="644"/>
                  </a:cubicBezTo>
                  <a:lnTo>
                    <a:pt x="367" y="2012"/>
                  </a:lnTo>
                  <a:cubicBezTo>
                    <a:pt x="0" y="2679"/>
                    <a:pt x="234" y="3479"/>
                    <a:pt x="901" y="3846"/>
                  </a:cubicBezTo>
                  <a:lnTo>
                    <a:pt x="2936" y="5047"/>
                  </a:lnTo>
                  <a:lnTo>
                    <a:pt x="4470" y="811"/>
                  </a:lnTo>
                  <a:lnTo>
                    <a:pt x="2735" y="110"/>
                  </a:lnTo>
                  <a:cubicBezTo>
                    <a:pt x="2567" y="36"/>
                    <a:pt x="2394" y="0"/>
                    <a:pt x="22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2112525" y="2701550"/>
              <a:ext cx="3367425" cy="54225"/>
            </a:xfrm>
            <a:custGeom>
              <a:avLst/>
              <a:gdLst/>
              <a:ahLst/>
              <a:cxnLst/>
              <a:rect l="l" t="t" r="r" b="b"/>
              <a:pathLst>
                <a:path w="134697" h="2169" extrusionOk="0">
                  <a:moveTo>
                    <a:pt x="1101" y="0"/>
                  </a:moveTo>
                  <a:cubicBezTo>
                    <a:pt x="500" y="0"/>
                    <a:pt x="0" y="501"/>
                    <a:pt x="33" y="1101"/>
                  </a:cubicBezTo>
                  <a:cubicBezTo>
                    <a:pt x="33" y="1668"/>
                    <a:pt x="500" y="2168"/>
                    <a:pt x="1101" y="2168"/>
                  </a:cubicBezTo>
                  <a:lnTo>
                    <a:pt x="133595" y="2168"/>
                  </a:lnTo>
                  <a:cubicBezTo>
                    <a:pt x="134196" y="2168"/>
                    <a:pt x="134663" y="1668"/>
                    <a:pt x="134663" y="1101"/>
                  </a:cubicBezTo>
                  <a:cubicBezTo>
                    <a:pt x="134696" y="501"/>
                    <a:pt x="134196" y="0"/>
                    <a:pt x="13359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4733550" y="2502225"/>
              <a:ext cx="157650" cy="199350"/>
            </a:xfrm>
            <a:custGeom>
              <a:avLst/>
              <a:gdLst/>
              <a:ahLst/>
              <a:cxnLst/>
              <a:rect l="l" t="t" r="r" b="b"/>
              <a:pathLst>
                <a:path w="6306" h="7974" extrusionOk="0">
                  <a:moveTo>
                    <a:pt x="534" y="1"/>
                  </a:moveTo>
                  <a:cubicBezTo>
                    <a:pt x="234" y="1"/>
                    <a:pt x="1" y="234"/>
                    <a:pt x="1" y="535"/>
                  </a:cubicBezTo>
                  <a:lnTo>
                    <a:pt x="1" y="7439"/>
                  </a:lnTo>
                  <a:cubicBezTo>
                    <a:pt x="1" y="7740"/>
                    <a:pt x="234" y="7973"/>
                    <a:pt x="534" y="7973"/>
                  </a:cubicBezTo>
                  <a:lnTo>
                    <a:pt x="5771" y="7973"/>
                  </a:lnTo>
                  <a:cubicBezTo>
                    <a:pt x="6072" y="7973"/>
                    <a:pt x="6305" y="7740"/>
                    <a:pt x="6305" y="7439"/>
                  </a:cubicBezTo>
                  <a:lnTo>
                    <a:pt x="6305" y="535"/>
                  </a:lnTo>
                  <a:cubicBezTo>
                    <a:pt x="6305" y="234"/>
                    <a:pt x="6072" y="1"/>
                    <a:pt x="57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4795250" y="2529925"/>
              <a:ext cx="167650" cy="143300"/>
            </a:xfrm>
            <a:custGeom>
              <a:avLst/>
              <a:gdLst/>
              <a:ahLst/>
              <a:cxnLst/>
              <a:rect l="l" t="t" r="r" b="b"/>
              <a:pathLst>
                <a:path w="6706" h="5732" extrusionOk="0">
                  <a:moveTo>
                    <a:pt x="3797" y="861"/>
                  </a:moveTo>
                  <a:cubicBezTo>
                    <a:pt x="3810" y="861"/>
                    <a:pt x="3824" y="861"/>
                    <a:pt x="3837" y="861"/>
                  </a:cubicBezTo>
                  <a:cubicBezTo>
                    <a:pt x="4971" y="861"/>
                    <a:pt x="5872" y="1762"/>
                    <a:pt x="5872" y="2862"/>
                  </a:cubicBezTo>
                  <a:cubicBezTo>
                    <a:pt x="5872" y="4107"/>
                    <a:pt x="4859" y="4921"/>
                    <a:pt x="3812" y="4921"/>
                  </a:cubicBezTo>
                  <a:cubicBezTo>
                    <a:pt x="3315" y="4921"/>
                    <a:pt x="2811" y="4738"/>
                    <a:pt x="2403" y="4330"/>
                  </a:cubicBezTo>
                  <a:cubicBezTo>
                    <a:pt x="1112" y="3039"/>
                    <a:pt x="2022" y="861"/>
                    <a:pt x="3797" y="861"/>
                  </a:cubicBezTo>
                  <a:close/>
                  <a:moveTo>
                    <a:pt x="3816" y="0"/>
                  </a:moveTo>
                  <a:cubicBezTo>
                    <a:pt x="3108" y="0"/>
                    <a:pt x="2387" y="266"/>
                    <a:pt x="1802" y="861"/>
                  </a:cubicBezTo>
                  <a:cubicBezTo>
                    <a:pt x="1" y="2662"/>
                    <a:pt x="1269" y="5731"/>
                    <a:pt x="3837" y="5731"/>
                  </a:cubicBezTo>
                  <a:cubicBezTo>
                    <a:pt x="5438" y="5731"/>
                    <a:pt x="6706" y="4463"/>
                    <a:pt x="6706" y="2862"/>
                  </a:cubicBezTo>
                  <a:cubicBezTo>
                    <a:pt x="6706" y="1150"/>
                    <a:pt x="5290" y="0"/>
                    <a:pt x="38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4505050" y="2701550"/>
              <a:ext cx="974900" cy="54225"/>
            </a:xfrm>
            <a:custGeom>
              <a:avLst/>
              <a:gdLst/>
              <a:ahLst/>
              <a:cxnLst/>
              <a:rect l="l" t="t" r="r" b="b"/>
              <a:pathLst>
                <a:path w="38996" h="2169" extrusionOk="0">
                  <a:moveTo>
                    <a:pt x="1068" y="0"/>
                  </a:moveTo>
                  <a:cubicBezTo>
                    <a:pt x="468" y="0"/>
                    <a:pt x="1" y="501"/>
                    <a:pt x="1" y="1101"/>
                  </a:cubicBezTo>
                  <a:cubicBezTo>
                    <a:pt x="1" y="1668"/>
                    <a:pt x="468" y="2168"/>
                    <a:pt x="1068" y="2168"/>
                  </a:cubicBezTo>
                  <a:lnTo>
                    <a:pt x="37894" y="2168"/>
                  </a:lnTo>
                  <a:cubicBezTo>
                    <a:pt x="38495" y="2168"/>
                    <a:pt x="38962" y="1668"/>
                    <a:pt x="38962" y="1101"/>
                  </a:cubicBezTo>
                  <a:cubicBezTo>
                    <a:pt x="38995" y="501"/>
                    <a:pt x="38495" y="0"/>
                    <a:pt x="37894" y="0"/>
                  </a:cubicBezTo>
                  <a:close/>
                </a:path>
              </a:pathLst>
            </a:custGeom>
            <a:solidFill>
              <a:srgbClr val="2F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4941200" y="2755750"/>
              <a:ext cx="101775" cy="813100"/>
            </a:xfrm>
            <a:custGeom>
              <a:avLst/>
              <a:gdLst/>
              <a:ahLst/>
              <a:cxnLst/>
              <a:rect l="l" t="t" r="r" b="b"/>
              <a:pathLst>
                <a:path w="4071" h="32524" extrusionOk="0">
                  <a:moveTo>
                    <a:pt x="0" y="0"/>
                  </a:moveTo>
                  <a:lnTo>
                    <a:pt x="0" y="32524"/>
                  </a:lnTo>
                  <a:lnTo>
                    <a:pt x="4070" y="32524"/>
                  </a:lnTo>
                  <a:lnTo>
                    <a:pt x="40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5145500" y="2755750"/>
              <a:ext cx="194350" cy="41725"/>
            </a:xfrm>
            <a:custGeom>
              <a:avLst/>
              <a:gdLst/>
              <a:ahLst/>
              <a:cxnLst/>
              <a:rect l="l" t="t" r="r" b="b"/>
              <a:pathLst>
                <a:path w="7774" h="1669" extrusionOk="0">
                  <a:moveTo>
                    <a:pt x="1" y="0"/>
                  </a:moveTo>
                  <a:lnTo>
                    <a:pt x="1" y="768"/>
                  </a:lnTo>
                  <a:cubicBezTo>
                    <a:pt x="1" y="1268"/>
                    <a:pt x="401" y="1668"/>
                    <a:pt x="902" y="1668"/>
                  </a:cubicBezTo>
                  <a:lnTo>
                    <a:pt x="6873" y="1668"/>
                  </a:lnTo>
                  <a:cubicBezTo>
                    <a:pt x="7373" y="1668"/>
                    <a:pt x="7773" y="1268"/>
                    <a:pt x="7773" y="768"/>
                  </a:cubicBezTo>
                  <a:lnTo>
                    <a:pt x="77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4916175" y="3367025"/>
              <a:ext cx="151800" cy="813100"/>
            </a:xfrm>
            <a:custGeom>
              <a:avLst/>
              <a:gdLst/>
              <a:ahLst/>
              <a:cxnLst/>
              <a:rect l="l" t="t" r="r" b="b"/>
              <a:pathLst>
                <a:path w="6072" h="32524" extrusionOk="0">
                  <a:moveTo>
                    <a:pt x="1" y="0"/>
                  </a:moveTo>
                  <a:lnTo>
                    <a:pt x="1" y="32524"/>
                  </a:lnTo>
                  <a:lnTo>
                    <a:pt x="6072" y="32524"/>
                  </a:lnTo>
                  <a:lnTo>
                    <a:pt x="60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4891175" y="3868200"/>
              <a:ext cx="202650" cy="813125"/>
            </a:xfrm>
            <a:custGeom>
              <a:avLst/>
              <a:gdLst/>
              <a:ahLst/>
              <a:cxnLst/>
              <a:rect l="l" t="t" r="r" b="b"/>
              <a:pathLst>
                <a:path w="8106" h="32525" extrusionOk="0">
                  <a:moveTo>
                    <a:pt x="0" y="1"/>
                  </a:moveTo>
                  <a:lnTo>
                    <a:pt x="0" y="32524"/>
                  </a:lnTo>
                  <a:lnTo>
                    <a:pt x="8106" y="32524"/>
                  </a:lnTo>
                  <a:lnTo>
                    <a:pt x="81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4772750" y="4636250"/>
              <a:ext cx="438675" cy="45075"/>
            </a:xfrm>
            <a:custGeom>
              <a:avLst/>
              <a:gdLst/>
              <a:ahLst/>
              <a:cxnLst/>
              <a:rect l="l" t="t" r="r" b="b"/>
              <a:pathLst>
                <a:path w="17547" h="1803" extrusionOk="0">
                  <a:moveTo>
                    <a:pt x="1802" y="1"/>
                  </a:moveTo>
                  <a:cubicBezTo>
                    <a:pt x="801" y="1"/>
                    <a:pt x="0" y="802"/>
                    <a:pt x="0" y="1802"/>
                  </a:cubicBezTo>
                  <a:lnTo>
                    <a:pt x="17546" y="1802"/>
                  </a:lnTo>
                  <a:cubicBezTo>
                    <a:pt x="17546" y="802"/>
                    <a:pt x="16746" y="1"/>
                    <a:pt x="157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549500" y="2755750"/>
              <a:ext cx="101750" cy="813100"/>
            </a:xfrm>
            <a:custGeom>
              <a:avLst/>
              <a:gdLst/>
              <a:ahLst/>
              <a:cxnLst/>
              <a:rect l="l" t="t" r="r" b="b"/>
              <a:pathLst>
                <a:path w="4070" h="32524" extrusionOk="0">
                  <a:moveTo>
                    <a:pt x="0" y="0"/>
                  </a:moveTo>
                  <a:lnTo>
                    <a:pt x="0" y="32524"/>
                  </a:lnTo>
                  <a:lnTo>
                    <a:pt x="4070" y="32524"/>
                  </a:lnTo>
                  <a:lnTo>
                    <a:pt x="40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524475" y="3367025"/>
              <a:ext cx="151800" cy="813100"/>
            </a:xfrm>
            <a:custGeom>
              <a:avLst/>
              <a:gdLst/>
              <a:ahLst/>
              <a:cxnLst/>
              <a:rect l="l" t="t" r="r" b="b"/>
              <a:pathLst>
                <a:path w="6072" h="32524" extrusionOk="0">
                  <a:moveTo>
                    <a:pt x="0" y="0"/>
                  </a:moveTo>
                  <a:lnTo>
                    <a:pt x="0" y="32524"/>
                  </a:lnTo>
                  <a:lnTo>
                    <a:pt x="6071" y="32524"/>
                  </a:lnTo>
                  <a:lnTo>
                    <a:pt x="60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2498625" y="3868200"/>
              <a:ext cx="202675" cy="813125"/>
            </a:xfrm>
            <a:custGeom>
              <a:avLst/>
              <a:gdLst/>
              <a:ahLst/>
              <a:cxnLst/>
              <a:rect l="l" t="t" r="r" b="b"/>
              <a:pathLst>
                <a:path w="8107" h="32525" extrusionOk="0">
                  <a:moveTo>
                    <a:pt x="0" y="1"/>
                  </a:moveTo>
                  <a:lnTo>
                    <a:pt x="0" y="32524"/>
                  </a:lnTo>
                  <a:lnTo>
                    <a:pt x="8106" y="32524"/>
                  </a:lnTo>
                  <a:lnTo>
                    <a:pt x="81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381050" y="4636250"/>
              <a:ext cx="438650" cy="45075"/>
            </a:xfrm>
            <a:custGeom>
              <a:avLst/>
              <a:gdLst/>
              <a:ahLst/>
              <a:cxnLst/>
              <a:rect l="l" t="t" r="r" b="b"/>
              <a:pathLst>
                <a:path w="17546" h="1803" extrusionOk="0">
                  <a:moveTo>
                    <a:pt x="1801" y="1"/>
                  </a:moveTo>
                  <a:cubicBezTo>
                    <a:pt x="801" y="1"/>
                    <a:pt x="0" y="802"/>
                    <a:pt x="0" y="1802"/>
                  </a:cubicBezTo>
                  <a:lnTo>
                    <a:pt x="17546" y="1802"/>
                  </a:lnTo>
                  <a:cubicBezTo>
                    <a:pt x="17546" y="802"/>
                    <a:pt x="16745" y="1"/>
                    <a:pt x="157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2597025" y="2669025"/>
              <a:ext cx="1280950" cy="32550"/>
            </a:xfrm>
            <a:custGeom>
              <a:avLst/>
              <a:gdLst/>
              <a:ahLst/>
              <a:cxnLst/>
              <a:rect l="l" t="t" r="r" b="b"/>
              <a:pathLst>
                <a:path w="51238" h="1302" extrusionOk="0">
                  <a:moveTo>
                    <a:pt x="634" y="0"/>
                  </a:moveTo>
                  <a:cubicBezTo>
                    <a:pt x="267" y="0"/>
                    <a:pt x="1" y="300"/>
                    <a:pt x="1" y="667"/>
                  </a:cubicBezTo>
                  <a:cubicBezTo>
                    <a:pt x="1" y="1001"/>
                    <a:pt x="267" y="1301"/>
                    <a:pt x="634" y="1301"/>
                  </a:cubicBezTo>
                  <a:lnTo>
                    <a:pt x="50570" y="1301"/>
                  </a:lnTo>
                  <a:cubicBezTo>
                    <a:pt x="50937" y="1301"/>
                    <a:pt x="51237" y="1001"/>
                    <a:pt x="51237" y="667"/>
                  </a:cubicBezTo>
                  <a:cubicBezTo>
                    <a:pt x="51237" y="300"/>
                    <a:pt x="50937" y="0"/>
                    <a:pt x="50570"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597025" y="2669025"/>
              <a:ext cx="1280950" cy="32550"/>
            </a:xfrm>
            <a:custGeom>
              <a:avLst/>
              <a:gdLst/>
              <a:ahLst/>
              <a:cxnLst/>
              <a:rect l="l" t="t" r="r" b="b"/>
              <a:pathLst>
                <a:path w="51238" h="1302" extrusionOk="0">
                  <a:moveTo>
                    <a:pt x="634" y="0"/>
                  </a:moveTo>
                  <a:cubicBezTo>
                    <a:pt x="267" y="0"/>
                    <a:pt x="1" y="300"/>
                    <a:pt x="1" y="667"/>
                  </a:cubicBezTo>
                  <a:cubicBezTo>
                    <a:pt x="1" y="1001"/>
                    <a:pt x="267" y="1301"/>
                    <a:pt x="634" y="1301"/>
                  </a:cubicBezTo>
                  <a:lnTo>
                    <a:pt x="50570" y="1301"/>
                  </a:lnTo>
                  <a:cubicBezTo>
                    <a:pt x="50937" y="1301"/>
                    <a:pt x="51237" y="1001"/>
                    <a:pt x="51237" y="667"/>
                  </a:cubicBezTo>
                  <a:cubicBezTo>
                    <a:pt x="51237" y="300"/>
                    <a:pt x="50937" y="0"/>
                    <a:pt x="50570" y="0"/>
                  </a:cubicBezTo>
                  <a:close/>
                </a:path>
              </a:pathLst>
            </a:custGeom>
            <a:solidFill>
              <a:srgbClr val="2F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2495375" y="2086925"/>
              <a:ext cx="1060700" cy="598800"/>
            </a:xfrm>
            <a:custGeom>
              <a:avLst/>
              <a:gdLst/>
              <a:ahLst/>
              <a:cxnLst/>
              <a:rect l="l" t="t" r="r" b="b"/>
              <a:pathLst>
                <a:path w="42428" h="23952" extrusionOk="0">
                  <a:moveTo>
                    <a:pt x="1711" y="0"/>
                  </a:moveTo>
                  <a:cubicBezTo>
                    <a:pt x="737" y="0"/>
                    <a:pt x="1" y="886"/>
                    <a:pt x="197" y="1869"/>
                  </a:cubicBezTo>
                  <a:lnTo>
                    <a:pt x="3099" y="22083"/>
                  </a:lnTo>
                  <a:cubicBezTo>
                    <a:pt x="3266" y="23117"/>
                    <a:pt x="4167" y="23918"/>
                    <a:pt x="5234" y="23951"/>
                  </a:cubicBezTo>
                  <a:lnTo>
                    <a:pt x="40659" y="23951"/>
                  </a:lnTo>
                  <a:cubicBezTo>
                    <a:pt x="41660" y="23951"/>
                    <a:pt x="42427" y="23084"/>
                    <a:pt x="42260" y="22083"/>
                  </a:cubicBezTo>
                  <a:lnTo>
                    <a:pt x="39325" y="1869"/>
                  </a:lnTo>
                  <a:cubicBezTo>
                    <a:pt x="39158" y="802"/>
                    <a:pt x="38258" y="34"/>
                    <a:pt x="37224" y="1"/>
                  </a:cubicBezTo>
                  <a:lnTo>
                    <a:pt x="1765" y="1"/>
                  </a:lnTo>
                  <a:cubicBezTo>
                    <a:pt x="1747" y="0"/>
                    <a:pt x="1729" y="0"/>
                    <a:pt x="171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2495375" y="2086925"/>
              <a:ext cx="673750" cy="598800"/>
            </a:xfrm>
            <a:custGeom>
              <a:avLst/>
              <a:gdLst/>
              <a:ahLst/>
              <a:cxnLst/>
              <a:rect l="l" t="t" r="r" b="b"/>
              <a:pathLst>
                <a:path w="26950" h="23952" extrusionOk="0">
                  <a:moveTo>
                    <a:pt x="1711" y="0"/>
                  </a:moveTo>
                  <a:cubicBezTo>
                    <a:pt x="737" y="0"/>
                    <a:pt x="1" y="886"/>
                    <a:pt x="197" y="1869"/>
                  </a:cubicBezTo>
                  <a:lnTo>
                    <a:pt x="3099" y="22083"/>
                  </a:lnTo>
                  <a:cubicBezTo>
                    <a:pt x="3266" y="23117"/>
                    <a:pt x="4167" y="23918"/>
                    <a:pt x="5234" y="23951"/>
                  </a:cubicBezTo>
                  <a:lnTo>
                    <a:pt x="11805" y="23951"/>
                  </a:lnTo>
                  <a:cubicBezTo>
                    <a:pt x="13073" y="23951"/>
                    <a:pt x="14240" y="23284"/>
                    <a:pt x="14874" y="22183"/>
                  </a:cubicBezTo>
                  <a:lnTo>
                    <a:pt x="26216" y="2803"/>
                  </a:lnTo>
                  <a:cubicBezTo>
                    <a:pt x="26950" y="1569"/>
                    <a:pt x="26049" y="1"/>
                    <a:pt x="24615" y="1"/>
                  </a:cubicBezTo>
                  <a:lnTo>
                    <a:pt x="1765" y="1"/>
                  </a:lnTo>
                  <a:cubicBezTo>
                    <a:pt x="1747" y="0"/>
                    <a:pt x="1729" y="0"/>
                    <a:pt x="1711" y="0"/>
                  </a:cubicBezTo>
                  <a:close/>
                </a:path>
              </a:pathLst>
            </a:custGeom>
            <a:solidFill>
              <a:srgbClr val="61D5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532;p32"/>
          <p:cNvGrpSpPr/>
          <p:nvPr/>
        </p:nvGrpSpPr>
        <p:grpSpPr>
          <a:xfrm rot="10800000">
            <a:off x="7231678" y="-311475"/>
            <a:ext cx="2640897" cy="2010491"/>
            <a:chOff x="3382498" y="1534025"/>
            <a:chExt cx="2379003" cy="2120754"/>
          </a:xfrm>
        </p:grpSpPr>
        <p:sp>
          <p:nvSpPr>
            <p:cNvPr id="117" name="Google Shape;533;p32"/>
            <p:cNvSpPr/>
            <p:nvPr/>
          </p:nvSpPr>
          <p:spPr>
            <a:xfrm>
              <a:off x="3382498" y="1922807"/>
              <a:ext cx="1315395" cy="1267793"/>
            </a:xfrm>
            <a:custGeom>
              <a:avLst/>
              <a:gdLst/>
              <a:ahLst/>
              <a:cxnLst/>
              <a:rect l="l" t="t" r="r" b="b"/>
              <a:pathLst>
                <a:path w="37056" h="35715" extrusionOk="0">
                  <a:moveTo>
                    <a:pt x="12715" y="28000"/>
                  </a:moveTo>
                  <a:cubicBezTo>
                    <a:pt x="15359" y="28869"/>
                    <a:pt x="18220" y="28869"/>
                    <a:pt x="20864" y="28072"/>
                  </a:cubicBezTo>
                  <a:lnTo>
                    <a:pt x="21263" y="27927"/>
                  </a:lnTo>
                  <a:lnTo>
                    <a:pt x="21516" y="27855"/>
                  </a:lnTo>
                  <a:cubicBezTo>
                    <a:pt x="26261" y="26587"/>
                    <a:pt x="30934" y="30064"/>
                    <a:pt x="31115" y="34954"/>
                  </a:cubicBezTo>
                  <a:lnTo>
                    <a:pt x="31115" y="35497"/>
                  </a:lnTo>
                  <a:lnTo>
                    <a:pt x="37055" y="35715"/>
                  </a:lnTo>
                  <a:lnTo>
                    <a:pt x="37055" y="34737"/>
                  </a:lnTo>
                  <a:cubicBezTo>
                    <a:pt x="36874" y="29811"/>
                    <a:pt x="34013" y="25355"/>
                    <a:pt x="29630" y="23146"/>
                  </a:cubicBezTo>
                  <a:cubicBezTo>
                    <a:pt x="26261" y="21951"/>
                    <a:pt x="22603" y="21661"/>
                    <a:pt x="19089" y="22385"/>
                  </a:cubicBezTo>
                  <a:cubicBezTo>
                    <a:pt x="13222" y="24160"/>
                    <a:pt x="7752" y="18546"/>
                    <a:pt x="9672" y="12678"/>
                  </a:cubicBezTo>
                  <a:cubicBezTo>
                    <a:pt x="11592" y="6846"/>
                    <a:pt x="19307" y="5579"/>
                    <a:pt x="23001" y="10468"/>
                  </a:cubicBezTo>
                  <a:lnTo>
                    <a:pt x="27746" y="6919"/>
                  </a:lnTo>
                  <a:cubicBezTo>
                    <a:pt x="23798" y="1667"/>
                    <a:pt x="16626" y="1"/>
                    <a:pt x="10759" y="3007"/>
                  </a:cubicBezTo>
                  <a:cubicBezTo>
                    <a:pt x="10143" y="3333"/>
                    <a:pt x="9527" y="3695"/>
                    <a:pt x="8911" y="4130"/>
                  </a:cubicBezTo>
                  <a:cubicBezTo>
                    <a:pt x="1" y="10650"/>
                    <a:pt x="2210" y="24559"/>
                    <a:pt x="12751" y="28000"/>
                  </a:cubicBezTo>
                  <a:close/>
                </a:path>
              </a:pathLst>
            </a:custGeom>
            <a:solidFill>
              <a:srgbClr val="24A5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34;p32"/>
            <p:cNvSpPr/>
            <p:nvPr/>
          </p:nvSpPr>
          <p:spPr>
            <a:xfrm>
              <a:off x="4485725" y="2159406"/>
              <a:ext cx="1101949" cy="1495368"/>
            </a:xfrm>
            <a:custGeom>
              <a:avLst/>
              <a:gdLst/>
              <a:ahLst/>
              <a:cxnLst/>
              <a:rect l="l" t="t" r="r" b="b"/>
              <a:pathLst>
                <a:path w="31043" h="42126" extrusionOk="0">
                  <a:moveTo>
                    <a:pt x="24559" y="20574"/>
                  </a:moveTo>
                  <a:cubicBezTo>
                    <a:pt x="22929" y="18328"/>
                    <a:pt x="20647" y="16626"/>
                    <a:pt x="18003" y="15720"/>
                  </a:cubicBezTo>
                  <a:lnTo>
                    <a:pt x="17640" y="15612"/>
                  </a:lnTo>
                  <a:lnTo>
                    <a:pt x="17387" y="15503"/>
                  </a:lnTo>
                  <a:cubicBezTo>
                    <a:pt x="12823" y="13728"/>
                    <a:pt x="11048" y="8186"/>
                    <a:pt x="13801" y="4129"/>
                  </a:cubicBezTo>
                  <a:cubicBezTo>
                    <a:pt x="13910" y="3985"/>
                    <a:pt x="14018" y="3840"/>
                    <a:pt x="14127" y="3659"/>
                  </a:cubicBezTo>
                  <a:lnTo>
                    <a:pt x="9454" y="0"/>
                  </a:lnTo>
                  <a:cubicBezTo>
                    <a:pt x="9237" y="254"/>
                    <a:pt x="9056" y="507"/>
                    <a:pt x="8875" y="797"/>
                  </a:cubicBezTo>
                  <a:cubicBezTo>
                    <a:pt x="6122" y="4890"/>
                    <a:pt x="5796" y="10142"/>
                    <a:pt x="8042" y="14561"/>
                  </a:cubicBezTo>
                  <a:cubicBezTo>
                    <a:pt x="10070" y="17495"/>
                    <a:pt x="12859" y="19849"/>
                    <a:pt x="16119" y="21335"/>
                  </a:cubicBezTo>
                  <a:cubicBezTo>
                    <a:pt x="21915" y="23399"/>
                    <a:pt x="23037" y="31114"/>
                    <a:pt x="18075" y="34736"/>
                  </a:cubicBezTo>
                  <a:cubicBezTo>
                    <a:pt x="13077" y="38322"/>
                    <a:pt x="6086" y="34881"/>
                    <a:pt x="5941" y="28724"/>
                  </a:cubicBezTo>
                  <a:lnTo>
                    <a:pt x="1" y="28832"/>
                  </a:lnTo>
                  <a:cubicBezTo>
                    <a:pt x="146" y="35388"/>
                    <a:pt x="4963" y="40930"/>
                    <a:pt x="11447" y="41944"/>
                  </a:cubicBezTo>
                  <a:cubicBezTo>
                    <a:pt x="12171" y="42053"/>
                    <a:pt x="12896" y="42125"/>
                    <a:pt x="13620" y="42125"/>
                  </a:cubicBezTo>
                  <a:cubicBezTo>
                    <a:pt x="24667" y="42089"/>
                    <a:pt x="31042" y="29521"/>
                    <a:pt x="24559" y="20574"/>
                  </a:cubicBezTo>
                  <a:close/>
                </a:path>
              </a:pathLst>
            </a:custGeom>
            <a:solidFill>
              <a:srgbClr val="BE2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35;p32"/>
            <p:cNvSpPr/>
            <p:nvPr/>
          </p:nvSpPr>
          <p:spPr>
            <a:xfrm>
              <a:off x="4062688" y="1534025"/>
              <a:ext cx="1010649" cy="1193674"/>
            </a:xfrm>
            <a:custGeom>
              <a:avLst/>
              <a:gdLst/>
              <a:ahLst/>
              <a:cxnLst/>
              <a:rect l="l" t="t" r="r" b="b"/>
              <a:pathLst>
                <a:path w="28471" h="33627" extrusionOk="0">
                  <a:moveTo>
                    <a:pt x="14934" y="1"/>
                  </a:moveTo>
                  <a:cubicBezTo>
                    <a:pt x="8114" y="1"/>
                    <a:pt x="1695" y="5222"/>
                    <a:pt x="1305" y="12945"/>
                  </a:cubicBezTo>
                  <a:lnTo>
                    <a:pt x="1305" y="13560"/>
                  </a:lnTo>
                  <a:cubicBezTo>
                    <a:pt x="1305" y="16277"/>
                    <a:pt x="2102" y="18885"/>
                    <a:pt x="3623" y="21131"/>
                  </a:cubicBezTo>
                  <a:lnTo>
                    <a:pt x="3768" y="21348"/>
                  </a:lnTo>
                  <a:lnTo>
                    <a:pt x="3804" y="21384"/>
                  </a:lnTo>
                  <a:lnTo>
                    <a:pt x="3985" y="21674"/>
                  </a:lnTo>
                  <a:lnTo>
                    <a:pt x="4094" y="21819"/>
                  </a:lnTo>
                  <a:lnTo>
                    <a:pt x="4130" y="21891"/>
                  </a:lnTo>
                  <a:cubicBezTo>
                    <a:pt x="6811" y="26021"/>
                    <a:pt x="4963" y="31526"/>
                    <a:pt x="363" y="33192"/>
                  </a:cubicBezTo>
                  <a:lnTo>
                    <a:pt x="1" y="33337"/>
                  </a:lnTo>
                  <a:cubicBezTo>
                    <a:pt x="1306" y="33086"/>
                    <a:pt x="2617" y="32957"/>
                    <a:pt x="3924" y="32957"/>
                  </a:cubicBezTo>
                  <a:cubicBezTo>
                    <a:pt x="5628" y="32957"/>
                    <a:pt x="7323" y="33176"/>
                    <a:pt x="8984" y="33627"/>
                  </a:cubicBezTo>
                  <a:cubicBezTo>
                    <a:pt x="9708" y="32577"/>
                    <a:pt x="10252" y="31418"/>
                    <a:pt x="10650" y="30222"/>
                  </a:cubicBezTo>
                  <a:cubicBezTo>
                    <a:pt x="10867" y="29534"/>
                    <a:pt x="11048" y="28846"/>
                    <a:pt x="11157" y="28158"/>
                  </a:cubicBezTo>
                  <a:cubicBezTo>
                    <a:pt x="11157" y="27651"/>
                    <a:pt x="11157" y="27143"/>
                    <a:pt x="11157" y="26636"/>
                  </a:cubicBezTo>
                  <a:cubicBezTo>
                    <a:pt x="10976" y="23594"/>
                    <a:pt x="10107" y="20660"/>
                    <a:pt x="8658" y="18016"/>
                  </a:cubicBezTo>
                  <a:lnTo>
                    <a:pt x="8622" y="17907"/>
                  </a:lnTo>
                  <a:cubicBezTo>
                    <a:pt x="5144" y="12872"/>
                    <a:pt x="8694" y="6026"/>
                    <a:pt x="14815" y="5954"/>
                  </a:cubicBezTo>
                  <a:cubicBezTo>
                    <a:pt x="14848" y="5954"/>
                    <a:pt x="14880" y="5953"/>
                    <a:pt x="14912" y="5953"/>
                  </a:cubicBezTo>
                  <a:cubicBezTo>
                    <a:pt x="20940" y="5953"/>
                    <a:pt x="24614" y="12682"/>
                    <a:pt x="21299" y="17762"/>
                  </a:cubicBezTo>
                  <a:lnTo>
                    <a:pt x="21371" y="17653"/>
                  </a:lnTo>
                  <a:cubicBezTo>
                    <a:pt x="23038" y="15516"/>
                    <a:pt x="25283" y="13959"/>
                    <a:pt x="27855" y="13126"/>
                  </a:cubicBezTo>
                  <a:cubicBezTo>
                    <a:pt x="28036" y="13053"/>
                    <a:pt x="28254" y="13017"/>
                    <a:pt x="28471" y="12945"/>
                  </a:cubicBezTo>
                  <a:cubicBezTo>
                    <a:pt x="28290" y="9576"/>
                    <a:pt x="26877" y="6352"/>
                    <a:pt x="24450" y="3998"/>
                  </a:cubicBezTo>
                  <a:cubicBezTo>
                    <a:pt x="23943" y="3455"/>
                    <a:pt x="23400" y="2984"/>
                    <a:pt x="22820" y="2585"/>
                  </a:cubicBezTo>
                  <a:cubicBezTo>
                    <a:pt x="20357" y="807"/>
                    <a:pt x="17615" y="1"/>
                    <a:pt x="14934" y="1"/>
                  </a:cubicBezTo>
                  <a:close/>
                </a:path>
              </a:pathLst>
            </a:custGeom>
            <a:solidFill>
              <a:srgbClr val="2F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36;p32"/>
            <p:cNvSpPr/>
            <p:nvPr/>
          </p:nvSpPr>
          <p:spPr>
            <a:xfrm>
              <a:off x="4115403" y="2912867"/>
              <a:ext cx="28327" cy="9052"/>
            </a:xfrm>
            <a:custGeom>
              <a:avLst/>
              <a:gdLst/>
              <a:ahLst/>
              <a:cxnLst/>
              <a:rect l="l" t="t" r="r" b="b"/>
              <a:pathLst>
                <a:path w="798" h="255" extrusionOk="0">
                  <a:moveTo>
                    <a:pt x="798" y="1"/>
                  </a:moveTo>
                  <a:cubicBezTo>
                    <a:pt x="581" y="73"/>
                    <a:pt x="327" y="146"/>
                    <a:pt x="110" y="218"/>
                  </a:cubicBezTo>
                  <a:lnTo>
                    <a:pt x="110" y="218"/>
                  </a:lnTo>
                  <a:lnTo>
                    <a:pt x="1" y="254"/>
                  </a:lnTo>
                  <a:lnTo>
                    <a:pt x="1" y="254"/>
                  </a:lnTo>
                  <a:lnTo>
                    <a:pt x="218" y="182"/>
                  </a:lnTo>
                  <a:lnTo>
                    <a:pt x="291" y="182"/>
                  </a:lnTo>
                  <a:lnTo>
                    <a:pt x="291" y="182"/>
                  </a:lnTo>
                  <a:lnTo>
                    <a:pt x="617" y="73"/>
                  </a:lnTo>
                  <a:close/>
                </a:path>
              </a:pathLst>
            </a:custGeom>
            <a:solidFill>
              <a:srgbClr val="FE7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37;p32"/>
            <p:cNvSpPr/>
            <p:nvPr/>
          </p:nvSpPr>
          <p:spPr>
            <a:xfrm>
              <a:off x="4814904" y="2160684"/>
              <a:ext cx="6461" cy="9016"/>
            </a:xfrm>
            <a:custGeom>
              <a:avLst/>
              <a:gdLst/>
              <a:ahLst/>
              <a:cxnLst/>
              <a:rect l="l" t="t" r="r" b="b"/>
              <a:pathLst>
                <a:path w="182" h="254" extrusionOk="0">
                  <a:moveTo>
                    <a:pt x="181" y="0"/>
                  </a:moveTo>
                  <a:lnTo>
                    <a:pt x="37" y="218"/>
                  </a:lnTo>
                  <a:lnTo>
                    <a:pt x="0" y="254"/>
                  </a:lnTo>
                  <a:lnTo>
                    <a:pt x="73" y="109"/>
                  </a:lnTo>
                  <a:lnTo>
                    <a:pt x="181" y="0"/>
                  </a:lnTo>
                  <a:close/>
                </a:path>
              </a:pathLst>
            </a:custGeom>
            <a:solidFill>
              <a:srgbClr val="FE79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38;p32"/>
            <p:cNvSpPr/>
            <p:nvPr/>
          </p:nvSpPr>
          <p:spPr>
            <a:xfrm>
              <a:off x="4191299" y="2285391"/>
              <a:ext cx="18033" cy="23180"/>
            </a:xfrm>
            <a:custGeom>
              <a:avLst/>
              <a:gdLst/>
              <a:ahLst/>
              <a:cxnLst/>
              <a:rect l="l" t="t" r="r" b="b"/>
              <a:pathLst>
                <a:path w="508" h="653" extrusionOk="0">
                  <a:moveTo>
                    <a:pt x="507" y="653"/>
                  </a:moveTo>
                  <a:cubicBezTo>
                    <a:pt x="362" y="472"/>
                    <a:pt x="217" y="291"/>
                    <a:pt x="72" y="73"/>
                  </a:cubicBezTo>
                  <a:lnTo>
                    <a:pt x="0" y="1"/>
                  </a:lnTo>
                  <a:lnTo>
                    <a:pt x="0" y="1"/>
                  </a:lnTo>
                  <a:lnTo>
                    <a:pt x="145" y="182"/>
                  </a:lnTo>
                  <a:lnTo>
                    <a:pt x="181" y="254"/>
                  </a:lnTo>
                  <a:lnTo>
                    <a:pt x="398" y="508"/>
                  </a:lnTo>
                  <a:close/>
                </a:path>
              </a:pathLst>
            </a:custGeom>
            <a:solidFill>
              <a:srgbClr val="F23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39;p32"/>
            <p:cNvSpPr/>
            <p:nvPr/>
          </p:nvSpPr>
          <p:spPr>
            <a:xfrm>
              <a:off x="4370000" y="1976055"/>
              <a:ext cx="1391502" cy="932981"/>
            </a:xfrm>
            <a:custGeom>
              <a:avLst/>
              <a:gdLst/>
              <a:ahLst/>
              <a:cxnLst/>
              <a:rect l="l" t="t" r="r" b="b"/>
              <a:pathLst>
                <a:path w="39200" h="26283" extrusionOk="0">
                  <a:moveTo>
                    <a:pt x="21371" y="20958"/>
                  </a:moveTo>
                  <a:lnTo>
                    <a:pt x="21371" y="20958"/>
                  </a:lnTo>
                  <a:cubicBezTo>
                    <a:pt x="21424" y="20972"/>
                    <a:pt x="21477" y="20986"/>
                    <a:pt x="21530" y="20999"/>
                  </a:cubicBezTo>
                  <a:lnTo>
                    <a:pt x="21530" y="20999"/>
                  </a:lnTo>
                  <a:cubicBezTo>
                    <a:pt x="21525" y="20997"/>
                    <a:pt x="21521" y="20996"/>
                    <a:pt x="21516" y="20994"/>
                  </a:cubicBezTo>
                  <a:lnTo>
                    <a:pt x="21371" y="20958"/>
                  </a:lnTo>
                  <a:close/>
                  <a:moveTo>
                    <a:pt x="23448" y="1"/>
                  </a:moveTo>
                  <a:cubicBezTo>
                    <a:pt x="22264" y="1"/>
                    <a:pt x="21046" y="158"/>
                    <a:pt x="19814" y="493"/>
                  </a:cubicBezTo>
                  <a:cubicBezTo>
                    <a:pt x="19597" y="529"/>
                    <a:pt x="19379" y="601"/>
                    <a:pt x="19198" y="674"/>
                  </a:cubicBezTo>
                  <a:cubicBezTo>
                    <a:pt x="16626" y="1507"/>
                    <a:pt x="14381" y="3064"/>
                    <a:pt x="12714" y="5201"/>
                  </a:cubicBezTo>
                  <a:lnTo>
                    <a:pt x="12570" y="5383"/>
                  </a:lnTo>
                  <a:lnTo>
                    <a:pt x="12533" y="5419"/>
                  </a:lnTo>
                  <a:lnTo>
                    <a:pt x="12316" y="5709"/>
                  </a:lnTo>
                  <a:lnTo>
                    <a:pt x="12207" y="5853"/>
                  </a:lnTo>
                  <a:lnTo>
                    <a:pt x="12171" y="5926"/>
                  </a:lnTo>
                  <a:cubicBezTo>
                    <a:pt x="10628" y="7810"/>
                    <a:pt x="8419" y="8751"/>
                    <a:pt x="6217" y="8751"/>
                  </a:cubicBezTo>
                  <a:cubicBezTo>
                    <a:pt x="3973" y="8751"/>
                    <a:pt x="1735" y="7773"/>
                    <a:pt x="218" y="5817"/>
                  </a:cubicBezTo>
                  <a:cubicBezTo>
                    <a:pt x="146" y="5745"/>
                    <a:pt x="73" y="5636"/>
                    <a:pt x="1" y="5527"/>
                  </a:cubicBezTo>
                  <a:lnTo>
                    <a:pt x="1" y="5527"/>
                  </a:lnTo>
                  <a:cubicBezTo>
                    <a:pt x="1486" y="8208"/>
                    <a:pt x="2319" y="11142"/>
                    <a:pt x="2500" y="14184"/>
                  </a:cubicBezTo>
                  <a:cubicBezTo>
                    <a:pt x="3700" y="14524"/>
                    <a:pt x="4928" y="14694"/>
                    <a:pt x="6158" y="14694"/>
                  </a:cubicBezTo>
                  <a:cubicBezTo>
                    <a:pt x="6896" y="14694"/>
                    <a:pt x="7634" y="14633"/>
                    <a:pt x="8368" y="14510"/>
                  </a:cubicBezTo>
                  <a:cubicBezTo>
                    <a:pt x="8875" y="14402"/>
                    <a:pt x="9346" y="14257"/>
                    <a:pt x="9817" y="14076"/>
                  </a:cubicBezTo>
                  <a:cubicBezTo>
                    <a:pt x="12642" y="12953"/>
                    <a:pt x="15178" y="11250"/>
                    <a:pt x="17278" y="9041"/>
                  </a:cubicBezTo>
                  <a:lnTo>
                    <a:pt x="17351" y="8968"/>
                  </a:lnTo>
                  <a:cubicBezTo>
                    <a:pt x="18906" y="6925"/>
                    <a:pt x="21161" y="5960"/>
                    <a:pt x="23394" y="5960"/>
                  </a:cubicBezTo>
                  <a:cubicBezTo>
                    <a:pt x="26466" y="5960"/>
                    <a:pt x="29496" y="7786"/>
                    <a:pt x="30608" y="11142"/>
                  </a:cubicBezTo>
                  <a:cubicBezTo>
                    <a:pt x="32334" y="16258"/>
                    <a:pt x="28416" y="21232"/>
                    <a:pt x="23412" y="21232"/>
                  </a:cubicBezTo>
                  <a:cubicBezTo>
                    <a:pt x="22798" y="21232"/>
                    <a:pt x="22168" y="21157"/>
                    <a:pt x="21530" y="20999"/>
                  </a:cubicBezTo>
                  <a:lnTo>
                    <a:pt x="21530" y="20999"/>
                  </a:lnTo>
                  <a:cubicBezTo>
                    <a:pt x="24060" y="21905"/>
                    <a:pt x="26264" y="23570"/>
                    <a:pt x="27819" y="25739"/>
                  </a:cubicBezTo>
                  <a:cubicBezTo>
                    <a:pt x="27927" y="25920"/>
                    <a:pt x="28072" y="26101"/>
                    <a:pt x="28181" y="26282"/>
                  </a:cubicBezTo>
                  <a:cubicBezTo>
                    <a:pt x="31332" y="25087"/>
                    <a:pt x="33940" y="22769"/>
                    <a:pt x="35461" y="19726"/>
                  </a:cubicBezTo>
                  <a:cubicBezTo>
                    <a:pt x="35787" y="19110"/>
                    <a:pt x="36077" y="18422"/>
                    <a:pt x="36295" y="17734"/>
                  </a:cubicBezTo>
                  <a:cubicBezTo>
                    <a:pt x="39200" y="8698"/>
                    <a:pt x="32255" y="1"/>
                    <a:pt x="234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40;p32"/>
            <p:cNvSpPr/>
            <p:nvPr/>
          </p:nvSpPr>
          <p:spPr>
            <a:xfrm>
              <a:off x="5122216" y="2717446"/>
              <a:ext cx="11608" cy="3869"/>
            </a:xfrm>
            <a:custGeom>
              <a:avLst/>
              <a:gdLst/>
              <a:ahLst/>
              <a:cxnLst/>
              <a:rect l="l" t="t" r="r" b="b"/>
              <a:pathLst>
                <a:path w="327" h="109" extrusionOk="0">
                  <a:moveTo>
                    <a:pt x="326" y="109"/>
                  </a:moveTo>
                  <a:lnTo>
                    <a:pt x="326" y="109"/>
                  </a:lnTo>
                  <a:lnTo>
                    <a:pt x="109" y="0"/>
                  </a:lnTo>
                  <a:lnTo>
                    <a:pt x="0" y="0"/>
                  </a:lnTo>
                  <a:lnTo>
                    <a:pt x="181" y="36"/>
                  </a:lnTo>
                  <a:lnTo>
                    <a:pt x="181" y="36"/>
                  </a:lnTo>
                  <a:close/>
                </a:path>
              </a:pathLst>
            </a:custGeom>
            <a:solidFill>
              <a:srgbClr val="F23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41;p32"/>
            <p:cNvSpPr/>
            <p:nvPr/>
          </p:nvSpPr>
          <p:spPr>
            <a:xfrm>
              <a:off x="3391515" y="1975806"/>
              <a:ext cx="1204785" cy="1200667"/>
            </a:xfrm>
            <a:custGeom>
              <a:avLst/>
              <a:gdLst/>
              <a:ahLst/>
              <a:cxnLst/>
              <a:rect l="l" t="t" r="r" b="b"/>
              <a:pathLst>
                <a:path w="33940" h="33824" extrusionOk="0">
                  <a:moveTo>
                    <a:pt x="16635" y="0"/>
                  </a:moveTo>
                  <a:cubicBezTo>
                    <a:pt x="14531" y="0"/>
                    <a:pt x="12442" y="493"/>
                    <a:pt x="10541" y="1478"/>
                  </a:cubicBezTo>
                  <a:cubicBezTo>
                    <a:pt x="9889" y="1804"/>
                    <a:pt x="9273" y="2202"/>
                    <a:pt x="8693" y="2601"/>
                  </a:cubicBezTo>
                  <a:cubicBezTo>
                    <a:pt x="0" y="8975"/>
                    <a:pt x="1811" y="22450"/>
                    <a:pt x="11881" y="26253"/>
                  </a:cubicBezTo>
                  <a:cubicBezTo>
                    <a:pt x="12098" y="26325"/>
                    <a:pt x="12279" y="26398"/>
                    <a:pt x="12497" y="26470"/>
                  </a:cubicBezTo>
                  <a:cubicBezTo>
                    <a:pt x="13851" y="26915"/>
                    <a:pt x="15267" y="27143"/>
                    <a:pt x="16690" y="27143"/>
                  </a:cubicBezTo>
                  <a:cubicBezTo>
                    <a:pt x="17931" y="27143"/>
                    <a:pt x="19178" y="26970"/>
                    <a:pt x="20393" y="26615"/>
                  </a:cubicBezTo>
                  <a:lnTo>
                    <a:pt x="20610" y="26543"/>
                  </a:lnTo>
                  <a:lnTo>
                    <a:pt x="20683" y="26543"/>
                  </a:lnTo>
                  <a:lnTo>
                    <a:pt x="21009" y="26434"/>
                  </a:lnTo>
                  <a:lnTo>
                    <a:pt x="21190" y="26398"/>
                  </a:lnTo>
                  <a:lnTo>
                    <a:pt x="21262" y="26362"/>
                  </a:lnTo>
                  <a:cubicBezTo>
                    <a:pt x="21919" y="26191"/>
                    <a:pt x="22574" y="26110"/>
                    <a:pt x="23216" y="26110"/>
                  </a:cubicBezTo>
                  <a:cubicBezTo>
                    <a:pt x="27215" y="26110"/>
                    <a:pt x="30705" y="29248"/>
                    <a:pt x="30861" y="33461"/>
                  </a:cubicBezTo>
                  <a:lnTo>
                    <a:pt x="30861" y="33823"/>
                  </a:lnTo>
                  <a:cubicBezTo>
                    <a:pt x="31223" y="30817"/>
                    <a:pt x="32274" y="27919"/>
                    <a:pt x="33904" y="25384"/>
                  </a:cubicBezTo>
                  <a:lnTo>
                    <a:pt x="33940" y="25347"/>
                  </a:lnTo>
                  <a:cubicBezTo>
                    <a:pt x="32708" y="23790"/>
                    <a:pt x="31151" y="22522"/>
                    <a:pt x="29412" y="21617"/>
                  </a:cubicBezTo>
                  <a:cubicBezTo>
                    <a:pt x="28941" y="21436"/>
                    <a:pt x="28434" y="21291"/>
                    <a:pt x="27963" y="21182"/>
                  </a:cubicBezTo>
                  <a:cubicBezTo>
                    <a:pt x="26277" y="20724"/>
                    <a:pt x="24543" y="20505"/>
                    <a:pt x="22809" y="20505"/>
                  </a:cubicBezTo>
                  <a:cubicBezTo>
                    <a:pt x="21526" y="20505"/>
                    <a:pt x="20243" y="20625"/>
                    <a:pt x="18980" y="20856"/>
                  </a:cubicBezTo>
                  <a:lnTo>
                    <a:pt x="18872" y="20856"/>
                  </a:lnTo>
                  <a:cubicBezTo>
                    <a:pt x="18114" y="21087"/>
                    <a:pt x="17363" y="21194"/>
                    <a:pt x="16633" y="21194"/>
                  </a:cubicBezTo>
                  <a:cubicBezTo>
                    <a:pt x="11750" y="21194"/>
                    <a:pt x="7842" y="16367"/>
                    <a:pt x="9418" y="11294"/>
                  </a:cubicBezTo>
                  <a:cubicBezTo>
                    <a:pt x="10489" y="7844"/>
                    <a:pt x="13589" y="5928"/>
                    <a:pt x="16729" y="5928"/>
                  </a:cubicBezTo>
                  <a:cubicBezTo>
                    <a:pt x="18897" y="5928"/>
                    <a:pt x="21085" y="6841"/>
                    <a:pt x="22639" y="8794"/>
                  </a:cubicBezTo>
                  <a:lnTo>
                    <a:pt x="22566" y="8686"/>
                  </a:lnTo>
                  <a:cubicBezTo>
                    <a:pt x="21081" y="6440"/>
                    <a:pt x="20248" y="3796"/>
                    <a:pt x="20284" y="1115"/>
                  </a:cubicBezTo>
                  <a:lnTo>
                    <a:pt x="20284" y="500"/>
                  </a:lnTo>
                  <a:cubicBezTo>
                    <a:pt x="19086" y="167"/>
                    <a:pt x="17858" y="0"/>
                    <a:pt x="1663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42;p32"/>
            <p:cNvSpPr/>
            <p:nvPr/>
          </p:nvSpPr>
          <p:spPr>
            <a:xfrm>
              <a:off x="4191299" y="2285391"/>
              <a:ext cx="7738" cy="9052"/>
            </a:xfrm>
            <a:custGeom>
              <a:avLst/>
              <a:gdLst/>
              <a:ahLst/>
              <a:cxnLst/>
              <a:rect l="l" t="t" r="r" b="b"/>
              <a:pathLst>
                <a:path w="218" h="255" extrusionOk="0">
                  <a:moveTo>
                    <a:pt x="217" y="254"/>
                  </a:moveTo>
                  <a:lnTo>
                    <a:pt x="72" y="73"/>
                  </a:lnTo>
                  <a:lnTo>
                    <a:pt x="0" y="1"/>
                  </a:lnTo>
                  <a:lnTo>
                    <a:pt x="0" y="1"/>
                  </a:lnTo>
                  <a:lnTo>
                    <a:pt x="145" y="182"/>
                  </a:lnTo>
                  <a:close/>
                </a:path>
              </a:pathLst>
            </a:custGeom>
            <a:solidFill>
              <a:srgbClr val="24A5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43;p32"/>
            <p:cNvSpPr/>
            <p:nvPr/>
          </p:nvSpPr>
          <p:spPr>
            <a:xfrm>
              <a:off x="3720694" y="2720002"/>
              <a:ext cx="1333357" cy="933975"/>
            </a:xfrm>
            <a:custGeom>
              <a:avLst/>
              <a:gdLst/>
              <a:ahLst/>
              <a:cxnLst/>
              <a:rect l="l" t="t" r="r" b="b"/>
              <a:pathLst>
                <a:path w="37562" h="26311" extrusionOk="0">
                  <a:moveTo>
                    <a:pt x="30498" y="1"/>
                  </a:moveTo>
                  <a:cubicBezTo>
                    <a:pt x="29303" y="435"/>
                    <a:pt x="28180" y="1015"/>
                    <a:pt x="27166" y="1776"/>
                  </a:cubicBezTo>
                  <a:cubicBezTo>
                    <a:pt x="26586" y="2174"/>
                    <a:pt x="26043" y="2645"/>
                    <a:pt x="25536" y="3152"/>
                  </a:cubicBezTo>
                  <a:cubicBezTo>
                    <a:pt x="25210" y="3550"/>
                    <a:pt x="24920" y="3949"/>
                    <a:pt x="24631" y="4383"/>
                  </a:cubicBezTo>
                  <a:cubicBezTo>
                    <a:pt x="23001" y="6919"/>
                    <a:pt x="21950" y="9817"/>
                    <a:pt x="21588" y="12823"/>
                  </a:cubicBezTo>
                  <a:lnTo>
                    <a:pt x="21588" y="12932"/>
                  </a:lnTo>
                  <a:cubicBezTo>
                    <a:pt x="21483" y="17343"/>
                    <a:pt x="17818" y="20384"/>
                    <a:pt x="13905" y="20384"/>
                  </a:cubicBezTo>
                  <a:cubicBezTo>
                    <a:pt x="12421" y="20384"/>
                    <a:pt x="10901" y="19947"/>
                    <a:pt x="9526" y="18981"/>
                  </a:cubicBezTo>
                  <a:cubicBezTo>
                    <a:pt x="4564" y="15431"/>
                    <a:pt x="5542" y="7752"/>
                    <a:pt x="11229" y="5615"/>
                  </a:cubicBezTo>
                  <a:lnTo>
                    <a:pt x="11229" y="5615"/>
                  </a:lnTo>
                  <a:lnTo>
                    <a:pt x="11120" y="5651"/>
                  </a:lnTo>
                  <a:cubicBezTo>
                    <a:pt x="9892" y="5992"/>
                    <a:pt x="8632" y="6165"/>
                    <a:pt x="7377" y="6165"/>
                  </a:cubicBezTo>
                  <a:cubicBezTo>
                    <a:pt x="5968" y="6165"/>
                    <a:pt x="4565" y="5947"/>
                    <a:pt x="3224" y="5506"/>
                  </a:cubicBezTo>
                  <a:cubicBezTo>
                    <a:pt x="3006" y="5434"/>
                    <a:pt x="2825" y="5361"/>
                    <a:pt x="2608" y="5289"/>
                  </a:cubicBezTo>
                  <a:cubicBezTo>
                    <a:pt x="761" y="8114"/>
                    <a:pt x="0" y="11519"/>
                    <a:pt x="543" y="14888"/>
                  </a:cubicBezTo>
                  <a:cubicBezTo>
                    <a:pt x="688" y="15576"/>
                    <a:pt x="833" y="16300"/>
                    <a:pt x="1050" y="16988"/>
                  </a:cubicBezTo>
                  <a:cubicBezTo>
                    <a:pt x="3032" y="22997"/>
                    <a:pt x="8485" y="26311"/>
                    <a:pt x="14011" y="26311"/>
                  </a:cubicBezTo>
                  <a:cubicBezTo>
                    <a:pt x="17880" y="26311"/>
                    <a:pt x="21784" y="24687"/>
                    <a:pt x="24558" y="21226"/>
                  </a:cubicBezTo>
                  <a:cubicBezTo>
                    <a:pt x="24703" y="21081"/>
                    <a:pt x="24812" y="20900"/>
                    <a:pt x="24920" y="20719"/>
                  </a:cubicBezTo>
                  <a:cubicBezTo>
                    <a:pt x="26514" y="18546"/>
                    <a:pt x="27420" y="15938"/>
                    <a:pt x="27528" y="13258"/>
                  </a:cubicBezTo>
                  <a:lnTo>
                    <a:pt x="27528" y="13004"/>
                  </a:lnTo>
                  <a:lnTo>
                    <a:pt x="27528" y="12932"/>
                  </a:lnTo>
                  <a:lnTo>
                    <a:pt x="27528" y="12606"/>
                  </a:lnTo>
                  <a:lnTo>
                    <a:pt x="27528" y="12425"/>
                  </a:lnTo>
                  <a:lnTo>
                    <a:pt x="27528" y="12352"/>
                  </a:lnTo>
                  <a:cubicBezTo>
                    <a:pt x="27744" y="8195"/>
                    <a:pt x="31205" y="5138"/>
                    <a:pt x="35131" y="5138"/>
                  </a:cubicBezTo>
                  <a:cubicBezTo>
                    <a:pt x="35823" y="5138"/>
                    <a:pt x="36530" y="5233"/>
                    <a:pt x="37236" y="5434"/>
                  </a:cubicBezTo>
                  <a:lnTo>
                    <a:pt x="37562" y="5543"/>
                  </a:lnTo>
                  <a:cubicBezTo>
                    <a:pt x="34845" y="4239"/>
                    <a:pt x="32418" y="2355"/>
                    <a:pt x="30498" y="1"/>
                  </a:cubicBez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44;p32"/>
            <p:cNvSpPr/>
            <p:nvPr/>
          </p:nvSpPr>
          <p:spPr>
            <a:xfrm>
              <a:off x="4115403" y="2918014"/>
              <a:ext cx="10330" cy="3905"/>
            </a:xfrm>
            <a:custGeom>
              <a:avLst/>
              <a:gdLst/>
              <a:ahLst/>
              <a:cxnLst/>
              <a:rect l="l" t="t" r="r" b="b"/>
              <a:pathLst>
                <a:path w="291" h="110" extrusionOk="0">
                  <a:moveTo>
                    <a:pt x="291" y="1"/>
                  </a:moveTo>
                  <a:lnTo>
                    <a:pt x="110" y="73"/>
                  </a:lnTo>
                  <a:lnTo>
                    <a:pt x="110" y="73"/>
                  </a:lnTo>
                  <a:lnTo>
                    <a:pt x="1" y="109"/>
                  </a:lnTo>
                  <a:lnTo>
                    <a:pt x="1" y="109"/>
                  </a:lnTo>
                  <a:lnTo>
                    <a:pt x="218" y="37"/>
                  </a:lnTo>
                  <a:close/>
                </a:path>
              </a:pathLst>
            </a:custGeom>
            <a:solidFill>
              <a:srgbClr val="6E6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45;p32"/>
            <p:cNvSpPr/>
            <p:nvPr/>
          </p:nvSpPr>
          <p:spPr>
            <a:xfrm>
              <a:off x="5106774" y="2711021"/>
              <a:ext cx="27049" cy="10294"/>
            </a:xfrm>
            <a:custGeom>
              <a:avLst/>
              <a:gdLst/>
              <a:ahLst/>
              <a:cxnLst/>
              <a:rect l="l" t="t" r="r" b="b"/>
              <a:pathLst>
                <a:path w="762" h="290" extrusionOk="0">
                  <a:moveTo>
                    <a:pt x="761" y="290"/>
                  </a:moveTo>
                  <a:lnTo>
                    <a:pt x="761" y="290"/>
                  </a:lnTo>
                  <a:lnTo>
                    <a:pt x="544" y="181"/>
                  </a:lnTo>
                  <a:lnTo>
                    <a:pt x="435" y="181"/>
                  </a:lnTo>
                  <a:lnTo>
                    <a:pt x="435" y="181"/>
                  </a:lnTo>
                  <a:lnTo>
                    <a:pt x="145" y="73"/>
                  </a:lnTo>
                  <a:lnTo>
                    <a:pt x="1" y="0"/>
                  </a:lnTo>
                  <a:cubicBezTo>
                    <a:pt x="218" y="73"/>
                    <a:pt x="435" y="145"/>
                    <a:pt x="616" y="217"/>
                  </a:cubicBezTo>
                  <a:lnTo>
                    <a:pt x="616" y="217"/>
                  </a:lnTo>
                  <a:close/>
                </a:path>
              </a:pathLst>
            </a:custGeom>
            <a:solidFill>
              <a:srgbClr val="6E6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46;p32"/>
            <p:cNvSpPr/>
            <p:nvPr/>
          </p:nvSpPr>
          <p:spPr>
            <a:xfrm>
              <a:off x="4803332" y="2160684"/>
              <a:ext cx="18033" cy="24458"/>
            </a:xfrm>
            <a:custGeom>
              <a:avLst/>
              <a:gdLst/>
              <a:ahLst/>
              <a:cxnLst/>
              <a:rect l="l" t="t" r="r" b="b"/>
              <a:pathLst>
                <a:path w="508" h="689" extrusionOk="0">
                  <a:moveTo>
                    <a:pt x="109" y="544"/>
                  </a:moveTo>
                  <a:lnTo>
                    <a:pt x="0" y="689"/>
                  </a:lnTo>
                  <a:cubicBezTo>
                    <a:pt x="145" y="471"/>
                    <a:pt x="290" y="290"/>
                    <a:pt x="399" y="109"/>
                  </a:cubicBezTo>
                  <a:lnTo>
                    <a:pt x="507" y="0"/>
                  </a:lnTo>
                  <a:lnTo>
                    <a:pt x="507" y="0"/>
                  </a:lnTo>
                  <a:lnTo>
                    <a:pt x="363" y="182"/>
                  </a:lnTo>
                  <a:lnTo>
                    <a:pt x="326" y="254"/>
                  </a:lnTo>
                  <a:close/>
                </a:path>
              </a:pathLst>
            </a:custGeom>
            <a:solidFill>
              <a:srgbClr val="BE2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47;p32"/>
            <p:cNvSpPr/>
            <p:nvPr/>
          </p:nvSpPr>
          <p:spPr>
            <a:xfrm>
              <a:off x="4592470" y="2295685"/>
              <a:ext cx="870470" cy="1359093"/>
            </a:xfrm>
            <a:custGeom>
              <a:avLst/>
              <a:gdLst/>
              <a:ahLst/>
              <a:cxnLst/>
              <a:rect l="l" t="t" r="r" b="b"/>
              <a:pathLst>
                <a:path w="24522" h="38287" extrusionOk="0">
                  <a:moveTo>
                    <a:pt x="10975" y="1"/>
                  </a:moveTo>
                  <a:lnTo>
                    <a:pt x="10975" y="1"/>
                  </a:lnTo>
                  <a:cubicBezTo>
                    <a:pt x="8911" y="2246"/>
                    <a:pt x="6339" y="3949"/>
                    <a:pt x="3514" y="5035"/>
                  </a:cubicBezTo>
                  <a:cubicBezTo>
                    <a:pt x="3586" y="7028"/>
                    <a:pt x="4093" y="8984"/>
                    <a:pt x="4999" y="10758"/>
                  </a:cubicBezTo>
                  <a:cubicBezTo>
                    <a:pt x="5288" y="11157"/>
                    <a:pt x="5578" y="11591"/>
                    <a:pt x="5904" y="11954"/>
                  </a:cubicBezTo>
                  <a:cubicBezTo>
                    <a:pt x="7824" y="14308"/>
                    <a:pt x="10251" y="16192"/>
                    <a:pt x="13004" y="17496"/>
                  </a:cubicBezTo>
                  <a:lnTo>
                    <a:pt x="13112" y="17532"/>
                  </a:lnTo>
                  <a:cubicBezTo>
                    <a:pt x="18871" y="19560"/>
                    <a:pt x="20030" y="27203"/>
                    <a:pt x="15104" y="30861"/>
                  </a:cubicBezTo>
                  <a:cubicBezTo>
                    <a:pt x="13703" y="31909"/>
                    <a:pt x="12130" y="32384"/>
                    <a:pt x="10590" y="32384"/>
                  </a:cubicBezTo>
                  <a:cubicBezTo>
                    <a:pt x="6758" y="32384"/>
                    <a:pt x="3141" y="29443"/>
                    <a:pt x="2934" y="25102"/>
                  </a:cubicBezTo>
                  <a:lnTo>
                    <a:pt x="2934" y="25247"/>
                  </a:lnTo>
                  <a:cubicBezTo>
                    <a:pt x="2862" y="27927"/>
                    <a:pt x="1956" y="30535"/>
                    <a:pt x="362" y="32708"/>
                  </a:cubicBezTo>
                  <a:cubicBezTo>
                    <a:pt x="254" y="32890"/>
                    <a:pt x="109" y="33034"/>
                    <a:pt x="0" y="33216"/>
                  </a:cubicBezTo>
                  <a:cubicBezTo>
                    <a:pt x="2101" y="35860"/>
                    <a:pt x="5107" y="37598"/>
                    <a:pt x="8440" y="38142"/>
                  </a:cubicBezTo>
                  <a:cubicBezTo>
                    <a:pt x="9164" y="38250"/>
                    <a:pt x="9889" y="38286"/>
                    <a:pt x="10613" y="38286"/>
                  </a:cubicBezTo>
                  <a:cubicBezTo>
                    <a:pt x="17278" y="38286"/>
                    <a:pt x="22928" y="33433"/>
                    <a:pt x="23979" y="26841"/>
                  </a:cubicBezTo>
                  <a:cubicBezTo>
                    <a:pt x="24522" y="23508"/>
                    <a:pt x="23797" y="20067"/>
                    <a:pt x="21914" y="17242"/>
                  </a:cubicBezTo>
                  <a:cubicBezTo>
                    <a:pt x="21805" y="17061"/>
                    <a:pt x="21660" y="16916"/>
                    <a:pt x="21552" y="16735"/>
                  </a:cubicBezTo>
                  <a:cubicBezTo>
                    <a:pt x="19958" y="14562"/>
                    <a:pt x="17749" y="12895"/>
                    <a:pt x="15213" y="11990"/>
                  </a:cubicBezTo>
                  <a:lnTo>
                    <a:pt x="14959" y="11881"/>
                  </a:lnTo>
                  <a:lnTo>
                    <a:pt x="14887" y="11881"/>
                  </a:lnTo>
                  <a:lnTo>
                    <a:pt x="14597" y="11773"/>
                  </a:lnTo>
                  <a:lnTo>
                    <a:pt x="14416" y="11700"/>
                  </a:lnTo>
                  <a:lnTo>
                    <a:pt x="14344" y="11700"/>
                  </a:lnTo>
                  <a:cubicBezTo>
                    <a:pt x="9780" y="9925"/>
                    <a:pt x="8041" y="4383"/>
                    <a:pt x="10758" y="290"/>
                  </a:cubicBezTo>
                  <a:cubicBezTo>
                    <a:pt x="10830" y="218"/>
                    <a:pt x="10903" y="109"/>
                    <a:pt x="109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48;p32"/>
            <p:cNvSpPr/>
            <p:nvPr/>
          </p:nvSpPr>
          <p:spPr>
            <a:xfrm>
              <a:off x="4719732" y="2295686"/>
              <a:ext cx="263640" cy="203188"/>
            </a:xfrm>
            <a:custGeom>
              <a:avLst/>
              <a:gdLst/>
              <a:ahLst/>
              <a:cxnLst/>
              <a:rect l="l" t="t" r="r" b="b"/>
              <a:pathLst>
                <a:path w="7427" h="5724" extrusionOk="0">
                  <a:moveTo>
                    <a:pt x="7426" y="1"/>
                  </a:moveTo>
                  <a:lnTo>
                    <a:pt x="7426" y="1"/>
                  </a:lnTo>
                  <a:cubicBezTo>
                    <a:pt x="5362" y="2246"/>
                    <a:pt x="2826" y="3949"/>
                    <a:pt x="1" y="5072"/>
                  </a:cubicBezTo>
                  <a:lnTo>
                    <a:pt x="1" y="5434"/>
                  </a:lnTo>
                  <a:cubicBezTo>
                    <a:pt x="1" y="5543"/>
                    <a:pt x="1" y="5615"/>
                    <a:pt x="1" y="5724"/>
                  </a:cubicBezTo>
                  <a:cubicBezTo>
                    <a:pt x="2247" y="5035"/>
                    <a:pt x="4348" y="3949"/>
                    <a:pt x="6195" y="2536"/>
                  </a:cubicBezTo>
                  <a:cubicBezTo>
                    <a:pt x="6412" y="1739"/>
                    <a:pt x="6774" y="979"/>
                    <a:pt x="7209" y="290"/>
                  </a:cubicBezTo>
                  <a:cubicBezTo>
                    <a:pt x="7281" y="218"/>
                    <a:pt x="7354" y="109"/>
                    <a:pt x="7426"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49;p32"/>
            <p:cNvSpPr/>
            <p:nvPr/>
          </p:nvSpPr>
          <p:spPr>
            <a:xfrm>
              <a:off x="4780186" y="2721280"/>
              <a:ext cx="273899" cy="195485"/>
            </a:xfrm>
            <a:custGeom>
              <a:avLst/>
              <a:gdLst/>
              <a:ahLst/>
              <a:cxnLst/>
              <a:rect l="l" t="t" r="r" b="b"/>
              <a:pathLst>
                <a:path w="7716" h="5507" extrusionOk="0">
                  <a:moveTo>
                    <a:pt x="616" y="1"/>
                  </a:moveTo>
                  <a:lnTo>
                    <a:pt x="290" y="110"/>
                  </a:lnTo>
                  <a:lnTo>
                    <a:pt x="0" y="218"/>
                  </a:lnTo>
                  <a:cubicBezTo>
                    <a:pt x="1341" y="2138"/>
                    <a:pt x="3007" y="3768"/>
                    <a:pt x="4926" y="5108"/>
                  </a:cubicBezTo>
                  <a:cubicBezTo>
                    <a:pt x="5032" y="5103"/>
                    <a:pt x="5138" y="5101"/>
                    <a:pt x="5244" y="5101"/>
                  </a:cubicBezTo>
                  <a:cubicBezTo>
                    <a:pt x="5971" y="5101"/>
                    <a:pt x="6694" y="5208"/>
                    <a:pt x="7390" y="5398"/>
                  </a:cubicBezTo>
                  <a:lnTo>
                    <a:pt x="7716" y="5507"/>
                  </a:lnTo>
                  <a:cubicBezTo>
                    <a:pt x="4963" y="4239"/>
                    <a:pt x="2536" y="2319"/>
                    <a:pt x="616" y="1"/>
                  </a:cubicBezTo>
                  <a:close/>
                </a:path>
              </a:pathLst>
            </a:custGeom>
            <a:solidFill>
              <a:srgbClr val="6AB3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50;p32"/>
            <p:cNvSpPr/>
            <p:nvPr/>
          </p:nvSpPr>
          <p:spPr>
            <a:xfrm>
              <a:off x="4470319" y="2857595"/>
              <a:ext cx="124738" cy="318910"/>
            </a:xfrm>
            <a:custGeom>
              <a:avLst/>
              <a:gdLst/>
              <a:ahLst/>
              <a:cxnLst/>
              <a:rect l="l" t="t" r="r" b="b"/>
              <a:pathLst>
                <a:path w="3514" h="8984" extrusionOk="0">
                  <a:moveTo>
                    <a:pt x="3079" y="0"/>
                  </a:moveTo>
                  <a:cubicBezTo>
                    <a:pt x="1702" y="1884"/>
                    <a:pt x="652" y="3985"/>
                    <a:pt x="0" y="6230"/>
                  </a:cubicBezTo>
                  <a:cubicBezTo>
                    <a:pt x="254" y="6991"/>
                    <a:pt x="398" y="7788"/>
                    <a:pt x="435" y="8621"/>
                  </a:cubicBezTo>
                  <a:lnTo>
                    <a:pt x="435" y="8983"/>
                  </a:lnTo>
                  <a:cubicBezTo>
                    <a:pt x="797" y="5977"/>
                    <a:pt x="1847" y="3079"/>
                    <a:pt x="3514" y="507"/>
                  </a:cubicBezTo>
                  <a:lnTo>
                    <a:pt x="3260" y="254"/>
                  </a:lnTo>
                  <a:lnTo>
                    <a:pt x="3079" y="0"/>
                  </a:lnTo>
                  <a:close/>
                </a:path>
              </a:pathLst>
            </a:custGeom>
            <a:solidFill>
              <a:srgbClr val="27A2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51;p32"/>
            <p:cNvSpPr/>
            <p:nvPr/>
          </p:nvSpPr>
          <p:spPr>
            <a:xfrm>
              <a:off x="4064001" y="2670801"/>
              <a:ext cx="331760" cy="56938"/>
            </a:xfrm>
            <a:custGeom>
              <a:avLst/>
              <a:gdLst/>
              <a:ahLst/>
              <a:cxnLst/>
              <a:rect l="l" t="t" r="r" b="b"/>
              <a:pathLst>
                <a:path w="9346" h="1604" extrusionOk="0">
                  <a:moveTo>
                    <a:pt x="3129" y="0"/>
                  </a:moveTo>
                  <a:cubicBezTo>
                    <a:pt x="2919" y="0"/>
                    <a:pt x="2709" y="4"/>
                    <a:pt x="2499" y="10"/>
                  </a:cubicBezTo>
                  <a:cubicBezTo>
                    <a:pt x="1847" y="517"/>
                    <a:pt x="1123" y="916"/>
                    <a:pt x="362" y="1206"/>
                  </a:cubicBezTo>
                  <a:lnTo>
                    <a:pt x="0" y="1314"/>
                  </a:lnTo>
                  <a:cubicBezTo>
                    <a:pt x="1265" y="1067"/>
                    <a:pt x="2549" y="945"/>
                    <a:pt x="3834" y="945"/>
                  </a:cubicBezTo>
                  <a:cubicBezTo>
                    <a:pt x="5566" y="945"/>
                    <a:pt x="7298" y="1167"/>
                    <a:pt x="8983" y="1604"/>
                  </a:cubicBezTo>
                  <a:lnTo>
                    <a:pt x="9200" y="1278"/>
                  </a:lnTo>
                  <a:lnTo>
                    <a:pt x="9345" y="1024"/>
                  </a:lnTo>
                  <a:cubicBezTo>
                    <a:pt x="7336" y="333"/>
                    <a:pt x="5236" y="0"/>
                    <a:pt x="3129" y="0"/>
                  </a:cubicBezTo>
                  <a:close/>
                </a:path>
              </a:pathLst>
            </a:custGeom>
            <a:solidFill>
              <a:srgbClr val="2B80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52;p32"/>
            <p:cNvSpPr/>
            <p:nvPr/>
          </p:nvSpPr>
          <p:spPr>
            <a:xfrm>
              <a:off x="4370000" y="2172256"/>
              <a:ext cx="113202" cy="313762"/>
            </a:xfrm>
            <a:custGeom>
              <a:avLst/>
              <a:gdLst/>
              <a:ahLst/>
              <a:cxnLst/>
              <a:rect l="l" t="t" r="r" b="b"/>
              <a:pathLst>
                <a:path w="3189" h="8839" extrusionOk="0">
                  <a:moveTo>
                    <a:pt x="1" y="0"/>
                  </a:moveTo>
                  <a:lnTo>
                    <a:pt x="1" y="0"/>
                  </a:lnTo>
                  <a:cubicBezTo>
                    <a:pt x="1450" y="2681"/>
                    <a:pt x="2319" y="5615"/>
                    <a:pt x="2464" y="8657"/>
                  </a:cubicBezTo>
                  <a:lnTo>
                    <a:pt x="2826" y="8766"/>
                  </a:lnTo>
                  <a:lnTo>
                    <a:pt x="3152" y="8838"/>
                  </a:lnTo>
                  <a:cubicBezTo>
                    <a:pt x="3188" y="6484"/>
                    <a:pt x="2790" y="4166"/>
                    <a:pt x="2029" y="1956"/>
                  </a:cubicBezTo>
                  <a:cubicBezTo>
                    <a:pt x="1305" y="1522"/>
                    <a:pt x="725" y="942"/>
                    <a:pt x="218" y="290"/>
                  </a:cubicBezTo>
                  <a:cubicBezTo>
                    <a:pt x="146" y="218"/>
                    <a:pt x="73" y="109"/>
                    <a:pt x="1"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37" y="2571751"/>
            <a:ext cx="4373526" cy="2473040"/>
          </a:xfrm>
          <a:prstGeom prst="rect">
            <a:avLst/>
          </a:prstGeom>
          <a:ln w="38100">
            <a:solidFill>
              <a:srgbClr val="FFFF00"/>
            </a:solidFill>
          </a:ln>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590" y="2571751"/>
            <a:ext cx="4316525" cy="2473038"/>
          </a:xfrm>
          <a:prstGeom prst="rect">
            <a:avLst/>
          </a:prstGeom>
          <a:ln w="38100">
            <a:solidFill>
              <a:srgbClr val="FFFF00"/>
            </a:solidFill>
          </a:ln>
        </p:spPr>
      </p:pic>
      <p:sp>
        <p:nvSpPr>
          <p:cNvPr id="16" name="Rounded Rectangle 15"/>
          <p:cNvSpPr/>
          <p:nvPr/>
        </p:nvSpPr>
        <p:spPr>
          <a:xfrm>
            <a:off x="2459665" y="191384"/>
            <a:ext cx="4373526" cy="547133"/>
          </a:xfrm>
          <a:prstGeom prst="roundRect">
            <a:avLst/>
          </a:prstGeom>
          <a:solidFill>
            <a:schemeClr val="accent3">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 </a:t>
            </a: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DATA CLEANING &amp; </a:t>
            </a:r>
            <a:r>
              <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T</a:t>
            </a: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RANSFORMING</a:t>
            </a:r>
            <a:endPar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p:cNvSpPr txBox="1"/>
          <p:nvPr/>
        </p:nvSpPr>
        <p:spPr>
          <a:xfrm>
            <a:off x="191386" y="886047"/>
            <a:ext cx="4281377" cy="1538176"/>
          </a:xfrm>
          <a:prstGeom prst="rect">
            <a:avLst/>
          </a:prstGeom>
          <a:noFill/>
        </p:spPr>
        <p:txBody>
          <a:bodyPr wrap="square" rtlCol="0">
            <a:spAutoFit/>
          </a:bodyPr>
          <a:lstStyle/>
          <a:p>
            <a:endParaRPr lang="en-IN" dirty="0"/>
          </a:p>
        </p:txBody>
      </p:sp>
      <p:sp>
        <p:nvSpPr>
          <p:cNvPr id="18" name="TextBox 17"/>
          <p:cNvSpPr txBox="1"/>
          <p:nvPr/>
        </p:nvSpPr>
        <p:spPr>
          <a:xfrm>
            <a:off x="4827181" y="864117"/>
            <a:ext cx="4188934" cy="1567195"/>
          </a:xfrm>
          <a:prstGeom prst="rect">
            <a:avLst/>
          </a:prstGeom>
          <a:noFill/>
        </p:spPr>
        <p:txBody>
          <a:bodyPr wrap="square" rtlCol="0">
            <a:spAutoFit/>
          </a:bodyPr>
          <a:lstStyle/>
          <a:p>
            <a:endParaRPr lang="en-IN" dirty="0"/>
          </a:p>
        </p:txBody>
      </p:sp>
      <p:sp>
        <p:nvSpPr>
          <p:cNvPr id="2" name="Rounded Rectangle 1"/>
          <p:cNvSpPr/>
          <p:nvPr/>
        </p:nvSpPr>
        <p:spPr>
          <a:xfrm>
            <a:off x="99238" y="1190847"/>
            <a:ext cx="4373525" cy="1240465"/>
          </a:xfrm>
          <a:prstGeom prst="round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00" dirty="0">
                <a:solidFill>
                  <a:schemeClr val="tx1">
                    <a:lumMod val="10000"/>
                  </a:schemeClr>
                </a:solidFill>
                <a:latin typeface="Tahoma" panose="020B0604030504040204" pitchFamily="34" charset="0"/>
                <a:ea typeface="Tahoma" panose="020B0604030504040204" pitchFamily="34" charset="0"/>
                <a:cs typeface="Tahoma" panose="020B0604030504040204" pitchFamily="34" charset="0"/>
              </a:rPr>
              <a:t>Once the data is entered into SQL, we see that part of the data is distorted. Specifically, the date columns are not formatted correctly, and the data type is incorrect. The SQL query for this is provided </a:t>
            </a:r>
            <a:r>
              <a:rPr lang="en-US" sz="1300" dirty="0" smtClean="0">
                <a:solidFill>
                  <a:schemeClr val="tx1">
                    <a:lumMod val="10000"/>
                  </a:schemeClr>
                </a:solidFill>
                <a:latin typeface="Tahoma" panose="020B0604030504040204" pitchFamily="34" charset="0"/>
                <a:ea typeface="Tahoma" panose="020B0604030504040204" pitchFamily="34" charset="0"/>
                <a:cs typeface="Tahoma" panose="020B0604030504040204" pitchFamily="34" charset="0"/>
              </a:rPr>
              <a:t>below:-</a:t>
            </a:r>
            <a:endParaRPr lang="en-IN" sz="1300" dirty="0">
              <a:solidFill>
                <a:schemeClr val="tx1">
                  <a:lumMod val="1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Rounded Rectangle 8"/>
          <p:cNvSpPr/>
          <p:nvPr/>
        </p:nvSpPr>
        <p:spPr>
          <a:xfrm>
            <a:off x="4642884" y="1183756"/>
            <a:ext cx="4415760" cy="1240464"/>
          </a:xfrm>
          <a:prstGeom prst="round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00" dirty="0" smtClean="0">
                <a:solidFill>
                  <a:schemeClr val="tx1">
                    <a:lumMod val="10000"/>
                  </a:schemeClr>
                </a:solidFill>
              </a:rPr>
              <a:t>Second</a:t>
            </a:r>
            <a:r>
              <a:rPr lang="en-US" sz="1300" dirty="0">
                <a:solidFill>
                  <a:schemeClr val="tx1">
                    <a:lumMod val="10000"/>
                  </a:schemeClr>
                </a:solidFill>
              </a:rPr>
              <a:t>, it becomes clear that three columns are dealing with the data type issue. Unit pricing, total </a:t>
            </a:r>
            <a:r>
              <a:rPr lang="en-US" sz="1300" dirty="0" smtClean="0">
                <a:solidFill>
                  <a:schemeClr val="tx1">
                    <a:lumMod val="10000"/>
                  </a:schemeClr>
                </a:solidFill>
              </a:rPr>
              <a:t>revenue, </a:t>
            </a:r>
            <a:r>
              <a:rPr lang="en-US" sz="1300" dirty="0">
                <a:solidFill>
                  <a:schemeClr val="tx1">
                    <a:lumMod val="10000"/>
                  </a:schemeClr>
                </a:solidFill>
              </a:rPr>
              <a:t>and total unit cost are the three columns. Since the columns contain special characters, we must first figure out how to change the character before changing the data type. The following is the SQL code:-</a:t>
            </a:r>
            <a:endParaRPr lang="en-IN" sz="1300" dirty="0">
              <a:solidFill>
                <a:schemeClr val="tx1">
                  <a:lumMod val="10000"/>
                </a:schemeClr>
              </a:solidFill>
            </a:endParaRPr>
          </a:p>
        </p:txBody>
      </p:sp>
    </p:spTree>
    <p:extLst>
      <p:ext uri="{BB962C8B-B14F-4D97-AF65-F5344CB8AC3E}">
        <p14:creationId xmlns:p14="http://schemas.microsoft.com/office/powerpoint/2010/main" val="2540250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66507" y="155944"/>
            <a:ext cx="4876800" cy="723014"/>
          </a:xfrm>
          <a:prstGeom prst="ellipse">
            <a:avLst/>
          </a:prstGeom>
          <a:solidFill>
            <a:srgbClr val="FFFF00"/>
          </a:solidFill>
          <a:ln>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KEY PERFORMANCE INDICATOR’S</a:t>
            </a:r>
            <a:endPar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p:cNvSpPr/>
          <p:nvPr/>
        </p:nvSpPr>
        <p:spPr>
          <a:xfrm>
            <a:off x="0" y="978195"/>
            <a:ext cx="9144000" cy="4247317"/>
          </a:xfrm>
          <a:prstGeom prst="rect">
            <a:avLst/>
          </a:prstGeom>
        </p:spPr>
        <p:txBody>
          <a:bodyPr wrap="square">
            <a:spAutoFit/>
          </a:bodyPr>
          <a:lstStyle/>
          <a:p>
            <a:pPr marL="457200" indent="-457200" algn="just">
              <a:buClr>
                <a:srgbClr val="FFFF00"/>
              </a:buClr>
              <a:buFont typeface="+mj-lt"/>
              <a:buAutoNum type="arabicParenR"/>
            </a:pPr>
            <a:r>
              <a:rPr lang="en-IN" sz="1800" b="1" dirty="0" smtClean="0">
                <a:solidFill>
                  <a:srgbClr val="FFFF00"/>
                </a:solidFill>
                <a:latin typeface="Times New Roman" panose="02020603050405020304" pitchFamily="18" charset="0"/>
                <a:cs typeface="Times New Roman" panose="02020603050405020304" pitchFamily="18" charset="0"/>
              </a:rPr>
              <a:t>Total Cost</a:t>
            </a:r>
            <a:r>
              <a:rPr lang="en-IN" sz="1600" b="1" dirty="0" smtClean="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ahoma" panose="020B0604030504040204" pitchFamily="34" charset="0"/>
                <a:ea typeface="Tahoma" panose="020B0604030504040204" pitchFamily="34" charset="0"/>
                <a:cs typeface="Tahoma" panose="020B0604030504040204" pitchFamily="34" charset="0"/>
              </a:rPr>
              <a:t>It refers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to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complete expense incurred in the production and delivery of goods or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services.</a:t>
            </a:r>
            <a:endParaRPr lang="en-IN" sz="1600" b="1" dirty="0" smtClean="0">
              <a:solidFill>
                <a:schemeClr val="bg1"/>
              </a:solidFill>
              <a:latin typeface="Times New Roman" panose="02020603050405020304" pitchFamily="18" charset="0"/>
              <a:cs typeface="Times New Roman" panose="02020603050405020304" pitchFamily="18" charset="0"/>
            </a:endParaRPr>
          </a:p>
          <a:p>
            <a:pPr marL="457200" indent="-457200" algn="just">
              <a:buClr>
                <a:srgbClr val="FFFF00"/>
              </a:buClr>
              <a:buFont typeface="Arial"/>
              <a:buAutoNum type="arabicParenR"/>
            </a:pPr>
            <a:r>
              <a:rPr lang="en-IN" sz="1800" b="1" dirty="0">
                <a:solidFill>
                  <a:srgbClr val="FFFF00"/>
                </a:solidFill>
                <a:latin typeface="Times New Roman" panose="02020603050405020304" pitchFamily="18" charset="0"/>
                <a:cs typeface="Times New Roman" panose="02020603050405020304" pitchFamily="18" charset="0"/>
              </a:rPr>
              <a:t>Total Orders</a:t>
            </a:r>
            <a:r>
              <a:rPr lang="en-IN" sz="1800" b="1" dirty="0">
                <a:solidFill>
                  <a:schemeClr val="bg1"/>
                </a:solidFill>
                <a:latin typeface="Times New Roman" panose="02020603050405020304" pitchFamily="18" charset="0"/>
                <a:cs typeface="Times New Roman" panose="02020603050405020304" pitchFamily="18" charset="0"/>
              </a:rPr>
              <a:t>:</a:t>
            </a:r>
            <a:r>
              <a:rPr lang="en-IN" sz="1800" b="1" dirty="0">
                <a:solidFill>
                  <a:srgbClr val="92D050"/>
                </a:solidFill>
                <a:latin typeface="Times New Roman" panose="02020603050405020304" pitchFamily="18" charset="0"/>
                <a:cs typeface="Times New Roman" panose="02020603050405020304" pitchFamily="18" charset="0"/>
              </a:rPr>
              <a:t>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The total number of orders placed.</a:t>
            </a:r>
          </a:p>
          <a:p>
            <a:pPr marL="457200" indent="-457200" algn="just">
              <a:buClr>
                <a:srgbClr val="FFFF00"/>
              </a:buClr>
              <a:buFont typeface="Arial"/>
              <a:buAutoNum type="arabicParenR"/>
            </a:pPr>
            <a:r>
              <a:rPr lang="en-IN" sz="1800" b="1" dirty="0">
                <a:solidFill>
                  <a:srgbClr val="FFFF00"/>
                </a:solidFill>
                <a:latin typeface="Times New Roman" panose="02020603050405020304" pitchFamily="18" charset="0"/>
                <a:cs typeface="Times New Roman" panose="02020603050405020304" pitchFamily="18" charset="0"/>
              </a:rPr>
              <a:t>Average Order value</a:t>
            </a:r>
            <a:r>
              <a:rPr lang="en-IN" sz="1600" dirty="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The average amount spent per order, calculated by dividing the total revenue by the total number of orders</a:t>
            </a:r>
            <a:r>
              <a:rPr lang="en-IN" dirty="0" smtClean="0">
                <a:solidFill>
                  <a:schemeClr val="bg1"/>
                </a:solidFill>
                <a:latin typeface="Times New Roman" panose="02020603050405020304" pitchFamily="18" charset="0"/>
                <a:cs typeface="Times New Roman" panose="02020603050405020304" pitchFamily="18" charset="0"/>
              </a:rPr>
              <a:t>.</a:t>
            </a:r>
            <a:endParaRPr lang="en-IN" b="1" dirty="0" smtClean="0">
              <a:solidFill>
                <a:schemeClr val="bg1"/>
              </a:solidFill>
              <a:latin typeface="Times New Roman" panose="02020603050405020304" pitchFamily="18" charset="0"/>
              <a:cs typeface="Times New Roman" panose="02020603050405020304" pitchFamily="18" charset="0"/>
            </a:endParaRPr>
          </a:p>
          <a:p>
            <a:pPr marL="457200" indent="-457200" algn="just">
              <a:buClr>
                <a:srgbClr val="FFFF00"/>
              </a:buClr>
              <a:buAutoNum type="arabicParenR"/>
            </a:pPr>
            <a:r>
              <a:rPr lang="en-IN" sz="1800" b="1" dirty="0">
                <a:solidFill>
                  <a:srgbClr val="FFFF00"/>
                </a:solidFill>
                <a:latin typeface="Times New Roman" panose="02020603050405020304" pitchFamily="18" charset="0"/>
                <a:cs typeface="Times New Roman" panose="02020603050405020304" pitchFamily="18" charset="0"/>
              </a:rPr>
              <a:t>Total Revenue</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The sum of the total price of all product orders</a:t>
            </a:r>
            <a:r>
              <a:rPr lang="en-IN" sz="160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457200" indent="-457200" algn="just">
              <a:buClr>
                <a:srgbClr val="FFFF00"/>
              </a:buClr>
              <a:buFont typeface="Arial"/>
              <a:buAutoNum type="arabicParenR"/>
            </a:pPr>
            <a:r>
              <a:rPr lang="en-IN" sz="1800" b="1" dirty="0">
                <a:solidFill>
                  <a:srgbClr val="FFFF00"/>
                </a:solidFill>
                <a:latin typeface="Times New Roman" panose="02020603050405020304" pitchFamily="18" charset="0"/>
                <a:cs typeface="Times New Roman" panose="02020603050405020304" pitchFamily="18" charset="0"/>
              </a:rPr>
              <a:t>Total Profit</a:t>
            </a:r>
            <a:r>
              <a:rPr lang="en-IN"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By subtracting the total cost from the total revenue, the profit is computed</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IN"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lgn="just">
              <a:buClr>
                <a:srgbClr val="FFFF00"/>
              </a:buClr>
              <a:buAutoNum type="arabicParenR"/>
            </a:pPr>
            <a:r>
              <a:rPr lang="en-IN" sz="1800" b="1" dirty="0">
                <a:solidFill>
                  <a:srgbClr val="FFFF00"/>
                </a:solidFill>
                <a:latin typeface="Times New Roman" panose="02020603050405020304" pitchFamily="18" charset="0"/>
                <a:cs typeface="Times New Roman" panose="02020603050405020304" pitchFamily="18" charset="0"/>
              </a:rPr>
              <a:t>Current Year Sales</a:t>
            </a:r>
            <a:r>
              <a:rPr lang="en-IN" sz="1800"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To calculate current year sales, sum the revenue from all sales transactions made within the current year</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IN" sz="16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lgn="just">
              <a:buClr>
                <a:srgbClr val="FFFF00"/>
              </a:buClr>
              <a:buAutoNum type="arabicParenR"/>
            </a:pPr>
            <a:r>
              <a:rPr lang="en-IN" sz="1800" b="1" dirty="0">
                <a:solidFill>
                  <a:srgbClr val="FFFF00"/>
                </a:solidFill>
                <a:latin typeface="Times New Roman" panose="02020603050405020304" pitchFamily="18" charset="0"/>
                <a:ea typeface="Tahoma" panose="020B0604030504040204" pitchFamily="34" charset="0"/>
                <a:cs typeface="Times New Roman" panose="02020603050405020304" pitchFamily="18" charset="0"/>
              </a:rPr>
              <a:t>Previous Year Sales</a:t>
            </a:r>
            <a:r>
              <a:rPr lang="en-IN"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To calculate previous year sales, sum the total revenue from all sales transactions made during the entire previous fiscal year</a:t>
            </a:r>
            <a:r>
              <a:rPr lang="en-US" dirty="0">
                <a:solidFill>
                  <a:schemeClr val="bg1"/>
                </a:solidFill>
              </a:rPr>
              <a:t>.</a:t>
            </a:r>
            <a:endParaRPr lang="en-IN"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lgn="just">
              <a:buClr>
                <a:srgbClr val="FFFF00"/>
              </a:buClr>
              <a:buAutoNum type="arabicParenR"/>
            </a:pPr>
            <a:r>
              <a:rPr lang="en-IN" sz="1800" b="1" dirty="0">
                <a:solidFill>
                  <a:srgbClr val="FFFF00"/>
                </a:solidFill>
                <a:latin typeface="Times New Roman" panose="02020603050405020304" pitchFamily="18" charset="0"/>
                <a:cs typeface="Times New Roman" panose="02020603050405020304" pitchFamily="18" charset="0"/>
              </a:rPr>
              <a:t>YOY</a:t>
            </a:r>
            <a:r>
              <a:rPr lang="en-IN" sz="1800" b="1" dirty="0" smtClean="0">
                <a:solidFill>
                  <a:srgbClr val="FFFF00"/>
                </a:solidFill>
                <a:latin typeface="Times New Roman" panose="02020603050405020304" pitchFamily="18" charset="0"/>
                <a:cs typeface="Times New Roman" panose="02020603050405020304" pitchFamily="18" charset="0"/>
              </a:rPr>
              <a:t>%</a:t>
            </a:r>
            <a:r>
              <a:rPr lang="en-IN" sz="1800" dirty="0" smtClean="0">
                <a:solidFill>
                  <a:schemeClr val="bg1"/>
                </a:solidFill>
                <a:latin typeface="Times New Roman" panose="02020603050405020304" pitchFamily="18" charset="0"/>
                <a:cs typeface="Times New Roman" panose="02020603050405020304" pitchFamily="18" charset="0"/>
              </a:rPr>
              <a:t>: </a:t>
            </a:r>
            <a:r>
              <a:rPr lang="en-US" sz="1600" dirty="0" smtClean="0">
                <a:solidFill>
                  <a:schemeClr val="bg1"/>
                </a:solidFill>
                <a:latin typeface="Times New Roman" panose="02020603050405020304" pitchFamily="18" charset="0"/>
                <a:cs typeface="Times New Roman" panose="02020603050405020304" pitchFamily="18" charset="0"/>
              </a:rPr>
              <a:t>Year-over-Year percentage </a:t>
            </a:r>
            <a:r>
              <a:rPr lang="en-US" sz="1600" dirty="0">
                <a:solidFill>
                  <a:schemeClr val="bg1"/>
                </a:solidFill>
                <a:latin typeface="Times New Roman" panose="02020603050405020304" pitchFamily="18" charset="0"/>
                <a:cs typeface="Times New Roman" panose="02020603050405020304" pitchFamily="18" charset="0"/>
              </a:rPr>
              <a:t>change </a:t>
            </a:r>
            <a:r>
              <a:rPr lang="en-US" sz="1600" dirty="0" smtClean="0">
                <a:solidFill>
                  <a:schemeClr val="bg1"/>
                </a:solidFill>
                <a:latin typeface="Times New Roman" panose="02020603050405020304" pitchFamily="18" charset="0"/>
                <a:cs typeface="Times New Roman" panose="02020603050405020304" pitchFamily="18" charset="0"/>
              </a:rPr>
              <a:t>is calculated </a:t>
            </a:r>
            <a:r>
              <a:rPr lang="en-US" sz="1600" dirty="0">
                <a:solidFill>
                  <a:schemeClr val="bg1"/>
                </a:solidFill>
                <a:latin typeface="Times New Roman" panose="02020603050405020304" pitchFamily="18" charset="0"/>
                <a:cs typeface="Times New Roman" panose="02020603050405020304" pitchFamily="18" charset="0"/>
              </a:rPr>
              <a:t>as </a:t>
            </a:r>
            <a:r>
              <a:rPr lang="en-US" sz="1600" dirty="0" smtClean="0">
                <a:solidFill>
                  <a:schemeClr val="bg1"/>
                </a:solidFill>
                <a:latin typeface="Times New Roman" panose="02020603050405020304" pitchFamily="18" charset="0"/>
                <a:cs typeface="Times New Roman" panose="02020603050405020304" pitchFamily="18" charset="0"/>
              </a:rPr>
              <a:t>(Current</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smtClean="0">
                <a:solidFill>
                  <a:schemeClr val="bg1"/>
                </a:solidFill>
                <a:latin typeface="Times New Roman" panose="02020603050405020304" pitchFamily="18" charset="0"/>
                <a:cs typeface="Times New Roman" panose="02020603050405020304" pitchFamily="18" charset="0"/>
              </a:rPr>
              <a:t>Year’s Value −Previous</a:t>
            </a:r>
            <a:r>
              <a:rPr lang="en-US" sz="1600" dirty="0">
                <a:solidFill>
                  <a:schemeClr val="bg1"/>
                </a:solidFill>
                <a:latin typeface="Times New Roman" panose="02020603050405020304" pitchFamily="18" charset="0"/>
                <a:cs typeface="Times New Roman" panose="02020603050405020304" pitchFamily="18" charset="0"/>
              </a:rPr>
              <a:t> Year’s </a:t>
            </a:r>
            <a:r>
              <a:rPr lang="en-US" sz="1600" dirty="0" smtClean="0">
                <a:solidFill>
                  <a:schemeClr val="bg1"/>
                </a:solidFill>
                <a:latin typeface="Times New Roman" panose="02020603050405020304" pitchFamily="18" charset="0"/>
                <a:cs typeface="Times New Roman" panose="02020603050405020304" pitchFamily="18" charset="0"/>
              </a:rPr>
              <a:t>Value) /Previous</a:t>
            </a:r>
            <a:r>
              <a:rPr lang="en-US" sz="1600" dirty="0">
                <a:solidFill>
                  <a:schemeClr val="bg1"/>
                </a:solidFill>
                <a:latin typeface="Times New Roman" panose="02020603050405020304" pitchFamily="18" charset="0"/>
                <a:cs typeface="Times New Roman" panose="02020603050405020304" pitchFamily="18" charset="0"/>
              </a:rPr>
              <a:t> Year’s </a:t>
            </a:r>
            <a:r>
              <a:rPr lang="en-US" sz="1600" dirty="0" smtClean="0">
                <a:solidFill>
                  <a:schemeClr val="bg1"/>
                </a:solidFill>
                <a:latin typeface="Times New Roman" panose="02020603050405020304" pitchFamily="18" charset="0"/>
                <a:cs typeface="Times New Roman" panose="02020603050405020304" pitchFamily="18" charset="0"/>
              </a:rPr>
              <a:t>Value × 100% </a:t>
            </a:r>
          </a:p>
          <a:p>
            <a:pPr marL="457200" indent="-457200" algn="just">
              <a:buClr>
                <a:srgbClr val="FFFF00"/>
              </a:buClr>
              <a:buAutoNum type="arabicParenR"/>
            </a:pPr>
            <a:r>
              <a:rPr lang="en-IN" sz="1800" b="1" dirty="0" smtClean="0">
                <a:solidFill>
                  <a:srgbClr val="FFFF00"/>
                </a:solidFill>
                <a:latin typeface="Times New Roman" panose="02020603050405020304" pitchFamily="18" charset="0"/>
                <a:cs typeface="Times New Roman" panose="02020603050405020304" pitchFamily="18" charset="0"/>
              </a:rPr>
              <a:t>Total </a:t>
            </a:r>
            <a:r>
              <a:rPr lang="en-IN" sz="1800" b="1" dirty="0">
                <a:solidFill>
                  <a:srgbClr val="FFFF00"/>
                </a:solidFill>
                <a:latin typeface="Times New Roman" panose="02020603050405020304" pitchFamily="18" charset="0"/>
                <a:cs typeface="Times New Roman" panose="02020603050405020304" pitchFamily="18" charset="0"/>
              </a:rPr>
              <a:t>Products Sold</a:t>
            </a:r>
            <a:r>
              <a:rPr lang="en-IN" dirty="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The Sum Of the quantities of all products sold</a:t>
            </a:r>
            <a:r>
              <a:rPr lang="en-IN" sz="160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457200" indent="-457200" algn="just">
              <a:buClr>
                <a:srgbClr val="FFFF00"/>
              </a:buClr>
              <a:buFont typeface="Arial"/>
              <a:buAutoNum type="arabicParenR"/>
            </a:pPr>
            <a:r>
              <a:rPr lang="en-IN" sz="1800" b="1" dirty="0">
                <a:solidFill>
                  <a:srgbClr val="FFFF00"/>
                </a:solidFill>
                <a:latin typeface="Times New Roman" panose="02020603050405020304" pitchFamily="18" charset="0"/>
                <a:cs typeface="Times New Roman" panose="02020603050405020304" pitchFamily="18" charset="0"/>
              </a:rPr>
              <a:t>Average Product Per Order</a:t>
            </a:r>
            <a:r>
              <a:rPr lang="en-IN" dirty="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The average number of products sold per order, calculated by dividing the total number of products sold by the total number of orders</a:t>
            </a:r>
            <a:r>
              <a:rPr lang="en-IN" sz="160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545405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46" y="196037"/>
            <a:ext cx="5280834" cy="4751425"/>
          </a:xfrm>
          <a:prstGeom prst="rect">
            <a:avLst/>
          </a:prstGeom>
          <a:ln w="38100">
            <a:solidFill>
              <a:schemeClr val="tx1">
                <a:lumMod val="10000"/>
              </a:schemeClr>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507" y="161925"/>
            <a:ext cx="1094193" cy="443245"/>
          </a:xfrm>
          <a:prstGeom prst="rect">
            <a:avLst/>
          </a:prstGeom>
          <a:ln w="28575">
            <a:solidFill>
              <a:schemeClr val="tx1">
                <a:lumMod val="10000"/>
              </a:schemeClr>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1507" y="688582"/>
            <a:ext cx="1094192" cy="447737"/>
          </a:xfrm>
          <a:prstGeom prst="rect">
            <a:avLst/>
          </a:prstGeom>
          <a:ln w="28575">
            <a:solidFill>
              <a:schemeClr val="tx1">
                <a:lumMod val="10000"/>
              </a:schemeClr>
            </a:solidFill>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1507" y="1250237"/>
            <a:ext cx="1094192" cy="476316"/>
          </a:xfrm>
          <a:prstGeom prst="rect">
            <a:avLst/>
          </a:prstGeom>
          <a:ln w="38100">
            <a:solidFill>
              <a:schemeClr val="tx1">
                <a:lumMod val="10000"/>
              </a:schemeClr>
            </a:solidFill>
          </a:ln>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1507" y="1831570"/>
            <a:ext cx="1084470" cy="428685"/>
          </a:xfrm>
          <a:prstGeom prst="rect">
            <a:avLst/>
          </a:prstGeom>
          <a:ln w="28575">
            <a:solidFill>
              <a:schemeClr val="tx1">
                <a:lumMod val="10000"/>
              </a:schemeClr>
            </a:solidFill>
          </a:ln>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81507" y="2358663"/>
            <a:ext cx="1084470" cy="466790"/>
          </a:xfrm>
          <a:prstGeom prst="rect">
            <a:avLst/>
          </a:prstGeom>
          <a:ln w="28575">
            <a:solidFill>
              <a:schemeClr val="tx1">
                <a:lumMod val="10000"/>
              </a:schemeClr>
            </a:solidFill>
          </a:ln>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25340" y="3033823"/>
            <a:ext cx="2140637" cy="775708"/>
          </a:xfrm>
          <a:prstGeom prst="rect">
            <a:avLst/>
          </a:prstGeom>
          <a:ln w="28575">
            <a:solidFill>
              <a:schemeClr val="tx1">
                <a:lumMod val="10000"/>
              </a:schemeClr>
            </a:solidFill>
          </a:ln>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81508" y="3935522"/>
            <a:ext cx="1084470" cy="428685"/>
          </a:xfrm>
          <a:prstGeom prst="rect">
            <a:avLst/>
          </a:prstGeom>
          <a:ln w="28575">
            <a:solidFill>
              <a:schemeClr val="tx1">
                <a:lumMod val="10000"/>
              </a:schemeClr>
            </a:solidFill>
          </a:ln>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81507" y="4490198"/>
            <a:ext cx="1084470" cy="457264"/>
          </a:xfrm>
          <a:prstGeom prst="rect">
            <a:avLst/>
          </a:prstGeom>
          <a:ln w="28575">
            <a:solidFill>
              <a:schemeClr val="tx1">
                <a:lumMod val="10000"/>
              </a:schemeClr>
            </a:solidFill>
          </a:ln>
        </p:spPr>
      </p:pic>
      <p:sp>
        <p:nvSpPr>
          <p:cNvPr id="14" name="Pentagon 13"/>
          <p:cNvSpPr/>
          <p:nvPr/>
        </p:nvSpPr>
        <p:spPr>
          <a:xfrm>
            <a:off x="5684872" y="4097512"/>
            <a:ext cx="2197397" cy="731308"/>
          </a:xfrm>
          <a:prstGeom prst="homePlate">
            <a:avLst/>
          </a:prstGeom>
          <a:solidFill>
            <a:schemeClr val="accent3">
              <a:lumMod val="40000"/>
              <a:lumOff val="60000"/>
            </a:schemeClr>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Tahoma" panose="020B0604030504040204" pitchFamily="34" charset="0"/>
                <a:ea typeface="Tahoma" panose="020B0604030504040204" pitchFamily="34" charset="0"/>
                <a:cs typeface="Tahoma" panose="020B0604030504040204" pitchFamily="34" charset="0"/>
              </a:rPr>
              <a:t>OUTPUTS</a:t>
            </a:r>
            <a:endParaRPr lang="en-IN" sz="2000" b="1" dirty="0">
              <a:solidFill>
                <a:schemeClr val="tx1">
                  <a:lumMod val="1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5" name="Striped Right Arrow 14"/>
          <p:cNvSpPr/>
          <p:nvPr/>
        </p:nvSpPr>
        <p:spPr>
          <a:xfrm>
            <a:off x="5287925" y="3033823"/>
            <a:ext cx="1580707" cy="775708"/>
          </a:xfrm>
          <a:prstGeom prst="stripedRightArrow">
            <a:avLst/>
          </a:prstGeom>
          <a:solidFill>
            <a:schemeClr val="accent3">
              <a:lumMod val="40000"/>
              <a:lumOff val="60000"/>
            </a:schemeClr>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lumMod val="10000"/>
                  </a:schemeClr>
                </a:solidFill>
                <a:latin typeface="Tahoma" panose="020B0604030504040204" pitchFamily="34" charset="0"/>
                <a:ea typeface="Tahoma" panose="020B0604030504040204" pitchFamily="34" charset="0"/>
                <a:cs typeface="Tahoma" panose="020B0604030504040204" pitchFamily="34" charset="0"/>
              </a:rPr>
              <a:t>OUTPUT</a:t>
            </a:r>
            <a:endParaRPr lang="en-IN" b="1" dirty="0">
              <a:solidFill>
                <a:schemeClr val="tx1">
                  <a:lumMod val="1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6" name="Right Arrow Callout 15"/>
          <p:cNvSpPr/>
          <p:nvPr/>
        </p:nvSpPr>
        <p:spPr>
          <a:xfrm>
            <a:off x="5585637" y="410556"/>
            <a:ext cx="2296632" cy="1969632"/>
          </a:xfrm>
          <a:prstGeom prst="rightArrowCallout">
            <a:avLst/>
          </a:prstGeom>
          <a:solidFill>
            <a:schemeClr val="accent3">
              <a:lumMod val="40000"/>
              <a:lumOff val="60000"/>
            </a:schemeClr>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smtClean="0">
                <a:solidFill>
                  <a:schemeClr val="tx1">
                    <a:lumMod val="10000"/>
                  </a:schemeClr>
                </a:solidFill>
                <a:latin typeface="Tahoma" panose="020B0604030504040204" pitchFamily="34" charset="0"/>
                <a:ea typeface="Tahoma" panose="020B0604030504040204" pitchFamily="34" charset="0"/>
                <a:cs typeface="Tahoma" panose="020B0604030504040204" pitchFamily="34" charset="0"/>
              </a:rPr>
              <a:t>OUTPUTS</a:t>
            </a:r>
            <a:endParaRPr lang="en-IN" sz="1800" b="1" dirty="0">
              <a:solidFill>
                <a:schemeClr val="tx1">
                  <a:lumMod val="1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44893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71" y="3299272"/>
            <a:ext cx="4625525" cy="1149568"/>
          </a:xfrm>
          <a:prstGeom prst="rect">
            <a:avLst/>
          </a:prstGeom>
          <a:ln w="28575">
            <a:solidFill>
              <a:srgbClr val="00B0F0"/>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3383" y="3299272"/>
            <a:ext cx="2033407" cy="1154883"/>
          </a:xfrm>
          <a:prstGeom prst="rect">
            <a:avLst/>
          </a:prstGeom>
          <a:ln w="28575">
            <a:solidFill>
              <a:srgbClr val="00B0F0"/>
            </a:solidFill>
          </a:ln>
        </p:spPr>
      </p:pic>
      <p:sp>
        <p:nvSpPr>
          <p:cNvPr id="2" name="Right Arrow 1"/>
          <p:cNvSpPr/>
          <p:nvPr/>
        </p:nvSpPr>
        <p:spPr>
          <a:xfrm>
            <a:off x="4916263" y="3498372"/>
            <a:ext cx="1857153" cy="751367"/>
          </a:xfrm>
          <a:prstGeom prst="rightArrow">
            <a:avLst/>
          </a:prstGeom>
          <a:solidFill>
            <a:schemeClr val="accent3">
              <a:lumMod val="60000"/>
              <a:lumOff val="40000"/>
            </a:schemeClr>
          </a:solid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OUPUT</a:t>
            </a:r>
            <a:endPar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Rounded Rectangle 5"/>
          <p:cNvSpPr/>
          <p:nvPr/>
        </p:nvSpPr>
        <p:spPr>
          <a:xfrm>
            <a:off x="2107813" y="270573"/>
            <a:ext cx="5296967" cy="632185"/>
          </a:xfrm>
          <a:prstGeom prst="roundRect">
            <a:avLst/>
          </a:prstGeom>
          <a:solidFill>
            <a:schemeClr val="accent3">
              <a:lumMod val="60000"/>
              <a:lumOff val="40000"/>
            </a:schemeClr>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TOTAL ORDERS BY WAREHOUSE CODE</a:t>
            </a:r>
            <a:endParaRPr lang="en-IN" sz="24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p:cNvSpPr txBox="1"/>
          <p:nvPr/>
        </p:nvSpPr>
        <p:spPr>
          <a:xfrm>
            <a:off x="130771" y="1477290"/>
            <a:ext cx="8836019" cy="1446550"/>
          </a:xfrm>
          <a:prstGeom prst="rect">
            <a:avLst/>
          </a:prstGeom>
          <a:noFill/>
        </p:spPr>
        <p:txBody>
          <a:bodyPr wrap="square" rtlCol="0">
            <a:spAutoFit/>
          </a:bodyPr>
          <a:lstStyle/>
          <a:p>
            <a:pPr marL="285750" indent="-285750" algn="just">
              <a:buClr>
                <a:schemeClr val="accent3">
                  <a:lumMod val="60000"/>
                  <a:lumOff val="40000"/>
                </a:schemeClr>
              </a:buClr>
              <a:buFont typeface="Wingdings" panose="05000000000000000000" pitchFamily="2" charset="2"/>
              <a:buChar char="Ø"/>
            </a:pPr>
            <a:r>
              <a:rPr lang="en-IN" sz="1800" b="1" dirty="0" smtClean="0">
                <a:solidFill>
                  <a:schemeClr val="accent3">
                    <a:lumMod val="60000"/>
                    <a:lumOff val="40000"/>
                  </a:schemeClr>
                </a:solidFill>
                <a:latin typeface="Times New Roman" panose="02020603050405020304" pitchFamily="18" charset="0"/>
                <a:cs typeface="Times New Roman" panose="02020603050405020304" pitchFamily="18" charset="0"/>
              </a:rPr>
              <a:t>Total orders by Warehouse Code</a:t>
            </a:r>
            <a:r>
              <a:rPr lang="en-IN" dirty="0" smtClean="0"/>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Total orders by warehouse code refer to the aggregate number of orders processed and fulfilled by each specific warehouse within a distribution network. This metric is crucial for understanding the operational efficiency, capacity utilization, and performance of individual warehouses. By analyzing the total orders by warehouse code, businesses can identify which warehouses are handling the highest volumes, detect potential bottlenecks or inefficiencies, and make informed decisions about inventory distribution and resource allocation. </a:t>
            </a:r>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57149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51" y="3366481"/>
            <a:ext cx="4579089" cy="747543"/>
          </a:xfrm>
          <a:prstGeom prst="rect">
            <a:avLst/>
          </a:prstGeom>
          <a:ln w="28575">
            <a:solidFill>
              <a:srgbClr val="00B0F0"/>
            </a:solidFill>
          </a:ln>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4819" y="2853714"/>
            <a:ext cx="1512838" cy="1773079"/>
          </a:xfrm>
          <a:prstGeom prst="rect">
            <a:avLst/>
          </a:prstGeom>
          <a:ln w="28575">
            <a:solidFill>
              <a:srgbClr val="00B0F0"/>
            </a:solidFill>
          </a:ln>
        </p:spPr>
      </p:pic>
      <p:sp>
        <p:nvSpPr>
          <p:cNvPr id="4" name="Rounded Rectangle 3"/>
          <p:cNvSpPr/>
          <p:nvPr/>
        </p:nvSpPr>
        <p:spPr>
          <a:xfrm>
            <a:off x="2305350" y="249238"/>
            <a:ext cx="4533300" cy="643897"/>
          </a:xfrm>
          <a:prstGeom prst="round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MONTHLY AVERAGE REVENUE</a:t>
            </a:r>
            <a:endParaRPr lang="en-IN" sz="24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Notched Right Arrow 2"/>
          <p:cNvSpPr/>
          <p:nvPr/>
        </p:nvSpPr>
        <p:spPr>
          <a:xfrm>
            <a:off x="5123498" y="3366481"/>
            <a:ext cx="2113730" cy="751367"/>
          </a:xfrm>
          <a:prstGeom prst="notched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OUTPUT</a:t>
            </a:r>
            <a:endPar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52746" y="1560421"/>
            <a:ext cx="8824911" cy="1138773"/>
          </a:xfrm>
          <a:prstGeom prst="rect">
            <a:avLst/>
          </a:prstGeom>
          <a:noFill/>
        </p:spPr>
        <p:txBody>
          <a:bodyPr wrap="square" rtlCol="0">
            <a:spAutoFit/>
          </a:bodyPr>
          <a:lstStyle/>
          <a:p>
            <a:pPr marL="285750" indent="-285750" algn="just">
              <a:buClr>
                <a:schemeClr val="accent3">
                  <a:lumMod val="60000"/>
                  <a:lumOff val="40000"/>
                </a:schemeClr>
              </a:buClr>
              <a:buFont typeface="Wingdings" panose="05000000000000000000" pitchFamily="2" charset="2"/>
              <a:buChar char="Ø"/>
            </a:pPr>
            <a:r>
              <a:rPr lang="en-IN" sz="2000"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Average Total Revenue By Month</a:t>
            </a:r>
            <a:r>
              <a:rPr lang="en-IN" dirty="0" smtClean="0">
                <a:solidFill>
                  <a:schemeClr val="bg1"/>
                </a:solidFill>
              </a:rPr>
              <a:t>:-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Average Total Revenue by Month refers to the mean amount of money generated from sales over each month within a specified period, typically a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year. This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metric helps businesses understand their revenue patterns, identify trends, and make informed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decisions. </a:t>
            </a:r>
            <a:endParaRPr lang="en-IN"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26457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55" y="3361850"/>
            <a:ext cx="4749210" cy="909769"/>
          </a:xfrm>
          <a:prstGeom prst="rect">
            <a:avLst/>
          </a:prstGeom>
          <a:ln w="28575">
            <a:solidFill>
              <a:srgbClr val="00B0F0"/>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9757" y="3008136"/>
            <a:ext cx="1749645" cy="1801495"/>
          </a:xfrm>
          <a:prstGeom prst="rect">
            <a:avLst/>
          </a:prstGeom>
          <a:ln w="28575">
            <a:solidFill>
              <a:srgbClr val="00B0F0"/>
            </a:solidFill>
          </a:ln>
        </p:spPr>
      </p:pic>
      <p:sp>
        <p:nvSpPr>
          <p:cNvPr id="2" name="Pentagon 1"/>
          <p:cNvSpPr/>
          <p:nvPr/>
        </p:nvSpPr>
        <p:spPr>
          <a:xfrm>
            <a:off x="5117804" y="3448192"/>
            <a:ext cx="1942214" cy="737087"/>
          </a:xfrm>
          <a:prstGeom prst="homePlate">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OUTPUT</a:t>
            </a:r>
            <a:endParaRPr lang="en-IN" sz="18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p:cNvSpPr/>
          <p:nvPr/>
        </p:nvSpPr>
        <p:spPr>
          <a:xfrm>
            <a:off x="2824716" y="241004"/>
            <a:ext cx="3494568" cy="666307"/>
          </a:xfrm>
          <a:prstGeom prst="rect">
            <a:avLst/>
          </a:prstGeom>
          <a:solidFill>
            <a:srgbClr val="00B0F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latin typeface="Calibri" panose="020F0502020204030204" pitchFamily="34" charset="0"/>
                <a:ea typeface="Calibri" panose="020F0502020204030204" pitchFamily="34" charset="0"/>
                <a:cs typeface="Calibri" panose="020F0502020204030204" pitchFamily="34" charset="0"/>
              </a:rPr>
              <a:t>TOTAL PROFIT BY CITY</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p:cNvSpPr txBox="1"/>
          <p:nvPr/>
        </p:nvSpPr>
        <p:spPr>
          <a:xfrm>
            <a:off x="148856" y="1669920"/>
            <a:ext cx="8880546" cy="1138773"/>
          </a:xfrm>
          <a:prstGeom prst="rect">
            <a:avLst/>
          </a:prstGeom>
          <a:noFill/>
        </p:spPr>
        <p:txBody>
          <a:bodyPr wrap="square" rtlCol="0">
            <a:spAutoFit/>
          </a:bodyPr>
          <a:lstStyle/>
          <a:p>
            <a:pPr marL="285750" indent="-285750" algn="just">
              <a:buClr>
                <a:schemeClr val="accent3">
                  <a:lumMod val="60000"/>
                  <a:lumOff val="40000"/>
                </a:schemeClr>
              </a:buClr>
              <a:buFont typeface="Wingdings" panose="05000000000000000000" pitchFamily="2" charset="2"/>
              <a:buChar char="Ø"/>
            </a:pPr>
            <a:r>
              <a:rPr lang="en-IN" sz="2000"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Total Profit By City</a:t>
            </a:r>
            <a:r>
              <a:rPr lang="en-IN" dirty="0" smtClean="0">
                <a:solidFill>
                  <a:schemeClr val="bg1"/>
                </a:solidFill>
              </a:rPr>
              <a:t>:- </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Total Profit by City" refers to the aggregate profit generated from business operations within a specific city.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Analyzing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profit by city allows businesses to identify which locations are most profitable, enabling more informed strategic decisions regarding resource allocation, marketing efforts, and potential expansion or contraction. </a:t>
            </a:r>
            <a:endParaRPr lang="en-IN"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627545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10" y="3345712"/>
            <a:ext cx="4607442" cy="730102"/>
          </a:xfrm>
          <a:prstGeom prst="rect">
            <a:avLst/>
          </a:prstGeom>
          <a:ln w="28575">
            <a:solidFill>
              <a:schemeClr val="accent3">
                <a:lumMod val="60000"/>
                <a:lumOff val="40000"/>
              </a:schemeClr>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9516" y="3106208"/>
            <a:ext cx="2084532" cy="1458703"/>
          </a:xfrm>
          <a:prstGeom prst="rect">
            <a:avLst/>
          </a:prstGeom>
          <a:ln w="28575">
            <a:solidFill>
              <a:schemeClr val="accent3">
                <a:lumMod val="60000"/>
                <a:lumOff val="40000"/>
              </a:schemeClr>
            </a:solidFill>
          </a:ln>
        </p:spPr>
      </p:pic>
      <p:sp>
        <p:nvSpPr>
          <p:cNvPr id="2" name="Rounded Rectangle 1"/>
          <p:cNvSpPr/>
          <p:nvPr/>
        </p:nvSpPr>
        <p:spPr>
          <a:xfrm>
            <a:off x="1835888" y="155943"/>
            <a:ext cx="5472224" cy="637953"/>
          </a:xfrm>
          <a:prstGeom prst="roundRect">
            <a:avLst/>
          </a:prstGeom>
          <a:solidFill>
            <a:schemeClr val="accent3">
              <a:lumMod val="60000"/>
              <a:lumOff val="40000"/>
            </a:schemeClr>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TOTAL PRODUCTS SOLD BY CHANNEL &amp; CURRENCY CODE</a:t>
            </a:r>
            <a:endParaRPr lang="en-IN" sz="2000" b="1"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ight Arrow 2"/>
          <p:cNvSpPr/>
          <p:nvPr/>
        </p:nvSpPr>
        <p:spPr>
          <a:xfrm>
            <a:off x="4965405" y="3289005"/>
            <a:ext cx="1793358" cy="786809"/>
          </a:xfrm>
          <a:prstGeom prst="rightArrow">
            <a:avLst/>
          </a:prstGeom>
          <a:solidFill>
            <a:schemeClr val="accent3">
              <a:lumMod val="60000"/>
              <a:lumOff val="40000"/>
            </a:schemeClr>
          </a:solidFill>
          <a:ln>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OUTPUT</a:t>
            </a:r>
            <a:endParaRPr lang="en-IN" sz="2000" b="1"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120227" y="1585812"/>
            <a:ext cx="8903546" cy="1200329"/>
          </a:xfrm>
          <a:prstGeom prst="rect">
            <a:avLst/>
          </a:prstGeom>
          <a:noFill/>
        </p:spPr>
        <p:txBody>
          <a:bodyPr wrap="square" rtlCol="0">
            <a:spAutoFit/>
          </a:bodyPr>
          <a:lstStyle/>
          <a:p>
            <a:pPr marL="285750" indent="-285750" algn="just">
              <a:buClr>
                <a:schemeClr val="accent3">
                  <a:lumMod val="60000"/>
                  <a:lumOff val="40000"/>
                </a:schemeClr>
              </a:buClr>
              <a:buFont typeface="Wingdings" panose="05000000000000000000" pitchFamily="2" charset="2"/>
              <a:buChar char="Ø"/>
            </a:pPr>
            <a:r>
              <a:rPr lang="en-US" sz="1600"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The Amount of Products Sold by Currency Code &amp; Channel</a:t>
            </a:r>
            <a:r>
              <a:rPr lang="en-US" dirty="0" smtClean="0"/>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"Total Products Sold by Channel &amp; Currency Code" is a detailed metric that provides insights into the quantity of products sold through different sales channels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and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specifies the currency used in the transactions. This breakdown helps businesses understand their sales performance across various channels, identify which channels are the most effective, and analyze revenue in the context of different currencies. </a:t>
            </a:r>
            <a:endParaRPr lang="en-IN"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4351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67" y="3232298"/>
            <a:ext cx="4494028" cy="1027814"/>
          </a:xfrm>
          <a:prstGeom prst="rect">
            <a:avLst/>
          </a:prstGeom>
          <a:ln w="28575">
            <a:solidFill>
              <a:schemeClr val="tx1">
                <a:lumMod val="10000"/>
              </a:schemeClr>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8251" y="2887546"/>
            <a:ext cx="1971978" cy="1646434"/>
          </a:xfrm>
          <a:prstGeom prst="rect">
            <a:avLst/>
          </a:prstGeom>
          <a:ln w="28575">
            <a:solidFill>
              <a:schemeClr val="tx1">
                <a:lumMod val="10000"/>
              </a:schemeClr>
            </a:solidFill>
          </a:ln>
        </p:spPr>
      </p:pic>
      <p:sp>
        <p:nvSpPr>
          <p:cNvPr id="2" name="Horizontal Scroll 1"/>
          <p:cNvSpPr/>
          <p:nvPr/>
        </p:nvSpPr>
        <p:spPr>
          <a:xfrm>
            <a:off x="2977116" y="134679"/>
            <a:ext cx="3246475" cy="857693"/>
          </a:xfrm>
          <a:prstGeom prst="horizontalScroll">
            <a:avLst/>
          </a:prstGeom>
          <a:solidFill>
            <a:schemeClr val="bg1">
              <a:lumMod val="85000"/>
            </a:schemeClr>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PERCENTAGE </a:t>
            </a: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REVENUE CALCULATION</a:t>
            </a:r>
            <a:endPar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ight Arrow Callout 2"/>
          <p:cNvSpPr/>
          <p:nvPr/>
        </p:nvSpPr>
        <p:spPr>
          <a:xfrm>
            <a:off x="4813004" y="3196856"/>
            <a:ext cx="2041451" cy="1027814"/>
          </a:xfrm>
          <a:prstGeom prst="rightArrowCallout">
            <a:avLst/>
          </a:prstGeom>
          <a:solidFill>
            <a:schemeClr val="bg1">
              <a:lumMod val="85000"/>
            </a:schemeClr>
          </a:solidFill>
          <a:ln>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OUTPUT</a:t>
            </a:r>
            <a:endPar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141767" y="1440996"/>
            <a:ext cx="8748462" cy="1446550"/>
          </a:xfrm>
          <a:prstGeom prst="rect">
            <a:avLst/>
          </a:prstGeom>
          <a:noFill/>
        </p:spPr>
        <p:txBody>
          <a:bodyPr wrap="square" rtlCol="0">
            <a:spAutoFit/>
          </a:bodyPr>
          <a:lstStyle/>
          <a:p>
            <a:pPr marL="285750" indent="-285750" algn="just">
              <a:buClr>
                <a:schemeClr val="bg1"/>
              </a:buClr>
              <a:buFont typeface="Wingdings" panose="05000000000000000000" pitchFamily="2" charset="2"/>
              <a:buChar char="Ø"/>
            </a:pPr>
            <a:r>
              <a:rPr lang="en-IN" sz="1800" b="1" dirty="0" smtClean="0">
                <a:solidFill>
                  <a:schemeClr val="bg1">
                    <a:lumMod val="85000"/>
                  </a:schemeClr>
                </a:solidFill>
                <a:latin typeface="Calibri" panose="020F0502020204030204" pitchFamily="34" charset="0"/>
                <a:ea typeface="Calibri" panose="020F0502020204030204" pitchFamily="34" charset="0"/>
                <a:cs typeface="Calibri" panose="020F0502020204030204" pitchFamily="34" charset="0"/>
              </a:rPr>
              <a:t>% Total Revenue By City</a:t>
            </a:r>
            <a:r>
              <a:rPr lang="en-IN" dirty="0" smtClean="0">
                <a:solidFill>
                  <a:schemeClr val="bg1"/>
                </a:solidFill>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percentage of total revenue by city represents the proportion of overall revenue that each city contributes to a business's total income. It provides valuable insights into geographic revenue distribution, highlighting which cities are major revenue drivers versus those contributing less to the overall income. This information helps businesses focus resources on high-performing markets, tailor marketing strategies to local preferences, and optimize operational efficiencies based on regional performance trends.</a:t>
            </a:r>
            <a:endParaRPr lang="en-IN"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78294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3" y="3583146"/>
            <a:ext cx="4380613" cy="873198"/>
          </a:xfrm>
          <a:prstGeom prst="rect">
            <a:avLst/>
          </a:prstGeom>
          <a:ln w="28575">
            <a:solidFill>
              <a:schemeClr val="accent1">
                <a:lumMod val="60000"/>
                <a:lumOff val="40000"/>
              </a:schemeClr>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0019" y="3145577"/>
            <a:ext cx="1977263" cy="1748337"/>
          </a:xfrm>
          <a:prstGeom prst="rect">
            <a:avLst/>
          </a:prstGeom>
          <a:ln w="38100">
            <a:solidFill>
              <a:schemeClr val="accent1">
                <a:lumMod val="60000"/>
                <a:lumOff val="40000"/>
              </a:schemeClr>
            </a:solidFill>
          </a:ln>
        </p:spPr>
      </p:pic>
      <p:sp>
        <p:nvSpPr>
          <p:cNvPr id="5" name="Rounded Rectangle 4"/>
          <p:cNvSpPr/>
          <p:nvPr/>
        </p:nvSpPr>
        <p:spPr>
          <a:xfrm>
            <a:off x="2310810" y="233917"/>
            <a:ext cx="4235302" cy="623776"/>
          </a:xfrm>
          <a:prstGeom prst="roundRect">
            <a:avLst/>
          </a:prstGeom>
          <a:solidFill>
            <a:schemeClr val="accent1">
              <a:lumMod val="60000"/>
              <a:lumOff val="40000"/>
            </a:schemeClr>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AVERAGE COST &amp; REVENUE BY PRODUCT NAME</a:t>
            </a:r>
            <a:endPar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Notched Right Arrow 5"/>
          <p:cNvSpPr/>
          <p:nvPr/>
        </p:nvSpPr>
        <p:spPr>
          <a:xfrm>
            <a:off x="4738577" y="3583146"/>
            <a:ext cx="2083981" cy="873198"/>
          </a:xfrm>
          <a:prstGeom prst="notchedRightArrow">
            <a:avLst/>
          </a:prstGeom>
          <a:solidFill>
            <a:schemeClr val="accent1">
              <a:lumMod val="60000"/>
              <a:lumOff val="40000"/>
            </a:schemeClr>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OUTPUT</a:t>
            </a:r>
            <a:endPar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p:cNvSpPr txBox="1"/>
          <p:nvPr/>
        </p:nvSpPr>
        <p:spPr>
          <a:xfrm>
            <a:off x="113611" y="1316116"/>
            <a:ext cx="8916778" cy="1661993"/>
          </a:xfrm>
          <a:prstGeom prst="rect">
            <a:avLst/>
          </a:prstGeom>
          <a:noFill/>
        </p:spPr>
        <p:txBody>
          <a:bodyPr wrap="square" rtlCol="0">
            <a:spAutoFit/>
          </a:bodyPr>
          <a:lstStyle/>
          <a:p>
            <a:pPr marL="285750" indent="-285750" algn="just">
              <a:buClr>
                <a:schemeClr val="accent3"/>
              </a:buClr>
              <a:buFont typeface="Wingdings" panose="05000000000000000000" pitchFamily="2" charset="2"/>
              <a:buChar char="Ø"/>
            </a:pPr>
            <a:r>
              <a:rPr lang="en-US" sz="1800" b="1" dirty="0" err="1" smtClean="0">
                <a:solidFill>
                  <a:schemeClr val="accent3"/>
                </a:solidFill>
                <a:latin typeface="Calibri" panose="020F0502020204030204" pitchFamily="34" charset="0"/>
                <a:ea typeface="Calibri" panose="020F0502020204030204" pitchFamily="34" charset="0"/>
                <a:cs typeface="Calibri" panose="020F0502020204030204" pitchFamily="34" charset="0"/>
              </a:rPr>
              <a:t>Avg</a:t>
            </a:r>
            <a:r>
              <a:rPr lang="en-US" sz="1800" b="1" dirty="0" smtClean="0">
                <a:solidFill>
                  <a:schemeClr val="accent3"/>
                </a:solidFill>
                <a:latin typeface="Calibri" panose="020F0502020204030204" pitchFamily="34" charset="0"/>
                <a:ea typeface="Calibri" panose="020F0502020204030204" pitchFamily="34" charset="0"/>
                <a:cs typeface="Calibri" panose="020F0502020204030204" pitchFamily="34" charset="0"/>
              </a:rPr>
              <a:t> Cost &amp; </a:t>
            </a:r>
            <a:r>
              <a:rPr lang="en-US" sz="1800" b="1" dirty="0" err="1" smtClean="0">
                <a:solidFill>
                  <a:schemeClr val="accent3"/>
                </a:solidFill>
                <a:latin typeface="Calibri" panose="020F0502020204030204" pitchFamily="34" charset="0"/>
                <a:ea typeface="Calibri" panose="020F0502020204030204" pitchFamily="34" charset="0"/>
                <a:cs typeface="Calibri" panose="020F0502020204030204" pitchFamily="34" charset="0"/>
              </a:rPr>
              <a:t>Avg</a:t>
            </a:r>
            <a:r>
              <a:rPr lang="en-US" sz="1800" b="1" dirty="0" smtClean="0">
                <a:solidFill>
                  <a:schemeClr val="accent3"/>
                </a:solidFill>
                <a:latin typeface="Calibri" panose="020F0502020204030204" pitchFamily="34" charset="0"/>
                <a:ea typeface="Calibri" panose="020F0502020204030204" pitchFamily="34" charset="0"/>
                <a:cs typeface="Calibri" panose="020F0502020204030204" pitchFamily="34" charset="0"/>
              </a:rPr>
              <a:t> Revenue by Product Name</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Analyzing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average cost and revenue by product name involves calculating the average financial metrics associated with each specific product or service offered by a business.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Average Cost helps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businesses understand the per-unit cost efficiency of each product line, aiding in pricing strategies and profitability assessments. On the other hand, average revenue per product name reflects the average income generated from selling each unit of a specific product. By analyzing these averages, businesses can pinpoint strengths and weaknesses across their product portfolio, guiding strategic decisions aimed at enhancing profitability and market competitiveness.</a:t>
            </a:r>
            <a:endParaRPr lang="en-IN"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32571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79" y="2571750"/>
            <a:ext cx="4323907" cy="1066940"/>
          </a:xfrm>
          <a:prstGeom prst="rect">
            <a:avLst/>
          </a:prstGeom>
          <a:ln w="28575">
            <a:solidFill>
              <a:srgbClr val="00B0F0"/>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696" y="3803625"/>
            <a:ext cx="1853871" cy="1267002"/>
          </a:xfrm>
          <a:prstGeom prst="rect">
            <a:avLst/>
          </a:prstGeom>
          <a:ln w="28575">
            <a:solidFill>
              <a:srgbClr val="00B0F0"/>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503" y="2571751"/>
            <a:ext cx="4281376" cy="1085850"/>
          </a:xfrm>
          <a:prstGeom prst="rect">
            <a:avLst/>
          </a:prstGeom>
          <a:ln w="28575">
            <a:solidFill>
              <a:srgbClr val="00B0F0"/>
            </a:solidFill>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8033" y="3803625"/>
            <a:ext cx="1790316" cy="1267002"/>
          </a:xfrm>
          <a:prstGeom prst="rect">
            <a:avLst/>
          </a:prstGeom>
          <a:ln w="28575">
            <a:solidFill>
              <a:srgbClr val="00B0F0"/>
            </a:solidFill>
          </a:ln>
        </p:spPr>
      </p:pic>
      <p:sp>
        <p:nvSpPr>
          <p:cNvPr id="2" name="Left-Right Arrow 1"/>
          <p:cNvSpPr/>
          <p:nvPr/>
        </p:nvSpPr>
        <p:spPr>
          <a:xfrm>
            <a:off x="3411219" y="4004735"/>
            <a:ext cx="2353340" cy="864781"/>
          </a:xfrm>
          <a:prstGeom prst="lef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smtClean="0">
                <a:solidFill>
                  <a:schemeClr val="tx1">
                    <a:lumMod val="10000"/>
                  </a:schemeClr>
                </a:solidFill>
              </a:rPr>
              <a:t>OUTPUTS</a:t>
            </a:r>
            <a:endParaRPr lang="en-IN" sz="1800" b="1" dirty="0">
              <a:solidFill>
                <a:schemeClr val="tx1">
                  <a:lumMod val="10000"/>
                </a:schemeClr>
              </a:solidFill>
            </a:endParaRPr>
          </a:p>
        </p:txBody>
      </p:sp>
      <p:sp>
        <p:nvSpPr>
          <p:cNvPr id="9" name="Rounded Rectangle 8"/>
          <p:cNvSpPr/>
          <p:nvPr/>
        </p:nvSpPr>
        <p:spPr>
          <a:xfrm>
            <a:off x="1854980" y="266512"/>
            <a:ext cx="5434039" cy="605358"/>
          </a:xfrm>
          <a:prstGeom prst="round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BEST/WORST PRODUCTS BY TOTAL REVENUE</a:t>
            </a:r>
            <a:endPar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p:cNvSpPr/>
          <p:nvPr/>
        </p:nvSpPr>
        <p:spPr>
          <a:xfrm>
            <a:off x="152400" y="1395521"/>
            <a:ext cx="8839200" cy="1077218"/>
          </a:xfrm>
          <a:prstGeom prst="rect">
            <a:avLst/>
          </a:prstGeom>
        </p:spPr>
        <p:txBody>
          <a:bodyPr wrap="square">
            <a:spAutoFit/>
          </a:bodyPr>
          <a:lstStyle/>
          <a:p>
            <a:pPr marL="342900" indent="-342900" algn="just">
              <a:buClr>
                <a:schemeClr val="accent3">
                  <a:lumMod val="20000"/>
                  <a:lumOff val="80000"/>
                </a:schemeClr>
              </a:buClr>
              <a:buFont typeface="Wingdings" panose="05000000000000000000" pitchFamily="2" charset="2"/>
              <a:buChar char="Ø"/>
            </a:pPr>
            <a:r>
              <a:rPr lang="en-IN" sz="1800" b="1" dirty="0">
                <a:solidFill>
                  <a:schemeClr val="accent3">
                    <a:lumMod val="20000"/>
                    <a:lumOff val="80000"/>
                  </a:schemeClr>
                </a:solidFill>
                <a:latin typeface="Calibri" panose="020F0502020204030204" pitchFamily="34" charset="0"/>
                <a:ea typeface="Calibri" panose="020F0502020204030204" pitchFamily="34" charset="0"/>
                <a:cs typeface="Calibri" panose="020F0502020204030204" pitchFamily="34" charset="0"/>
              </a:rPr>
              <a:t>Top 5 </a:t>
            </a:r>
            <a:r>
              <a:rPr lang="en-IN" sz="1800" b="1" dirty="0" smtClean="0">
                <a:solidFill>
                  <a:schemeClr val="accent3">
                    <a:lumMod val="20000"/>
                    <a:lumOff val="80000"/>
                  </a:schemeClr>
                </a:solidFill>
                <a:latin typeface="Calibri" panose="020F0502020204030204" pitchFamily="34" charset="0"/>
                <a:ea typeface="Calibri" panose="020F0502020204030204" pitchFamily="34" charset="0"/>
                <a:cs typeface="Calibri" panose="020F0502020204030204" pitchFamily="34" charset="0"/>
              </a:rPr>
              <a:t>Products by </a:t>
            </a:r>
            <a:r>
              <a:rPr lang="en-IN" sz="1800" b="1" dirty="0">
                <a:solidFill>
                  <a:schemeClr val="accent3">
                    <a:lumMod val="20000"/>
                    <a:lumOff val="80000"/>
                  </a:schemeClr>
                </a:solidFill>
                <a:latin typeface="Calibri" panose="020F0502020204030204" pitchFamily="34" charset="0"/>
                <a:ea typeface="Calibri" panose="020F0502020204030204" pitchFamily="34" charset="0"/>
                <a:cs typeface="Calibri" panose="020F0502020204030204" pitchFamily="34" charset="0"/>
              </a:rPr>
              <a:t>Revenue</a:t>
            </a:r>
            <a:r>
              <a:rPr lang="en-IN" dirty="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This SQL code shows the Top 5 best products based on Total Revenue. This numbers will help us identify the most popular products options</a:t>
            </a:r>
            <a:r>
              <a:rPr lang="en-IN" dirty="0">
                <a:solidFill>
                  <a:schemeClr val="bg1"/>
                </a:solidFill>
                <a:latin typeface="Times New Roman" panose="02020603050405020304" pitchFamily="18" charset="0"/>
                <a:cs typeface="Times New Roman" panose="02020603050405020304" pitchFamily="18" charset="0"/>
              </a:rPr>
              <a:t>.</a:t>
            </a:r>
          </a:p>
          <a:p>
            <a:pPr marL="342900" indent="-342900" algn="just">
              <a:buClr>
                <a:schemeClr val="accent3">
                  <a:lumMod val="20000"/>
                  <a:lumOff val="80000"/>
                </a:schemeClr>
              </a:buClr>
              <a:buFont typeface="Wingdings" panose="05000000000000000000" pitchFamily="2" charset="2"/>
              <a:buChar char="Ø"/>
            </a:pPr>
            <a:r>
              <a:rPr lang="en-IN" sz="1800" b="1" dirty="0">
                <a:solidFill>
                  <a:schemeClr val="accent3">
                    <a:lumMod val="20000"/>
                    <a:lumOff val="80000"/>
                  </a:schemeClr>
                </a:solidFill>
                <a:latin typeface="Calibri" panose="020F0502020204030204" pitchFamily="34" charset="0"/>
                <a:ea typeface="Calibri" panose="020F0502020204030204" pitchFamily="34" charset="0"/>
                <a:cs typeface="Calibri" panose="020F0502020204030204" pitchFamily="34" charset="0"/>
              </a:rPr>
              <a:t>Bottom 5 </a:t>
            </a:r>
            <a:r>
              <a:rPr lang="en-IN" sz="1800" b="1" dirty="0" smtClean="0">
                <a:solidFill>
                  <a:schemeClr val="accent3">
                    <a:lumMod val="20000"/>
                    <a:lumOff val="80000"/>
                  </a:schemeClr>
                </a:solidFill>
                <a:latin typeface="Calibri" panose="020F0502020204030204" pitchFamily="34" charset="0"/>
                <a:ea typeface="Calibri" panose="020F0502020204030204" pitchFamily="34" charset="0"/>
                <a:cs typeface="Calibri" panose="020F0502020204030204" pitchFamily="34" charset="0"/>
              </a:rPr>
              <a:t>Products by </a:t>
            </a:r>
            <a:r>
              <a:rPr lang="en-IN" sz="1800" b="1" dirty="0">
                <a:solidFill>
                  <a:schemeClr val="accent3">
                    <a:lumMod val="20000"/>
                    <a:lumOff val="80000"/>
                  </a:schemeClr>
                </a:solidFill>
                <a:latin typeface="Calibri" panose="020F0502020204030204" pitchFamily="34" charset="0"/>
                <a:ea typeface="Calibri" panose="020F0502020204030204" pitchFamily="34" charset="0"/>
                <a:cs typeface="Calibri" panose="020F0502020204030204" pitchFamily="34" charset="0"/>
              </a:rPr>
              <a:t>Revenue</a:t>
            </a:r>
            <a:r>
              <a:rPr lang="en-IN" dirty="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This SQL code shows the </a:t>
            </a:r>
            <a:r>
              <a:rPr lang="en-IN" dirty="0" smtClean="0">
                <a:solidFill>
                  <a:schemeClr val="bg1"/>
                </a:solidFill>
                <a:latin typeface="Tahoma" panose="020B0604030504040204" pitchFamily="34" charset="0"/>
                <a:ea typeface="Tahoma" panose="020B0604030504040204" pitchFamily="34" charset="0"/>
                <a:cs typeface="Tahoma" panose="020B0604030504040204" pitchFamily="34" charset="0"/>
              </a:rPr>
              <a:t>Bottom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5 </a:t>
            </a:r>
            <a:r>
              <a:rPr lang="en-IN" dirty="0" smtClean="0">
                <a:solidFill>
                  <a:schemeClr val="bg1"/>
                </a:solidFill>
                <a:latin typeface="Tahoma" panose="020B0604030504040204" pitchFamily="34" charset="0"/>
                <a:ea typeface="Tahoma" panose="020B0604030504040204" pitchFamily="34" charset="0"/>
                <a:cs typeface="Tahoma" panose="020B0604030504040204" pitchFamily="34" charset="0"/>
              </a:rPr>
              <a:t>products based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on </a:t>
            </a:r>
            <a:r>
              <a:rPr lang="en-IN" dirty="0" smtClean="0">
                <a:solidFill>
                  <a:schemeClr val="bg1"/>
                </a:solidFill>
                <a:latin typeface="Tahoma" panose="020B0604030504040204" pitchFamily="34" charset="0"/>
                <a:ea typeface="Tahoma" panose="020B0604030504040204" pitchFamily="34" charset="0"/>
                <a:cs typeface="Tahoma" panose="020B0604030504040204" pitchFamily="34" charset="0"/>
              </a:rPr>
              <a:t>Total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Revenue. This numbers will help us to identify the not so popular </a:t>
            </a:r>
            <a:r>
              <a:rPr lang="en-IN" dirty="0" smtClean="0">
                <a:solidFill>
                  <a:schemeClr val="bg1"/>
                </a:solidFill>
                <a:latin typeface="Tahoma" panose="020B0604030504040204" pitchFamily="34" charset="0"/>
                <a:ea typeface="Tahoma" panose="020B0604030504040204" pitchFamily="34" charset="0"/>
                <a:cs typeface="Tahoma" panose="020B0604030504040204" pitchFamily="34" charset="0"/>
              </a:rPr>
              <a:t>products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options</a:t>
            </a:r>
            <a:r>
              <a:rPr lang="en-IN"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44876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4" name="자유형 6"/>
          <p:cNvSpPr/>
          <p:nvPr/>
        </p:nvSpPr>
        <p:spPr>
          <a:xfrm flipH="1">
            <a:off x="2492355" y="221580"/>
            <a:ext cx="3799367" cy="635234"/>
          </a:xfrm>
          <a:custGeom>
            <a:avLst/>
            <a:gdLst>
              <a:gd name="connsiteX0" fmla="*/ 2945482 w 2945482"/>
              <a:gd name="connsiteY0" fmla="*/ 0 h 530802"/>
              <a:gd name="connsiteX1" fmla="*/ 1822831 w 2945482"/>
              <a:gd name="connsiteY1" fmla="*/ 0 h 530802"/>
              <a:gd name="connsiteX2" fmla="*/ 1122651 w 2945482"/>
              <a:gd name="connsiteY2" fmla="*/ 0 h 530802"/>
              <a:gd name="connsiteX3" fmla="*/ 0 w 2945482"/>
              <a:gd name="connsiteY3" fmla="*/ 0 h 530802"/>
              <a:gd name="connsiteX4" fmla="*/ 265401 w 2945482"/>
              <a:gd name="connsiteY4" fmla="*/ 265401 h 530802"/>
              <a:gd name="connsiteX5" fmla="*/ 0 w 2945482"/>
              <a:gd name="connsiteY5" fmla="*/ 530802 h 530802"/>
              <a:gd name="connsiteX6" fmla="*/ 1122651 w 2945482"/>
              <a:gd name="connsiteY6" fmla="*/ 530802 h 530802"/>
              <a:gd name="connsiteX7" fmla="*/ 1822831 w 2945482"/>
              <a:gd name="connsiteY7" fmla="*/ 530802 h 530802"/>
              <a:gd name="connsiteX8" fmla="*/ 2945482 w 2945482"/>
              <a:gd name="connsiteY8" fmla="*/ 530802 h 530802"/>
              <a:gd name="connsiteX9" fmla="*/ 2680081 w 2945482"/>
              <a:gd name="connsiteY9" fmla="*/ 265401 h 53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5482" h="530802">
                <a:moveTo>
                  <a:pt x="2945482" y="0"/>
                </a:moveTo>
                <a:lnTo>
                  <a:pt x="1822831" y="0"/>
                </a:lnTo>
                <a:lnTo>
                  <a:pt x="1122651" y="0"/>
                </a:lnTo>
                <a:lnTo>
                  <a:pt x="0" y="0"/>
                </a:lnTo>
                <a:lnTo>
                  <a:pt x="265401" y="265401"/>
                </a:lnTo>
                <a:lnTo>
                  <a:pt x="0" y="530802"/>
                </a:lnTo>
                <a:lnTo>
                  <a:pt x="1122651" y="530802"/>
                </a:lnTo>
                <a:lnTo>
                  <a:pt x="1822831" y="530802"/>
                </a:lnTo>
                <a:lnTo>
                  <a:pt x="2945482" y="530802"/>
                </a:lnTo>
                <a:lnTo>
                  <a:pt x="2680081" y="265401"/>
                </a:lnTo>
                <a:close/>
              </a:path>
            </a:pathLst>
          </a:custGeom>
          <a:solidFill>
            <a:schemeClr val="accent3">
              <a:lumMod val="60000"/>
              <a:lumOff val="40000"/>
            </a:schemeClr>
          </a:solidFill>
          <a:ln w="38100">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IN" altLang="ko-KR" sz="3600" b="1" dirty="0" smtClean="0">
                <a:solidFill>
                  <a:schemeClr val="tx1">
                    <a:lumMod val="25000"/>
                  </a:schemeClr>
                </a:solidFill>
                <a:latin typeface="Calibri" panose="020F0502020204030204" pitchFamily="34" charset="0"/>
                <a:ea typeface="Calibri" panose="020F0502020204030204" pitchFamily="34" charset="0"/>
                <a:cs typeface="Calibri" panose="020F0502020204030204" pitchFamily="34" charset="0"/>
              </a:rPr>
              <a:t>CONTENT</a:t>
            </a:r>
            <a:endParaRPr lang="ko-KR" altLang="en-US" sz="3600" b="1" dirty="0">
              <a:solidFill>
                <a:schemeClr val="tx1">
                  <a:lumMod val="25000"/>
                </a:schemeClr>
              </a:solidFill>
              <a:latin typeface="Calibri" panose="020F0502020204030204" pitchFamily="34" charset="0"/>
              <a:cs typeface="Calibri" panose="020F0502020204030204" pitchFamily="34" charset="0"/>
            </a:endParaRPr>
          </a:p>
        </p:txBody>
      </p:sp>
      <p:grpSp>
        <p:nvGrpSpPr>
          <p:cNvPr id="5" name="Google Shape;1160;p41"/>
          <p:cNvGrpSpPr/>
          <p:nvPr/>
        </p:nvGrpSpPr>
        <p:grpSpPr>
          <a:xfrm>
            <a:off x="494315" y="1449860"/>
            <a:ext cx="1135544" cy="3933132"/>
            <a:chOff x="4571288" y="1200205"/>
            <a:chExt cx="1447924" cy="3449831"/>
          </a:xfrm>
        </p:grpSpPr>
        <p:sp>
          <p:nvSpPr>
            <p:cNvPr id="6" name="Google Shape;1161;p41"/>
            <p:cNvSpPr/>
            <p:nvPr/>
          </p:nvSpPr>
          <p:spPr>
            <a:xfrm flipH="1">
              <a:off x="5744139" y="1888269"/>
              <a:ext cx="275072" cy="256357"/>
            </a:xfrm>
            <a:custGeom>
              <a:avLst/>
              <a:gdLst/>
              <a:ahLst/>
              <a:cxnLst/>
              <a:rect l="l" t="t" r="r" b="b"/>
              <a:pathLst>
                <a:path w="10009" h="9328" extrusionOk="0">
                  <a:moveTo>
                    <a:pt x="640" y="1"/>
                  </a:moveTo>
                  <a:cubicBezTo>
                    <a:pt x="580" y="1"/>
                    <a:pt x="533" y="7"/>
                    <a:pt x="501" y="21"/>
                  </a:cubicBezTo>
                  <a:cubicBezTo>
                    <a:pt x="1" y="221"/>
                    <a:pt x="68" y="4524"/>
                    <a:pt x="501" y="4624"/>
                  </a:cubicBezTo>
                  <a:cubicBezTo>
                    <a:pt x="902" y="4758"/>
                    <a:pt x="4337" y="5792"/>
                    <a:pt x="4337" y="5792"/>
                  </a:cubicBezTo>
                  <a:lnTo>
                    <a:pt x="8707" y="9328"/>
                  </a:lnTo>
                  <a:lnTo>
                    <a:pt x="10008" y="6759"/>
                  </a:lnTo>
                  <a:lnTo>
                    <a:pt x="5905" y="3924"/>
                  </a:lnTo>
                  <a:cubicBezTo>
                    <a:pt x="5905" y="3924"/>
                    <a:pt x="5305" y="1655"/>
                    <a:pt x="5004" y="1422"/>
                  </a:cubicBezTo>
                  <a:cubicBezTo>
                    <a:pt x="4756" y="1204"/>
                    <a:pt x="1463" y="1"/>
                    <a:pt x="640"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162;p41"/>
            <p:cNvGrpSpPr/>
            <p:nvPr/>
          </p:nvGrpSpPr>
          <p:grpSpPr>
            <a:xfrm flipH="1">
              <a:off x="4571288" y="1200205"/>
              <a:ext cx="1313616" cy="3449831"/>
              <a:chOff x="11373725" y="1509038"/>
              <a:chExt cx="1230900" cy="3232600"/>
            </a:xfrm>
          </p:grpSpPr>
          <p:sp>
            <p:nvSpPr>
              <p:cNvPr id="8" name="Google Shape;1163;p41"/>
              <p:cNvSpPr/>
              <p:nvPr/>
            </p:nvSpPr>
            <p:spPr>
              <a:xfrm>
                <a:off x="11478800" y="4476413"/>
                <a:ext cx="285225" cy="2550"/>
              </a:xfrm>
              <a:custGeom>
                <a:avLst/>
                <a:gdLst/>
                <a:ahLst/>
                <a:cxnLst/>
                <a:rect l="l" t="t" r="r" b="b"/>
                <a:pathLst>
                  <a:path w="11409" h="102" extrusionOk="0">
                    <a:moveTo>
                      <a:pt x="1" y="1"/>
                    </a:moveTo>
                    <a:lnTo>
                      <a:pt x="1" y="101"/>
                    </a:lnTo>
                    <a:lnTo>
                      <a:pt x="11409" y="101"/>
                    </a:lnTo>
                    <a:lnTo>
                      <a:pt x="1140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64;p41"/>
              <p:cNvSpPr/>
              <p:nvPr/>
            </p:nvSpPr>
            <p:spPr>
              <a:xfrm>
                <a:off x="12185975" y="3800113"/>
                <a:ext cx="41725" cy="588775"/>
              </a:xfrm>
              <a:custGeom>
                <a:avLst/>
                <a:gdLst/>
                <a:ahLst/>
                <a:cxnLst/>
                <a:rect l="l" t="t" r="r" b="b"/>
                <a:pathLst>
                  <a:path w="1669" h="23551" extrusionOk="0">
                    <a:moveTo>
                      <a:pt x="1" y="0"/>
                    </a:moveTo>
                    <a:lnTo>
                      <a:pt x="1" y="23550"/>
                    </a:lnTo>
                    <a:lnTo>
                      <a:pt x="1668" y="23550"/>
                    </a:lnTo>
                    <a:lnTo>
                      <a:pt x="1668"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65;p41"/>
              <p:cNvSpPr/>
              <p:nvPr/>
            </p:nvSpPr>
            <p:spPr>
              <a:xfrm>
                <a:off x="11595550" y="4379688"/>
                <a:ext cx="120950" cy="218525"/>
              </a:xfrm>
              <a:custGeom>
                <a:avLst/>
                <a:gdLst/>
                <a:ahLst/>
                <a:cxnLst/>
                <a:rect l="l" t="t" r="r" b="b"/>
                <a:pathLst>
                  <a:path w="4838" h="8741" extrusionOk="0">
                    <a:moveTo>
                      <a:pt x="1669" y="1"/>
                    </a:moveTo>
                    <a:lnTo>
                      <a:pt x="1" y="7639"/>
                    </a:lnTo>
                    <a:lnTo>
                      <a:pt x="3136" y="8740"/>
                    </a:lnTo>
                    <a:lnTo>
                      <a:pt x="4838" y="1101"/>
                    </a:lnTo>
                    <a:lnTo>
                      <a:pt x="1669"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66;p41"/>
              <p:cNvSpPr/>
              <p:nvPr/>
            </p:nvSpPr>
            <p:spPr>
              <a:xfrm>
                <a:off x="12226850" y="4462238"/>
                <a:ext cx="105100" cy="194350"/>
              </a:xfrm>
              <a:custGeom>
                <a:avLst/>
                <a:gdLst/>
                <a:ahLst/>
                <a:cxnLst/>
                <a:rect l="l" t="t" r="r" b="b"/>
                <a:pathLst>
                  <a:path w="4204" h="7774" extrusionOk="0">
                    <a:moveTo>
                      <a:pt x="0" y="1"/>
                    </a:moveTo>
                    <a:lnTo>
                      <a:pt x="834" y="7773"/>
                    </a:lnTo>
                    <a:lnTo>
                      <a:pt x="4203" y="7773"/>
                    </a:lnTo>
                    <a:lnTo>
                      <a:pt x="33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67;p41"/>
              <p:cNvSpPr/>
              <p:nvPr/>
            </p:nvSpPr>
            <p:spPr>
              <a:xfrm>
                <a:off x="12080075" y="4646538"/>
                <a:ext cx="282725" cy="95100"/>
              </a:xfrm>
              <a:custGeom>
                <a:avLst/>
                <a:gdLst/>
                <a:ahLst/>
                <a:cxnLst/>
                <a:rect l="l" t="t" r="r" b="b"/>
                <a:pathLst>
                  <a:path w="11309" h="3804" extrusionOk="0">
                    <a:moveTo>
                      <a:pt x="6472" y="1"/>
                    </a:moveTo>
                    <a:cubicBezTo>
                      <a:pt x="6238" y="1"/>
                      <a:pt x="6071" y="68"/>
                      <a:pt x="5904" y="201"/>
                    </a:cubicBezTo>
                    <a:cubicBezTo>
                      <a:pt x="5071" y="935"/>
                      <a:pt x="3136" y="1735"/>
                      <a:pt x="567" y="2303"/>
                    </a:cubicBezTo>
                    <a:cubicBezTo>
                      <a:pt x="0" y="2403"/>
                      <a:pt x="167" y="3804"/>
                      <a:pt x="1568" y="3804"/>
                    </a:cubicBezTo>
                    <a:cubicBezTo>
                      <a:pt x="2969" y="3804"/>
                      <a:pt x="5804" y="3704"/>
                      <a:pt x="6805" y="3704"/>
                    </a:cubicBezTo>
                    <a:cubicBezTo>
                      <a:pt x="8473" y="3704"/>
                      <a:pt x="9440" y="3770"/>
                      <a:pt x="10741" y="3804"/>
                    </a:cubicBezTo>
                    <a:cubicBezTo>
                      <a:pt x="11041" y="3804"/>
                      <a:pt x="11308" y="3503"/>
                      <a:pt x="11242" y="3203"/>
                    </a:cubicBezTo>
                    <a:lnTo>
                      <a:pt x="10574" y="234"/>
                    </a:lnTo>
                    <a:cubicBezTo>
                      <a:pt x="10541" y="101"/>
                      <a:pt x="10408" y="1"/>
                      <a:pt x="102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68;p41"/>
              <p:cNvSpPr/>
              <p:nvPr/>
            </p:nvSpPr>
            <p:spPr>
              <a:xfrm>
                <a:off x="11394950" y="4559813"/>
                <a:ext cx="293200" cy="126600"/>
              </a:xfrm>
              <a:custGeom>
                <a:avLst/>
                <a:gdLst/>
                <a:ahLst/>
                <a:cxnLst/>
                <a:rect l="l" t="t" r="r" b="b"/>
                <a:pathLst>
                  <a:path w="11728" h="5064" extrusionOk="0">
                    <a:moveTo>
                      <a:pt x="900" y="0"/>
                    </a:moveTo>
                    <a:cubicBezTo>
                      <a:pt x="344" y="0"/>
                      <a:pt x="1" y="1374"/>
                      <a:pt x="1287" y="1835"/>
                    </a:cubicBezTo>
                    <a:cubicBezTo>
                      <a:pt x="3421" y="2569"/>
                      <a:pt x="4289" y="2703"/>
                      <a:pt x="6123" y="3336"/>
                    </a:cubicBezTo>
                    <a:cubicBezTo>
                      <a:pt x="7691" y="3870"/>
                      <a:pt x="9459" y="4571"/>
                      <a:pt x="10693" y="5038"/>
                    </a:cubicBezTo>
                    <a:cubicBezTo>
                      <a:pt x="10746" y="5055"/>
                      <a:pt x="10800" y="5063"/>
                      <a:pt x="10852" y="5063"/>
                    </a:cubicBezTo>
                    <a:cubicBezTo>
                      <a:pt x="11101" y="5063"/>
                      <a:pt x="11333" y="4879"/>
                      <a:pt x="11360" y="4604"/>
                    </a:cubicBezTo>
                    <a:lnTo>
                      <a:pt x="11694" y="1602"/>
                    </a:lnTo>
                    <a:cubicBezTo>
                      <a:pt x="11727" y="1468"/>
                      <a:pt x="11627" y="1335"/>
                      <a:pt x="11494" y="1268"/>
                    </a:cubicBezTo>
                    <a:lnTo>
                      <a:pt x="8058" y="101"/>
                    </a:lnTo>
                    <a:cubicBezTo>
                      <a:pt x="7911" y="46"/>
                      <a:pt x="7754" y="21"/>
                      <a:pt x="7593" y="21"/>
                    </a:cubicBezTo>
                    <a:cubicBezTo>
                      <a:pt x="7461" y="21"/>
                      <a:pt x="7326" y="37"/>
                      <a:pt x="7191" y="67"/>
                    </a:cubicBezTo>
                    <a:cubicBezTo>
                      <a:pt x="6280" y="280"/>
                      <a:pt x="5566" y="355"/>
                      <a:pt x="4904" y="355"/>
                    </a:cubicBezTo>
                    <a:cubicBezTo>
                      <a:pt x="3698" y="355"/>
                      <a:pt x="2663" y="108"/>
                      <a:pt x="920" y="1"/>
                    </a:cubicBezTo>
                    <a:cubicBezTo>
                      <a:pt x="913" y="0"/>
                      <a:pt x="906" y="0"/>
                      <a:pt x="9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69;p41"/>
              <p:cNvSpPr/>
              <p:nvPr/>
            </p:nvSpPr>
            <p:spPr>
              <a:xfrm>
                <a:off x="11373725" y="2050513"/>
                <a:ext cx="718050" cy="418200"/>
              </a:xfrm>
              <a:custGeom>
                <a:avLst/>
                <a:gdLst/>
                <a:ahLst/>
                <a:cxnLst/>
                <a:rect l="l" t="t" r="r" b="b"/>
                <a:pathLst>
                  <a:path w="28722" h="16728" extrusionOk="0">
                    <a:moveTo>
                      <a:pt x="24485" y="1"/>
                    </a:moveTo>
                    <a:cubicBezTo>
                      <a:pt x="23651" y="868"/>
                      <a:pt x="22717" y="1769"/>
                      <a:pt x="21816" y="2636"/>
                    </a:cubicBezTo>
                    <a:cubicBezTo>
                      <a:pt x="20882" y="3537"/>
                      <a:pt x="19982" y="4371"/>
                      <a:pt x="19048" y="5238"/>
                    </a:cubicBezTo>
                    <a:cubicBezTo>
                      <a:pt x="18114" y="6072"/>
                      <a:pt x="17180" y="6906"/>
                      <a:pt x="16212" y="7673"/>
                    </a:cubicBezTo>
                    <a:cubicBezTo>
                      <a:pt x="15245" y="8474"/>
                      <a:pt x="14278" y="9207"/>
                      <a:pt x="13310" y="9875"/>
                    </a:cubicBezTo>
                    <a:cubicBezTo>
                      <a:pt x="12843" y="10208"/>
                      <a:pt x="12343" y="10508"/>
                      <a:pt x="11876" y="10775"/>
                    </a:cubicBezTo>
                    <a:cubicBezTo>
                      <a:pt x="11642" y="10909"/>
                      <a:pt x="11409" y="11042"/>
                      <a:pt x="11175" y="11142"/>
                    </a:cubicBezTo>
                    <a:lnTo>
                      <a:pt x="10842" y="11309"/>
                    </a:lnTo>
                    <a:lnTo>
                      <a:pt x="10542" y="11442"/>
                    </a:lnTo>
                    <a:cubicBezTo>
                      <a:pt x="9975" y="11655"/>
                      <a:pt x="9391" y="11767"/>
                      <a:pt x="8791" y="11767"/>
                    </a:cubicBezTo>
                    <a:cubicBezTo>
                      <a:pt x="8543" y="11767"/>
                      <a:pt x="8293" y="11748"/>
                      <a:pt x="8040" y="11709"/>
                    </a:cubicBezTo>
                    <a:cubicBezTo>
                      <a:pt x="7006" y="11542"/>
                      <a:pt x="6038" y="11209"/>
                      <a:pt x="5138" y="10675"/>
                    </a:cubicBezTo>
                    <a:cubicBezTo>
                      <a:pt x="4637" y="10408"/>
                      <a:pt x="4137" y="10108"/>
                      <a:pt x="3670" y="9775"/>
                    </a:cubicBezTo>
                    <a:cubicBezTo>
                      <a:pt x="3437" y="9608"/>
                      <a:pt x="3203" y="9408"/>
                      <a:pt x="2970" y="9241"/>
                    </a:cubicBezTo>
                    <a:lnTo>
                      <a:pt x="2302" y="8707"/>
                    </a:lnTo>
                    <a:lnTo>
                      <a:pt x="1" y="10475"/>
                    </a:lnTo>
                    <a:cubicBezTo>
                      <a:pt x="234" y="10842"/>
                      <a:pt x="401" y="11109"/>
                      <a:pt x="601" y="11409"/>
                    </a:cubicBezTo>
                    <a:cubicBezTo>
                      <a:pt x="835" y="11709"/>
                      <a:pt x="1035" y="12009"/>
                      <a:pt x="1268" y="12276"/>
                    </a:cubicBezTo>
                    <a:cubicBezTo>
                      <a:pt x="1735" y="12843"/>
                      <a:pt x="2269" y="13377"/>
                      <a:pt x="2803" y="13877"/>
                    </a:cubicBezTo>
                    <a:cubicBezTo>
                      <a:pt x="3970" y="14945"/>
                      <a:pt x="5371" y="15745"/>
                      <a:pt x="6872" y="16246"/>
                    </a:cubicBezTo>
                    <a:cubicBezTo>
                      <a:pt x="7817" y="16567"/>
                      <a:pt x="8805" y="16728"/>
                      <a:pt x="9800" y="16728"/>
                    </a:cubicBezTo>
                    <a:cubicBezTo>
                      <a:pt x="10560" y="16728"/>
                      <a:pt x="11324" y="16634"/>
                      <a:pt x="12076" y="16446"/>
                    </a:cubicBezTo>
                    <a:cubicBezTo>
                      <a:pt x="12276" y="16379"/>
                      <a:pt x="12510" y="16313"/>
                      <a:pt x="12710" y="16246"/>
                    </a:cubicBezTo>
                    <a:lnTo>
                      <a:pt x="13277" y="16046"/>
                    </a:lnTo>
                    <a:cubicBezTo>
                      <a:pt x="13644" y="15879"/>
                      <a:pt x="14011" y="15745"/>
                      <a:pt x="14344" y="15579"/>
                    </a:cubicBezTo>
                    <a:cubicBezTo>
                      <a:pt x="14978" y="15245"/>
                      <a:pt x="15645" y="14912"/>
                      <a:pt x="16279" y="14511"/>
                    </a:cubicBezTo>
                    <a:cubicBezTo>
                      <a:pt x="18614" y="13077"/>
                      <a:pt x="20816" y="11442"/>
                      <a:pt x="22884" y="9608"/>
                    </a:cubicBezTo>
                    <a:cubicBezTo>
                      <a:pt x="23918" y="8740"/>
                      <a:pt x="24885" y="7840"/>
                      <a:pt x="25886" y="6906"/>
                    </a:cubicBezTo>
                    <a:cubicBezTo>
                      <a:pt x="26853" y="5972"/>
                      <a:pt x="27787" y="5038"/>
                      <a:pt x="28721" y="4037"/>
                    </a:cubicBezTo>
                    <a:lnTo>
                      <a:pt x="2448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70;p41"/>
              <p:cNvSpPr/>
              <p:nvPr/>
            </p:nvSpPr>
            <p:spPr>
              <a:xfrm>
                <a:off x="11615575" y="4380513"/>
                <a:ext cx="100925" cy="125125"/>
              </a:xfrm>
              <a:custGeom>
                <a:avLst/>
                <a:gdLst/>
                <a:ahLst/>
                <a:cxnLst/>
                <a:rect l="l" t="t" r="r" b="b"/>
                <a:pathLst>
                  <a:path w="4037" h="5005" extrusionOk="0">
                    <a:moveTo>
                      <a:pt x="868" y="1"/>
                    </a:moveTo>
                    <a:lnTo>
                      <a:pt x="0" y="3904"/>
                    </a:lnTo>
                    <a:lnTo>
                      <a:pt x="3169" y="5004"/>
                    </a:lnTo>
                    <a:lnTo>
                      <a:pt x="4037" y="1068"/>
                    </a:lnTo>
                    <a:lnTo>
                      <a:pt x="8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71;p41"/>
              <p:cNvSpPr/>
              <p:nvPr/>
            </p:nvSpPr>
            <p:spPr>
              <a:xfrm>
                <a:off x="12226850" y="4462238"/>
                <a:ext cx="94250" cy="100100"/>
              </a:xfrm>
              <a:custGeom>
                <a:avLst/>
                <a:gdLst/>
                <a:ahLst/>
                <a:cxnLst/>
                <a:rect l="l" t="t" r="r" b="b"/>
                <a:pathLst>
                  <a:path w="3770" h="4004" extrusionOk="0">
                    <a:moveTo>
                      <a:pt x="0" y="1"/>
                    </a:moveTo>
                    <a:lnTo>
                      <a:pt x="434" y="4004"/>
                    </a:lnTo>
                    <a:lnTo>
                      <a:pt x="3769" y="4004"/>
                    </a:lnTo>
                    <a:lnTo>
                      <a:pt x="33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72;p41"/>
              <p:cNvSpPr/>
              <p:nvPr/>
            </p:nvSpPr>
            <p:spPr>
              <a:xfrm>
                <a:off x="11851575" y="2009663"/>
                <a:ext cx="599625" cy="798100"/>
              </a:xfrm>
              <a:custGeom>
                <a:avLst/>
                <a:gdLst/>
                <a:ahLst/>
                <a:cxnLst/>
                <a:rect l="l" t="t" r="r" b="b"/>
                <a:pathLst>
                  <a:path w="23985" h="31924" extrusionOk="0">
                    <a:moveTo>
                      <a:pt x="10108" y="0"/>
                    </a:moveTo>
                    <a:cubicBezTo>
                      <a:pt x="9541" y="0"/>
                      <a:pt x="9007" y="0"/>
                      <a:pt x="8540" y="34"/>
                    </a:cubicBezTo>
                    <a:lnTo>
                      <a:pt x="8473" y="34"/>
                    </a:lnTo>
                    <a:cubicBezTo>
                      <a:pt x="6772" y="134"/>
                      <a:pt x="5304" y="1201"/>
                      <a:pt x="4704" y="2802"/>
                    </a:cubicBezTo>
                    <a:cubicBezTo>
                      <a:pt x="3236" y="6805"/>
                      <a:pt x="0" y="15812"/>
                      <a:pt x="834" y="29221"/>
                    </a:cubicBezTo>
                    <a:cubicBezTo>
                      <a:pt x="6205" y="29922"/>
                      <a:pt x="17346" y="31556"/>
                      <a:pt x="19948" y="31923"/>
                    </a:cubicBezTo>
                    <a:cubicBezTo>
                      <a:pt x="20415" y="29421"/>
                      <a:pt x="20048" y="17113"/>
                      <a:pt x="23450" y="5538"/>
                    </a:cubicBezTo>
                    <a:cubicBezTo>
                      <a:pt x="23984" y="3836"/>
                      <a:pt x="22983" y="2068"/>
                      <a:pt x="21282" y="1635"/>
                    </a:cubicBezTo>
                    <a:lnTo>
                      <a:pt x="21249" y="1635"/>
                    </a:lnTo>
                    <a:cubicBezTo>
                      <a:pt x="20815" y="1535"/>
                      <a:pt x="20448" y="1435"/>
                      <a:pt x="19981" y="1335"/>
                    </a:cubicBezTo>
                    <a:cubicBezTo>
                      <a:pt x="19514" y="1201"/>
                      <a:pt x="19047" y="1101"/>
                      <a:pt x="18580" y="1034"/>
                    </a:cubicBezTo>
                    <a:cubicBezTo>
                      <a:pt x="16079" y="534"/>
                      <a:pt x="13577" y="200"/>
                      <a:pt x="110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73;p41"/>
              <p:cNvSpPr/>
              <p:nvPr/>
            </p:nvSpPr>
            <p:spPr>
              <a:xfrm>
                <a:off x="12210150" y="2243163"/>
                <a:ext cx="101775" cy="31700"/>
              </a:xfrm>
              <a:custGeom>
                <a:avLst/>
                <a:gdLst/>
                <a:ahLst/>
                <a:cxnLst/>
                <a:rect l="l" t="t" r="r" b="b"/>
                <a:pathLst>
                  <a:path w="4071" h="1268" extrusionOk="0">
                    <a:moveTo>
                      <a:pt x="34" y="0"/>
                    </a:moveTo>
                    <a:lnTo>
                      <a:pt x="1" y="601"/>
                    </a:lnTo>
                    <a:lnTo>
                      <a:pt x="3937" y="1268"/>
                    </a:lnTo>
                    <a:lnTo>
                      <a:pt x="4071" y="768"/>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74;p41"/>
              <p:cNvSpPr/>
              <p:nvPr/>
            </p:nvSpPr>
            <p:spPr>
              <a:xfrm>
                <a:off x="12078400" y="2010488"/>
                <a:ext cx="237700" cy="311075"/>
              </a:xfrm>
              <a:custGeom>
                <a:avLst/>
                <a:gdLst/>
                <a:ahLst/>
                <a:cxnLst/>
                <a:rect l="l" t="t" r="r" b="b"/>
                <a:pathLst>
                  <a:path w="9508" h="12443" extrusionOk="0">
                    <a:moveTo>
                      <a:pt x="1969" y="1"/>
                    </a:moveTo>
                    <a:cubicBezTo>
                      <a:pt x="1068" y="935"/>
                      <a:pt x="1" y="8807"/>
                      <a:pt x="1301" y="12443"/>
                    </a:cubicBezTo>
                    <a:cubicBezTo>
                      <a:pt x="3536" y="8774"/>
                      <a:pt x="7973" y="2136"/>
                      <a:pt x="9507" y="1001"/>
                    </a:cubicBezTo>
                    <a:cubicBezTo>
                      <a:pt x="7006" y="534"/>
                      <a:pt x="4470" y="20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75;p41"/>
              <p:cNvSpPr/>
              <p:nvPr/>
            </p:nvSpPr>
            <p:spPr>
              <a:xfrm>
                <a:off x="12125925" y="1821188"/>
                <a:ext cx="200175" cy="234650"/>
              </a:xfrm>
              <a:custGeom>
                <a:avLst/>
                <a:gdLst/>
                <a:ahLst/>
                <a:cxnLst/>
                <a:rect l="l" t="t" r="r" b="b"/>
                <a:pathLst>
                  <a:path w="8007" h="9386" extrusionOk="0">
                    <a:moveTo>
                      <a:pt x="8007" y="1"/>
                    </a:moveTo>
                    <a:lnTo>
                      <a:pt x="2836" y="3336"/>
                    </a:lnTo>
                    <a:cubicBezTo>
                      <a:pt x="3070" y="5271"/>
                      <a:pt x="2870" y="7272"/>
                      <a:pt x="68" y="7573"/>
                    </a:cubicBezTo>
                    <a:cubicBezTo>
                      <a:pt x="1" y="8240"/>
                      <a:pt x="835" y="9007"/>
                      <a:pt x="2603" y="9274"/>
                    </a:cubicBezTo>
                    <a:cubicBezTo>
                      <a:pt x="3098" y="9351"/>
                      <a:pt x="3602" y="9386"/>
                      <a:pt x="4091" y="9386"/>
                    </a:cubicBezTo>
                    <a:cubicBezTo>
                      <a:pt x="5712" y="9386"/>
                      <a:pt x="7171" y="9009"/>
                      <a:pt x="7606" y="8573"/>
                    </a:cubicBezTo>
                    <a:cubicBezTo>
                      <a:pt x="6105" y="6739"/>
                      <a:pt x="7206" y="2369"/>
                      <a:pt x="8007"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76;p41"/>
              <p:cNvSpPr/>
              <p:nvPr/>
            </p:nvSpPr>
            <p:spPr>
              <a:xfrm>
                <a:off x="12196825" y="1854538"/>
                <a:ext cx="76750" cy="83425"/>
              </a:xfrm>
              <a:custGeom>
                <a:avLst/>
                <a:gdLst/>
                <a:ahLst/>
                <a:cxnLst/>
                <a:rect l="l" t="t" r="r" b="b"/>
                <a:pathLst>
                  <a:path w="3070" h="3337" extrusionOk="0">
                    <a:moveTo>
                      <a:pt x="3036" y="1"/>
                    </a:moveTo>
                    <a:lnTo>
                      <a:pt x="0" y="1969"/>
                    </a:lnTo>
                    <a:cubicBezTo>
                      <a:pt x="67" y="2436"/>
                      <a:pt x="67" y="2870"/>
                      <a:pt x="67" y="3337"/>
                    </a:cubicBezTo>
                    <a:cubicBezTo>
                      <a:pt x="1101" y="3337"/>
                      <a:pt x="2669" y="2403"/>
                      <a:pt x="2936" y="1335"/>
                    </a:cubicBezTo>
                    <a:cubicBezTo>
                      <a:pt x="3036" y="902"/>
                      <a:pt x="3069" y="435"/>
                      <a:pt x="30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77;p41"/>
              <p:cNvSpPr/>
              <p:nvPr/>
            </p:nvSpPr>
            <p:spPr>
              <a:xfrm>
                <a:off x="12128425" y="1597163"/>
                <a:ext cx="175150" cy="182350"/>
              </a:xfrm>
              <a:custGeom>
                <a:avLst/>
                <a:gdLst/>
                <a:ahLst/>
                <a:cxnLst/>
                <a:rect l="l" t="t" r="r" b="b"/>
                <a:pathLst>
                  <a:path w="7006" h="7294" extrusionOk="0">
                    <a:moveTo>
                      <a:pt x="3018" y="1"/>
                    </a:moveTo>
                    <a:cubicBezTo>
                      <a:pt x="2091" y="1"/>
                      <a:pt x="1260" y="331"/>
                      <a:pt x="868" y="1490"/>
                    </a:cubicBezTo>
                    <a:cubicBezTo>
                      <a:pt x="1" y="4158"/>
                      <a:pt x="168" y="6226"/>
                      <a:pt x="635" y="7294"/>
                    </a:cubicBezTo>
                    <a:cubicBezTo>
                      <a:pt x="635" y="7294"/>
                      <a:pt x="4071" y="6126"/>
                      <a:pt x="5271" y="4458"/>
                    </a:cubicBezTo>
                    <a:cubicBezTo>
                      <a:pt x="6439" y="2924"/>
                      <a:pt x="7006" y="789"/>
                      <a:pt x="5438" y="422"/>
                    </a:cubicBezTo>
                    <a:cubicBezTo>
                      <a:pt x="4708" y="251"/>
                      <a:pt x="3827" y="1"/>
                      <a:pt x="3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78;p41"/>
              <p:cNvSpPr/>
              <p:nvPr/>
            </p:nvSpPr>
            <p:spPr>
              <a:xfrm>
                <a:off x="12120925" y="1590363"/>
                <a:ext cx="274175" cy="323025"/>
              </a:xfrm>
              <a:custGeom>
                <a:avLst/>
                <a:gdLst/>
                <a:ahLst/>
                <a:cxnLst/>
                <a:rect l="l" t="t" r="r" b="b"/>
                <a:pathLst>
                  <a:path w="10967" h="12921" extrusionOk="0">
                    <a:moveTo>
                      <a:pt x="5741" y="1"/>
                    </a:moveTo>
                    <a:cubicBezTo>
                      <a:pt x="5500" y="1"/>
                      <a:pt x="5254" y="20"/>
                      <a:pt x="5004" y="60"/>
                    </a:cubicBezTo>
                    <a:cubicBezTo>
                      <a:pt x="1535" y="594"/>
                      <a:pt x="1" y="5297"/>
                      <a:pt x="1" y="8333"/>
                    </a:cubicBezTo>
                    <a:cubicBezTo>
                      <a:pt x="1" y="10903"/>
                      <a:pt x="2075" y="12921"/>
                      <a:pt x="4398" y="12921"/>
                    </a:cubicBezTo>
                    <a:cubicBezTo>
                      <a:pt x="5151" y="12921"/>
                      <a:pt x="5929" y="12709"/>
                      <a:pt x="6672" y="12236"/>
                    </a:cubicBezTo>
                    <a:cubicBezTo>
                      <a:pt x="8674" y="10968"/>
                      <a:pt x="9074" y="9067"/>
                      <a:pt x="10041" y="5898"/>
                    </a:cubicBezTo>
                    <a:cubicBezTo>
                      <a:pt x="10966" y="2907"/>
                      <a:pt x="8698" y="1"/>
                      <a:pt x="57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79;p41"/>
              <p:cNvSpPr/>
              <p:nvPr/>
            </p:nvSpPr>
            <p:spPr>
              <a:xfrm>
                <a:off x="12298550" y="1636188"/>
                <a:ext cx="167650" cy="184200"/>
              </a:xfrm>
              <a:custGeom>
                <a:avLst/>
                <a:gdLst/>
                <a:ahLst/>
                <a:cxnLst/>
                <a:rect l="l" t="t" r="r" b="b"/>
                <a:pathLst>
                  <a:path w="6706" h="7368" extrusionOk="0">
                    <a:moveTo>
                      <a:pt x="3308" y="0"/>
                    </a:moveTo>
                    <a:cubicBezTo>
                      <a:pt x="2071" y="0"/>
                      <a:pt x="804" y="519"/>
                      <a:pt x="535" y="1596"/>
                    </a:cubicBezTo>
                    <a:cubicBezTo>
                      <a:pt x="1" y="3698"/>
                      <a:pt x="234" y="6367"/>
                      <a:pt x="768" y="7367"/>
                    </a:cubicBezTo>
                    <a:cubicBezTo>
                      <a:pt x="768" y="7367"/>
                      <a:pt x="3703" y="5900"/>
                      <a:pt x="5071" y="4398"/>
                    </a:cubicBezTo>
                    <a:cubicBezTo>
                      <a:pt x="6372" y="2964"/>
                      <a:pt x="6706" y="1263"/>
                      <a:pt x="4971" y="362"/>
                    </a:cubicBezTo>
                    <a:cubicBezTo>
                      <a:pt x="4502" y="122"/>
                      <a:pt x="3909" y="0"/>
                      <a:pt x="33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80;p41"/>
              <p:cNvSpPr/>
              <p:nvPr/>
            </p:nvSpPr>
            <p:spPr>
              <a:xfrm>
                <a:off x="12085900" y="1509038"/>
                <a:ext cx="381975" cy="169925"/>
              </a:xfrm>
              <a:custGeom>
                <a:avLst/>
                <a:gdLst/>
                <a:ahLst/>
                <a:cxnLst/>
                <a:rect l="l" t="t" r="r" b="b"/>
                <a:pathLst>
                  <a:path w="15279" h="6797" extrusionOk="0">
                    <a:moveTo>
                      <a:pt x="6129" y="1"/>
                    </a:moveTo>
                    <a:cubicBezTo>
                      <a:pt x="5032" y="1"/>
                      <a:pt x="3995" y="380"/>
                      <a:pt x="3403" y="1179"/>
                    </a:cubicBezTo>
                    <a:cubicBezTo>
                      <a:pt x="2603" y="2179"/>
                      <a:pt x="3303" y="2613"/>
                      <a:pt x="1235" y="3847"/>
                    </a:cubicBezTo>
                    <a:cubicBezTo>
                      <a:pt x="1" y="4581"/>
                      <a:pt x="401" y="5815"/>
                      <a:pt x="701" y="6449"/>
                    </a:cubicBezTo>
                    <a:cubicBezTo>
                      <a:pt x="668" y="5982"/>
                      <a:pt x="868" y="4781"/>
                      <a:pt x="2002" y="4548"/>
                    </a:cubicBezTo>
                    <a:cubicBezTo>
                      <a:pt x="2124" y="4517"/>
                      <a:pt x="2239" y="4505"/>
                      <a:pt x="2350" y="4505"/>
                    </a:cubicBezTo>
                    <a:cubicBezTo>
                      <a:pt x="2814" y="4505"/>
                      <a:pt x="3185" y="4723"/>
                      <a:pt x="3534" y="4723"/>
                    </a:cubicBezTo>
                    <a:cubicBezTo>
                      <a:pt x="3738" y="4723"/>
                      <a:pt x="3934" y="4649"/>
                      <a:pt x="4137" y="4414"/>
                    </a:cubicBezTo>
                    <a:cubicBezTo>
                      <a:pt x="4137" y="4414"/>
                      <a:pt x="6339" y="6416"/>
                      <a:pt x="10508" y="6749"/>
                    </a:cubicBezTo>
                    <a:cubicBezTo>
                      <a:pt x="10897" y="6783"/>
                      <a:pt x="11230" y="6796"/>
                      <a:pt x="11514" y="6796"/>
                    </a:cubicBezTo>
                    <a:cubicBezTo>
                      <a:pt x="12935" y="6796"/>
                      <a:pt x="13143" y="6449"/>
                      <a:pt x="13143" y="6449"/>
                    </a:cubicBezTo>
                    <a:cubicBezTo>
                      <a:pt x="14444" y="6349"/>
                      <a:pt x="15278" y="4648"/>
                      <a:pt x="14244" y="3847"/>
                    </a:cubicBezTo>
                    <a:cubicBezTo>
                      <a:pt x="13010" y="2880"/>
                      <a:pt x="11309" y="3847"/>
                      <a:pt x="9774" y="1712"/>
                    </a:cubicBezTo>
                    <a:cubicBezTo>
                      <a:pt x="8976" y="598"/>
                      <a:pt x="7506" y="1"/>
                      <a:pt x="6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81;p41"/>
              <p:cNvSpPr/>
              <p:nvPr/>
            </p:nvSpPr>
            <p:spPr>
              <a:xfrm>
                <a:off x="12297725" y="1773413"/>
                <a:ext cx="107600" cy="84500"/>
              </a:xfrm>
              <a:custGeom>
                <a:avLst/>
                <a:gdLst/>
                <a:ahLst/>
                <a:cxnLst/>
                <a:rect l="l" t="t" r="r" b="b"/>
                <a:pathLst>
                  <a:path w="4304" h="3380" extrusionOk="0">
                    <a:moveTo>
                      <a:pt x="2732" y="0"/>
                    </a:moveTo>
                    <a:cubicBezTo>
                      <a:pt x="1879" y="0"/>
                      <a:pt x="1008" y="751"/>
                      <a:pt x="568" y="1411"/>
                    </a:cubicBezTo>
                    <a:cubicBezTo>
                      <a:pt x="0" y="2279"/>
                      <a:pt x="234" y="3379"/>
                      <a:pt x="1368" y="3379"/>
                    </a:cubicBezTo>
                    <a:cubicBezTo>
                      <a:pt x="2202" y="3379"/>
                      <a:pt x="3003" y="3046"/>
                      <a:pt x="3603" y="2479"/>
                    </a:cubicBezTo>
                    <a:cubicBezTo>
                      <a:pt x="4304" y="1745"/>
                      <a:pt x="4270" y="544"/>
                      <a:pt x="3269" y="110"/>
                    </a:cubicBezTo>
                    <a:cubicBezTo>
                      <a:pt x="3094" y="34"/>
                      <a:pt x="2913" y="0"/>
                      <a:pt x="2732"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2;p41"/>
              <p:cNvSpPr/>
              <p:nvPr/>
            </p:nvSpPr>
            <p:spPr>
              <a:xfrm>
                <a:off x="11592225" y="2732688"/>
                <a:ext cx="594600" cy="1762950"/>
              </a:xfrm>
              <a:custGeom>
                <a:avLst/>
                <a:gdLst/>
                <a:ahLst/>
                <a:cxnLst/>
                <a:rect l="l" t="t" r="r" b="b"/>
                <a:pathLst>
                  <a:path w="23784" h="70518" extrusionOk="0">
                    <a:moveTo>
                      <a:pt x="12109" y="0"/>
                    </a:moveTo>
                    <a:cubicBezTo>
                      <a:pt x="12109" y="0"/>
                      <a:pt x="4303" y="26519"/>
                      <a:pt x="2936" y="36626"/>
                    </a:cubicBezTo>
                    <a:cubicBezTo>
                      <a:pt x="1535" y="47134"/>
                      <a:pt x="0" y="68683"/>
                      <a:pt x="0" y="68683"/>
                    </a:cubicBezTo>
                    <a:lnTo>
                      <a:pt x="5371" y="70517"/>
                    </a:lnTo>
                    <a:cubicBezTo>
                      <a:pt x="5371" y="70517"/>
                      <a:pt x="10608" y="49869"/>
                      <a:pt x="12242" y="39562"/>
                    </a:cubicBezTo>
                    <a:cubicBezTo>
                      <a:pt x="12743" y="36426"/>
                      <a:pt x="13877" y="32090"/>
                      <a:pt x="15211" y="27453"/>
                    </a:cubicBezTo>
                    <a:cubicBezTo>
                      <a:pt x="16912" y="21616"/>
                      <a:pt x="18981" y="15344"/>
                      <a:pt x="20682" y="10408"/>
                    </a:cubicBezTo>
                    <a:cubicBezTo>
                      <a:pt x="22450" y="5237"/>
                      <a:pt x="23784" y="1568"/>
                      <a:pt x="23784" y="1568"/>
                    </a:cubicBezTo>
                    <a:lnTo>
                      <a:pt x="1210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83;p41"/>
              <p:cNvSpPr/>
              <p:nvPr/>
            </p:nvSpPr>
            <p:spPr>
              <a:xfrm>
                <a:off x="11968325" y="2925313"/>
                <a:ext cx="140950" cy="493725"/>
              </a:xfrm>
              <a:custGeom>
                <a:avLst/>
                <a:gdLst/>
                <a:ahLst/>
                <a:cxnLst/>
                <a:rect l="l" t="t" r="r" b="b"/>
                <a:pathLst>
                  <a:path w="5638" h="19749" extrusionOk="0">
                    <a:moveTo>
                      <a:pt x="4604" y="1"/>
                    </a:moveTo>
                    <a:cubicBezTo>
                      <a:pt x="1468" y="3270"/>
                      <a:pt x="0" y="13911"/>
                      <a:pt x="167" y="19748"/>
                    </a:cubicBezTo>
                    <a:cubicBezTo>
                      <a:pt x="1868" y="13911"/>
                      <a:pt x="3937" y="7639"/>
                      <a:pt x="5638" y="2703"/>
                    </a:cubicBezTo>
                    <a:lnTo>
                      <a:pt x="46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84;p41"/>
              <p:cNvSpPr/>
              <p:nvPr/>
            </p:nvSpPr>
            <p:spPr>
              <a:xfrm>
                <a:off x="12038375" y="2753513"/>
                <a:ext cx="313575" cy="1789650"/>
              </a:xfrm>
              <a:custGeom>
                <a:avLst/>
                <a:gdLst/>
                <a:ahLst/>
                <a:cxnLst/>
                <a:rect l="l" t="t" r="r" b="b"/>
                <a:pathLst>
                  <a:path w="12543" h="71586" extrusionOk="0">
                    <a:moveTo>
                      <a:pt x="567" y="1"/>
                    </a:moveTo>
                    <a:cubicBezTo>
                      <a:pt x="567" y="1"/>
                      <a:pt x="0" y="28688"/>
                      <a:pt x="768" y="38462"/>
                    </a:cubicBezTo>
                    <a:cubicBezTo>
                      <a:pt x="1635" y="49170"/>
                      <a:pt x="6438" y="71586"/>
                      <a:pt x="6438" y="71586"/>
                    </a:cubicBezTo>
                    <a:lnTo>
                      <a:pt x="12543" y="71586"/>
                    </a:lnTo>
                    <a:cubicBezTo>
                      <a:pt x="12543" y="71586"/>
                      <a:pt x="11709" y="51004"/>
                      <a:pt x="10441" y="40630"/>
                    </a:cubicBezTo>
                    <a:cubicBezTo>
                      <a:pt x="9007" y="28788"/>
                      <a:pt x="12009" y="1535"/>
                      <a:pt x="12009" y="1535"/>
                    </a:cubicBezTo>
                    <a:lnTo>
                      <a:pt x="5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85;p41"/>
              <p:cNvSpPr/>
              <p:nvPr/>
            </p:nvSpPr>
            <p:spPr>
              <a:xfrm>
                <a:off x="12168475" y="4488938"/>
                <a:ext cx="192650" cy="57550"/>
              </a:xfrm>
              <a:custGeom>
                <a:avLst/>
                <a:gdLst/>
                <a:ahLst/>
                <a:cxnLst/>
                <a:rect l="l" t="t" r="r" b="b"/>
                <a:pathLst>
                  <a:path w="7706" h="2302" extrusionOk="0">
                    <a:moveTo>
                      <a:pt x="0" y="0"/>
                    </a:moveTo>
                    <a:lnTo>
                      <a:pt x="500" y="2302"/>
                    </a:lnTo>
                    <a:lnTo>
                      <a:pt x="7706" y="2302"/>
                    </a:lnTo>
                    <a:lnTo>
                      <a:pt x="7706" y="134"/>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86;p41"/>
              <p:cNvSpPr/>
              <p:nvPr/>
            </p:nvSpPr>
            <p:spPr>
              <a:xfrm>
                <a:off x="11574700" y="4380513"/>
                <a:ext cx="176825" cy="121800"/>
              </a:xfrm>
              <a:custGeom>
                <a:avLst/>
                <a:gdLst/>
                <a:ahLst/>
                <a:cxnLst/>
                <a:rect l="l" t="t" r="r" b="b"/>
                <a:pathLst>
                  <a:path w="7073" h="4872" extrusionOk="0">
                    <a:moveTo>
                      <a:pt x="268" y="1"/>
                    </a:moveTo>
                    <a:lnTo>
                      <a:pt x="1" y="2669"/>
                    </a:lnTo>
                    <a:lnTo>
                      <a:pt x="6372" y="4871"/>
                    </a:lnTo>
                    <a:lnTo>
                      <a:pt x="7073" y="2803"/>
                    </a:lnTo>
                    <a:lnTo>
                      <a:pt x="2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87;p41"/>
              <p:cNvSpPr/>
              <p:nvPr/>
            </p:nvSpPr>
            <p:spPr>
              <a:xfrm>
                <a:off x="12227675" y="1717688"/>
                <a:ext cx="18375" cy="24300"/>
              </a:xfrm>
              <a:custGeom>
                <a:avLst/>
                <a:gdLst/>
                <a:ahLst/>
                <a:cxnLst/>
                <a:rect l="l" t="t" r="r" b="b"/>
                <a:pathLst>
                  <a:path w="735" h="972" extrusionOk="0">
                    <a:moveTo>
                      <a:pt x="424" y="0"/>
                    </a:moveTo>
                    <a:cubicBezTo>
                      <a:pt x="268" y="0"/>
                      <a:pt x="95" y="160"/>
                      <a:pt x="34" y="405"/>
                    </a:cubicBezTo>
                    <a:cubicBezTo>
                      <a:pt x="0" y="671"/>
                      <a:pt x="67" y="938"/>
                      <a:pt x="234" y="972"/>
                    </a:cubicBezTo>
                    <a:cubicBezTo>
                      <a:pt x="401" y="972"/>
                      <a:pt x="601" y="805"/>
                      <a:pt x="668" y="538"/>
                    </a:cubicBezTo>
                    <a:cubicBezTo>
                      <a:pt x="734" y="271"/>
                      <a:pt x="634" y="4"/>
                      <a:pt x="467" y="4"/>
                    </a:cubicBezTo>
                    <a:cubicBezTo>
                      <a:pt x="453" y="1"/>
                      <a:pt x="439" y="0"/>
                      <a:pt x="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88;p41"/>
              <p:cNvSpPr/>
              <p:nvPr/>
            </p:nvSpPr>
            <p:spPr>
              <a:xfrm>
                <a:off x="12153450" y="1700163"/>
                <a:ext cx="18375" cy="24325"/>
              </a:xfrm>
              <a:custGeom>
                <a:avLst/>
                <a:gdLst/>
                <a:ahLst/>
                <a:cxnLst/>
                <a:rect l="l" t="t" r="r" b="b"/>
                <a:pathLst>
                  <a:path w="735" h="973" extrusionOk="0">
                    <a:moveTo>
                      <a:pt x="424" y="1"/>
                    </a:moveTo>
                    <a:cubicBezTo>
                      <a:pt x="268" y="1"/>
                      <a:pt x="95" y="161"/>
                      <a:pt x="34" y="405"/>
                    </a:cubicBezTo>
                    <a:cubicBezTo>
                      <a:pt x="1" y="672"/>
                      <a:pt x="67" y="939"/>
                      <a:pt x="234" y="972"/>
                    </a:cubicBezTo>
                    <a:cubicBezTo>
                      <a:pt x="401" y="972"/>
                      <a:pt x="601" y="805"/>
                      <a:pt x="668" y="539"/>
                    </a:cubicBezTo>
                    <a:cubicBezTo>
                      <a:pt x="735" y="272"/>
                      <a:pt x="634" y="5"/>
                      <a:pt x="468" y="5"/>
                    </a:cubicBezTo>
                    <a:cubicBezTo>
                      <a:pt x="453" y="2"/>
                      <a:pt x="439" y="1"/>
                      <a:pt x="4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89;p41"/>
              <p:cNvSpPr/>
              <p:nvPr/>
            </p:nvSpPr>
            <p:spPr>
              <a:xfrm>
                <a:off x="12148450" y="1722788"/>
                <a:ext cx="44225" cy="61725"/>
              </a:xfrm>
              <a:custGeom>
                <a:avLst/>
                <a:gdLst/>
                <a:ahLst/>
                <a:cxnLst/>
                <a:rect l="l" t="t" r="r" b="b"/>
                <a:pathLst>
                  <a:path w="1769" h="2469" extrusionOk="0">
                    <a:moveTo>
                      <a:pt x="1768" y="0"/>
                    </a:moveTo>
                    <a:cubicBezTo>
                      <a:pt x="1268" y="734"/>
                      <a:pt x="668" y="1368"/>
                      <a:pt x="1" y="1935"/>
                    </a:cubicBezTo>
                    <a:cubicBezTo>
                      <a:pt x="301" y="2302"/>
                      <a:pt x="734" y="2469"/>
                      <a:pt x="1201" y="2469"/>
                    </a:cubicBezTo>
                    <a:lnTo>
                      <a:pt x="1768" y="0"/>
                    </a:ln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90;p41"/>
              <p:cNvSpPr/>
              <p:nvPr/>
            </p:nvSpPr>
            <p:spPr>
              <a:xfrm>
                <a:off x="12190975" y="1792388"/>
                <a:ext cx="53925" cy="16625"/>
              </a:xfrm>
              <a:custGeom>
                <a:avLst/>
                <a:gdLst/>
                <a:ahLst/>
                <a:cxnLst/>
                <a:rect l="l" t="t" r="r" b="b"/>
                <a:pathLst>
                  <a:path w="2157" h="665" extrusionOk="0">
                    <a:moveTo>
                      <a:pt x="2043" y="0"/>
                    </a:moveTo>
                    <a:cubicBezTo>
                      <a:pt x="2029" y="0"/>
                      <a:pt x="2015" y="6"/>
                      <a:pt x="2002" y="18"/>
                    </a:cubicBezTo>
                    <a:cubicBezTo>
                      <a:pt x="1605" y="341"/>
                      <a:pt x="1116" y="516"/>
                      <a:pt x="618" y="516"/>
                    </a:cubicBezTo>
                    <a:cubicBezTo>
                      <a:pt x="445" y="516"/>
                      <a:pt x="272" y="495"/>
                      <a:pt x="101" y="452"/>
                    </a:cubicBezTo>
                    <a:cubicBezTo>
                      <a:pt x="91" y="442"/>
                      <a:pt x="81" y="438"/>
                      <a:pt x="72" y="438"/>
                    </a:cubicBezTo>
                    <a:cubicBezTo>
                      <a:pt x="48" y="438"/>
                      <a:pt x="24" y="462"/>
                      <a:pt x="1" y="485"/>
                    </a:cubicBezTo>
                    <a:cubicBezTo>
                      <a:pt x="1" y="552"/>
                      <a:pt x="34" y="586"/>
                      <a:pt x="67" y="586"/>
                    </a:cubicBezTo>
                    <a:cubicBezTo>
                      <a:pt x="201" y="619"/>
                      <a:pt x="334" y="652"/>
                      <a:pt x="434" y="652"/>
                    </a:cubicBezTo>
                    <a:cubicBezTo>
                      <a:pt x="511" y="661"/>
                      <a:pt x="588" y="665"/>
                      <a:pt x="665" y="665"/>
                    </a:cubicBezTo>
                    <a:cubicBezTo>
                      <a:pt x="1186" y="665"/>
                      <a:pt x="1695" y="472"/>
                      <a:pt x="2102" y="152"/>
                    </a:cubicBezTo>
                    <a:cubicBezTo>
                      <a:pt x="2156" y="98"/>
                      <a:pt x="2101" y="0"/>
                      <a:pt x="20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91;p41"/>
              <p:cNvSpPr/>
              <p:nvPr/>
            </p:nvSpPr>
            <p:spPr>
              <a:xfrm>
                <a:off x="12244350" y="1684213"/>
                <a:ext cx="33375" cy="28600"/>
              </a:xfrm>
              <a:custGeom>
                <a:avLst/>
                <a:gdLst/>
                <a:ahLst/>
                <a:cxnLst/>
                <a:rect l="l" t="t" r="r" b="b"/>
                <a:pathLst>
                  <a:path w="1335" h="1144" extrusionOk="0">
                    <a:moveTo>
                      <a:pt x="151" y="0"/>
                    </a:moveTo>
                    <a:cubicBezTo>
                      <a:pt x="78" y="0"/>
                      <a:pt x="28" y="60"/>
                      <a:pt x="1" y="142"/>
                    </a:cubicBezTo>
                    <a:cubicBezTo>
                      <a:pt x="1" y="209"/>
                      <a:pt x="67" y="309"/>
                      <a:pt x="134" y="309"/>
                    </a:cubicBezTo>
                    <a:cubicBezTo>
                      <a:pt x="534" y="409"/>
                      <a:pt x="868" y="676"/>
                      <a:pt x="1001" y="1043"/>
                    </a:cubicBezTo>
                    <a:cubicBezTo>
                      <a:pt x="1035" y="1110"/>
                      <a:pt x="1068" y="1143"/>
                      <a:pt x="1135" y="1143"/>
                    </a:cubicBezTo>
                    <a:lnTo>
                      <a:pt x="1201" y="1143"/>
                    </a:lnTo>
                    <a:cubicBezTo>
                      <a:pt x="1302" y="1110"/>
                      <a:pt x="1335" y="1010"/>
                      <a:pt x="1302" y="943"/>
                    </a:cubicBezTo>
                    <a:cubicBezTo>
                      <a:pt x="1101" y="443"/>
                      <a:pt x="701" y="109"/>
                      <a:pt x="201" y="9"/>
                    </a:cubicBezTo>
                    <a:cubicBezTo>
                      <a:pt x="183" y="3"/>
                      <a:pt x="166" y="0"/>
                      <a:pt x="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92;p41"/>
              <p:cNvSpPr/>
              <p:nvPr/>
            </p:nvSpPr>
            <p:spPr>
              <a:xfrm>
                <a:off x="12140100" y="1658563"/>
                <a:ext cx="37575" cy="22550"/>
              </a:xfrm>
              <a:custGeom>
                <a:avLst/>
                <a:gdLst/>
                <a:ahLst/>
                <a:cxnLst/>
                <a:rect l="l" t="t" r="r" b="b"/>
                <a:pathLst>
                  <a:path w="1503" h="902" extrusionOk="0">
                    <a:moveTo>
                      <a:pt x="1369" y="1"/>
                    </a:moveTo>
                    <a:cubicBezTo>
                      <a:pt x="868" y="1"/>
                      <a:pt x="368" y="234"/>
                      <a:pt x="68" y="635"/>
                    </a:cubicBezTo>
                    <a:cubicBezTo>
                      <a:pt x="1" y="701"/>
                      <a:pt x="1" y="802"/>
                      <a:pt x="68" y="868"/>
                    </a:cubicBezTo>
                    <a:cubicBezTo>
                      <a:pt x="101" y="868"/>
                      <a:pt x="134" y="868"/>
                      <a:pt x="168" y="902"/>
                    </a:cubicBezTo>
                    <a:cubicBezTo>
                      <a:pt x="201" y="902"/>
                      <a:pt x="268" y="868"/>
                      <a:pt x="301" y="835"/>
                    </a:cubicBezTo>
                    <a:cubicBezTo>
                      <a:pt x="535" y="501"/>
                      <a:pt x="935" y="335"/>
                      <a:pt x="1335" y="335"/>
                    </a:cubicBezTo>
                    <a:cubicBezTo>
                      <a:pt x="1402" y="335"/>
                      <a:pt x="1502" y="268"/>
                      <a:pt x="1502" y="201"/>
                    </a:cubicBezTo>
                    <a:cubicBezTo>
                      <a:pt x="1502" y="101"/>
                      <a:pt x="1435" y="34"/>
                      <a:pt x="1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93;p41"/>
              <p:cNvSpPr/>
              <p:nvPr/>
            </p:nvSpPr>
            <p:spPr>
              <a:xfrm>
                <a:off x="12192650" y="4639788"/>
                <a:ext cx="44225" cy="21800"/>
              </a:xfrm>
              <a:custGeom>
                <a:avLst/>
                <a:gdLst/>
                <a:ahLst/>
                <a:cxnLst/>
                <a:rect l="l" t="t" r="r" b="b"/>
                <a:pathLst>
                  <a:path w="1769" h="872" extrusionOk="0">
                    <a:moveTo>
                      <a:pt x="335" y="151"/>
                    </a:moveTo>
                    <a:cubicBezTo>
                      <a:pt x="594" y="151"/>
                      <a:pt x="1098" y="407"/>
                      <a:pt x="1502" y="638"/>
                    </a:cubicBezTo>
                    <a:cubicBezTo>
                      <a:pt x="1278" y="677"/>
                      <a:pt x="1070" y="696"/>
                      <a:pt x="890" y="696"/>
                    </a:cubicBezTo>
                    <a:cubicBezTo>
                      <a:pt x="613" y="696"/>
                      <a:pt x="402" y="652"/>
                      <a:pt x="301" y="571"/>
                    </a:cubicBezTo>
                    <a:cubicBezTo>
                      <a:pt x="201" y="504"/>
                      <a:pt x="167" y="371"/>
                      <a:pt x="201" y="271"/>
                    </a:cubicBezTo>
                    <a:cubicBezTo>
                      <a:pt x="201" y="237"/>
                      <a:pt x="201" y="204"/>
                      <a:pt x="234" y="171"/>
                    </a:cubicBezTo>
                    <a:cubicBezTo>
                      <a:pt x="261" y="157"/>
                      <a:pt x="295" y="151"/>
                      <a:pt x="335" y="151"/>
                    </a:cubicBezTo>
                    <a:close/>
                    <a:moveTo>
                      <a:pt x="343" y="0"/>
                    </a:moveTo>
                    <a:cubicBezTo>
                      <a:pt x="275" y="0"/>
                      <a:pt x="215" y="11"/>
                      <a:pt x="167" y="37"/>
                    </a:cubicBezTo>
                    <a:cubicBezTo>
                      <a:pt x="67" y="71"/>
                      <a:pt x="34" y="171"/>
                      <a:pt x="34" y="271"/>
                    </a:cubicBezTo>
                    <a:cubicBezTo>
                      <a:pt x="0" y="404"/>
                      <a:pt x="67" y="571"/>
                      <a:pt x="201" y="671"/>
                    </a:cubicBezTo>
                    <a:cubicBezTo>
                      <a:pt x="401" y="805"/>
                      <a:pt x="601" y="871"/>
                      <a:pt x="834" y="871"/>
                    </a:cubicBezTo>
                    <a:cubicBezTo>
                      <a:pt x="1135" y="838"/>
                      <a:pt x="1435" y="805"/>
                      <a:pt x="1702" y="738"/>
                    </a:cubicBezTo>
                    <a:cubicBezTo>
                      <a:pt x="1735" y="738"/>
                      <a:pt x="1768" y="704"/>
                      <a:pt x="1768" y="671"/>
                    </a:cubicBezTo>
                    <a:cubicBezTo>
                      <a:pt x="1768" y="638"/>
                      <a:pt x="1768" y="604"/>
                      <a:pt x="1735" y="571"/>
                    </a:cubicBezTo>
                    <a:cubicBezTo>
                      <a:pt x="1648" y="513"/>
                      <a:pt x="803" y="0"/>
                      <a:pt x="34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94;p41"/>
              <p:cNvSpPr/>
              <p:nvPr/>
            </p:nvSpPr>
            <p:spPr>
              <a:xfrm>
                <a:off x="12208500" y="4620463"/>
                <a:ext cx="28375" cy="37775"/>
              </a:xfrm>
              <a:custGeom>
                <a:avLst/>
                <a:gdLst/>
                <a:ahLst/>
                <a:cxnLst/>
                <a:rect l="l" t="t" r="r" b="b"/>
                <a:pathLst>
                  <a:path w="1135" h="1511" extrusionOk="0">
                    <a:moveTo>
                      <a:pt x="454" y="163"/>
                    </a:moveTo>
                    <a:cubicBezTo>
                      <a:pt x="501" y="163"/>
                      <a:pt x="543" y="194"/>
                      <a:pt x="567" y="243"/>
                    </a:cubicBezTo>
                    <a:cubicBezTo>
                      <a:pt x="801" y="543"/>
                      <a:pt x="934" y="910"/>
                      <a:pt x="968" y="1277"/>
                    </a:cubicBezTo>
                    <a:cubicBezTo>
                      <a:pt x="634" y="1010"/>
                      <a:pt x="200" y="443"/>
                      <a:pt x="234" y="243"/>
                    </a:cubicBezTo>
                    <a:cubicBezTo>
                      <a:pt x="234" y="210"/>
                      <a:pt x="234" y="177"/>
                      <a:pt x="334" y="177"/>
                    </a:cubicBezTo>
                    <a:lnTo>
                      <a:pt x="401" y="177"/>
                    </a:lnTo>
                    <a:cubicBezTo>
                      <a:pt x="418" y="168"/>
                      <a:pt x="436" y="163"/>
                      <a:pt x="454" y="163"/>
                    </a:cubicBezTo>
                    <a:close/>
                    <a:moveTo>
                      <a:pt x="404" y="1"/>
                    </a:moveTo>
                    <a:cubicBezTo>
                      <a:pt x="382" y="1"/>
                      <a:pt x="358" y="4"/>
                      <a:pt x="334" y="10"/>
                    </a:cubicBezTo>
                    <a:cubicBezTo>
                      <a:pt x="200" y="10"/>
                      <a:pt x="100" y="110"/>
                      <a:pt x="67" y="210"/>
                    </a:cubicBezTo>
                    <a:cubicBezTo>
                      <a:pt x="0" y="577"/>
                      <a:pt x="667" y="1311"/>
                      <a:pt x="1034" y="1511"/>
                    </a:cubicBezTo>
                    <a:lnTo>
                      <a:pt x="1101" y="1511"/>
                    </a:lnTo>
                    <a:cubicBezTo>
                      <a:pt x="1134" y="1477"/>
                      <a:pt x="1134" y="1477"/>
                      <a:pt x="1134" y="1444"/>
                    </a:cubicBezTo>
                    <a:cubicBezTo>
                      <a:pt x="1134" y="1411"/>
                      <a:pt x="1068" y="443"/>
                      <a:pt x="667" y="110"/>
                    </a:cubicBezTo>
                    <a:cubicBezTo>
                      <a:pt x="586" y="55"/>
                      <a:pt x="504" y="1"/>
                      <a:pt x="40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95;p41"/>
              <p:cNvSpPr/>
              <p:nvPr/>
            </p:nvSpPr>
            <p:spPr>
              <a:xfrm>
                <a:off x="11539675" y="4538063"/>
                <a:ext cx="47575" cy="31775"/>
              </a:xfrm>
              <a:custGeom>
                <a:avLst/>
                <a:gdLst/>
                <a:ahLst/>
                <a:cxnLst/>
                <a:rect l="l" t="t" r="r" b="b"/>
                <a:pathLst>
                  <a:path w="1903" h="1271" extrusionOk="0">
                    <a:moveTo>
                      <a:pt x="301" y="170"/>
                    </a:moveTo>
                    <a:cubicBezTo>
                      <a:pt x="568" y="170"/>
                      <a:pt x="1168" y="671"/>
                      <a:pt x="1569" y="1071"/>
                    </a:cubicBezTo>
                    <a:cubicBezTo>
                      <a:pt x="835" y="937"/>
                      <a:pt x="334" y="737"/>
                      <a:pt x="201" y="504"/>
                    </a:cubicBezTo>
                    <a:cubicBezTo>
                      <a:pt x="134" y="404"/>
                      <a:pt x="134" y="304"/>
                      <a:pt x="201" y="237"/>
                    </a:cubicBezTo>
                    <a:cubicBezTo>
                      <a:pt x="201" y="204"/>
                      <a:pt x="234" y="170"/>
                      <a:pt x="268" y="170"/>
                    </a:cubicBezTo>
                    <a:close/>
                    <a:moveTo>
                      <a:pt x="278" y="0"/>
                    </a:moveTo>
                    <a:cubicBezTo>
                      <a:pt x="263" y="0"/>
                      <a:pt x="248" y="1"/>
                      <a:pt x="234" y="3"/>
                    </a:cubicBezTo>
                    <a:cubicBezTo>
                      <a:pt x="168" y="3"/>
                      <a:pt x="101" y="70"/>
                      <a:pt x="68" y="170"/>
                    </a:cubicBezTo>
                    <a:cubicBezTo>
                      <a:pt x="1" y="304"/>
                      <a:pt x="1" y="437"/>
                      <a:pt x="68" y="570"/>
                    </a:cubicBezTo>
                    <a:cubicBezTo>
                      <a:pt x="301" y="1004"/>
                      <a:pt x="1235" y="1204"/>
                      <a:pt x="1802" y="1271"/>
                    </a:cubicBezTo>
                    <a:cubicBezTo>
                      <a:pt x="1835" y="1271"/>
                      <a:pt x="1869" y="1238"/>
                      <a:pt x="1869" y="1238"/>
                    </a:cubicBezTo>
                    <a:cubicBezTo>
                      <a:pt x="1902" y="1204"/>
                      <a:pt x="1902" y="1171"/>
                      <a:pt x="1869" y="1138"/>
                    </a:cubicBezTo>
                    <a:cubicBezTo>
                      <a:pt x="1772" y="1008"/>
                      <a:pt x="765" y="0"/>
                      <a:pt x="27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96;p41"/>
              <p:cNvSpPr/>
              <p:nvPr/>
            </p:nvSpPr>
            <p:spPr>
              <a:xfrm>
                <a:off x="11562200" y="4526238"/>
                <a:ext cx="30050" cy="43600"/>
              </a:xfrm>
              <a:custGeom>
                <a:avLst/>
                <a:gdLst/>
                <a:ahLst/>
                <a:cxnLst/>
                <a:rect l="l" t="t" r="r" b="b"/>
                <a:pathLst>
                  <a:path w="1202" h="1744" extrusionOk="0">
                    <a:moveTo>
                      <a:pt x="501" y="176"/>
                    </a:moveTo>
                    <a:cubicBezTo>
                      <a:pt x="601" y="210"/>
                      <a:pt x="701" y="276"/>
                      <a:pt x="768" y="376"/>
                    </a:cubicBezTo>
                    <a:cubicBezTo>
                      <a:pt x="901" y="743"/>
                      <a:pt x="934" y="1110"/>
                      <a:pt x="868" y="1510"/>
                    </a:cubicBezTo>
                    <a:cubicBezTo>
                      <a:pt x="534" y="1144"/>
                      <a:pt x="234" y="410"/>
                      <a:pt x="334" y="210"/>
                    </a:cubicBezTo>
                    <a:cubicBezTo>
                      <a:pt x="334" y="176"/>
                      <a:pt x="401" y="176"/>
                      <a:pt x="434" y="176"/>
                    </a:cubicBezTo>
                    <a:close/>
                    <a:moveTo>
                      <a:pt x="437" y="1"/>
                    </a:moveTo>
                    <a:cubicBezTo>
                      <a:pt x="301" y="1"/>
                      <a:pt x="228" y="60"/>
                      <a:pt x="201" y="143"/>
                    </a:cubicBezTo>
                    <a:cubicBezTo>
                      <a:pt x="0" y="476"/>
                      <a:pt x="534" y="1410"/>
                      <a:pt x="834" y="1711"/>
                    </a:cubicBezTo>
                    <a:cubicBezTo>
                      <a:pt x="868" y="1744"/>
                      <a:pt x="868" y="1744"/>
                      <a:pt x="901" y="1744"/>
                    </a:cubicBezTo>
                    <a:lnTo>
                      <a:pt x="934" y="1744"/>
                    </a:lnTo>
                    <a:cubicBezTo>
                      <a:pt x="934" y="1711"/>
                      <a:pt x="968" y="1711"/>
                      <a:pt x="968" y="1677"/>
                    </a:cubicBezTo>
                    <a:cubicBezTo>
                      <a:pt x="968" y="1644"/>
                      <a:pt x="1201" y="777"/>
                      <a:pt x="901" y="276"/>
                    </a:cubicBezTo>
                    <a:cubicBezTo>
                      <a:pt x="834" y="143"/>
                      <a:pt x="701" y="43"/>
                      <a:pt x="534" y="9"/>
                    </a:cubicBezTo>
                    <a:cubicBezTo>
                      <a:pt x="499" y="4"/>
                      <a:pt x="466" y="1"/>
                      <a:pt x="4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97;p41"/>
              <p:cNvSpPr/>
              <p:nvPr/>
            </p:nvSpPr>
            <p:spPr>
              <a:xfrm>
                <a:off x="12296050" y="2067188"/>
                <a:ext cx="308575" cy="751400"/>
              </a:xfrm>
              <a:custGeom>
                <a:avLst/>
                <a:gdLst/>
                <a:ahLst/>
                <a:cxnLst/>
                <a:rect l="l" t="t" r="r" b="b"/>
                <a:pathLst>
                  <a:path w="12343" h="30056" extrusionOk="0">
                    <a:moveTo>
                      <a:pt x="4704" y="1"/>
                    </a:moveTo>
                    <a:lnTo>
                      <a:pt x="1" y="3437"/>
                    </a:lnTo>
                    <a:lnTo>
                      <a:pt x="1035" y="4971"/>
                    </a:lnTo>
                    <a:cubicBezTo>
                      <a:pt x="1368" y="5505"/>
                      <a:pt x="1735" y="6039"/>
                      <a:pt x="2069" y="6539"/>
                    </a:cubicBezTo>
                    <a:cubicBezTo>
                      <a:pt x="2736" y="7606"/>
                      <a:pt x="3370" y="8707"/>
                      <a:pt x="4004" y="9775"/>
                    </a:cubicBezTo>
                    <a:cubicBezTo>
                      <a:pt x="4604" y="10842"/>
                      <a:pt x="5171" y="11943"/>
                      <a:pt x="5671" y="13044"/>
                    </a:cubicBezTo>
                    <a:cubicBezTo>
                      <a:pt x="6172" y="14078"/>
                      <a:pt x="6572" y="15145"/>
                      <a:pt x="6906" y="16246"/>
                    </a:cubicBezTo>
                    <a:cubicBezTo>
                      <a:pt x="6972" y="16513"/>
                      <a:pt x="7039" y="16746"/>
                      <a:pt x="7072" y="17013"/>
                    </a:cubicBezTo>
                    <a:cubicBezTo>
                      <a:pt x="7106" y="17047"/>
                      <a:pt x="7106" y="17113"/>
                      <a:pt x="7072" y="17147"/>
                    </a:cubicBezTo>
                    <a:cubicBezTo>
                      <a:pt x="7039" y="17580"/>
                      <a:pt x="6906" y="18014"/>
                      <a:pt x="6739" y="18448"/>
                    </a:cubicBezTo>
                    <a:cubicBezTo>
                      <a:pt x="6305" y="19548"/>
                      <a:pt x="5772" y="20582"/>
                      <a:pt x="5171" y="21616"/>
                    </a:cubicBezTo>
                    <a:cubicBezTo>
                      <a:pt x="3937" y="23785"/>
                      <a:pt x="2503" y="25953"/>
                      <a:pt x="1102" y="28121"/>
                    </a:cubicBezTo>
                    <a:lnTo>
                      <a:pt x="3236" y="30056"/>
                    </a:lnTo>
                    <a:cubicBezTo>
                      <a:pt x="4304" y="29122"/>
                      <a:pt x="5238" y="28188"/>
                      <a:pt x="6172" y="27220"/>
                    </a:cubicBezTo>
                    <a:cubicBezTo>
                      <a:pt x="7106" y="26253"/>
                      <a:pt x="8006" y="25219"/>
                      <a:pt x="8874" y="24118"/>
                    </a:cubicBezTo>
                    <a:cubicBezTo>
                      <a:pt x="9774" y="22984"/>
                      <a:pt x="10575" y="21783"/>
                      <a:pt x="11275" y="20516"/>
                    </a:cubicBezTo>
                    <a:cubicBezTo>
                      <a:pt x="11676" y="19748"/>
                      <a:pt x="11976" y="18915"/>
                      <a:pt x="12176" y="18081"/>
                    </a:cubicBezTo>
                    <a:cubicBezTo>
                      <a:pt x="12243" y="17780"/>
                      <a:pt x="12276" y="17514"/>
                      <a:pt x="12310" y="17247"/>
                    </a:cubicBezTo>
                    <a:lnTo>
                      <a:pt x="12310" y="16746"/>
                    </a:lnTo>
                    <a:cubicBezTo>
                      <a:pt x="12310" y="16680"/>
                      <a:pt x="12343" y="16580"/>
                      <a:pt x="12310" y="16479"/>
                    </a:cubicBezTo>
                    <a:cubicBezTo>
                      <a:pt x="12276" y="16413"/>
                      <a:pt x="12276" y="16279"/>
                      <a:pt x="12276" y="16246"/>
                    </a:cubicBezTo>
                    <a:cubicBezTo>
                      <a:pt x="12243" y="15846"/>
                      <a:pt x="12176" y="15445"/>
                      <a:pt x="12109" y="15078"/>
                    </a:cubicBezTo>
                    <a:cubicBezTo>
                      <a:pt x="11809" y="13611"/>
                      <a:pt x="11376" y="12210"/>
                      <a:pt x="10842" y="10842"/>
                    </a:cubicBezTo>
                    <a:cubicBezTo>
                      <a:pt x="10308" y="9541"/>
                      <a:pt x="9708" y="8240"/>
                      <a:pt x="9074" y="7006"/>
                    </a:cubicBezTo>
                    <a:cubicBezTo>
                      <a:pt x="8440" y="5772"/>
                      <a:pt x="7740" y="4571"/>
                      <a:pt x="7039" y="3437"/>
                    </a:cubicBezTo>
                    <a:cubicBezTo>
                      <a:pt x="6672" y="2836"/>
                      <a:pt x="6272" y="2269"/>
                      <a:pt x="5905" y="1702"/>
                    </a:cubicBezTo>
                    <a:cubicBezTo>
                      <a:pt x="5538" y="1135"/>
                      <a:pt x="5138" y="601"/>
                      <a:pt x="47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98;p41"/>
              <p:cNvSpPr/>
              <p:nvPr/>
            </p:nvSpPr>
            <p:spPr>
              <a:xfrm>
                <a:off x="12262700" y="2761038"/>
                <a:ext cx="138450" cy="104250"/>
              </a:xfrm>
              <a:custGeom>
                <a:avLst/>
                <a:gdLst/>
                <a:ahLst/>
                <a:cxnLst/>
                <a:rect l="l" t="t" r="r" b="b"/>
                <a:pathLst>
                  <a:path w="5538" h="4170" extrusionOk="0">
                    <a:moveTo>
                      <a:pt x="3336" y="0"/>
                    </a:moveTo>
                    <a:lnTo>
                      <a:pt x="0" y="1001"/>
                    </a:lnTo>
                    <a:lnTo>
                      <a:pt x="2969" y="4170"/>
                    </a:lnTo>
                    <a:cubicBezTo>
                      <a:pt x="2969" y="4170"/>
                      <a:pt x="5538" y="2669"/>
                      <a:pt x="4871" y="1234"/>
                    </a:cubicBezTo>
                    <a:lnTo>
                      <a:pt x="3336"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99;p41"/>
              <p:cNvSpPr/>
              <p:nvPr/>
            </p:nvSpPr>
            <p:spPr>
              <a:xfrm>
                <a:off x="12228500" y="2786038"/>
                <a:ext cx="109275" cy="120950"/>
              </a:xfrm>
              <a:custGeom>
                <a:avLst/>
                <a:gdLst/>
                <a:ahLst/>
                <a:cxnLst/>
                <a:rect l="l" t="t" r="r" b="b"/>
                <a:pathLst>
                  <a:path w="4371" h="4838" extrusionOk="0">
                    <a:moveTo>
                      <a:pt x="1368" y="1"/>
                    </a:moveTo>
                    <a:lnTo>
                      <a:pt x="1" y="2436"/>
                    </a:lnTo>
                    <a:lnTo>
                      <a:pt x="2403" y="4838"/>
                    </a:lnTo>
                    <a:lnTo>
                      <a:pt x="4371" y="3170"/>
                    </a:lnTo>
                    <a:lnTo>
                      <a:pt x="1368"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00;p41"/>
              <p:cNvSpPr/>
              <p:nvPr/>
            </p:nvSpPr>
            <p:spPr>
              <a:xfrm>
                <a:off x="12040875" y="2606763"/>
                <a:ext cx="68400" cy="167625"/>
              </a:xfrm>
              <a:custGeom>
                <a:avLst/>
                <a:gdLst/>
                <a:ahLst/>
                <a:cxnLst/>
                <a:rect l="l" t="t" r="r" b="b"/>
                <a:pathLst>
                  <a:path w="2736" h="6705" extrusionOk="0">
                    <a:moveTo>
                      <a:pt x="1735" y="0"/>
                    </a:moveTo>
                    <a:cubicBezTo>
                      <a:pt x="634" y="2102"/>
                      <a:pt x="0" y="6438"/>
                      <a:pt x="0" y="6438"/>
                    </a:cubicBezTo>
                    <a:lnTo>
                      <a:pt x="2736" y="6705"/>
                    </a:lnTo>
                    <a:cubicBezTo>
                      <a:pt x="2736" y="6705"/>
                      <a:pt x="1969" y="1835"/>
                      <a:pt x="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01;p41"/>
              <p:cNvSpPr/>
              <p:nvPr/>
            </p:nvSpPr>
            <p:spPr>
              <a:xfrm>
                <a:off x="11384575" y="2317388"/>
                <a:ext cx="868150" cy="505375"/>
              </a:xfrm>
              <a:custGeom>
                <a:avLst/>
                <a:gdLst/>
                <a:ahLst/>
                <a:cxnLst/>
                <a:rect l="l" t="t" r="r" b="b"/>
                <a:pathLst>
                  <a:path w="34726" h="20215" extrusionOk="0">
                    <a:moveTo>
                      <a:pt x="201" y="0"/>
                    </a:moveTo>
                    <a:lnTo>
                      <a:pt x="0" y="367"/>
                    </a:lnTo>
                    <a:lnTo>
                      <a:pt x="34292" y="20215"/>
                    </a:lnTo>
                    <a:lnTo>
                      <a:pt x="34725" y="19447"/>
                    </a:lnTo>
                    <a:lnTo>
                      <a:pt x="20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 name="Google Shape;1029;p41"/>
          <p:cNvGrpSpPr/>
          <p:nvPr/>
        </p:nvGrpSpPr>
        <p:grpSpPr>
          <a:xfrm>
            <a:off x="7513504" y="1368056"/>
            <a:ext cx="1738209" cy="3879611"/>
            <a:chOff x="4765234" y="1949077"/>
            <a:chExt cx="1484253" cy="2649778"/>
          </a:xfrm>
        </p:grpSpPr>
        <p:sp>
          <p:nvSpPr>
            <p:cNvPr id="48" name="Google Shape;1030;p41"/>
            <p:cNvSpPr/>
            <p:nvPr/>
          </p:nvSpPr>
          <p:spPr>
            <a:xfrm>
              <a:off x="5959077" y="4450147"/>
              <a:ext cx="290411" cy="2124"/>
            </a:xfrm>
            <a:custGeom>
              <a:avLst/>
              <a:gdLst/>
              <a:ahLst/>
              <a:cxnLst/>
              <a:rect l="l" t="t" r="r" b="b"/>
              <a:pathLst>
                <a:path w="13811" h="101" extrusionOk="0">
                  <a:moveTo>
                    <a:pt x="1" y="0"/>
                  </a:moveTo>
                  <a:lnTo>
                    <a:pt x="1" y="100"/>
                  </a:lnTo>
                  <a:lnTo>
                    <a:pt x="13811" y="100"/>
                  </a:lnTo>
                  <a:lnTo>
                    <a:pt x="138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31;p41"/>
            <p:cNvSpPr/>
            <p:nvPr/>
          </p:nvSpPr>
          <p:spPr>
            <a:xfrm>
              <a:off x="5132803" y="4473993"/>
              <a:ext cx="75762" cy="2124"/>
            </a:xfrm>
            <a:custGeom>
              <a:avLst/>
              <a:gdLst/>
              <a:ahLst/>
              <a:cxnLst/>
              <a:rect l="l" t="t" r="r" b="b"/>
              <a:pathLst>
                <a:path w="3603" h="101" extrusionOk="0">
                  <a:moveTo>
                    <a:pt x="0" y="0"/>
                  </a:moveTo>
                  <a:lnTo>
                    <a:pt x="0" y="100"/>
                  </a:lnTo>
                  <a:lnTo>
                    <a:pt x="3603" y="100"/>
                  </a:lnTo>
                  <a:lnTo>
                    <a:pt x="360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32;p41"/>
            <p:cNvSpPr/>
            <p:nvPr/>
          </p:nvSpPr>
          <p:spPr>
            <a:xfrm>
              <a:off x="5781621" y="4368769"/>
              <a:ext cx="168367" cy="2124"/>
            </a:xfrm>
            <a:custGeom>
              <a:avLst/>
              <a:gdLst/>
              <a:ahLst/>
              <a:cxnLst/>
              <a:rect l="l" t="t" r="r" b="b"/>
              <a:pathLst>
                <a:path w="8007" h="101" extrusionOk="0">
                  <a:moveTo>
                    <a:pt x="0" y="1"/>
                  </a:moveTo>
                  <a:lnTo>
                    <a:pt x="0" y="101"/>
                  </a:lnTo>
                  <a:lnTo>
                    <a:pt x="8006" y="101"/>
                  </a:lnTo>
                  <a:lnTo>
                    <a:pt x="800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33;p41"/>
            <p:cNvSpPr/>
            <p:nvPr/>
          </p:nvSpPr>
          <p:spPr>
            <a:xfrm>
              <a:off x="5104037" y="2676204"/>
              <a:ext cx="25275" cy="24581"/>
            </a:xfrm>
            <a:custGeom>
              <a:avLst/>
              <a:gdLst/>
              <a:ahLst/>
              <a:cxnLst/>
              <a:rect l="l" t="t" r="r" b="b"/>
              <a:pathLst>
                <a:path w="1202" h="1169" extrusionOk="0">
                  <a:moveTo>
                    <a:pt x="0" y="1"/>
                  </a:moveTo>
                  <a:lnTo>
                    <a:pt x="0" y="1168"/>
                  </a:lnTo>
                  <a:lnTo>
                    <a:pt x="1201" y="1168"/>
                  </a:lnTo>
                  <a:lnTo>
                    <a:pt x="1201"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34;p41"/>
            <p:cNvSpPr/>
            <p:nvPr/>
          </p:nvSpPr>
          <p:spPr>
            <a:xfrm>
              <a:off x="5880516" y="3009393"/>
              <a:ext cx="24581" cy="24581"/>
            </a:xfrm>
            <a:custGeom>
              <a:avLst/>
              <a:gdLst/>
              <a:ahLst/>
              <a:cxnLst/>
              <a:rect l="l" t="t" r="r" b="b"/>
              <a:pathLst>
                <a:path w="1169" h="1169" extrusionOk="0">
                  <a:moveTo>
                    <a:pt x="1" y="1"/>
                  </a:moveTo>
                  <a:lnTo>
                    <a:pt x="1"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35;p41"/>
            <p:cNvSpPr/>
            <p:nvPr/>
          </p:nvSpPr>
          <p:spPr>
            <a:xfrm>
              <a:off x="5880516" y="3050776"/>
              <a:ext cx="24581" cy="24581"/>
            </a:xfrm>
            <a:custGeom>
              <a:avLst/>
              <a:gdLst/>
              <a:ahLst/>
              <a:cxnLst/>
              <a:rect l="l" t="t" r="r" b="b"/>
              <a:pathLst>
                <a:path w="1169" h="1169" extrusionOk="0">
                  <a:moveTo>
                    <a:pt x="1" y="1"/>
                  </a:moveTo>
                  <a:lnTo>
                    <a:pt x="1"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36;p41"/>
            <p:cNvSpPr/>
            <p:nvPr/>
          </p:nvSpPr>
          <p:spPr>
            <a:xfrm>
              <a:off x="5840542" y="3009393"/>
              <a:ext cx="25275" cy="24581"/>
            </a:xfrm>
            <a:custGeom>
              <a:avLst/>
              <a:gdLst/>
              <a:ahLst/>
              <a:cxnLst/>
              <a:rect l="l" t="t" r="r" b="b"/>
              <a:pathLst>
                <a:path w="1202" h="1169" extrusionOk="0">
                  <a:moveTo>
                    <a:pt x="0" y="1"/>
                  </a:moveTo>
                  <a:lnTo>
                    <a:pt x="0" y="1168"/>
                  </a:lnTo>
                  <a:lnTo>
                    <a:pt x="1201" y="1168"/>
                  </a:lnTo>
                  <a:lnTo>
                    <a:pt x="1201"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37;p41"/>
            <p:cNvSpPr/>
            <p:nvPr/>
          </p:nvSpPr>
          <p:spPr>
            <a:xfrm>
              <a:off x="5840542" y="3050776"/>
              <a:ext cx="25275" cy="24581"/>
            </a:xfrm>
            <a:custGeom>
              <a:avLst/>
              <a:gdLst/>
              <a:ahLst/>
              <a:cxnLst/>
              <a:rect l="l" t="t" r="r" b="b"/>
              <a:pathLst>
                <a:path w="1202" h="1169" extrusionOk="0">
                  <a:moveTo>
                    <a:pt x="0" y="1"/>
                  </a:moveTo>
                  <a:lnTo>
                    <a:pt x="0" y="1168"/>
                  </a:lnTo>
                  <a:lnTo>
                    <a:pt x="1201" y="1168"/>
                  </a:lnTo>
                  <a:lnTo>
                    <a:pt x="1201"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38;p41"/>
            <p:cNvSpPr/>
            <p:nvPr/>
          </p:nvSpPr>
          <p:spPr>
            <a:xfrm>
              <a:off x="5840542" y="3092159"/>
              <a:ext cx="25275" cy="25275"/>
            </a:xfrm>
            <a:custGeom>
              <a:avLst/>
              <a:gdLst/>
              <a:ahLst/>
              <a:cxnLst/>
              <a:rect l="l" t="t" r="r" b="b"/>
              <a:pathLst>
                <a:path w="1202" h="1202" extrusionOk="0">
                  <a:moveTo>
                    <a:pt x="0" y="1"/>
                  </a:moveTo>
                  <a:lnTo>
                    <a:pt x="0" y="1202"/>
                  </a:lnTo>
                  <a:lnTo>
                    <a:pt x="1201" y="1202"/>
                  </a:lnTo>
                  <a:lnTo>
                    <a:pt x="1201"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39;p41"/>
            <p:cNvSpPr/>
            <p:nvPr/>
          </p:nvSpPr>
          <p:spPr>
            <a:xfrm>
              <a:off x="5801262" y="3009393"/>
              <a:ext cx="24560" cy="24581"/>
            </a:xfrm>
            <a:custGeom>
              <a:avLst/>
              <a:gdLst/>
              <a:ahLst/>
              <a:cxnLst/>
              <a:rect l="l" t="t" r="r" b="b"/>
              <a:pathLst>
                <a:path w="1168" h="1169" extrusionOk="0">
                  <a:moveTo>
                    <a:pt x="0" y="1"/>
                  </a:moveTo>
                  <a:lnTo>
                    <a:pt x="0"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40;p41"/>
            <p:cNvSpPr/>
            <p:nvPr/>
          </p:nvSpPr>
          <p:spPr>
            <a:xfrm>
              <a:off x="5801262" y="3050776"/>
              <a:ext cx="24560" cy="24581"/>
            </a:xfrm>
            <a:custGeom>
              <a:avLst/>
              <a:gdLst/>
              <a:ahLst/>
              <a:cxnLst/>
              <a:rect l="l" t="t" r="r" b="b"/>
              <a:pathLst>
                <a:path w="1168" h="1169" extrusionOk="0">
                  <a:moveTo>
                    <a:pt x="0" y="1"/>
                  </a:moveTo>
                  <a:lnTo>
                    <a:pt x="0"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41;p41"/>
            <p:cNvSpPr/>
            <p:nvPr/>
          </p:nvSpPr>
          <p:spPr>
            <a:xfrm>
              <a:off x="5801262" y="3092159"/>
              <a:ext cx="24560" cy="25275"/>
            </a:xfrm>
            <a:custGeom>
              <a:avLst/>
              <a:gdLst/>
              <a:ahLst/>
              <a:cxnLst/>
              <a:rect l="l" t="t" r="r" b="b"/>
              <a:pathLst>
                <a:path w="1168" h="1202" extrusionOk="0">
                  <a:moveTo>
                    <a:pt x="0" y="1"/>
                  </a:moveTo>
                  <a:lnTo>
                    <a:pt x="0" y="1202"/>
                  </a:lnTo>
                  <a:lnTo>
                    <a:pt x="1168" y="1202"/>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42;p41"/>
            <p:cNvSpPr/>
            <p:nvPr/>
          </p:nvSpPr>
          <p:spPr>
            <a:xfrm>
              <a:off x="5801262" y="3134257"/>
              <a:ext cx="24560" cy="24560"/>
            </a:xfrm>
            <a:custGeom>
              <a:avLst/>
              <a:gdLst/>
              <a:ahLst/>
              <a:cxnLst/>
              <a:rect l="l" t="t" r="r" b="b"/>
              <a:pathLst>
                <a:path w="1168" h="1168" extrusionOk="0">
                  <a:moveTo>
                    <a:pt x="0" y="0"/>
                  </a:moveTo>
                  <a:lnTo>
                    <a:pt x="0"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43;p41"/>
            <p:cNvSpPr/>
            <p:nvPr/>
          </p:nvSpPr>
          <p:spPr>
            <a:xfrm>
              <a:off x="5801262" y="3175640"/>
              <a:ext cx="24560" cy="25275"/>
            </a:xfrm>
            <a:custGeom>
              <a:avLst/>
              <a:gdLst/>
              <a:ahLst/>
              <a:cxnLst/>
              <a:rect l="l" t="t" r="r" b="b"/>
              <a:pathLst>
                <a:path w="1168" h="1202" extrusionOk="0">
                  <a:moveTo>
                    <a:pt x="0" y="0"/>
                  </a:moveTo>
                  <a:lnTo>
                    <a:pt x="0" y="1201"/>
                  </a:lnTo>
                  <a:lnTo>
                    <a:pt x="1168" y="1201"/>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44;p41"/>
            <p:cNvSpPr/>
            <p:nvPr/>
          </p:nvSpPr>
          <p:spPr>
            <a:xfrm>
              <a:off x="5801262" y="3217717"/>
              <a:ext cx="24560" cy="24581"/>
            </a:xfrm>
            <a:custGeom>
              <a:avLst/>
              <a:gdLst/>
              <a:ahLst/>
              <a:cxnLst/>
              <a:rect l="l" t="t" r="r" b="b"/>
              <a:pathLst>
                <a:path w="1168" h="1169" extrusionOk="0">
                  <a:moveTo>
                    <a:pt x="0" y="1"/>
                  </a:moveTo>
                  <a:lnTo>
                    <a:pt x="0"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45;p41"/>
            <p:cNvSpPr/>
            <p:nvPr/>
          </p:nvSpPr>
          <p:spPr>
            <a:xfrm>
              <a:off x="5801262" y="3259100"/>
              <a:ext cx="24560" cy="24581"/>
            </a:xfrm>
            <a:custGeom>
              <a:avLst/>
              <a:gdLst/>
              <a:ahLst/>
              <a:cxnLst/>
              <a:rect l="l" t="t" r="r" b="b"/>
              <a:pathLst>
                <a:path w="1168" h="1169" extrusionOk="0">
                  <a:moveTo>
                    <a:pt x="0" y="1"/>
                  </a:moveTo>
                  <a:lnTo>
                    <a:pt x="0"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46;p41"/>
            <p:cNvSpPr/>
            <p:nvPr/>
          </p:nvSpPr>
          <p:spPr>
            <a:xfrm>
              <a:off x="5801262" y="3300483"/>
              <a:ext cx="24560" cy="25275"/>
            </a:xfrm>
            <a:custGeom>
              <a:avLst/>
              <a:gdLst/>
              <a:ahLst/>
              <a:cxnLst/>
              <a:rect l="l" t="t" r="r" b="b"/>
              <a:pathLst>
                <a:path w="1168" h="1202" extrusionOk="0">
                  <a:moveTo>
                    <a:pt x="0" y="1"/>
                  </a:moveTo>
                  <a:lnTo>
                    <a:pt x="0" y="1202"/>
                  </a:lnTo>
                  <a:lnTo>
                    <a:pt x="1168" y="1202"/>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047;p41"/>
            <p:cNvSpPr/>
            <p:nvPr/>
          </p:nvSpPr>
          <p:spPr>
            <a:xfrm>
              <a:off x="5801262" y="3342581"/>
              <a:ext cx="24560" cy="24560"/>
            </a:xfrm>
            <a:custGeom>
              <a:avLst/>
              <a:gdLst/>
              <a:ahLst/>
              <a:cxnLst/>
              <a:rect l="l" t="t" r="r" b="b"/>
              <a:pathLst>
                <a:path w="1168" h="1168" extrusionOk="0">
                  <a:moveTo>
                    <a:pt x="0" y="0"/>
                  </a:moveTo>
                  <a:lnTo>
                    <a:pt x="0"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48;p41"/>
            <p:cNvSpPr/>
            <p:nvPr/>
          </p:nvSpPr>
          <p:spPr>
            <a:xfrm>
              <a:off x="5801262" y="3383965"/>
              <a:ext cx="24560" cy="25275"/>
            </a:xfrm>
            <a:custGeom>
              <a:avLst/>
              <a:gdLst/>
              <a:ahLst/>
              <a:cxnLst/>
              <a:rect l="l" t="t" r="r" b="b"/>
              <a:pathLst>
                <a:path w="1168" h="1202" extrusionOk="0">
                  <a:moveTo>
                    <a:pt x="0" y="0"/>
                  </a:moveTo>
                  <a:lnTo>
                    <a:pt x="0" y="1201"/>
                  </a:lnTo>
                  <a:lnTo>
                    <a:pt x="1168" y="1201"/>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49;p41"/>
            <p:cNvSpPr/>
            <p:nvPr/>
          </p:nvSpPr>
          <p:spPr>
            <a:xfrm>
              <a:off x="5801262" y="3426042"/>
              <a:ext cx="24560" cy="24581"/>
            </a:xfrm>
            <a:custGeom>
              <a:avLst/>
              <a:gdLst/>
              <a:ahLst/>
              <a:cxnLst/>
              <a:rect l="l" t="t" r="r" b="b"/>
              <a:pathLst>
                <a:path w="1168" h="1169" extrusionOk="0">
                  <a:moveTo>
                    <a:pt x="0" y="1"/>
                  </a:moveTo>
                  <a:lnTo>
                    <a:pt x="0"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50;p41"/>
            <p:cNvSpPr/>
            <p:nvPr/>
          </p:nvSpPr>
          <p:spPr>
            <a:xfrm>
              <a:off x="5801262" y="3467425"/>
              <a:ext cx="24560" cy="24581"/>
            </a:xfrm>
            <a:custGeom>
              <a:avLst/>
              <a:gdLst/>
              <a:ahLst/>
              <a:cxnLst/>
              <a:rect l="l" t="t" r="r" b="b"/>
              <a:pathLst>
                <a:path w="1168" h="1169" extrusionOk="0">
                  <a:moveTo>
                    <a:pt x="0" y="1"/>
                  </a:moveTo>
                  <a:lnTo>
                    <a:pt x="0"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51;p41"/>
            <p:cNvSpPr/>
            <p:nvPr/>
          </p:nvSpPr>
          <p:spPr>
            <a:xfrm>
              <a:off x="5801262" y="3508808"/>
              <a:ext cx="24560" cy="25275"/>
            </a:xfrm>
            <a:custGeom>
              <a:avLst/>
              <a:gdLst/>
              <a:ahLst/>
              <a:cxnLst/>
              <a:rect l="l" t="t" r="r" b="b"/>
              <a:pathLst>
                <a:path w="1168" h="1202" extrusionOk="0">
                  <a:moveTo>
                    <a:pt x="0" y="1"/>
                  </a:moveTo>
                  <a:lnTo>
                    <a:pt x="0" y="1202"/>
                  </a:lnTo>
                  <a:lnTo>
                    <a:pt x="1168" y="1202"/>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52;p41"/>
            <p:cNvSpPr/>
            <p:nvPr/>
          </p:nvSpPr>
          <p:spPr>
            <a:xfrm>
              <a:off x="5801262" y="3550906"/>
              <a:ext cx="24560" cy="24560"/>
            </a:xfrm>
            <a:custGeom>
              <a:avLst/>
              <a:gdLst/>
              <a:ahLst/>
              <a:cxnLst/>
              <a:rect l="l" t="t" r="r" b="b"/>
              <a:pathLst>
                <a:path w="1168" h="1168" extrusionOk="0">
                  <a:moveTo>
                    <a:pt x="0" y="0"/>
                  </a:moveTo>
                  <a:lnTo>
                    <a:pt x="0"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53;p41"/>
            <p:cNvSpPr/>
            <p:nvPr/>
          </p:nvSpPr>
          <p:spPr>
            <a:xfrm>
              <a:off x="5801262" y="3592289"/>
              <a:ext cx="24560" cy="24560"/>
            </a:xfrm>
            <a:custGeom>
              <a:avLst/>
              <a:gdLst/>
              <a:ahLst/>
              <a:cxnLst/>
              <a:rect l="l" t="t" r="r" b="b"/>
              <a:pathLst>
                <a:path w="1168" h="1168" extrusionOk="0">
                  <a:moveTo>
                    <a:pt x="0" y="0"/>
                  </a:moveTo>
                  <a:lnTo>
                    <a:pt x="0"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54;p41"/>
            <p:cNvSpPr/>
            <p:nvPr/>
          </p:nvSpPr>
          <p:spPr>
            <a:xfrm>
              <a:off x="5801262" y="3633672"/>
              <a:ext cx="24560" cy="25275"/>
            </a:xfrm>
            <a:custGeom>
              <a:avLst/>
              <a:gdLst/>
              <a:ahLst/>
              <a:cxnLst/>
              <a:rect l="l" t="t" r="r" b="b"/>
              <a:pathLst>
                <a:path w="1168" h="1202" extrusionOk="0">
                  <a:moveTo>
                    <a:pt x="0" y="0"/>
                  </a:moveTo>
                  <a:lnTo>
                    <a:pt x="0" y="1201"/>
                  </a:lnTo>
                  <a:lnTo>
                    <a:pt x="1168" y="1201"/>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55;p41"/>
            <p:cNvSpPr/>
            <p:nvPr/>
          </p:nvSpPr>
          <p:spPr>
            <a:xfrm>
              <a:off x="5801262" y="3675749"/>
              <a:ext cx="24560" cy="24581"/>
            </a:xfrm>
            <a:custGeom>
              <a:avLst/>
              <a:gdLst/>
              <a:ahLst/>
              <a:cxnLst/>
              <a:rect l="l" t="t" r="r" b="b"/>
              <a:pathLst>
                <a:path w="1168" h="1169" extrusionOk="0">
                  <a:moveTo>
                    <a:pt x="0" y="1"/>
                  </a:moveTo>
                  <a:lnTo>
                    <a:pt x="0"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56;p41"/>
            <p:cNvSpPr/>
            <p:nvPr/>
          </p:nvSpPr>
          <p:spPr>
            <a:xfrm>
              <a:off x="5801262" y="3717132"/>
              <a:ext cx="24560" cy="25275"/>
            </a:xfrm>
            <a:custGeom>
              <a:avLst/>
              <a:gdLst/>
              <a:ahLst/>
              <a:cxnLst/>
              <a:rect l="l" t="t" r="r" b="b"/>
              <a:pathLst>
                <a:path w="1168" h="1202" extrusionOk="0">
                  <a:moveTo>
                    <a:pt x="0" y="1"/>
                  </a:moveTo>
                  <a:lnTo>
                    <a:pt x="0" y="1202"/>
                  </a:lnTo>
                  <a:lnTo>
                    <a:pt x="1168" y="1202"/>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57;p41"/>
            <p:cNvSpPr/>
            <p:nvPr/>
          </p:nvSpPr>
          <p:spPr>
            <a:xfrm>
              <a:off x="5729703" y="3325738"/>
              <a:ext cx="24581" cy="24581"/>
            </a:xfrm>
            <a:custGeom>
              <a:avLst/>
              <a:gdLst/>
              <a:ahLst/>
              <a:cxnLst/>
              <a:rect l="l" t="t" r="r" b="b"/>
              <a:pathLst>
                <a:path w="1169" h="1169" extrusionOk="0">
                  <a:moveTo>
                    <a:pt x="1" y="1"/>
                  </a:moveTo>
                  <a:lnTo>
                    <a:pt x="1"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58;p41"/>
            <p:cNvSpPr/>
            <p:nvPr/>
          </p:nvSpPr>
          <p:spPr>
            <a:xfrm>
              <a:off x="5729703" y="3367121"/>
              <a:ext cx="24581" cy="25275"/>
            </a:xfrm>
            <a:custGeom>
              <a:avLst/>
              <a:gdLst/>
              <a:ahLst/>
              <a:cxnLst/>
              <a:rect l="l" t="t" r="r" b="b"/>
              <a:pathLst>
                <a:path w="1169" h="1202" extrusionOk="0">
                  <a:moveTo>
                    <a:pt x="1" y="1"/>
                  </a:moveTo>
                  <a:lnTo>
                    <a:pt x="1" y="1202"/>
                  </a:lnTo>
                  <a:lnTo>
                    <a:pt x="1168" y="1202"/>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59;p41"/>
            <p:cNvSpPr/>
            <p:nvPr/>
          </p:nvSpPr>
          <p:spPr>
            <a:xfrm>
              <a:off x="5729703" y="3409219"/>
              <a:ext cx="24581" cy="24560"/>
            </a:xfrm>
            <a:custGeom>
              <a:avLst/>
              <a:gdLst/>
              <a:ahLst/>
              <a:cxnLst/>
              <a:rect l="l" t="t" r="r" b="b"/>
              <a:pathLst>
                <a:path w="1169" h="1168" extrusionOk="0">
                  <a:moveTo>
                    <a:pt x="1" y="0"/>
                  </a:moveTo>
                  <a:lnTo>
                    <a:pt x="1"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60;p41"/>
            <p:cNvSpPr/>
            <p:nvPr/>
          </p:nvSpPr>
          <p:spPr>
            <a:xfrm>
              <a:off x="5729703" y="3450602"/>
              <a:ext cx="24581" cy="24560"/>
            </a:xfrm>
            <a:custGeom>
              <a:avLst/>
              <a:gdLst/>
              <a:ahLst/>
              <a:cxnLst/>
              <a:rect l="l" t="t" r="r" b="b"/>
              <a:pathLst>
                <a:path w="1169" h="1168" extrusionOk="0">
                  <a:moveTo>
                    <a:pt x="1" y="0"/>
                  </a:moveTo>
                  <a:lnTo>
                    <a:pt x="1"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61;p41"/>
            <p:cNvSpPr/>
            <p:nvPr/>
          </p:nvSpPr>
          <p:spPr>
            <a:xfrm>
              <a:off x="5729703" y="3491985"/>
              <a:ext cx="24581" cy="25275"/>
            </a:xfrm>
            <a:custGeom>
              <a:avLst/>
              <a:gdLst/>
              <a:ahLst/>
              <a:cxnLst/>
              <a:rect l="l" t="t" r="r" b="b"/>
              <a:pathLst>
                <a:path w="1169" h="1202" extrusionOk="0">
                  <a:moveTo>
                    <a:pt x="1" y="0"/>
                  </a:moveTo>
                  <a:lnTo>
                    <a:pt x="1" y="1201"/>
                  </a:lnTo>
                  <a:lnTo>
                    <a:pt x="1168" y="1201"/>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62;p41"/>
            <p:cNvSpPr/>
            <p:nvPr/>
          </p:nvSpPr>
          <p:spPr>
            <a:xfrm>
              <a:off x="5729703" y="3534062"/>
              <a:ext cx="24581" cy="24581"/>
            </a:xfrm>
            <a:custGeom>
              <a:avLst/>
              <a:gdLst/>
              <a:ahLst/>
              <a:cxnLst/>
              <a:rect l="l" t="t" r="r" b="b"/>
              <a:pathLst>
                <a:path w="1169" h="1169" extrusionOk="0">
                  <a:moveTo>
                    <a:pt x="1" y="1"/>
                  </a:moveTo>
                  <a:lnTo>
                    <a:pt x="1"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63;p41"/>
            <p:cNvSpPr/>
            <p:nvPr/>
          </p:nvSpPr>
          <p:spPr>
            <a:xfrm>
              <a:off x="5729703" y="3575445"/>
              <a:ext cx="24581" cy="24581"/>
            </a:xfrm>
            <a:custGeom>
              <a:avLst/>
              <a:gdLst/>
              <a:ahLst/>
              <a:cxnLst/>
              <a:rect l="l" t="t" r="r" b="b"/>
              <a:pathLst>
                <a:path w="1169" h="1169" extrusionOk="0">
                  <a:moveTo>
                    <a:pt x="1" y="1"/>
                  </a:moveTo>
                  <a:lnTo>
                    <a:pt x="1"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64;p41"/>
            <p:cNvSpPr/>
            <p:nvPr/>
          </p:nvSpPr>
          <p:spPr>
            <a:xfrm>
              <a:off x="5729703" y="3616829"/>
              <a:ext cx="24581" cy="25275"/>
            </a:xfrm>
            <a:custGeom>
              <a:avLst/>
              <a:gdLst/>
              <a:ahLst/>
              <a:cxnLst/>
              <a:rect l="l" t="t" r="r" b="b"/>
              <a:pathLst>
                <a:path w="1169" h="1202" extrusionOk="0">
                  <a:moveTo>
                    <a:pt x="1" y="1"/>
                  </a:moveTo>
                  <a:lnTo>
                    <a:pt x="1" y="1202"/>
                  </a:lnTo>
                  <a:lnTo>
                    <a:pt x="1168" y="1202"/>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65;p41"/>
            <p:cNvSpPr/>
            <p:nvPr/>
          </p:nvSpPr>
          <p:spPr>
            <a:xfrm>
              <a:off x="5729703" y="3658927"/>
              <a:ext cx="24581" cy="24560"/>
            </a:xfrm>
            <a:custGeom>
              <a:avLst/>
              <a:gdLst/>
              <a:ahLst/>
              <a:cxnLst/>
              <a:rect l="l" t="t" r="r" b="b"/>
              <a:pathLst>
                <a:path w="1169" h="1168" extrusionOk="0">
                  <a:moveTo>
                    <a:pt x="1" y="0"/>
                  </a:moveTo>
                  <a:lnTo>
                    <a:pt x="1"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66;p41"/>
            <p:cNvSpPr/>
            <p:nvPr/>
          </p:nvSpPr>
          <p:spPr>
            <a:xfrm>
              <a:off x="5729703" y="3700310"/>
              <a:ext cx="24581" cy="25275"/>
            </a:xfrm>
            <a:custGeom>
              <a:avLst/>
              <a:gdLst/>
              <a:ahLst/>
              <a:cxnLst/>
              <a:rect l="l" t="t" r="r" b="b"/>
              <a:pathLst>
                <a:path w="1169" h="1202" extrusionOk="0">
                  <a:moveTo>
                    <a:pt x="1" y="0"/>
                  </a:moveTo>
                  <a:lnTo>
                    <a:pt x="1" y="1201"/>
                  </a:lnTo>
                  <a:lnTo>
                    <a:pt x="1168" y="1201"/>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67;p41"/>
            <p:cNvSpPr/>
            <p:nvPr/>
          </p:nvSpPr>
          <p:spPr>
            <a:xfrm>
              <a:off x="5729703" y="3825174"/>
              <a:ext cx="24581" cy="25254"/>
            </a:xfrm>
            <a:custGeom>
              <a:avLst/>
              <a:gdLst/>
              <a:ahLst/>
              <a:cxnLst/>
              <a:rect l="l" t="t" r="r" b="b"/>
              <a:pathLst>
                <a:path w="1169" h="1201" extrusionOk="0">
                  <a:moveTo>
                    <a:pt x="1" y="0"/>
                  </a:moveTo>
                  <a:lnTo>
                    <a:pt x="1" y="1201"/>
                  </a:lnTo>
                  <a:lnTo>
                    <a:pt x="1168" y="1201"/>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068;p41"/>
            <p:cNvSpPr/>
            <p:nvPr/>
          </p:nvSpPr>
          <p:spPr>
            <a:xfrm>
              <a:off x="5690423" y="3325738"/>
              <a:ext cx="24581" cy="24581"/>
            </a:xfrm>
            <a:custGeom>
              <a:avLst/>
              <a:gdLst/>
              <a:ahLst/>
              <a:cxnLst/>
              <a:rect l="l" t="t" r="r" b="b"/>
              <a:pathLst>
                <a:path w="1169" h="1169" extrusionOk="0">
                  <a:moveTo>
                    <a:pt x="1" y="1"/>
                  </a:moveTo>
                  <a:lnTo>
                    <a:pt x="1"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69;p41"/>
            <p:cNvSpPr/>
            <p:nvPr/>
          </p:nvSpPr>
          <p:spPr>
            <a:xfrm>
              <a:off x="5690423" y="3367121"/>
              <a:ext cx="24581" cy="25275"/>
            </a:xfrm>
            <a:custGeom>
              <a:avLst/>
              <a:gdLst/>
              <a:ahLst/>
              <a:cxnLst/>
              <a:rect l="l" t="t" r="r" b="b"/>
              <a:pathLst>
                <a:path w="1169" h="1202" extrusionOk="0">
                  <a:moveTo>
                    <a:pt x="1" y="1"/>
                  </a:moveTo>
                  <a:lnTo>
                    <a:pt x="1" y="1202"/>
                  </a:lnTo>
                  <a:lnTo>
                    <a:pt x="1168" y="1202"/>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70;p41"/>
            <p:cNvSpPr/>
            <p:nvPr/>
          </p:nvSpPr>
          <p:spPr>
            <a:xfrm>
              <a:off x="5690423" y="3409219"/>
              <a:ext cx="24581" cy="24560"/>
            </a:xfrm>
            <a:custGeom>
              <a:avLst/>
              <a:gdLst/>
              <a:ahLst/>
              <a:cxnLst/>
              <a:rect l="l" t="t" r="r" b="b"/>
              <a:pathLst>
                <a:path w="1169" h="1168" extrusionOk="0">
                  <a:moveTo>
                    <a:pt x="1" y="0"/>
                  </a:moveTo>
                  <a:lnTo>
                    <a:pt x="1"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71;p41"/>
            <p:cNvSpPr/>
            <p:nvPr/>
          </p:nvSpPr>
          <p:spPr>
            <a:xfrm>
              <a:off x="5690423" y="3450602"/>
              <a:ext cx="24581" cy="24560"/>
            </a:xfrm>
            <a:custGeom>
              <a:avLst/>
              <a:gdLst/>
              <a:ahLst/>
              <a:cxnLst/>
              <a:rect l="l" t="t" r="r" b="b"/>
              <a:pathLst>
                <a:path w="1169" h="1168" extrusionOk="0">
                  <a:moveTo>
                    <a:pt x="1" y="0"/>
                  </a:moveTo>
                  <a:lnTo>
                    <a:pt x="1"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72;p41"/>
            <p:cNvSpPr/>
            <p:nvPr/>
          </p:nvSpPr>
          <p:spPr>
            <a:xfrm>
              <a:off x="5690423" y="3491985"/>
              <a:ext cx="24581" cy="25275"/>
            </a:xfrm>
            <a:custGeom>
              <a:avLst/>
              <a:gdLst/>
              <a:ahLst/>
              <a:cxnLst/>
              <a:rect l="l" t="t" r="r" b="b"/>
              <a:pathLst>
                <a:path w="1169" h="1202" extrusionOk="0">
                  <a:moveTo>
                    <a:pt x="1" y="0"/>
                  </a:moveTo>
                  <a:lnTo>
                    <a:pt x="1" y="1201"/>
                  </a:lnTo>
                  <a:lnTo>
                    <a:pt x="1168" y="1201"/>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73;p41"/>
            <p:cNvSpPr/>
            <p:nvPr/>
          </p:nvSpPr>
          <p:spPr>
            <a:xfrm>
              <a:off x="5690423" y="3534062"/>
              <a:ext cx="24581" cy="24581"/>
            </a:xfrm>
            <a:custGeom>
              <a:avLst/>
              <a:gdLst/>
              <a:ahLst/>
              <a:cxnLst/>
              <a:rect l="l" t="t" r="r" b="b"/>
              <a:pathLst>
                <a:path w="1169" h="1169" extrusionOk="0">
                  <a:moveTo>
                    <a:pt x="1" y="1"/>
                  </a:moveTo>
                  <a:lnTo>
                    <a:pt x="1"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074;p41"/>
            <p:cNvSpPr/>
            <p:nvPr/>
          </p:nvSpPr>
          <p:spPr>
            <a:xfrm>
              <a:off x="5690423" y="3575445"/>
              <a:ext cx="24581" cy="24581"/>
            </a:xfrm>
            <a:custGeom>
              <a:avLst/>
              <a:gdLst/>
              <a:ahLst/>
              <a:cxnLst/>
              <a:rect l="l" t="t" r="r" b="b"/>
              <a:pathLst>
                <a:path w="1169" h="1169" extrusionOk="0">
                  <a:moveTo>
                    <a:pt x="1" y="1"/>
                  </a:moveTo>
                  <a:lnTo>
                    <a:pt x="1"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75;p41"/>
            <p:cNvSpPr/>
            <p:nvPr/>
          </p:nvSpPr>
          <p:spPr>
            <a:xfrm>
              <a:off x="5690423" y="3616829"/>
              <a:ext cx="24581" cy="25275"/>
            </a:xfrm>
            <a:custGeom>
              <a:avLst/>
              <a:gdLst/>
              <a:ahLst/>
              <a:cxnLst/>
              <a:rect l="l" t="t" r="r" b="b"/>
              <a:pathLst>
                <a:path w="1169" h="1202" extrusionOk="0">
                  <a:moveTo>
                    <a:pt x="1" y="1"/>
                  </a:moveTo>
                  <a:lnTo>
                    <a:pt x="1" y="1202"/>
                  </a:lnTo>
                  <a:lnTo>
                    <a:pt x="1168" y="1202"/>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076;p41"/>
            <p:cNvSpPr/>
            <p:nvPr/>
          </p:nvSpPr>
          <p:spPr>
            <a:xfrm>
              <a:off x="5690423" y="3658927"/>
              <a:ext cx="24581" cy="24560"/>
            </a:xfrm>
            <a:custGeom>
              <a:avLst/>
              <a:gdLst/>
              <a:ahLst/>
              <a:cxnLst/>
              <a:rect l="l" t="t" r="r" b="b"/>
              <a:pathLst>
                <a:path w="1169" h="1168" extrusionOk="0">
                  <a:moveTo>
                    <a:pt x="1" y="0"/>
                  </a:moveTo>
                  <a:lnTo>
                    <a:pt x="1"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077;p41"/>
            <p:cNvSpPr/>
            <p:nvPr/>
          </p:nvSpPr>
          <p:spPr>
            <a:xfrm>
              <a:off x="5690423" y="3783770"/>
              <a:ext cx="24581" cy="24581"/>
            </a:xfrm>
            <a:custGeom>
              <a:avLst/>
              <a:gdLst/>
              <a:ahLst/>
              <a:cxnLst/>
              <a:rect l="l" t="t" r="r" b="b"/>
              <a:pathLst>
                <a:path w="1169" h="1169" extrusionOk="0">
                  <a:moveTo>
                    <a:pt x="1" y="1"/>
                  </a:moveTo>
                  <a:lnTo>
                    <a:pt x="1"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078;p41"/>
            <p:cNvSpPr/>
            <p:nvPr/>
          </p:nvSpPr>
          <p:spPr>
            <a:xfrm>
              <a:off x="5690423" y="3825174"/>
              <a:ext cx="24581" cy="25254"/>
            </a:xfrm>
            <a:custGeom>
              <a:avLst/>
              <a:gdLst/>
              <a:ahLst/>
              <a:cxnLst/>
              <a:rect l="l" t="t" r="r" b="b"/>
              <a:pathLst>
                <a:path w="1169" h="1201" extrusionOk="0">
                  <a:moveTo>
                    <a:pt x="1" y="0"/>
                  </a:moveTo>
                  <a:lnTo>
                    <a:pt x="1" y="1201"/>
                  </a:lnTo>
                  <a:lnTo>
                    <a:pt x="1168" y="1201"/>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079;p41"/>
            <p:cNvSpPr/>
            <p:nvPr/>
          </p:nvSpPr>
          <p:spPr>
            <a:xfrm>
              <a:off x="5651143" y="3325738"/>
              <a:ext cx="24581" cy="24581"/>
            </a:xfrm>
            <a:custGeom>
              <a:avLst/>
              <a:gdLst/>
              <a:ahLst/>
              <a:cxnLst/>
              <a:rect l="l" t="t" r="r" b="b"/>
              <a:pathLst>
                <a:path w="1169" h="1169" extrusionOk="0">
                  <a:moveTo>
                    <a:pt x="1" y="1"/>
                  </a:moveTo>
                  <a:lnTo>
                    <a:pt x="1"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080;p41"/>
            <p:cNvSpPr/>
            <p:nvPr/>
          </p:nvSpPr>
          <p:spPr>
            <a:xfrm>
              <a:off x="5651143" y="3367121"/>
              <a:ext cx="24581" cy="25275"/>
            </a:xfrm>
            <a:custGeom>
              <a:avLst/>
              <a:gdLst/>
              <a:ahLst/>
              <a:cxnLst/>
              <a:rect l="l" t="t" r="r" b="b"/>
              <a:pathLst>
                <a:path w="1169" h="1202" extrusionOk="0">
                  <a:moveTo>
                    <a:pt x="1" y="1"/>
                  </a:moveTo>
                  <a:lnTo>
                    <a:pt x="1" y="1202"/>
                  </a:lnTo>
                  <a:lnTo>
                    <a:pt x="1168" y="1202"/>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081;p41"/>
            <p:cNvSpPr/>
            <p:nvPr/>
          </p:nvSpPr>
          <p:spPr>
            <a:xfrm>
              <a:off x="5651143" y="3409219"/>
              <a:ext cx="24581" cy="24560"/>
            </a:xfrm>
            <a:custGeom>
              <a:avLst/>
              <a:gdLst/>
              <a:ahLst/>
              <a:cxnLst/>
              <a:rect l="l" t="t" r="r" b="b"/>
              <a:pathLst>
                <a:path w="1169" h="1168" extrusionOk="0">
                  <a:moveTo>
                    <a:pt x="1" y="0"/>
                  </a:moveTo>
                  <a:lnTo>
                    <a:pt x="1"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82;p41"/>
            <p:cNvSpPr/>
            <p:nvPr/>
          </p:nvSpPr>
          <p:spPr>
            <a:xfrm>
              <a:off x="5651143" y="3450602"/>
              <a:ext cx="24581" cy="24560"/>
            </a:xfrm>
            <a:custGeom>
              <a:avLst/>
              <a:gdLst/>
              <a:ahLst/>
              <a:cxnLst/>
              <a:rect l="l" t="t" r="r" b="b"/>
              <a:pathLst>
                <a:path w="1169" h="1168" extrusionOk="0">
                  <a:moveTo>
                    <a:pt x="1" y="0"/>
                  </a:moveTo>
                  <a:lnTo>
                    <a:pt x="1"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83;p41"/>
            <p:cNvSpPr/>
            <p:nvPr/>
          </p:nvSpPr>
          <p:spPr>
            <a:xfrm>
              <a:off x="5651143" y="3491985"/>
              <a:ext cx="24581" cy="25275"/>
            </a:xfrm>
            <a:custGeom>
              <a:avLst/>
              <a:gdLst/>
              <a:ahLst/>
              <a:cxnLst/>
              <a:rect l="l" t="t" r="r" b="b"/>
              <a:pathLst>
                <a:path w="1169" h="1202" extrusionOk="0">
                  <a:moveTo>
                    <a:pt x="1" y="0"/>
                  </a:moveTo>
                  <a:lnTo>
                    <a:pt x="1" y="1201"/>
                  </a:lnTo>
                  <a:lnTo>
                    <a:pt x="1168" y="1201"/>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84;p41"/>
            <p:cNvSpPr/>
            <p:nvPr/>
          </p:nvSpPr>
          <p:spPr>
            <a:xfrm>
              <a:off x="5651143" y="3534062"/>
              <a:ext cx="24581" cy="24581"/>
            </a:xfrm>
            <a:custGeom>
              <a:avLst/>
              <a:gdLst/>
              <a:ahLst/>
              <a:cxnLst/>
              <a:rect l="l" t="t" r="r" b="b"/>
              <a:pathLst>
                <a:path w="1169" h="1169" extrusionOk="0">
                  <a:moveTo>
                    <a:pt x="1" y="1"/>
                  </a:moveTo>
                  <a:lnTo>
                    <a:pt x="1"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85;p41"/>
            <p:cNvSpPr/>
            <p:nvPr/>
          </p:nvSpPr>
          <p:spPr>
            <a:xfrm>
              <a:off x="5651143" y="3575445"/>
              <a:ext cx="24581" cy="24581"/>
            </a:xfrm>
            <a:custGeom>
              <a:avLst/>
              <a:gdLst/>
              <a:ahLst/>
              <a:cxnLst/>
              <a:rect l="l" t="t" r="r" b="b"/>
              <a:pathLst>
                <a:path w="1169" h="1169" extrusionOk="0">
                  <a:moveTo>
                    <a:pt x="1" y="1"/>
                  </a:moveTo>
                  <a:lnTo>
                    <a:pt x="1"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86;p41"/>
            <p:cNvSpPr/>
            <p:nvPr/>
          </p:nvSpPr>
          <p:spPr>
            <a:xfrm>
              <a:off x="5651143" y="3616829"/>
              <a:ext cx="24581" cy="25275"/>
            </a:xfrm>
            <a:custGeom>
              <a:avLst/>
              <a:gdLst/>
              <a:ahLst/>
              <a:cxnLst/>
              <a:rect l="l" t="t" r="r" b="b"/>
              <a:pathLst>
                <a:path w="1169" h="1202" extrusionOk="0">
                  <a:moveTo>
                    <a:pt x="1" y="1"/>
                  </a:moveTo>
                  <a:lnTo>
                    <a:pt x="1" y="1202"/>
                  </a:lnTo>
                  <a:lnTo>
                    <a:pt x="1168" y="1202"/>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87;p41"/>
            <p:cNvSpPr/>
            <p:nvPr/>
          </p:nvSpPr>
          <p:spPr>
            <a:xfrm>
              <a:off x="5244315" y="2693048"/>
              <a:ext cx="25275" cy="24560"/>
            </a:xfrm>
            <a:custGeom>
              <a:avLst/>
              <a:gdLst/>
              <a:ahLst/>
              <a:cxnLst/>
              <a:rect l="l" t="t" r="r" b="b"/>
              <a:pathLst>
                <a:path w="1202" h="1168" extrusionOk="0">
                  <a:moveTo>
                    <a:pt x="1" y="0"/>
                  </a:moveTo>
                  <a:lnTo>
                    <a:pt x="1" y="1168"/>
                  </a:lnTo>
                  <a:lnTo>
                    <a:pt x="1202" y="1168"/>
                  </a:lnTo>
                  <a:lnTo>
                    <a:pt x="1202"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88;p41"/>
            <p:cNvSpPr/>
            <p:nvPr/>
          </p:nvSpPr>
          <p:spPr>
            <a:xfrm>
              <a:off x="5205034" y="2693048"/>
              <a:ext cx="24581" cy="24560"/>
            </a:xfrm>
            <a:custGeom>
              <a:avLst/>
              <a:gdLst/>
              <a:ahLst/>
              <a:cxnLst/>
              <a:rect l="l" t="t" r="r" b="b"/>
              <a:pathLst>
                <a:path w="1169" h="1168" extrusionOk="0">
                  <a:moveTo>
                    <a:pt x="1" y="0"/>
                  </a:moveTo>
                  <a:lnTo>
                    <a:pt x="1"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89;p41"/>
            <p:cNvSpPr/>
            <p:nvPr/>
          </p:nvSpPr>
          <p:spPr>
            <a:xfrm>
              <a:off x="5427405" y="3217717"/>
              <a:ext cx="24560" cy="24581"/>
            </a:xfrm>
            <a:custGeom>
              <a:avLst/>
              <a:gdLst/>
              <a:ahLst/>
              <a:cxnLst/>
              <a:rect l="l" t="t" r="r" b="b"/>
              <a:pathLst>
                <a:path w="1168" h="1169" extrusionOk="0">
                  <a:moveTo>
                    <a:pt x="0" y="1"/>
                  </a:moveTo>
                  <a:lnTo>
                    <a:pt x="0"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90;p41"/>
            <p:cNvSpPr/>
            <p:nvPr/>
          </p:nvSpPr>
          <p:spPr>
            <a:xfrm>
              <a:off x="5427405" y="3259100"/>
              <a:ext cx="24560" cy="24581"/>
            </a:xfrm>
            <a:custGeom>
              <a:avLst/>
              <a:gdLst/>
              <a:ahLst/>
              <a:cxnLst/>
              <a:rect l="l" t="t" r="r" b="b"/>
              <a:pathLst>
                <a:path w="1168" h="1169" extrusionOk="0">
                  <a:moveTo>
                    <a:pt x="0" y="1"/>
                  </a:moveTo>
                  <a:lnTo>
                    <a:pt x="0"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1;p41"/>
            <p:cNvSpPr/>
            <p:nvPr/>
          </p:nvSpPr>
          <p:spPr>
            <a:xfrm>
              <a:off x="5427405" y="3300483"/>
              <a:ext cx="24560" cy="25275"/>
            </a:xfrm>
            <a:custGeom>
              <a:avLst/>
              <a:gdLst/>
              <a:ahLst/>
              <a:cxnLst/>
              <a:rect l="l" t="t" r="r" b="b"/>
              <a:pathLst>
                <a:path w="1168" h="1202" extrusionOk="0">
                  <a:moveTo>
                    <a:pt x="0" y="1"/>
                  </a:moveTo>
                  <a:lnTo>
                    <a:pt x="0" y="1202"/>
                  </a:lnTo>
                  <a:lnTo>
                    <a:pt x="1168" y="1202"/>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092;p41"/>
            <p:cNvSpPr/>
            <p:nvPr/>
          </p:nvSpPr>
          <p:spPr>
            <a:xfrm>
              <a:off x="5427405" y="3342581"/>
              <a:ext cx="24560" cy="24560"/>
            </a:xfrm>
            <a:custGeom>
              <a:avLst/>
              <a:gdLst/>
              <a:ahLst/>
              <a:cxnLst/>
              <a:rect l="l" t="t" r="r" b="b"/>
              <a:pathLst>
                <a:path w="1168" h="1168" extrusionOk="0">
                  <a:moveTo>
                    <a:pt x="0" y="0"/>
                  </a:moveTo>
                  <a:lnTo>
                    <a:pt x="0"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093;p41"/>
            <p:cNvSpPr/>
            <p:nvPr/>
          </p:nvSpPr>
          <p:spPr>
            <a:xfrm>
              <a:off x="5427405" y="3383965"/>
              <a:ext cx="24560" cy="25275"/>
            </a:xfrm>
            <a:custGeom>
              <a:avLst/>
              <a:gdLst/>
              <a:ahLst/>
              <a:cxnLst/>
              <a:rect l="l" t="t" r="r" b="b"/>
              <a:pathLst>
                <a:path w="1168" h="1202" extrusionOk="0">
                  <a:moveTo>
                    <a:pt x="0" y="0"/>
                  </a:moveTo>
                  <a:lnTo>
                    <a:pt x="0" y="1201"/>
                  </a:lnTo>
                  <a:lnTo>
                    <a:pt x="1168" y="1201"/>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094;p41"/>
            <p:cNvSpPr/>
            <p:nvPr/>
          </p:nvSpPr>
          <p:spPr>
            <a:xfrm>
              <a:off x="5427405" y="3426042"/>
              <a:ext cx="24560" cy="24581"/>
            </a:xfrm>
            <a:custGeom>
              <a:avLst/>
              <a:gdLst/>
              <a:ahLst/>
              <a:cxnLst/>
              <a:rect l="l" t="t" r="r" b="b"/>
              <a:pathLst>
                <a:path w="1168" h="1169" extrusionOk="0">
                  <a:moveTo>
                    <a:pt x="0" y="1"/>
                  </a:moveTo>
                  <a:lnTo>
                    <a:pt x="0"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095;p41"/>
            <p:cNvSpPr/>
            <p:nvPr/>
          </p:nvSpPr>
          <p:spPr>
            <a:xfrm>
              <a:off x="5427405" y="3467425"/>
              <a:ext cx="24560" cy="24581"/>
            </a:xfrm>
            <a:custGeom>
              <a:avLst/>
              <a:gdLst/>
              <a:ahLst/>
              <a:cxnLst/>
              <a:rect l="l" t="t" r="r" b="b"/>
              <a:pathLst>
                <a:path w="1168" h="1169" extrusionOk="0">
                  <a:moveTo>
                    <a:pt x="0" y="1"/>
                  </a:moveTo>
                  <a:lnTo>
                    <a:pt x="0"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096;p41"/>
            <p:cNvSpPr/>
            <p:nvPr/>
          </p:nvSpPr>
          <p:spPr>
            <a:xfrm>
              <a:off x="5427405" y="3550906"/>
              <a:ext cx="24560" cy="24560"/>
            </a:xfrm>
            <a:custGeom>
              <a:avLst/>
              <a:gdLst/>
              <a:ahLst/>
              <a:cxnLst/>
              <a:rect l="l" t="t" r="r" b="b"/>
              <a:pathLst>
                <a:path w="1168" h="1168" extrusionOk="0">
                  <a:moveTo>
                    <a:pt x="0" y="0"/>
                  </a:moveTo>
                  <a:lnTo>
                    <a:pt x="0"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097;p41"/>
            <p:cNvSpPr/>
            <p:nvPr/>
          </p:nvSpPr>
          <p:spPr>
            <a:xfrm>
              <a:off x="5427405" y="3592289"/>
              <a:ext cx="24560" cy="24560"/>
            </a:xfrm>
            <a:custGeom>
              <a:avLst/>
              <a:gdLst/>
              <a:ahLst/>
              <a:cxnLst/>
              <a:rect l="l" t="t" r="r" b="b"/>
              <a:pathLst>
                <a:path w="1168" h="1168" extrusionOk="0">
                  <a:moveTo>
                    <a:pt x="0" y="0"/>
                  </a:moveTo>
                  <a:lnTo>
                    <a:pt x="0"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098;p41"/>
            <p:cNvSpPr/>
            <p:nvPr/>
          </p:nvSpPr>
          <p:spPr>
            <a:xfrm>
              <a:off x="5427405" y="3633672"/>
              <a:ext cx="24560" cy="25275"/>
            </a:xfrm>
            <a:custGeom>
              <a:avLst/>
              <a:gdLst/>
              <a:ahLst/>
              <a:cxnLst/>
              <a:rect l="l" t="t" r="r" b="b"/>
              <a:pathLst>
                <a:path w="1168" h="1202" extrusionOk="0">
                  <a:moveTo>
                    <a:pt x="0" y="0"/>
                  </a:moveTo>
                  <a:lnTo>
                    <a:pt x="0" y="1201"/>
                  </a:lnTo>
                  <a:lnTo>
                    <a:pt x="1168" y="1201"/>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099;p41"/>
            <p:cNvSpPr/>
            <p:nvPr/>
          </p:nvSpPr>
          <p:spPr>
            <a:xfrm>
              <a:off x="5427405" y="3675749"/>
              <a:ext cx="24560" cy="24581"/>
            </a:xfrm>
            <a:custGeom>
              <a:avLst/>
              <a:gdLst/>
              <a:ahLst/>
              <a:cxnLst/>
              <a:rect l="l" t="t" r="r" b="b"/>
              <a:pathLst>
                <a:path w="1168" h="1169" extrusionOk="0">
                  <a:moveTo>
                    <a:pt x="0" y="1"/>
                  </a:moveTo>
                  <a:lnTo>
                    <a:pt x="0"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00;p41"/>
            <p:cNvSpPr/>
            <p:nvPr/>
          </p:nvSpPr>
          <p:spPr>
            <a:xfrm>
              <a:off x="5427405" y="3717132"/>
              <a:ext cx="24560" cy="25275"/>
            </a:xfrm>
            <a:custGeom>
              <a:avLst/>
              <a:gdLst/>
              <a:ahLst/>
              <a:cxnLst/>
              <a:rect l="l" t="t" r="r" b="b"/>
              <a:pathLst>
                <a:path w="1168" h="1202" extrusionOk="0">
                  <a:moveTo>
                    <a:pt x="0" y="1"/>
                  </a:moveTo>
                  <a:lnTo>
                    <a:pt x="0" y="1202"/>
                  </a:lnTo>
                  <a:lnTo>
                    <a:pt x="1168" y="1202"/>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01;p41"/>
            <p:cNvSpPr/>
            <p:nvPr/>
          </p:nvSpPr>
          <p:spPr>
            <a:xfrm>
              <a:off x="5427405" y="3759230"/>
              <a:ext cx="24560" cy="24560"/>
            </a:xfrm>
            <a:custGeom>
              <a:avLst/>
              <a:gdLst/>
              <a:ahLst/>
              <a:cxnLst/>
              <a:rect l="l" t="t" r="r" b="b"/>
              <a:pathLst>
                <a:path w="1168" h="1168" extrusionOk="0">
                  <a:moveTo>
                    <a:pt x="0" y="0"/>
                  </a:moveTo>
                  <a:lnTo>
                    <a:pt x="0"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102;p41"/>
            <p:cNvSpPr/>
            <p:nvPr/>
          </p:nvSpPr>
          <p:spPr>
            <a:xfrm>
              <a:off x="5427405" y="3800613"/>
              <a:ext cx="24560" cy="24560"/>
            </a:xfrm>
            <a:custGeom>
              <a:avLst/>
              <a:gdLst/>
              <a:ahLst/>
              <a:cxnLst/>
              <a:rect l="l" t="t" r="r" b="b"/>
              <a:pathLst>
                <a:path w="1168" h="1168" extrusionOk="0">
                  <a:moveTo>
                    <a:pt x="0" y="0"/>
                  </a:moveTo>
                  <a:lnTo>
                    <a:pt x="0"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103;p41"/>
            <p:cNvSpPr/>
            <p:nvPr/>
          </p:nvSpPr>
          <p:spPr>
            <a:xfrm>
              <a:off x="5427405" y="3841996"/>
              <a:ext cx="24560" cy="25275"/>
            </a:xfrm>
            <a:custGeom>
              <a:avLst/>
              <a:gdLst/>
              <a:ahLst/>
              <a:cxnLst/>
              <a:rect l="l" t="t" r="r" b="b"/>
              <a:pathLst>
                <a:path w="1168" h="1202" extrusionOk="0">
                  <a:moveTo>
                    <a:pt x="0" y="1"/>
                  </a:moveTo>
                  <a:lnTo>
                    <a:pt x="0" y="1201"/>
                  </a:lnTo>
                  <a:lnTo>
                    <a:pt x="1168" y="1201"/>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104;p41"/>
            <p:cNvSpPr/>
            <p:nvPr/>
          </p:nvSpPr>
          <p:spPr>
            <a:xfrm>
              <a:off x="5388125" y="3550906"/>
              <a:ext cx="24560" cy="24560"/>
            </a:xfrm>
            <a:custGeom>
              <a:avLst/>
              <a:gdLst/>
              <a:ahLst/>
              <a:cxnLst/>
              <a:rect l="l" t="t" r="r" b="b"/>
              <a:pathLst>
                <a:path w="1168" h="1168" extrusionOk="0">
                  <a:moveTo>
                    <a:pt x="0" y="0"/>
                  </a:moveTo>
                  <a:lnTo>
                    <a:pt x="0"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105;p41"/>
            <p:cNvSpPr/>
            <p:nvPr/>
          </p:nvSpPr>
          <p:spPr>
            <a:xfrm>
              <a:off x="5388125" y="3592289"/>
              <a:ext cx="24560" cy="24560"/>
            </a:xfrm>
            <a:custGeom>
              <a:avLst/>
              <a:gdLst/>
              <a:ahLst/>
              <a:cxnLst/>
              <a:rect l="l" t="t" r="r" b="b"/>
              <a:pathLst>
                <a:path w="1168" h="1168" extrusionOk="0">
                  <a:moveTo>
                    <a:pt x="0" y="0"/>
                  </a:moveTo>
                  <a:lnTo>
                    <a:pt x="0"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106;p41"/>
            <p:cNvSpPr/>
            <p:nvPr/>
          </p:nvSpPr>
          <p:spPr>
            <a:xfrm>
              <a:off x="5388125" y="3633672"/>
              <a:ext cx="24560" cy="25275"/>
            </a:xfrm>
            <a:custGeom>
              <a:avLst/>
              <a:gdLst/>
              <a:ahLst/>
              <a:cxnLst/>
              <a:rect l="l" t="t" r="r" b="b"/>
              <a:pathLst>
                <a:path w="1168" h="1202" extrusionOk="0">
                  <a:moveTo>
                    <a:pt x="0" y="0"/>
                  </a:moveTo>
                  <a:lnTo>
                    <a:pt x="0" y="1201"/>
                  </a:lnTo>
                  <a:lnTo>
                    <a:pt x="1168" y="1201"/>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107;p41"/>
            <p:cNvSpPr/>
            <p:nvPr/>
          </p:nvSpPr>
          <p:spPr>
            <a:xfrm>
              <a:off x="5388125" y="3675749"/>
              <a:ext cx="24560" cy="24581"/>
            </a:xfrm>
            <a:custGeom>
              <a:avLst/>
              <a:gdLst/>
              <a:ahLst/>
              <a:cxnLst/>
              <a:rect l="l" t="t" r="r" b="b"/>
              <a:pathLst>
                <a:path w="1168" h="1169" extrusionOk="0">
                  <a:moveTo>
                    <a:pt x="0" y="1"/>
                  </a:moveTo>
                  <a:lnTo>
                    <a:pt x="0" y="1168"/>
                  </a:lnTo>
                  <a:lnTo>
                    <a:pt x="1168" y="1168"/>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108;p41"/>
            <p:cNvSpPr/>
            <p:nvPr/>
          </p:nvSpPr>
          <p:spPr>
            <a:xfrm>
              <a:off x="5388125" y="3717132"/>
              <a:ext cx="24560" cy="25275"/>
            </a:xfrm>
            <a:custGeom>
              <a:avLst/>
              <a:gdLst/>
              <a:ahLst/>
              <a:cxnLst/>
              <a:rect l="l" t="t" r="r" b="b"/>
              <a:pathLst>
                <a:path w="1168" h="1202" extrusionOk="0">
                  <a:moveTo>
                    <a:pt x="0" y="1"/>
                  </a:moveTo>
                  <a:lnTo>
                    <a:pt x="0" y="1202"/>
                  </a:lnTo>
                  <a:lnTo>
                    <a:pt x="1168" y="1202"/>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109;p41"/>
            <p:cNvSpPr/>
            <p:nvPr/>
          </p:nvSpPr>
          <p:spPr>
            <a:xfrm>
              <a:off x="5388125" y="3759230"/>
              <a:ext cx="24560" cy="24560"/>
            </a:xfrm>
            <a:custGeom>
              <a:avLst/>
              <a:gdLst/>
              <a:ahLst/>
              <a:cxnLst/>
              <a:rect l="l" t="t" r="r" b="b"/>
              <a:pathLst>
                <a:path w="1168" h="1168" extrusionOk="0">
                  <a:moveTo>
                    <a:pt x="0" y="0"/>
                  </a:moveTo>
                  <a:lnTo>
                    <a:pt x="0"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110;p41"/>
            <p:cNvSpPr/>
            <p:nvPr/>
          </p:nvSpPr>
          <p:spPr>
            <a:xfrm>
              <a:off x="5388125" y="3800613"/>
              <a:ext cx="24560" cy="24560"/>
            </a:xfrm>
            <a:custGeom>
              <a:avLst/>
              <a:gdLst/>
              <a:ahLst/>
              <a:cxnLst/>
              <a:rect l="l" t="t" r="r" b="b"/>
              <a:pathLst>
                <a:path w="1168" h="1168" extrusionOk="0">
                  <a:moveTo>
                    <a:pt x="0" y="0"/>
                  </a:moveTo>
                  <a:lnTo>
                    <a:pt x="0" y="1168"/>
                  </a:lnTo>
                  <a:lnTo>
                    <a:pt x="1168" y="1168"/>
                  </a:lnTo>
                  <a:lnTo>
                    <a:pt x="1168"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111;p41"/>
            <p:cNvSpPr/>
            <p:nvPr/>
          </p:nvSpPr>
          <p:spPr>
            <a:xfrm>
              <a:off x="5388125" y="3841996"/>
              <a:ext cx="24560" cy="25275"/>
            </a:xfrm>
            <a:custGeom>
              <a:avLst/>
              <a:gdLst/>
              <a:ahLst/>
              <a:cxnLst/>
              <a:rect l="l" t="t" r="r" b="b"/>
              <a:pathLst>
                <a:path w="1168" h="1202" extrusionOk="0">
                  <a:moveTo>
                    <a:pt x="0" y="1"/>
                  </a:moveTo>
                  <a:lnTo>
                    <a:pt x="0" y="1201"/>
                  </a:lnTo>
                  <a:lnTo>
                    <a:pt x="1168" y="1201"/>
                  </a:lnTo>
                  <a:lnTo>
                    <a:pt x="1168"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112;p41"/>
            <p:cNvSpPr/>
            <p:nvPr/>
          </p:nvSpPr>
          <p:spPr>
            <a:xfrm>
              <a:off x="4765234" y="2373464"/>
              <a:ext cx="210464" cy="196145"/>
            </a:xfrm>
            <a:custGeom>
              <a:avLst/>
              <a:gdLst/>
              <a:ahLst/>
              <a:cxnLst/>
              <a:rect l="l" t="t" r="r" b="b"/>
              <a:pathLst>
                <a:path w="10009" h="9328" extrusionOk="0">
                  <a:moveTo>
                    <a:pt x="640" y="1"/>
                  </a:moveTo>
                  <a:cubicBezTo>
                    <a:pt x="580" y="1"/>
                    <a:pt x="533" y="7"/>
                    <a:pt x="501" y="21"/>
                  </a:cubicBezTo>
                  <a:cubicBezTo>
                    <a:pt x="1" y="221"/>
                    <a:pt x="68" y="4524"/>
                    <a:pt x="501" y="4624"/>
                  </a:cubicBezTo>
                  <a:cubicBezTo>
                    <a:pt x="902" y="4758"/>
                    <a:pt x="4337" y="5792"/>
                    <a:pt x="4337" y="5792"/>
                  </a:cubicBezTo>
                  <a:lnTo>
                    <a:pt x="8707" y="9328"/>
                  </a:lnTo>
                  <a:lnTo>
                    <a:pt x="10008" y="6759"/>
                  </a:lnTo>
                  <a:lnTo>
                    <a:pt x="5905" y="3924"/>
                  </a:lnTo>
                  <a:cubicBezTo>
                    <a:pt x="5905" y="3924"/>
                    <a:pt x="5305" y="1655"/>
                    <a:pt x="5004" y="1422"/>
                  </a:cubicBezTo>
                  <a:cubicBezTo>
                    <a:pt x="4756" y="1204"/>
                    <a:pt x="1463" y="1"/>
                    <a:pt x="640"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13;p41"/>
            <p:cNvSpPr/>
            <p:nvPr/>
          </p:nvSpPr>
          <p:spPr>
            <a:xfrm>
              <a:off x="4899919" y="2335319"/>
              <a:ext cx="611648" cy="402887"/>
            </a:xfrm>
            <a:custGeom>
              <a:avLst/>
              <a:gdLst/>
              <a:ahLst/>
              <a:cxnLst/>
              <a:rect l="l" t="t" r="r" b="b"/>
              <a:pathLst>
                <a:path w="29088" h="19160" extrusionOk="0">
                  <a:moveTo>
                    <a:pt x="28421" y="0"/>
                  </a:moveTo>
                  <a:cubicBezTo>
                    <a:pt x="25144" y="900"/>
                    <a:pt x="18462" y="13064"/>
                    <a:pt x="14040" y="13064"/>
                  </a:cubicBezTo>
                  <a:cubicBezTo>
                    <a:pt x="13871" y="13064"/>
                    <a:pt x="13706" y="13046"/>
                    <a:pt x="13543" y="13010"/>
                  </a:cubicBezTo>
                  <a:cubicBezTo>
                    <a:pt x="9174" y="11976"/>
                    <a:pt x="1902" y="7139"/>
                    <a:pt x="1902" y="7139"/>
                  </a:cubicBezTo>
                  <a:lnTo>
                    <a:pt x="0" y="10575"/>
                  </a:lnTo>
                  <a:cubicBezTo>
                    <a:pt x="0" y="10575"/>
                    <a:pt x="10008" y="18714"/>
                    <a:pt x="14611" y="19147"/>
                  </a:cubicBezTo>
                  <a:cubicBezTo>
                    <a:pt x="14702" y="19156"/>
                    <a:pt x="14796" y="19160"/>
                    <a:pt x="14891" y="19160"/>
                  </a:cubicBezTo>
                  <a:cubicBezTo>
                    <a:pt x="17443" y="19160"/>
                    <a:pt x="21403" y="16213"/>
                    <a:pt x="24618" y="13577"/>
                  </a:cubicBezTo>
                  <a:cubicBezTo>
                    <a:pt x="26286" y="12076"/>
                    <a:pt x="27887" y="10641"/>
                    <a:pt x="28588" y="9941"/>
                  </a:cubicBezTo>
                  <a:cubicBezTo>
                    <a:pt x="28888" y="9641"/>
                    <a:pt x="29088" y="9474"/>
                    <a:pt x="29088" y="9474"/>
                  </a:cubicBezTo>
                  <a:lnTo>
                    <a:pt x="2842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14;p41"/>
            <p:cNvSpPr/>
            <p:nvPr/>
          </p:nvSpPr>
          <p:spPr>
            <a:xfrm>
              <a:off x="4899919" y="2335319"/>
              <a:ext cx="611648" cy="402887"/>
            </a:xfrm>
            <a:custGeom>
              <a:avLst/>
              <a:gdLst/>
              <a:ahLst/>
              <a:cxnLst/>
              <a:rect l="l" t="t" r="r" b="b"/>
              <a:pathLst>
                <a:path w="29088" h="19160" extrusionOk="0">
                  <a:moveTo>
                    <a:pt x="28421" y="0"/>
                  </a:moveTo>
                  <a:cubicBezTo>
                    <a:pt x="25144" y="900"/>
                    <a:pt x="18462" y="13064"/>
                    <a:pt x="14040" y="13064"/>
                  </a:cubicBezTo>
                  <a:cubicBezTo>
                    <a:pt x="13871" y="13064"/>
                    <a:pt x="13706" y="13046"/>
                    <a:pt x="13543" y="13010"/>
                  </a:cubicBezTo>
                  <a:cubicBezTo>
                    <a:pt x="9174" y="11976"/>
                    <a:pt x="1902" y="7139"/>
                    <a:pt x="1902" y="7139"/>
                  </a:cubicBezTo>
                  <a:lnTo>
                    <a:pt x="0" y="10575"/>
                  </a:lnTo>
                  <a:cubicBezTo>
                    <a:pt x="0" y="10575"/>
                    <a:pt x="10008" y="18714"/>
                    <a:pt x="14611" y="19147"/>
                  </a:cubicBezTo>
                  <a:cubicBezTo>
                    <a:pt x="14702" y="19156"/>
                    <a:pt x="14796" y="19160"/>
                    <a:pt x="14891" y="19160"/>
                  </a:cubicBezTo>
                  <a:cubicBezTo>
                    <a:pt x="17443" y="19160"/>
                    <a:pt x="21403" y="16213"/>
                    <a:pt x="24618" y="13577"/>
                  </a:cubicBezTo>
                  <a:cubicBezTo>
                    <a:pt x="26286" y="12076"/>
                    <a:pt x="27887" y="10641"/>
                    <a:pt x="28588" y="9941"/>
                  </a:cubicBezTo>
                  <a:cubicBezTo>
                    <a:pt x="28888" y="9641"/>
                    <a:pt x="29088" y="9474"/>
                    <a:pt x="29088" y="9474"/>
                  </a:cubicBezTo>
                  <a:lnTo>
                    <a:pt x="284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15;p41"/>
            <p:cNvSpPr/>
            <p:nvPr/>
          </p:nvSpPr>
          <p:spPr>
            <a:xfrm>
              <a:off x="4889405" y="2470698"/>
              <a:ext cx="65942" cy="108039"/>
            </a:xfrm>
            <a:custGeom>
              <a:avLst/>
              <a:gdLst/>
              <a:ahLst/>
              <a:cxnLst/>
              <a:rect l="l" t="t" r="r" b="b"/>
              <a:pathLst>
                <a:path w="3136" h="5138" extrusionOk="0">
                  <a:moveTo>
                    <a:pt x="1968" y="0"/>
                  </a:moveTo>
                  <a:lnTo>
                    <a:pt x="0" y="3870"/>
                  </a:lnTo>
                  <a:lnTo>
                    <a:pt x="834" y="5137"/>
                  </a:lnTo>
                  <a:lnTo>
                    <a:pt x="3136" y="567"/>
                  </a:lnTo>
                  <a:lnTo>
                    <a:pt x="1968"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16;p41"/>
            <p:cNvSpPr/>
            <p:nvPr/>
          </p:nvSpPr>
          <p:spPr>
            <a:xfrm>
              <a:off x="4889405" y="2470698"/>
              <a:ext cx="65942" cy="108039"/>
            </a:xfrm>
            <a:custGeom>
              <a:avLst/>
              <a:gdLst/>
              <a:ahLst/>
              <a:cxnLst/>
              <a:rect l="l" t="t" r="r" b="b"/>
              <a:pathLst>
                <a:path w="3136" h="5138" extrusionOk="0">
                  <a:moveTo>
                    <a:pt x="1968" y="0"/>
                  </a:moveTo>
                  <a:lnTo>
                    <a:pt x="0" y="3870"/>
                  </a:lnTo>
                  <a:lnTo>
                    <a:pt x="834" y="5137"/>
                  </a:lnTo>
                  <a:lnTo>
                    <a:pt x="3136" y="567"/>
                  </a:lnTo>
                  <a:lnTo>
                    <a:pt x="19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17;p41"/>
            <p:cNvSpPr/>
            <p:nvPr/>
          </p:nvSpPr>
          <p:spPr>
            <a:xfrm>
              <a:off x="5417585" y="2479109"/>
              <a:ext cx="84173" cy="141704"/>
            </a:xfrm>
            <a:custGeom>
              <a:avLst/>
              <a:gdLst/>
              <a:ahLst/>
              <a:cxnLst/>
              <a:rect l="l" t="t" r="r" b="b"/>
              <a:pathLst>
                <a:path w="4003" h="6739" extrusionOk="0">
                  <a:moveTo>
                    <a:pt x="3402" y="1"/>
                  </a:moveTo>
                  <a:cubicBezTo>
                    <a:pt x="3402" y="1"/>
                    <a:pt x="834" y="3036"/>
                    <a:pt x="0" y="6739"/>
                  </a:cubicBezTo>
                  <a:cubicBezTo>
                    <a:pt x="1801" y="5238"/>
                    <a:pt x="3269" y="3803"/>
                    <a:pt x="4003" y="3103"/>
                  </a:cubicBezTo>
                  <a:lnTo>
                    <a:pt x="34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18;p41"/>
            <p:cNvSpPr/>
            <p:nvPr/>
          </p:nvSpPr>
          <p:spPr>
            <a:xfrm>
              <a:off x="5424587" y="4380692"/>
              <a:ext cx="84888" cy="160650"/>
            </a:xfrm>
            <a:custGeom>
              <a:avLst/>
              <a:gdLst/>
              <a:ahLst/>
              <a:cxnLst/>
              <a:rect l="l" t="t" r="r" b="b"/>
              <a:pathLst>
                <a:path w="4037" h="7640" extrusionOk="0">
                  <a:moveTo>
                    <a:pt x="3403" y="1"/>
                  </a:moveTo>
                  <a:lnTo>
                    <a:pt x="1" y="334"/>
                  </a:lnTo>
                  <a:lnTo>
                    <a:pt x="634" y="7640"/>
                  </a:lnTo>
                  <a:lnTo>
                    <a:pt x="4037" y="7273"/>
                  </a:lnTo>
                  <a:lnTo>
                    <a:pt x="340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19;p41"/>
            <p:cNvSpPr/>
            <p:nvPr/>
          </p:nvSpPr>
          <p:spPr>
            <a:xfrm>
              <a:off x="5789339" y="4368769"/>
              <a:ext cx="75068" cy="159956"/>
            </a:xfrm>
            <a:custGeom>
              <a:avLst/>
              <a:gdLst/>
              <a:ahLst/>
              <a:cxnLst/>
              <a:rect l="l" t="t" r="r" b="b"/>
              <a:pathLst>
                <a:path w="3570" h="7607" extrusionOk="0">
                  <a:moveTo>
                    <a:pt x="0" y="1"/>
                  </a:moveTo>
                  <a:lnTo>
                    <a:pt x="267" y="7606"/>
                  </a:lnTo>
                  <a:lnTo>
                    <a:pt x="3570" y="7606"/>
                  </a:lnTo>
                  <a:lnTo>
                    <a:pt x="330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20;p41"/>
            <p:cNvSpPr/>
            <p:nvPr/>
          </p:nvSpPr>
          <p:spPr>
            <a:xfrm>
              <a:off x="5651858" y="4520843"/>
              <a:ext cx="237800" cy="78012"/>
            </a:xfrm>
            <a:custGeom>
              <a:avLst/>
              <a:gdLst/>
              <a:ahLst/>
              <a:cxnLst/>
              <a:rect l="l" t="t" r="r" b="b"/>
              <a:pathLst>
                <a:path w="11309" h="3710" extrusionOk="0">
                  <a:moveTo>
                    <a:pt x="6281" y="1"/>
                  </a:moveTo>
                  <a:cubicBezTo>
                    <a:pt x="6087" y="1"/>
                    <a:pt x="5920" y="92"/>
                    <a:pt x="5804" y="207"/>
                  </a:cubicBezTo>
                  <a:cubicBezTo>
                    <a:pt x="5004" y="941"/>
                    <a:pt x="3103" y="1709"/>
                    <a:pt x="567" y="2242"/>
                  </a:cubicBezTo>
                  <a:cubicBezTo>
                    <a:pt x="0" y="2376"/>
                    <a:pt x="200" y="3710"/>
                    <a:pt x="1568" y="3710"/>
                  </a:cubicBezTo>
                  <a:cubicBezTo>
                    <a:pt x="2936" y="3710"/>
                    <a:pt x="5938" y="3610"/>
                    <a:pt x="6939" y="3610"/>
                  </a:cubicBezTo>
                  <a:cubicBezTo>
                    <a:pt x="8573" y="3610"/>
                    <a:pt x="9507" y="3710"/>
                    <a:pt x="10775" y="3710"/>
                  </a:cubicBezTo>
                  <a:cubicBezTo>
                    <a:pt x="11075" y="3710"/>
                    <a:pt x="11308" y="3443"/>
                    <a:pt x="11275" y="3143"/>
                  </a:cubicBezTo>
                  <a:lnTo>
                    <a:pt x="10608" y="207"/>
                  </a:lnTo>
                  <a:cubicBezTo>
                    <a:pt x="10575" y="74"/>
                    <a:pt x="10474" y="7"/>
                    <a:pt x="10341" y="7"/>
                  </a:cubicBezTo>
                  <a:lnTo>
                    <a:pt x="6372" y="7"/>
                  </a:lnTo>
                  <a:cubicBezTo>
                    <a:pt x="6341" y="3"/>
                    <a:pt x="6311" y="1"/>
                    <a:pt x="6281" y="1"/>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21;p41"/>
            <p:cNvSpPr/>
            <p:nvPr/>
          </p:nvSpPr>
          <p:spPr>
            <a:xfrm>
              <a:off x="5745853" y="4515292"/>
              <a:ext cx="36483" cy="17642"/>
            </a:xfrm>
            <a:custGeom>
              <a:avLst/>
              <a:gdLst/>
              <a:ahLst/>
              <a:cxnLst/>
              <a:rect l="l" t="t" r="r" b="b"/>
              <a:pathLst>
                <a:path w="1735" h="839" extrusionOk="0">
                  <a:moveTo>
                    <a:pt x="278" y="156"/>
                  </a:moveTo>
                  <a:cubicBezTo>
                    <a:pt x="293" y="156"/>
                    <a:pt x="312" y="160"/>
                    <a:pt x="334" y="171"/>
                  </a:cubicBezTo>
                  <a:cubicBezTo>
                    <a:pt x="701" y="238"/>
                    <a:pt x="1101" y="371"/>
                    <a:pt x="1435" y="605"/>
                  </a:cubicBezTo>
                  <a:cubicBezTo>
                    <a:pt x="1281" y="661"/>
                    <a:pt x="1117" y="687"/>
                    <a:pt x="950" y="687"/>
                  </a:cubicBezTo>
                  <a:cubicBezTo>
                    <a:pt x="717" y="687"/>
                    <a:pt x="481" y="635"/>
                    <a:pt x="267" y="538"/>
                  </a:cubicBezTo>
                  <a:cubicBezTo>
                    <a:pt x="200" y="471"/>
                    <a:pt x="167" y="371"/>
                    <a:pt x="167" y="271"/>
                  </a:cubicBezTo>
                  <a:cubicBezTo>
                    <a:pt x="167" y="205"/>
                    <a:pt x="200" y="171"/>
                    <a:pt x="234" y="171"/>
                  </a:cubicBezTo>
                  <a:cubicBezTo>
                    <a:pt x="234" y="171"/>
                    <a:pt x="249" y="156"/>
                    <a:pt x="278" y="156"/>
                  </a:cubicBezTo>
                  <a:close/>
                  <a:moveTo>
                    <a:pt x="308" y="1"/>
                  </a:moveTo>
                  <a:cubicBezTo>
                    <a:pt x="241" y="1"/>
                    <a:pt x="181" y="12"/>
                    <a:pt x="134" y="38"/>
                  </a:cubicBezTo>
                  <a:cubicBezTo>
                    <a:pt x="67" y="71"/>
                    <a:pt x="0" y="171"/>
                    <a:pt x="0" y="238"/>
                  </a:cubicBezTo>
                  <a:cubicBezTo>
                    <a:pt x="0" y="405"/>
                    <a:pt x="67" y="572"/>
                    <a:pt x="167" y="672"/>
                  </a:cubicBezTo>
                  <a:cubicBezTo>
                    <a:pt x="367" y="805"/>
                    <a:pt x="567" y="838"/>
                    <a:pt x="801" y="838"/>
                  </a:cubicBezTo>
                  <a:cubicBezTo>
                    <a:pt x="1101" y="838"/>
                    <a:pt x="1368" y="772"/>
                    <a:pt x="1668" y="705"/>
                  </a:cubicBezTo>
                  <a:cubicBezTo>
                    <a:pt x="1701" y="705"/>
                    <a:pt x="1735" y="672"/>
                    <a:pt x="1735" y="638"/>
                  </a:cubicBezTo>
                  <a:cubicBezTo>
                    <a:pt x="1735" y="605"/>
                    <a:pt x="1701" y="572"/>
                    <a:pt x="1701" y="572"/>
                  </a:cubicBezTo>
                  <a:cubicBezTo>
                    <a:pt x="1585" y="514"/>
                    <a:pt x="762" y="1"/>
                    <a:pt x="308"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122;p41"/>
            <p:cNvSpPr/>
            <p:nvPr/>
          </p:nvSpPr>
          <p:spPr>
            <a:xfrm>
              <a:off x="5758470" y="4499689"/>
              <a:ext cx="23866" cy="31142"/>
            </a:xfrm>
            <a:custGeom>
              <a:avLst/>
              <a:gdLst/>
              <a:ahLst/>
              <a:cxnLst/>
              <a:rect l="l" t="t" r="r" b="b"/>
              <a:pathLst>
                <a:path w="1135" h="1481" extrusionOk="0">
                  <a:moveTo>
                    <a:pt x="434" y="133"/>
                  </a:moveTo>
                  <a:cubicBezTo>
                    <a:pt x="470" y="133"/>
                    <a:pt x="519" y="164"/>
                    <a:pt x="568" y="213"/>
                  </a:cubicBezTo>
                  <a:cubicBezTo>
                    <a:pt x="801" y="480"/>
                    <a:pt x="935" y="847"/>
                    <a:pt x="935" y="1213"/>
                  </a:cubicBezTo>
                  <a:cubicBezTo>
                    <a:pt x="601" y="980"/>
                    <a:pt x="201" y="413"/>
                    <a:pt x="234" y="213"/>
                  </a:cubicBezTo>
                  <a:cubicBezTo>
                    <a:pt x="234" y="179"/>
                    <a:pt x="234" y="146"/>
                    <a:pt x="334" y="146"/>
                  </a:cubicBezTo>
                  <a:lnTo>
                    <a:pt x="401" y="146"/>
                  </a:lnTo>
                  <a:cubicBezTo>
                    <a:pt x="410" y="137"/>
                    <a:pt x="421" y="133"/>
                    <a:pt x="434" y="133"/>
                  </a:cubicBezTo>
                  <a:close/>
                  <a:moveTo>
                    <a:pt x="414" y="0"/>
                  </a:moveTo>
                  <a:cubicBezTo>
                    <a:pt x="386" y="0"/>
                    <a:pt x="359" y="4"/>
                    <a:pt x="334" y="13"/>
                  </a:cubicBezTo>
                  <a:cubicBezTo>
                    <a:pt x="201" y="13"/>
                    <a:pt x="101" y="79"/>
                    <a:pt x="67" y="213"/>
                  </a:cubicBezTo>
                  <a:cubicBezTo>
                    <a:pt x="1" y="546"/>
                    <a:pt x="668" y="1280"/>
                    <a:pt x="1001" y="1447"/>
                  </a:cubicBezTo>
                  <a:lnTo>
                    <a:pt x="1035" y="1447"/>
                  </a:lnTo>
                  <a:cubicBezTo>
                    <a:pt x="1068" y="1480"/>
                    <a:pt x="1068" y="1480"/>
                    <a:pt x="1101" y="1480"/>
                  </a:cubicBezTo>
                  <a:cubicBezTo>
                    <a:pt x="1101" y="1447"/>
                    <a:pt x="1135" y="1414"/>
                    <a:pt x="1135" y="1414"/>
                  </a:cubicBezTo>
                  <a:cubicBezTo>
                    <a:pt x="1135" y="1347"/>
                    <a:pt x="1035" y="413"/>
                    <a:pt x="668" y="113"/>
                  </a:cubicBezTo>
                  <a:cubicBezTo>
                    <a:pt x="593" y="38"/>
                    <a:pt x="499" y="0"/>
                    <a:pt x="41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123;p41"/>
            <p:cNvSpPr/>
            <p:nvPr/>
          </p:nvSpPr>
          <p:spPr>
            <a:xfrm>
              <a:off x="5296927" y="4518740"/>
              <a:ext cx="237800" cy="78012"/>
            </a:xfrm>
            <a:custGeom>
              <a:avLst/>
              <a:gdLst/>
              <a:ahLst/>
              <a:cxnLst/>
              <a:rect l="l" t="t" r="r" b="b"/>
              <a:pathLst>
                <a:path w="11309" h="3710" extrusionOk="0">
                  <a:moveTo>
                    <a:pt x="6260" y="1"/>
                  </a:moveTo>
                  <a:cubicBezTo>
                    <a:pt x="6087" y="1"/>
                    <a:pt x="5921" y="92"/>
                    <a:pt x="5805" y="207"/>
                  </a:cubicBezTo>
                  <a:cubicBezTo>
                    <a:pt x="5004" y="941"/>
                    <a:pt x="3103" y="1675"/>
                    <a:pt x="568" y="2242"/>
                  </a:cubicBezTo>
                  <a:cubicBezTo>
                    <a:pt x="1" y="2376"/>
                    <a:pt x="167" y="3710"/>
                    <a:pt x="1568" y="3710"/>
                  </a:cubicBezTo>
                  <a:cubicBezTo>
                    <a:pt x="2936" y="3710"/>
                    <a:pt x="5938" y="3610"/>
                    <a:pt x="6939" y="3610"/>
                  </a:cubicBezTo>
                  <a:cubicBezTo>
                    <a:pt x="8540" y="3610"/>
                    <a:pt x="9507" y="3710"/>
                    <a:pt x="10775" y="3710"/>
                  </a:cubicBezTo>
                  <a:cubicBezTo>
                    <a:pt x="11075" y="3710"/>
                    <a:pt x="11309" y="3443"/>
                    <a:pt x="11275" y="3143"/>
                  </a:cubicBezTo>
                  <a:lnTo>
                    <a:pt x="10608" y="207"/>
                  </a:lnTo>
                  <a:cubicBezTo>
                    <a:pt x="10579" y="92"/>
                    <a:pt x="10500" y="1"/>
                    <a:pt x="10392" y="1"/>
                  </a:cubicBezTo>
                  <a:cubicBezTo>
                    <a:pt x="10376" y="1"/>
                    <a:pt x="10359" y="3"/>
                    <a:pt x="10341" y="7"/>
                  </a:cubicBezTo>
                  <a:lnTo>
                    <a:pt x="6338" y="7"/>
                  </a:lnTo>
                  <a:cubicBezTo>
                    <a:pt x="6312" y="3"/>
                    <a:pt x="6286" y="1"/>
                    <a:pt x="6260" y="1"/>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124;p41"/>
            <p:cNvSpPr/>
            <p:nvPr/>
          </p:nvSpPr>
          <p:spPr>
            <a:xfrm>
              <a:off x="5390922" y="4513189"/>
              <a:ext cx="36504" cy="17642"/>
            </a:xfrm>
            <a:custGeom>
              <a:avLst/>
              <a:gdLst/>
              <a:ahLst/>
              <a:cxnLst/>
              <a:rect l="l" t="t" r="r" b="b"/>
              <a:pathLst>
                <a:path w="1736" h="839" extrusionOk="0">
                  <a:moveTo>
                    <a:pt x="301" y="138"/>
                  </a:moveTo>
                  <a:cubicBezTo>
                    <a:pt x="701" y="205"/>
                    <a:pt x="1101" y="371"/>
                    <a:pt x="1435" y="605"/>
                  </a:cubicBezTo>
                  <a:cubicBezTo>
                    <a:pt x="1260" y="649"/>
                    <a:pt x="1085" y="673"/>
                    <a:pt x="913" y="673"/>
                  </a:cubicBezTo>
                  <a:cubicBezTo>
                    <a:pt x="691" y="673"/>
                    <a:pt x="474" y="632"/>
                    <a:pt x="267" y="538"/>
                  </a:cubicBezTo>
                  <a:cubicBezTo>
                    <a:pt x="201" y="471"/>
                    <a:pt x="134" y="371"/>
                    <a:pt x="167" y="238"/>
                  </a:cubicBezTo>
                  <a:cubicBezTo>
                    <a:pt x="167" y="205"/>
                    <a:pt x="201" y="171"/>
                    <a:pt x="201" y="171"/>
                  </a:cubicBezTo>
                  <a:cubicBezTo>
                    <a:pt x="234" y="138"/>
                    <a:pt x="267" y="138"/>
                    <a:pt x="301" y="138"/>
                  </a:cubicBezTo>
                  <a:close/>
                  <a:moveTo>
                    <a:pt x="308" y="0"/>
                  </a:moveTo>
                  <a:cubicBezTo>
                    <a:pt x="241" y="0"/>
                    <a:pt x="181" y="12"/>
                    <a:pt x="134" y="38"/>
                  </a:cubicBezTo>
                  <a:cubicBezTo>
                    <a:pt x="67" y="71"/>
                    <a:pt x="0" y="138"/>
                    <a:pt x="0" y="238"/>
                  </a:cubicBezTo>
                  <a:cubicBezTo>
                    <a:pt x="0" y="405"/>
                    <a:pt x="34" y="571"/>
                    <a:pt x="167" y="672"/>
                  </a:cubicBezTo>
                  <a:cubicBezTo>
                    <a:pt x="367" y="772"/>
                    <a:pt x="568" y="838"/>
                    <a:pt x="801" y="838"/>
                  </a:cubicBezTo>
                  <a:cubicBezTo>
                    <a:pt x="1101" y="805"/>
                    <a:pt x="1368" y="772"/>
                    <a:pt x="1668" y="705"/>
                  </a:cubicBezTo>
                  <a:cubicBezTo>
                    <a:pt x="1702" y="705"/>
                    <a:pt x="1702" y="672"/>
                    <a:pt x="1702" y="638"/>
                  </a:cubicBezTo>
                  <a:cubicBezTo>
                    <a:pt x="1735" y="605"/>
                    <a:pt x="1702" y="571"/>
                    <a:pt x="1668" y="571"/>
                  </a:cubicBezTo>
                  <a:cubicBezTo>
                    <a:pt x="1581" y="513"/>
                    <a:pt x="761" y="0"/>
                    <a:pt x="30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125;p41"/>
            <p:cNvSpPr/>
            <p:nvPr/>
          </p:nvSpPr>
          <p:spPr>
            <a:xfrm>
              <a:off x="5403538" y="4497586"/>
              <a:ext cx="23172" cy="31142"/>
            </a:xfrm>
            <a:custGeom>
              <a:avLst/>
              <a:gdLst/>
              <a:ahLst/>
              <a:cxnLst/>
              <a:rect l="l" t="t" r="r" b="b"/>
              <a:pathLst>
                <a:path w="1102" h="1481" extrusionOk="0">
                  <a:moveTo>
                    <a:pt x="368" y="113"/>
                  </a:moveTo>
                  <a:cubicBezTo>
                    <a:pt x="435" y="113"/>
                    <a:pt x="501" y="146"/>
                    <a:pt x="568" y="179"/>
                  </a:cubicBezTo>
                  <a:cubicBezTo>
                    <a:pt x="768" y="480"/>
                    <a:pt x="902" y="846"/>
                    <a:pt x="935" y="1213"/>
                  </a:cubicBezTo>
                  <a:cubicBezTo>
                    <a:pt x="601" y="980"/>
                    <a:pt x="201" y="413"/>
                    <a:pt x="234" y="213"/>
                  </a:cubicBezTo>
                  <a:cubicBezTo>
                    <a:pt x="234" y="179"/>
                    <a:pt x="234" y="113"/>
                    <a:pt x="334" y="113"/>
                  </a:cubicBezTo>
                  <a:close/>
                  <a:moveTo>
                    <a:pt x="415" y="0"/>
                  </a:moveTo>
                  <a:cubicBezTo>
                    <a:pt x="387" y="0"/>
                    <a:pt x="360" y="4"/>
                    <a:pt x="334" y="13"/>
                  </a:cubicBezTo>
                  <a:cubicBezTo>
                    <a:pt x="201" y="13"/>
                    <a:pt x="101" y="79"/>
                    <a:pt x="68" y="213"/>
                  </a:cubicBezTo>
                  <a:cubicBezTo>
                    <a:pt x="1" y="546"/>
                    <a:pt x="668" y="1280"/>
                    <a:pt x="1002" y="1447"/>
                  </a:cubicBezTo>
                  <a:lnTo>
                    <a:pt x="1035" y="1447"/>
                  </a:lnTo>
                  <a:cubicBezTo>
                    <a:pt x="1035" y="1480"/>
                    <a:pt x="1068" y="1480"/>
                    <a:pt x="1068" y="1480"/>
                  </a:cubicBezTo>
                  <a:cubicBezTo>
                    <a:pt x="1102" y="1447"/>
                    <a:pt x="1102" y="1414"/>
                    <a:pt x="1102" y="1414"/>
                  </a:cubicBezTo>
                  <a:cubicBezTo>
                    <a:pt x="1102" y="1347"/>
                    <a:pt x="1035" y="413"/>
                    <a:pt x="668" y="113"/>
                  </a:cubicBezTo>
                  <a:cubicBezTo>
                    <a:pt x="593" y="38"/>
                    <a:pt x="499" y="0"/>
                    <a:pt x="41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126;p41"/>
            <p:cNvSpPr/>
            <p:nvPr/>
          </p:nvSpPr>
          <p:spPr>
            <a:xfrm>
              <a:off x="5424587" y="4380692"/>
              <a:ext cx="77886" cy="86297"/>
            </a:xfrm>
            <a:custGeom>
              <a:avLst/>
              <a:gdLst/>
              <a:ahLst/>
              <a:cxnLst/>
              <a:rect l="l" t="t" r="r" b="b"/>
              <a:pathLst>
                <a:path w="3704" h="4104" extrusionOk="0">
                  <a:moveTo>
                    <a:pt x="3403" y="1"/>
                  </a:moveTo>
                  <a:lnTo>
                    <a:pt x="1" y="334"/>
                  </a:lnTo>
                  <a:lnTo>
                    <a:pt x="334" y="4104"/>
                  </a:lnTo>
                  <a:lnTo>
                    <a:pt x="3703" y="3770"/>
                  </a:lnTo>
                  <a:lnTo>
                    <a:pt x="34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127;p41"/>
            <p:cNvSpPr/>
            <p:nvPr/>
          </p:nvSpPr>
          <p:spPr>
            <a:xfrm>
              <a:off x="5789339" y="4369484"/>
              <a:ext cx="72272" cy="82070"/>
            </a:xfrm>
            <a:custGeom>
              <a:avLst/>
              <a:gdLst/>
              <a:ahLst/>
              <a:cxnLst/>
              <a:rect l="l" t="t" r="r" b="b"/>
              <a:pathLst>
                <a:path w="3437" h="3903" extrusionOk="0">
                  <a:moveTo>
                    <a:pt x="0" y="0"/>
                  </a:moveTo>
                  <a:lnTo>
                    <a:pt x="134" y="3903"/>
                  </a:lnTo>
                  <a:lnTo>
                    <a:pt x="3436" y="3903"/>
                  </a:lnTo>
                  <a:lnTo>
                    <a:pt x="3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128;p41"/>
            <p:cNvSpPr/>
            <p:nvPr/>
          </p:nvSpPr>
          <p:spPr>
            <a:xfrm>
              <a:off x="5320772" y="2968704"/>
              <a:ext cx="566060" cy="1468792"/>
            </a:xfrm>
            <a:custGeom>
              <a:avLst/>
              <a:gdLst/>
              <a:ahLst/>
              <a:cxnLst/>
              <a:rect l="l" t="t" r="r" b="b"/>
              <a:pathLst>
                <a:path w="26920" h="69851" extrusionOk="0">
                  <a:moveTo>
                    <a:pt x="6806" y="1"/>
                  </a:moveTo>
                  <a:cubicBezTo>
                    <a:pt x="5138" y="9041"/>
                    <a:pt x="1" y="40997"/>
                    <a:pt x="3703" y="69484"/>
                  </a:cubicBezTo>
                  <a:lnTo>
                    <a:pt x="9608" y="68750"/>
                  </a:lnTo>
                  <a:cubicBezTo>
                    <a:pt x="9608" y="68750"/>
                    <a:pt x="9041" y="30923"/>
                    <a:pt x="14244" y="16946"/>
                  </a:cubicBezTo>
                  <a:cubicBezTo>
                    <a:pt x="14845" y="24452"/>
                    <a:pt x="15545" y="32391"/>
                    <a:pt x="16179" y="36627"/>
                  </a:cubicBezTo>
                  <a:cubicBezTo>
                    <a:pt x="17680" y="47068"/>
                    <a:pt x="20916" y="69851"/>
                    <a:pt x="20916" y="69851"/>
                  </a:cubicBezTo>
                  <a:lnTo>
                    <a:pt x="26920" y="69851"/>
                  </a:lnTo>
                  <a:cubicBezTo>
                    <a:pt x="26920" y="69851"/>
                    <a:pt x="25686" y="48035"/>
                    <a:pt x="25119" y="37795"/>
                  </a:cubicBezTo>
                  <a:cubicBezTo>
                    <a:pt x="24518" y="26653"/>
                    <a:pt x="24251" y="2302"/>
                    <a:pt x="24218"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129;p41"/>
            <p:cNvSpPr/>
            <p:nvPr/>
          </p:nvSpPr>
          <p:spPr>
            <a:xfrm>
              <a:off x="5569092" y="3195280"/>
              <a:ext cx="51223" cy="288308"/>
            </a:xfrm>
            <a:custGeom>
              <a:avLst/>
              <a:gdLst/>
              <a:ahLst/>
              <a:cxnLst/>
              <a:rect l="l" t="t" r="r" b="b"/>
              <a:pathLst>
                <a:path w="2436" h="13711" extrusionOk="0">
                  <a:moveTo>
                    <a:pt x="1968" y="0"/>
                  </a:moveTo>
                  <a:cubicBezTo>
                    <a:pt x="1968" y="0"/>
                    <a:pt x="0" y="7039"/>
                    <a:pt x="501" y="13710"/>
                  </a:cubicBezTo>
                  <a:cubicBezTo>
                    <a:pt x="934" y="11142"/>
                    <a:pt x="1568" y="8640"/>
                    <a:pt x="2435" y="6171"/>
                  </a:cubicBezTo>
                  <a:lnTo>
                    <a:pt x="19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130;p41"/>
            <p:cNvSpPr/>
            <p:nvPr/>
          </p:nvSpPr>
          <p:spPr>
            <a:xfrm>
              <a:off x="5373384" y="4393329"/>
              <a:ext cx="164162" cy="65248"/>
            </a:xfrm>
            <a:custGeom>
              <a:avLst/>
              <a:gdLst/>
              <a:ahLst/>
              <a:cxnLst/>
              <a:rect l="l" t="t" r="r" b="b"/>
              <a:pathLst>
                <a:path w="7807" h="3103" extrusionOk="0">
                  <a:moveTo>
                    <a:pt x="7606" y="0"/>
                  </a:moveTo>
                  <a:lnTo>
                    <a:pt x="1" y="1001"/>
                  </a:lnTo>
                  <a:lnTo>
                    <a:pt x="534" y="3103"/>
                  </a:lnTo>
                  <a:lnTo>
                    <a:pt x="7806" y="2002"/>
                  </a:lnTo>
                  <a:lnTo>
                    <a:pt x="760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131;p41"/>
            <p:cNvSpPr/>
            <p:nvPr/>
          </p:nvSpPr>
          <p:spPr>
            <a:xfrm>
              <a:off x="5373384" y="4393329"/>
              <a:ext cx="164162" cy="65248"/>
            </a:xfrm>
            <a:custGeom>
              <a:avLst/>
              <a:gdLst/>
              <a:ahLst/>
              <a:cxnLst/>
              <a:rect l="l" t="t" r="r" b="b"/>
              <a:pathLst>
                <a:path w="7807" h="3103" extrusionOk="0">
                  <a:moveTo>
                    <a:pt x="7606" y="0"/>
                  </a:moveTo>
                  <a:lnTo>
                    <a:pt x="1" y="1001"/>
                  </a:lnTo>
                  <a:lnTo>
                    <a:pt x="534" y="3103"/>
                  </a:lnTo>
                  <a:lnTo>
                    <a:pt x="7806" y="2002"/>
                  </a:lnTo>
                  <a:lnTo>
                    <a:pt x="76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132;p41"/>
            <p:cNvSpPr/>
            <p:nvPr/>
          </p:nvSpPr>
          <p:spPr>
            <a:xfrm>
              <a:off x="5740238" y="4391227"/>
              <a:ext cx="154321" cy="47017"/>
            </a:xfrm>
            <a:custGeom>
              <a:avLst/>
              <a:gdLst/>
              <a:ahLst/>
              <a:cxnLst/>
              <a:rect l="l" t="t" r="r" b="b"/>
              <a:pathLst>
                <a:path w="7339" h="2236" extrusionOk="0">
                  <a:moveTo>
                    <a:pt x="0" y="0"/>
                  </a:moveTo>
                  <a:lnTo>
                    <a:pt x="267" y="2235"/>
                  </a:lnTo>
                  <a:lnTo>
                    <a:pt x="7339" y="2235"/>
                  </a:lnTo>
                  <a:lnTo>
                    <a:pt x="7339" y="134"/>
                  </a:lnTo>
                  <a:lnTo>
                    <a:pt x="0"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133;p41"/>
            <p:cNvSpPr/>
            <p:nvPr/>
          </p:nvSpPr>
          <p:spPr>
            <a:xfrm>
              <a:off x="5740238" y="4391227"/>
              <a:ext cx="154321" cy="47017"/>
            </a:xfrm>
            <a:custGeom>
              <a:avLst/>
              <a:gdLst/>
              <a:ahLst/>
              <a:cxnLst/>
              <a:rect l="l" t="t" r="r" b="b"/>
              <a:pathLst>
                <a:path w="7339" h="2236" extrusionOk="0">
                  <a:moveTo>
                    <a:pt x="0" y="0"/>
                  </a:moveTo>
                  <a:lnTo>
                    <a:pt x="267" y="2235"/>
                  </a:lnTo>
                  <a:lnTo>
                    <a:pt x="7339" y="2235"/>
                  </a:lnTo>
                  <a:lnTo>
                    <a:pt x="7339" y="1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134;p41"/>
            <p:cNvSpPr/>
            <p:nvPr/>
          </p:nvSpPr>
          <p:spPr>
            <a:xfrm>
              <a:off x="5456150" y="2972909"/>
              <a:ext cx="373175" cy="44221"/>
            </a:xfrm>
            <a:custGeom>
              <a:avLst/>
              <a:gdLst/>
              <a:ahLst/>
              <a:cxnLst/>
              <a:rect l="l" t="t" r="r" b="b"/>
              <a:pathLst>
                <a:path w="17747" h="2103" extrusionOk="0">
                  <a:moveTo>
                    <a:pt x="234" y="1"/>
                  </a:moveTo>
                  <a:lnTo>
                    <a:pt x="1" y="1869"/>
                  </a:lnTo>
                  <a:lnTo>
                    <a:pt x="17747" y="2102"/>
                  </a:lnTo>
                  <a:lnTo>
                    <a:pt x="177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135;p41"/>
            <p:cNvSpPr/>
            <p:nvPr/>
          </p:nvSpPr>
          <p:spPr>
            <a:xfrm>
              <a:off x="5698140" y="2953269"/>
              <a:ext cx="12659" cy="77886"/>
            </a:xfrm>
            <a:custGeom>
              <a:avLst/>
              <a:gdLst/>
              <a:ahLst/>
              <a:cxnLst/>
              <a:rect l="l" t="t" r="r" b="b"/>
              <a:pathLst>
                <a:path w="602" h="3704" extrusionOk="0">
                  <a:moveTo>
                    <a:pt x="1" y="1"/>
                  </a:moveTo>
                  <a:lnTo>
                    <a:pt x="1" y="3704"/>
                  </a:lnTo>
                  <a:lnTo>
                    <a:pt x="601" y="3704"/>
                  </a:lnTo>
                  <a:lnTo>
                    <a:pt x="601"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136;p41"/>
            <p:cNvSpPr/>
            <p:nvPr/>
          </p:nvSpPr>
          <p:spPr>
            <a:xfrm>
              <a:off x="5511559" y="2953269"/>
              <a:ext cx="13352" cy="77886"/>
            </a:xfrm>
            <a:custGeom>
              <a:avLst/>
              <a:gdLst/>
              <a:ahLst/>
              <a:cxnLst/>
              <a:rect l="l" t="t" r="r" b="b"/>
              <a:pathLst>
                <a:path w="635" h="3704" extrusionOk="0">
                  <a:moveTo>
                    <a:pt x="1" y="1"/>
                  </a:moveTo>
                  <a:lnTo>
                    <a:pt x="1" y="3704"/>
                  </a:lnTo>
                  <a:lnTo>
                    <a:pt x="635" y="3704"/>
                  </a:lnTo>
                  <a:lnTo>
                    <a:pt x="635"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137;p41"/>
            <p:cNvSpPr/>
            <p:nvPr/>
          </p:nvSpPr>
          <p:spPr>
            <a:xfrm>
              <a:off x="5560660" y="2965213"/>
              <a:ext cx="68066" cy="49120"/>
            </a:xfrm>
            <a:custGeom>
              <a:avLst/>
              <a:gdLst/>
              <a:ahLst/>
              <a:cxnLst/>
              <a:rect l="l" t="t" r="r" b="b"/>
              <a:pathLst>
                <a:path w="3237" h="2336" extrusionOk="0">
                  <a:moveTo>
                    <a:pt x="1" y="0"/>
                  </a:moveTo>
                  <a:lnTo>
                    <a:pt x="1" y="2335"/>
                  </a:lnTo>
                  <a:lnTo>
                    <a:pt x="3237" y="2335"/>
                  </a:lnTo>
                  <a:lnTo>
                    <a:pt x="32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138;p41"/>
            <p:cNvSpPr/>
            <p:nvPr/>
          </p:nvSpPr>
          <p:spPr>
            <a:xfrm>
              <a:off x="5437225" y="2334205"/>
              <a:ext cx="466453" cy="638710"/>
            </a:xfrm>
            <a:custGeom>
              <a:avLst/>
              <a:gdLst/>
              <a:ahLst/>
              <a:cxnLst/>
              <a:rect l="l" t="t" r="r" b="b"/>
              <a:pathLst>
                <a:path w="22183" h="30375" extrusionOk="0">
                  <a:moveTo>
                    <a:pt x="5919" y="0"/>
                  </a:moveTo>
                  <a:cubicBezTo>
                    <a:pt x="4046" y="0"/>
                    <a:pt x="2869" y="53"/>
                    <a:pt x="2869" y="53"/>
                  </a:cubicBezTo>
                  <a:cubicBezTo>
                    <a:pt x="0" y="10828"/>
                    <a:pt x="1134" y="30375"/>
                    <a:pt x="1134" y="30375"/>
                  </a:cubicBezTo>
                  <a:lnTo>
                    <a:pt x="18680" y="30375"/>
                  </a:lnTo>
                  <a:cubicBezTo>
                    <a:pt x="18547" y="19968"/>
                    <a:pt x="22183" y="1621"/>
                    <a:pt x="22183" y="1621"/>
                  </a:cubicBezTo>
                  <a:cubicBezTo>
                    <a:pt x="16630" y="227"/>
                    <a:pt x="9790" y="0"/>
                    <a:pt x="5919"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139;p41"/>
            <p:cNvSpPr/>
            <p:nvPr/>
          </p:nvSpPr>
          <p:spPr>
            <a:xfrm>
              <a:off x="5437225" y="2334205"/>
              <a:ext cx="466453" cy="638710"/>
            </a:xfrm>
            <a:custGeom>
              <a:avLst/>
              <a:gdLst/>
              <a:ahLst/>
              <a:cxnLst/>
              <a:rect l="l" t="t" r="r" b="b"/>
              <a:pathLst>
                <a:path w="22183" h="30375" extrusionOk="0">
                  <a:moveTo>
                    <a:pt x="5919" y="0"/>
                  </a:moveTo>
                  <a:cubicBezTo>
                    <a:pt x="4046" y="0"/>
                    <a:pt x="2869" y="53"/>
                    <a:pt x="2869" y="53"/>
                  </a:cubicBezTo>
                  <a:cubicBezTo>
                    <a:pt x="0" y="10828"/>
                    <a:pt x="1134" y="30375"/>
                    <a:pt x="1134" y="30375"/>
                  </a:cubicBezTo>
                  <a:lnTo>
                    <a:pt x="18680" y="30375"/>
                  </a:lnTo>
                  <a:cubicBezTo>
                    <a:pt x="18613" y="26339"/>
                    <a:pt x="19147" y="21102"/>
                    <a:pt x="19781" y="16232"/>
                  </a:cubicBezTo>
                  <a:cubicBezTo>
                    <a:pt x="20081" y="14130"/>
                    <a:pt x="20381" y="12095"/>
                    <a:pt x="20648" y="10261"/>
                  </a:cubicBezTo>
                  <a:cubicBezTo>
                    <a:pt x="21449" y="5290"/>
                    <a:pt x="22183" y="1621"/>
                    <a:pt x="22183" y="1621"/>
                  </a:cubicBezTo>
                  <a:cubicBezTo>
                    <a:pt x="16630" y="227"/>
                    <a:pt x="9790" y="0"/>
                    <a:pt x="59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140;p41"/>
            <p:cNvSpPr/>
            <p:nvPr/>
          </p:nvSpPr>
          <p:spPr>
            <a:xfrm>
              <a:off x="5560660" y="2363371"/>
              <a:ext cx="134702" cy="425786"/>
            </a:xfrm>
            <a:custGeom>
              <a:avLst/>
              <a:gdLst/>
              <a:ahLst/>
              <a:cxnLst/>
              <a:rect l="l" t="t" r="r" b="b"/>
              <a:pathLst>
                <a:path w="6406" h="20249" extrusionOk="0">
                  <a:moveTo>
                    <a:pt x="4504" y="1"/>
                  </a:moveTo>
                  <a:lnTo>
                    <a:pt x="2770" y="101"/>
                  </a:lnTo>
                  <a:lnTo>
                    <a:pt x="3237" y="2369"/>
                  </a:lnTo>
                  <a:cubicBezTo>
                    <a:pt x="3237" y="2369"/>
                    <a:pt x="568" y="13477"/>
                    <a:pt x="1" y="19248"/>
                  </a:cubicBezTo>
                  <a:lnTo>
                    <a:pt x="968" y="20248"/>
                  </a:lnTo>
                  <a:lnTo>
                    <a:pt x="2503" y="19248"/>
                  </a:lnTo>
                  <a:cubicBezTo>
                    <a:pt x="2503" y="19248"/>
                    <a:pt x="2636" y="7506"/>
                    <a:pt x="4004" y="2569"/>
                  </a:cubicBezTo>
                  <a:lnTo>
                    <a:pt x="6405" y="601"/>
                  </a:lnTo>
                  <a:lnTo>
                    <a:pt x="450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141;p41"/>
            <p:cNvSpPr/>
            <p:nvPr/>
          </p:nvSpPr>
          <p:spPr>
            <a:xfrm>
              <a:off x="5554351" y="2012645"/>
              <a:ext cx="101037" cy="145279"/>
            </a:xfrm>
            <a:custGeom>
              <a:avLst/>
              <a:gdLst/>
              <a:ahLst/>
              <a:cxnLst/>
              <a:rect l="l" t="t" r="r" b="b"/>
              <a:pathLst>
                <a:path w="4805" h="6909" extrusionOk="0">
                  <a:moveTo>
                    <a:pt x="4804" y="1"/>
                  </a:moveTo>
                  <a:lnTo>
                    <a:pt x="701" y="435"/>
                  </a:lnTo>
                  <a:cubicBezTo>
                    <a:pt x="701" y="435"/>
                    <a:pt x="1" y="4938"/>
                    <a:pt x="2402" y="6672"/>
                  </a:cubicBezTo>
                  <a:cubicBezTo>
                    <a:pt x="2627" y="6835"/>
                    <a:pt x="2831" y="6908"/>
                    <a:pt x="3015" y="6908"/>
                  </a:cubicBezTo>
                  <a:cubicBezTo>
                    <a:pt x="4804" y="6908"/>
                    <a:pt x="4804" y="1"/>
                    <a:pt x="4804" y="1"/>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142;p41"/>
            <p:cNvSpPr/>
            <p:nvPr/>
          </p:nvSpPr>
          <p:spPr>
            <a:xfrm>
              <a:off x="5604166" y="2166275"/>
              <a:ext cx="166958" cy="199109"/>
            </a:xfrm>
            <a:custGeom>
              <a:avLst/>
              <a:gdLst/>
              <a:ahLst/>
              <a:cxnLst/>
              <a:rect l="l" t="t" r="r" b="b"/>
              <a:pathLst>
                <a:path w="7940" h="9469" extrusionOk="0">
                  <a:moveTo>
                    <a:pt x="7806" y="0"/>
                  </a:moveTo>
                  <a:lnTo>
                    <a:pt x="2969" y="3603"/>
                  </a:lnTo>
                  <a:cubicBezTo>
                    <a:pt x="3002" y="3903"/>
                    <a:pt x="3069" y="4203"/>
                    <a:pt x="3069" y="4503"/>
                  </a:cubicBezTo>
                  <a:cubicBezTo>
                    <a:pt x="3136" y="5070"/>
                    <a:pt x="3102" y="5638"/>
                    <a:pt x="2935" y="6171"/>
                  </a:cubicBezTo>
                  <a:cubicBezTo>
                    <a:pt x="2635" y="7005"/>
                    <a:pt x="1935" y="7706"/>
                    <a:pt x="500" y="7939"/>
                  </a:cubicBezTo>
                  <a:cubicBezTo>
                    <a:pt x="0" y="8706"/>
                    <a:pt x="2435" y="9374"/>
                    <a:pt x="2435" y="9374"/>
                  </a:cubicBezTo>
                  <a:cubicBezTo>
                    <a:pt x="2435" y="9374"/>
                    <a:pt x="3127" y="9468"/>
                    <a:pt x="4048" y="9468"/>
                  </a:cubicBezTo>
                  <a:cubicBezTo>
                    <a:pt x="5314" y="9468"/>
                    <a:pt x="7012" y="9289"/>
                    <a:pt x="7939" y="8440"/>
                  </a:cubicBezTo>
                  <a:cubicBezTo>
                    <a:pt x="6371" y="6738"/>
                    <a:pt x="7172" y="2369"/>
                    <a:pt x="7806"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143;p41"/>
            <p:cNvSpPr/>
            <p:nvPr/>
          </p:nvSpPr>
          <p:spPr>
            <a:xfrm>
              <a:off x="5665883" y="2214661"/>
              <a:ext cx="78580" cy="81397"/>
            </a:xfrm>
            <a:custGeom>
              <a:avLst/>
              <a:gdLst/>
              <a:ahLst/>
              <a:cxnLst/>
              <a:rect l="l" t="t" r="r" b="b"/>
              <a:pathLst>
                <a:path w="3737" h="3871" extrusionOk="0">
                  <a:moveTo>
                    <a:pt x="3736" y="1"/>
                  </a:moveTo>
                  <a:lnTo>
                    <a:pt x="134" y="2202"/>
                  </a:lnTo>
                  <a:cubicBezTo>
                    <a:pt x="201" y="2769"/>
                    <a:pt x="134" y="3337"/>
                    <a:pt x="0" y="3870"/>
                  </a:cubicBezTo>
                  <a:cubicBezTo>
                    <a:pt x="1168" y="3703"/>
                    <a:pt x="3536" y="2903"/>
                    <a:pt x="37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144;p41"/>
            <p:cNvSpPr/>
            <p:nvPr/>
          </p:nvSpPr>
          <p:spPr>
            <a:xfrm>
              <a:off x="5560660" y="1996706"/>
              <a:ext cx="218875" cy="269993"/>
            </a:xfrm>
            <a:custGeom>
              <a:avLst/>
              <a:gdLst/>
              <a:ahLst/>
              <a:cxnLst/>
              <a:rect l="l" t="t" r="r" b="b"/>
              <a:pathLst>
                <a:path w="10409" h="12840" extrusionOk="0">
                  <a:moveTo>
                    <a:pt x="5267" y="0"/>
                  </a:moveTo>
                  <a:cubicBezTo>
                    <a:pt x="4471" y="0"/>
                    <a:pt x="3655" y="217"/>
                    <a:pt x="2903" y="692"/>
                  </a:cubicBezTo>
                  <a:cubicBezTo>
                    <a:pt x="1" y="2494"/>
                    <a:pt x="368" y="7330"/>
                    <a:pt x="1535" y="10066"/>
                  </a:cubicBezTo>
                  <a:cubicBezTo>
                    <a:pt x="1602" y="10232"/>
                    <a:pt x="1669" y="10366"/>
                    <a:pt x="1769" y="10499"/>
                  </a:cubicBezTo>
                  <a:cubicBezTo>
                    <a:pt x="2336" y="11500"/>
                    <a:pt x="3270" y="12267"/>
                    <a:pt x="4371" y="12634"/>
                  </a:cubicBezTo>
                  <a:cubicBezTo>
                    <a:pt x="4793" y="12772"/>
                    <a:pt x="5227" y="12839"/>
                    <a:pt x="5658" y="12839"/>
                  </a:cubicBezTo>
                  <a:cubicBezTo>
                    <a:pt x="6994" y="12839"/>
                    <a:pt x="8292" y="12194"/>
                    <a:pt x="9074" y="11033"/>
                  </a:cubicBezTo>
                  <a:cubicBezTo>
                    <a:pt x="10408" y="9132"/>
                    <a:pt x="10041" y="7230"/>
                    <a:pt x="9708" y="4028"/>
                  </a:cubicBezTo>
                  <a:cubicBezTo>
                    <a:pt x="9464" y="1612"/>
                    <a:pt x="7435" y="0"/>
                    <a:pt x="5267"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145;p41"/>
            <p:cNvSpPr/>
            <p:nvPr/>
          </p:nvSpPr>
          <p:spPr>
            <a:xfrm>
              <a:off x="5651858" y="2108659"/>
              <a:ext cx="14740" cy="19829"/>
            </a:xfrm>
            <a:custGeom>
              <a:avLst/>
              <a:gdLst/>
              <a:ahLst/>
              <a:cxnLst/>
              <a:rect l="l" t="t" r="r" b="b"/>
              <a:pathLst>
                <a:path w="701" h="943" extrusionOk="0">
                  <a:moveTo>
                    <a:pt x="310" y="1"/>
                  </a:moveTo>
                  <a:cubicBezTo>
                    <a:pt x="296" y="1"/>
                    <a:pt x="281" y="2"/>
                    <a:pt x="267" y="5"/>
                  </a:cubicBezTo>
                  <a:cubicBezTo>
                    <a:pt x="100" y="38"/>
                    <a:pt x="0" y="272"/>
                    <a:pt x="34" y="505"/>
                  </a:cubicBezTo>
                  <a:cubicBezTo>
                    <a:pt x="65" y="753"/>
                    <a:pt x="210" y="943"/>
                    <a:pt x="391" y="943"/>
                  </a:cubicBezTo>
                  <a:cubicBezTo>
                    <a:pt x="405" y="943"/>
                    <a:pt x="419" y="941"/>
                    <a:pt x="434" y="939"/>
                  </a:cubicBezTo>
                  <a:cubicBezTo>
                    <a:pt x="601" y="906"/>
                    <a:pt x="701" y="672"/>
                    <a:pt x="667" y="405"/>
                  </a:cubicBezTo>
                  <a:cubicBezTo>
                    <a:pt x="606" y="161"/>
                    <a:pt x="462" y="1"/>
                    <a:pt x="310" y="1"/>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146;p41"/>
            <p:cNvSpPr/>
            <p:nvPr/>
          </p:nvSpPr>
          <p:spPr>
            <a:xfrm>
              <a:off x="5589426" y="2119194"/>
              <a:ext cx="15455" cy="19808"/>
            </a:xfrm>
            <a:custGeom>
              <a:avLst/>
              <a:gdLst/>
              <a:ahLst/>
              <a:cxnLst/>
              <a:rect l="l" t="t" r="r" b="b"/>
              <a:pathLst>
                <a:path w="735" h="942" extrusionOk="0">
                  <a:moveTo>
                    <a:pt x="338" y="1"/>
                  </a:moveTo>
                  <a:cubicBezTo>
                    <a:pt x="325" y="1"/>
                    <a:pt x="313" y="2"/>
                    <a:pt x="301" y="4"/>
                  </a:cubicBezTo>
                  <a:cubicBezTo>
                    <a:pt x="101" y="38"/>
                    <a:pt x="1" y="271"/>
                    <a:pt x="67" y="538"/>
                  </a:cubicBezTo>
                  <a:cubicBezTo>
                    <a:pt x="98" y="754"/>
                    <a:pt x="244" y="942"/>
                    <a:pt x="397" y="942"/>
                  </a:cubicBezTo>
                  <a:cubicBezTo>
                    <a:pt x="410" y="942"/>
                    <a:pt x="422" y="941"/>
                    <a:pt x="434" y="938"/>
                  </a:cubicBezTo>
                  <a:cubicBezTo>
                    <a:pt x="601" y="905"/>
                    <a:pt x="734" y="671"/>
                    <a:pt x="668" y="405"/>
                  </a:cubicBezTo>
                  <a:cubicBezTo>
                    <a:pt x="637" y="188"/>
                    <a:pt x="491" y="1"/>
                    <a:pt x="338" y="1"/>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147;p41"/>
            <p:cNvSpPr/>
            <p:nvPr/>
          </p:nvSpPr>
          <p:spPr>
            <a:xfrm>
              <a:off x="5605554" y="2126995"/>
              <a:ext cx="27378" cy="54545"/>
            </a:xfrm>
            <a:custGeom>
              <a:avLst/>
              <a:gdLst/>
              <a:ahLst/>
              <a:cxnLst/>
              <a:rect l="l" t="t" r="r" b="b"/>
              <a:pathLst>
                <a:path w="1302" h="2594" extrusionOk="0">
                  <a:moveTo>
                    <a:pt x="868" y="0"/>
                  </a:moveTo>
                  <a:cubicBezTo>
                    <a:pt x="701" y="867"/>
                    <a:pt x="401" y="1668"/>
                    <a:pt x="1" y="2469"/>
                  </a:cubicBezTo>
                  <a:cubicBezTo>
                    <a:pt x="201" y="2552"/>
                    <a:pt x="418" y="2594"/>
                    <a:pt x="639" y="2594"/>
                  </a:cubicBezTo>
                  <a:cubicBezTo>
                    <a:pt x="860" y="2594"/>
                    <a:pt x="1085" y="2552"/>
                    <a:pt x="1302" y="2469"/>
                  </a:cubicBezTo>
                  <a:lnTo>
                    <a:pt x="868" y="0"/>
                  </a:ln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148;p41"/>
            <p:cNvSpPr/>
            <p:nvPr/>
          </p:nvSpPr>
          <p:spPr>
            <a:xfrm>
              <a:off x="5650176" y="2078988"/>
              <a:ext cx="33266" cy="15056"/>
            </a:xfrm>
            <a:custGeom>
              <a:avLst/>
              <a:gdLst/>
              <a:ahLst/>
              <a:cxnLst/>
              <a:rect l="l" t="t" r="r" b="b"/>
              <a:pathLst>
                <a:path w="1582" h="716" extrusionOk="0">
                  <a:moveTo>
                    <a:pt x="399" y="0"/>
                  </a:moveTo>
                  <a:cubicBezTo>
                    <a:pt x="326" y="0"/>
                    <a:pt x="253" y="5"/>
                    <a:pt x="180" y="15"/>
                  </a:cubicBezTo>
                  <a:cubicBezTo>
                    <a:pt x="0" y="75"/>
                    <a:pt x="36" y="325"/>
                    <a:pt x="192" y="325"/>
                  </a:cubicBezTo>
                  <a:cubicBezTo>
                    <a:pt x="209" y="325"/>
                    <a:pt x="227" y="322"/>
                    <a:pt x="247" y="315"/>
                  </a:cubicBezTo>
                  <a:cubicBezTo>
                    <a:pt x="288" y="312"/>
                    <a:pt x="328" y="310"/>
                    <a:pt x="368" y="310"/>
                  </a:cubicBezTo>
                  <a:cubicBezTo>
                    <a:pt x="727" y="310"/>
                    <a:pt x="1075" y="442"/>
                    <a:pt x="1315" y="682"/>
                  </a:cubicBezTo>
                  <a:cubicBezTo>
                    <a:pt x="1381" y="715"/>
                    <a:pt x="1415" y="715"/>
                    <a:pt x="1481" y="715"/>
                  </a:cubicBezTo>
                  <a:cubicBezTo>
                    <a:pt x="1515" y="715"/>
                    <a:pt x="1515" y="682"/>
                    <a:pt x="1548" y="649"/>
                  </a:cubicBezTo>
                  <a:cubicBezTo>
                    <a:pt x="1581" y="615"/>
                    <a:pt x="1581" y="515"/>
                    <a:pt x="1548" y="449"/>
                  </a:cubicBezTo>
                  <a:cubicBezTo>
                    <a:pt x="1235" y="164"/>
                    <a:pt x="824" y="0"/>
                    <a:pt x="399" y="0"/>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149;p41"/>
            <p:cNvSpPr/>
            <p:nvPr/>
          </p:nvSpPr>
          <p:spPr>
            <a:xfrm>
              <a:off x="5644834" y="2180995"/>
              <a:ext cx="42812" cy="24581"/>
            </a:xfrm>
            <a:custGeom>
              <a:avLst/>
              <a:gdLst/>
              <a:ahLst/>
              <a:cxnLst/>
              <a:rect l="l" t="t" r="r" b="b"/>
              <a:pathLst>
                <a:path w="2036" h="1169" extrusionOk="0">
                  <a:moveTo>
                    <a:pt x="1969" y="1"/>
                  </a:moveTo>
                  <a:cubicBezTo>
                    <a:pt x="1935" y="1"/>
                    <a:pt x="1902" y="1"/>
                    <a:pt x="1869" y="34"/>
                  </a:cubicBezTo>
                  <a:cubicBezTo>
                    <a:pt x="1468" y="634"/>
                    <a:pt x="801" y="1001"/>
                    <a:pt x="67" y="1001"/>
                  </a:cubicBezTo>
                  <a:cubicBezTo>
                    <a:pt x="34" y="1001"/>
                    <a:pt x="1" y="1035"/>
                    <a:pt x="1" y="1101"/>
                  </a:cubicBezTo>
                  <a:cubicBezTo>
                    <a:pt x="1" y="1135"/>
                    <a:pt x="34" y="1168"/>
                    <a:pt x="67" y="1168"/>
                  </a:cubicBezTo>
                  <a:cubicBezTo>
                    <a:pt x="868" y="1168"/>
                    <a:pt x="1569" y="768"/>
                    <a:pt x="2002" y="134"/>
                  </a:cubicBezTo>
                  <a:cubicBezTo>
                    <a:pt x="2036" y="101"/>
                    <a:pt x="2002" y="34"/>
                    <a:pt x="1969" y="1"/>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150;p41"/>
            <p:cNvSpPr/>
            <p:nvPr/>
          </p:nvSpPr>
          <p:spPr>
            <a:xfrm>
              <a:off x="5568377" y="2085339"/>
              <a:ext cx="25275" cy="26242"/>
            </a:xfrm>
            <a:custGeom>
              <a:avLst/>
              <a:gdLst/>
              <a:ahLst/>
              <a:cxnLst/>
              <a:rect l="l" t="t" r="r" b="b"/>
              <a:pathLst>
                <a:path w="1202" h="1248" extrusionOk="0">
                  <a:moveTo>
                    <a:pt x="1056" y="1"/>
                  </a:moveTo>
                  <a:cubicBezTo>
                    <a:pt x="1037" y="1"/>
                    <a:pt x="1018" y="5"/>
                    <a:pt x="1002" y="13"/>
                  </a:cubicBezTo>
                  <a:cubicBezTo>
                    <a:pt x="535" y="180"/>
                    <a:pt x="168" y="580"/>
                    <a:pt x="34" y="1047"/>
                  </a:cubicBezTo>
                  <a:cubicBezTo>
                    <a:pt x="1" y="1147"/>
                    <a:pt x="68" y="1214"/>
                    <a:pt x="134" y="1247"/>
                  </a:cubicBezTo>
                  <a:cubicBezTo>
                    <a:pt x="168" y="1247"/>
                    <a:pt x="201" y="1247"/>
                    <a:pt x="234" y="1214"/>
                  </a:cubicBezTo>
                  <a:cubicBezTo>
                    <a:pt x="268" y="1214"/>
                    <a:pt x="334" y="1181"/>
                    <a:pt x="334" y="1147"/>
                  </a:cubicBezTo>
                  <a:cubicBezTo>
                    <a:pt x="434" y="747"/>
                    <a:pt x="701" y="447"/>
                    <a:pt x="1068" y="313"/>
                  </a:cubicBezTo>
                  <a:cubicBezTo>
                    <a:pt x="1168" y="280"/>
                    <a:pt x="1202" y="180"/>
                    <a:pt x="1202" y="113"/>
                  </a:cubicBezTo>
                  <a:cubicBezTo>
                    <a:pt x="1177" y="38"/>
                    <a:pt x="1114" y="1"/>
                    <a:pt x="1056" y="1"/>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151;p41"/>
            <p:cNvSpPr/>
            <p:nvPr/>
          </p:nvSpPr>
          <p:spPr>
            <a:xfrm>
              <a:off x="5700958" y="2004949"/>
              <a:ext cx="95402" cy="211831"/>
            </a:xfrm>
            <a:custGeom>
              <a:avLst/>
              <a:gdLst/>
              <a:ahLst/>
              <a:cxnLst/>
              <a:rect l="l" t="t" r="r" b="b"/>
              <a:pathLst>
                <a:path w="4537" h="10074" extrusionOk="0">
                  <a:moveTo>
                    <a:pt x="3703" y="0"/>
                  </a:moveTo>
                  <a:lnTo>
                    <a:pt x="0" y="33"/>
                  </a:lnTo>
                  <a:lnTo>
                    <a:pt x="0" y="1468"/>
                  </a:lnTo>
                  <a:cubicBezTo>
                    <a:pt x="501" y="1635"/>
                    <a:pt x="801" y="2202"/>
                    <a:pt x="701" y="2735"/>
                  </a:cubicBezTo>
                  <a:cubicBezTo>
                    <a:pt x="367" y="3970"/>
                    <a:pt x="1268" y="5737"/>
                    <a:pt x="2269" y="6371"/>
                  </a:cubicBezTo>
                  <a:cubicBezTo>
                    <a:pt x="2269" y="6371"/>
                    <a:pt x="2239" y="5898"/>
                    <a:pt x="2625" y="5898"/>
                  </a:cubicBezTo>
                  <a:cubicBezTo>
                    <a:pt x="2649" y="5898"/>
                    <a:pt x="2675" y="5900"/>
                    <a:pt x="2702" y="5904"/>
                  </a:cubicBezTo>
                  <a:cubicBezTo>
                    <a:pt x="3136" y="5971"/>
                    <a:pt x="3369" y="8706"/>
                    <a:pt x="2669" y="10074"/>
                  </a:cubicBezTo>
                  <a:cubicBezTo>
                    <a:pt x="2669" y="10074"/>
                    <a:pt x="3803" y="8773"/>
                    <a:pt x="4203" y="5838"/>
                  </a:cubicBezTo>
                  <a:cubicBezTo>
                    <a:pt x="4537" y="3136"/>
                    <a:pt x="4370" y="967"/>
                    <a:pt x="3703" y="0"/>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152;p41"/>
            <p:cNvSpPr/>
            <p:nvPr/>
          </p:nvSpPr>
          <p:spPr>
            <a:xfrm>
              <a:off x="5538265" y="1949077"/>
              <a:ext cx="263012" cy="104990"/>
            </a:xfrm>
            <a:custGeom>
              <a:avLst/>
              <a:gdLst/>
              <a:ahLst/>
              <a:cxnLst/>
              <a:rect l="l" t="t" r="r" b="b"/>
              <a:pathLst>
                <a:path w="12508" h="4993" extrusionOk="0">
                  <a:moveTo>
                    <a:pt x="6684" y="0"/>
                  </a:moveTo>
                  <a:cubicBezTo>
                    <a:pt x="3290" y="0"/>
                    <a:pt x="232" y="1156"/>
                    <a:pt x="232" y="1156"/>
                  </a:cubicBezTo>
                  <a:cubicBezTo>
                    <a:pt x="232" y="1156"/>
                    <a:pt x="0" y="4992"/>
                    <a:pt x="3390" y="4992"/>
                  </a:cubicBezTo>
                  <a:cubicBezTo>
                    <a:pt x="3405" y="4992"/>
                    <a:pt x="3420" y="4992"/>
                    <a:pt x="3434" y="4992"/>
                  </a:cubicBezTo>
                  <a:cubicBezTo>
                    <a:pt x="6770" y="4959"/>
                    <a:pt x="11440" y="3091"/>
                    <a:pt x="11440" y="3091"/>
                  </a:cubicBezTo>
                  <a:cubicBezTo>
                    <a:pt x="11440" y="3091"/>
                    <a:pt x="12507" y="656"/>
                    <a:pt x="8505" y="122"/>
                  </a:cubicBezTo>
                  <a:cubicBezTo>
                    <a:pt x="7897" y="37"/>
                    <a:pt x="7286" y="0"/>
                    <a:pt x="6684" y="0"/>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153;p41"/>
            <p:cNvSpPr/>
            <p:nvPr/>
          </p:nvSpPr>
          <p:spPr>
            <a:xfrm>
              <a:off x="5737021" y="2091857"/>
              <a:ext cx="71788" cy="81229"/>
            </a:xfrm>
            <a:custGeom>
              <a:avLst/>
              <a:gdLst/>
              <a:ahLst/>
              <a:cxnLst/>
              <a:rect l="l" t="t" r="r" b="b"/>
              <a:pathLst>
                <a:path w="3414" h="3863" extrusionOk="0">
                  <a:moveTo>
                    <a:pt x="1855" y="0"/>
                  </a:moveTo>
                  <a:cubicBezTo>
                    <a:pt x="1822" y="0"/>
                    <a:pt x="1788" y="1"/>
                    <a:pt x="1754" y="3"/>
                  </a:cubicBezTo>
                  <a:cubicBezTo>
                    <a:pt x="687" y="103"/>
                    <a:pt x="120" y="1504"/>
                    <a:pt x="53" y="2405"/>
                  </a:cubicBezTo>
                  <a:cubicBezTo>
                    <a:pt x="1" y="3216"/>
                    <a:pt x="421" y="3863"/>
                    <a:pt x="1071" y="3863"/>
                  </a:cubicBezTo>
                  <a:cubicBezTo>
                    <a:pt x="1249" y="3863"/>
                    <a:pt x="1446" y="3814"/>
                    <a:pt x="1654" y="3706"/>
                  </a:cubicBezTo>
                  <a:cubicBezTo>
                    <a:pt x="2388" y="3306"/>
                    <a:pt x="2922" y="2672"/>
                    <a:pt x="3155" y="1871"/>
                  </a:cubicBezTo>
                  <a:cubicBezTo>
                    <a:pt x="3414" y="936"/>
                    <a:pt x="2829" y="0"/>
                    <a:pt x="1855"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154;p41"/>
            <p:cNvSpPr/>
            <p:nvPr/>
          </p:nvSpPr>
          <p:spPr>
            <a:xfrm>
              <a:off x="5596449" y="2305144"/>
              <a:ext cx="196418" cy="98934"/>
            </a:xfrm>
            <a:custGeom>
              <a:avLst/>
              <a:gdLst/>
              <a:ahLst/>
              <a:cxnLst/>
              <a:rect l="l" t="t" r="r" b="b"/>
              <a:pathLst>
                <a:path w="9341" h="4705" extrusionOk="0">
                  <a:moveTo>
                    <a:pt x="7606" y="1"/>
                  </a:moveTo>
                  <a:lnTo>
                    <a:pt x="2969" y="2069"/>
                  </a:lnTo>
                  <a:lnTo>
                    <a:pt x="2702" y="401"/>
                  </a:lnTo>
                  <a:lnTo>
                    <a:pt x="1001" y="1002"/>
                  </a:lnTo>
                  <a:cubicBezTo>
                    <a:pt x="400" y="1235"/>
                    <a:pt x="0" y="1836"/>
                    <a:pt x="100" y="2469"/>
                  </a:cubicBezTo>
                  <a:lnTo>
                    <a:pt x="267" y="4304"/>
                  </a:lnTo>
                  <a:lnTo>
                    <a:pt x="2635" y="3036"/>
                  </a:lnTo>
                  <a:lnTo>
                    <a:pt x="3803" y="4704"/>
                  </a:lnTo>
                  <a:lnTo>
                    <a:pt x="9340" y="2036"/>
                  </a:lnTo>
                  <a:lnTo>
                    <a:pt x="7606"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155;p41"/>
            <p:cNvSpPr/>
            <p:nvPr/>
          </p:nvSpPr>
          <p:spPr>
            <a:xfrm>
              <a:off x="5596449" y="2305144"/>
              <a:ext cx="196418" cy="98934"/>
            </a:xfrm>
            <a:custGeom>
              <a:avLst/>
              <a:gdLst/>
              <a:ahLst/>
              <a:cxnLst/>
              <a:rect l="l" t="t" r="r" b="b"/>
              <a:pathLst>
                <a:path w="9341" h="4705" extrusionOk="0">
                  <a:moveTo>
                    <a:pt x="7606" y="1"/>
                  </a:moveTo>
                  <a:lnTo>
                    <a:pt x="2969" y="2069"/>
                  </a:lnTo>
                  <a:lnTo>
                    <a:pt x="2702" y="401"/>
                  </a:lnTo>
                  <a:lnTo>
                    <a:pt x="1001" y="1002"/>
                  </a:lnTo>
                  <a:cubicBezTo>
                    <a:pt x="400" y="1235"/>
                    <a:pt x="0" y="1836"/>
                    <a:pt x="100" y="2469"/>
                  </a:cubicBezTo>
                  <a:lnTo>
                    <a:pt x="267" y="4304"/>
                  </a:lnTo>
                  <a:lnTo>
                    <a:pt x="2635" y="3036"/>
                  </a:lnTo>
                  <a:lnTo>
                    <a:pt x="3803" y="4704"/>
                  </a:lnTo>
                  <a:lnTo>
                    <a:pt x="9340" y="2036"/>
                  </a:lnTo>
                  <a:lnTo>
                    <a:pt x="76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156;p41"/>
            <p:cNvSpPr/>
            <p:nvPr/>
          </p:nvSpPr>
          <p:spPr>
            <a:xfrm>
              <a:off x="5827210" y="2524698"/>
              <a:ext cx="44221" cy="150830"/>
            </a:xfrm>
            <a:custGeom>
              <a:avLst/>
              <a:gdLst/>
              <a:ahLst/>
              <a:cxnLst/>
              <a:rect l="l" t="t" r="r" b="b"/>
              <a:pathLst>
                <a:path w="2103" h="7173" extrusionOk="0">
                  <a:moveTo>
                    <a:pt x="901" y="1"/>
                  </a:moveTo>
                  <a:cubicBezTo>
                    <a:pt x="1" y="2336"/>
                    <a:pt x="101" y="4938"/>
                    <a:pt x="1235" y="7173"/>
                  </a:cubicBezTo>
                  <a:cubicBezTo>
                    <a:pt x="1535" y="5071"/>
                    <a:pt x="1835" y="3036"/>
                    <a:pt x="2102" y="1202"/>
                  </a:cubicBezTo>
                  <a:lnTo>
                    <a:pt x="9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157;p41"/>
            <p:cNvSpPr/>
            <p:nvPr/>
          </p:nvSpPr>
          <p:spPr>
            <a:xfrm>
              <a:off x="5771801" y="2368291"/>
              <a:ext cx="310050" cy="784200"/>
            </a:xfrm>
            <a:custGeom>
              <a:avLst/>
              <a:gdLst/>
              <a:ahLst/>
              <a:cxnLst/>
              <a:rect l="l" t="t" r="r" b="b"/>
              <a:pathLst>
                <a:path w="14745" h="37294" extrusionOk="0">
                  <a:moveTo>
                    <a:pt x="6272" y="0"/>
                  </a:moveTo>
                  <a:cubicBezTo>
                    <a:pt x="6272" y="0"/>
                    <a:pt x="5037" y="1034"/>
                    <a:pt x="4103" y="3736"/>
                  </a:cubicBezTo>
                  <a:cubicBezTo>
                    <a:pt x="3169" y="6438"/>
                    <a:pt x="3670" y="9574"/>
                    <a:pt x="3670" y="9574"/>
                  </a:cubicBezTo>
                  <a:cubicBezTo>
                    <a:pt x="3670" y="9574"/>
                    <a:pt x="8273" y="17046"/>
                    <a:pt x="8039" y="21249"/>
                  </a:cubicBezTo>
                  <a:cubicBezTo>
                    <a:pt x="7839" y="25518"/>
                    <a:pt x="0" y="33657"/>
                    <a:pt x="0" y="33657"/>
                  </a:cubicBezTo>
                  <a:cubicBezTo>
                    <a:pt x="334" y="35359"/>
                    <a:pt x="2736" y="37293"/>
                    <a:pt x="2736" y="37293"/>
                  </a:cubicBezTo>
                  <a:cubicBezTo>
                    <a:pt x="2736" y="37293"/>
                    <a:pt x="13877" y="28387"/>
                    <a:pt x="14311" y="21249"/>
                  </a:cubicBezTo>
                  <a:cubicBezTo>
                    <a:pt x="14744" y="13910"/>
                    <a:pt x="8273" y="934"/>
                    <a:pt x="627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158;p41"/>
            <p:cNvSpPr/>
            <p:nvPr/>
          </p:nvSpPr>
          <p:spPr>
            <a:xfrm>
              <a:off x="5771801" y="2368291"/>
              <a:ext cx="310050" cy="784200"/>
            </a:xfrm>
            <a:custGeom>
              <a:avLst/>
              <a:gdLst/>
              <a:ahLst/>
              <a:cxnLst/>
              <a:rect l="l" t="t" r="r" b="b"/>
              <a:pathLst>
                <a:path w="14745" h="37294" extrusionOk="0">
                  <a:moveTo>
                    <a:pt x="6272" y="0"/>
                  </a:moveTo>
                  <a:cubicBezTo>
                    <a:pt x="6272" y="0"/>
                    <a:pt x="5037" y="1034"/>
                    <a:pt x="4103" y="3736"/>
                  </a:cubicBezTo>
                  <a:cubicBezTo>
                    <a:pt x="3169" y="6438"/>
                    <a:pt x="3670" y="9574"/>
                    <a:pt x="3670" y="9574"/>
                  </a:cubicBezTo>
                  <a:cubicBezTo>
                    <a:pt x="3670" y="9574"/>
                    <a:pt x="8273" y="17046"/>
                    <a:pt x="8039" y="21249"/>
                  </a:cubicBezTo>
                  <a:cubicBezTo>
                    <a:pt x="7839" y="25518"/>
                    <a:pt x="0" y="33657"/>
                    <a:pt x="0" y="33657"/>
                  </a:cubicBezTo>
                  <a:cubicBezTo>
                    <a:pt x="334" y="35359"/>
                    <a:pt x="2736" y="37293"/>
                    <a:pt x="2736" y="37293"/>
                  </a:cubicBezTo>
                  <a:cubicBezTo>
                    <a:pt x="2736" y="37293"/>
                    <a:pt x="13877" y="28387"/>
                    <a:pt x="14311" y="21249"/>
                  </a:cubicBezTo>
                  <a:cubicBezTo>
                    <a:pt x="14744" y="13910"/>
                    <a:pt x="8273" y="934"/>
                    <a:pt x="6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159;p41"/>
            <p:cNvSpPr/>
            <p:nvPr/>
          </p:nvSpPr>
          <p:spPr>
            <a:xfrm>
              <a:off x="5696101" y="3039547"/>
              <a:ext cx="152176" cy="178881"/>
            </a:xfrm>
            <a:custGeom>
              <a:avLst/>
              <a:gdLst/>
              <a:ahLst/>
              <a:cxnLst/>
              <a:rect l="l" t="t" r="r" b="b"/>
              <a:pathLst>
                <a:path w="7237" h="8507" extrusionOk="0">
                  <a:moveTo>
                    <a:pt x="3600" y="1"/>
                  </a:moveTo>
                  <a:lnTo>
                    <a:pt x="3600" y="1"/>
                  </a:lnTo>
                  <a:cubicBezTo>
                    <a:pt x="0" y="3162"/>
                    <a:pt x="3489" y="8506"/>
                    <a:pt x="5299" y="8506"/>
                  </a:cubicBezTo>
                  <a:cubicBezTo>
                    <a:pt x="5552" y="8506"/>
                    <a:pt x="5772" y="8402"/>
                    <a:pt x="5935" y="8173"/>
                  </a:cubicBezTo>
                  <a:cubicBezTo>
                    <a:pt x="7236" y="6272"/>
                    <a:pt x="6936" y="4904"/>
                    <a:pt x="6936" y="4904"/>
                  </a:cubicBezTo>
                  <a:cubicBezTo>
                    <a:pt x="5402" y="4071"/>
                    <a:pt x="3601" y="1"/>
                    <a:pt x="360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1349315" y="1226664"/>
            <a:ext cx="6709829" cy="4031873"/>
          </a:xfrm>
          <a:prstGeom prst="rect">
            <a:avLst/>
          </a:prstGeom>
        </p:spPr>
        <p:txBody>
          <a:bodyPr wrap="square">
            <a:spAutoFit/>
          </a:bodyPr>
          <a:lstStyle/>
          <a:p>
            <a:pPr marL="955045" lvl="1" indent="-457200" algn="just">
              <a:buClr>
                <a:schemeClr val="accent3">
                  <a:lumMod val="60000"/>
                  <a:lumOff val="40000"/>
                </a:schemeClr>
              </a:buClr>
              <a:buFont typeface="Wingdings" panose="05000000000000000000" pitchFamily="2" charset="2"/>
              <a:buChar char="Ø"/>
            </a:pPr>
            <a:r>
              <a:rPr lang="en-IN" sz="3200" dirty="0">
                <a:solidFill>
                  <a:schemeClr val="accent3">
                    <a:lumMod val="60000"/>
                    <a:lumOff val="40000"/>
                  </a:schemeClr>
                </a:solidFill>
                <a:latin typeface="Hammersmith One" panose="020B0604020202020204" charset="0"/>
                <a:cs typeface="Times New Roman" panose="02020603050405020304" pitchFamily="18" charset="0"/>
              </a:rPr>
              <a:t>PROJECT OVERVIEW</a:t>
            </a:r>
          </a:p>
          <a:p>
            <a:pPr marL="955045" lvl="1" indent="-457200" algn="just">
              <a:buClr>
                <a:schemeClr val="accent3">
                  <a:lumMod val="60000"/>
                  <a:lumOff val="40000"/>
                </a:schemeClr>
              </a:buClr>
              <a:buFont typeface="Wingdings" panose="05000000000000000000" pitchFamily="2" charset="2"/>
              <a:buChar char="Ø"/>
            </a:pPr>
            <a:r>
              <a:rPr lang="en-IN" sz="3200" dirty="0">
                <a:solidFill>
                  <a:schemeClr val="accent3">
                    <a:lumMod val="60000"/>
                    <a:lumOff val="40000"/>
                  </a:schemeClr>
                </a:solidFill>
                <a:latin typeface="Hammersmith One" panose="020B0604020202020204" charset="0"/>
                <a:cs typeface="Times New Roman" panose="02020603050405020304" pitchFamily="18" charset="0"/>
              </a:rPr>
              <a:t>PROJECT’S STEPS</a:t>
            </a:r>
          </a:p>
          <a:p>
            <a:pPr marL="955045" lvl="1" indent="-457200" algn="just">
              <a:buClr>
                <a:schemeClr val="accent3">
                  <a:lumMod val="60000"/>
                  <a:lumOff val="40000"/>
                </a:schemeClr>
              </a:buClr>
              <a:buFont typeface="Wingdings" panose="05000000000000000000" pitchFamily="2" charset="2"/>
              <a:buChar char="Ø"/>
            </a:pPr>
            <a:r>
              <a:rPr lang="en-IN" sz="3200" dirty="0">
                <a:solidFill>
                  <a:schemeClr val="accent3">
                    <a:lumMod val="60000"/>
                    <a:lumOff val="40000"/>
                  </a:schemeClr>
                </a:solidFill>
                <a:latin typeface="Hammersmith One" panose="020B0604020202020204" charset="0"/>
                <a:cs typeface="Times New Roman" panose="02020603050405020304" pitchFamily="18" charset="0"/>
              </a:rPr>
              <a:t>DATA ANALYSIS DOMAINS</a:t>
            </a:r>
          </a:p>
          <a:p>
            <a:pPr marL="955045" lvl="1" indent="-457200" algn="just">
              <a:buClr>
                <a:schemeClr val="accent3">
                  <a:lumMod val="60000"/>
                  <a:lumOff val="40000"/>
                </a:schemeClr>
              </a:buClr>
              <a:buFont typeface="Wingdings" panose="05000000000000000000" pitchFamily="2" charset="2"/>
              <a:buChar char="Ø"/>
            </a:pPr>
            <a:r>
              <a:rPr lang="en-IN" sz="3200" dirty="0">
                <a:solidFill>
                  <a:schemeClr val="accent3">
                    <a:lumMod val="60000"/>
                    <a:lumOff val="40000"/>
                  </a:schemeClr>
                </a:solidFill>
                <a:latin typeface="Hammersmith One" panose="020B0604020202020204" charset="0"/>
                <a:cs typeface="Times New Roman" panose="02020603050405020304" pitchFamily="18" charset="0"/>
              </a:rPr>
              <a:t>DATA DESCRIPTION</a:t>
            </a:r>
          </a:p>
          <a:p>
            <a:pPr marL="955045" lvl="1" indent="-457200" algn="just">
              <a:buClr>
                <a:schemeClr val="accent3">
                  <a:lumMod val="60000"/>
                  <a:lumOff val="40000"/>
                </a:schemeClr>
              </a:buClr>
              <a:buFont typeface="Wingdings" panose="05000000000000000000" pitchFamily="2" charset="2"/>
              <a:buChar char="Ø"/>
            </a:pPr>
            <a:r>
              <a:rPr lang="en-IN" sz="3200" dirty="0">
                <a:solidFill>
                  <a:schemeClr val="accent3">
                    <a:lumMod val="60000"/>
                    <a:lumOff val="40000"/>
                  </a:schemeClr>
                </a:solidFill>
                <a:latin typeface="Hammersmith One" panose="020B0604020202020204" charset="0"/>
                <a:cs typeface="Times New Roman" panose="02020603050405020304" pitchFamily="18" charset="0"/>
              </a:rPr>
              <a:t>SQL ANALYSIS (QUERIES) </a:t>
            </a:r>
          </a:p>
          <a:p>
            <a:pPr marL="955045" lvl="1" indent="-457200" algn="just">
              <a:buClr>
                <a:schemeClr val="accent3">
                  <a:lumMod val="60000"/>
                  <a:lumOff val="40000"/>
                </a:schemeClr>
              </a:buClr>
              <a:buFont typeface="Wingdings" panose="05000000000000000000" pitchFamily="2" charset="2"/>
              <a:buChar char="Ø"/>
            </a:pPr>
            <a:r>
              <a:rPr lang="en-IN" sz="3200" dirty="0">
                <a:solidFill>
                  <a:schemeClr val="accent3">
                    <a:lumMod val="60000"/>
                    <a:lumOff val="40000"/>
                  </a:schemeClr>
                </a:solidFill>
                <a:latin typeface="Hammersmith One" panose="020B0604020202020204" charset="0"/>
                <a:cs typeface="Times New Roman" panose="02020603050405020304" pitchFamily="18" charset="0"/>
              </a:rPr>
              <a:t>VISUALIZATION (POWER BI)</a:t>
            </a:r>
          </a:p>
          <a:p>
            <a:pPr marL="955045" lvl="1" indent="-457200" algn="just">
              <a:buClr>
                <a:schemeClr val="accent3">
                  <a:lumMod val="60000"/>
                  <a:lumOff val="40000"/>
                </a:schemeClr>
              </a:buClr>
              <a:buFont typeface="Wingdings" panose="05000000000000000000" pitchFamily="2" charset="2"/>
              <a:buChar char="Ø"/>
            </a:pPr>
            <a:r>
              <a:rPr lang="en-IN" sz="3200" dirty="0">
                <a:solidFill>
                  <a:schemeClr val="accent3">
                    <a:lumMod val="60000"/>
                    <a:lumOff val="40000"/>
                  </a:schemeClr>
                </a:solidFill>
                <a:latin typeface="Hammersmith One" panose="020B0604020202020204" charset="0"/>
                <a:cs typeface="Times New Roman" panose="02020603050405020304" pitchFamily="18" charset="0"/>
              </a:rPr>
              <a:t>KEY INSIGHTS</a:t>
            </a:r>
          </a:p>
          <a:p>
            <a:pPr marL="955045" lvl="1" indent="-457200" algn="just">
              <a:buClr>
                <a:schemeClr val="accent3">
                  <a:lumMod val="60000"/>
                  <a:lumOff val="40000"/>
                </a:schemeClr>
              </a:buClr>
              <a:buFont typeface="Wingdings" panose="05000000000000000000" pitchFamily="2" charset="2"/>
              <a:buChar char="Ø"/>
            </a:pPr>
            <a:r>
              <a:rPr lang="en-IN" sz="3200" dirty="0">
                <a:solidFill>
                  <a:schemeClr val="accent3">
                    <a:lumMod val="60000"/>
                    <a:lumOff val="40000"/>
                  </a:schemeClr>
                </a:solidFill>
                <a:latin typeface="Hammersmith One" panose="020B0604020202020204" charset="0"/>
                <a:cs typeface="Times New Roman" panose="02020603050405020304" pitchFamily="18" charset="0"/>
              </a:rPr>
              <a:t>REFERENCES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60" y="3060166"/>
            <a:ext cx="4293207" cy="783036"/>
          </a:xfrm>
          <a:prstGeom prst="rect">
            <a:avLst/>
          </a:prstGeom>
          <a:ln w="28575">
            <a:solidFill>
              <a:schemeClr val="tx1">
                <a:lumMod val="10000"/>
              </a:schemeClr>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239" y="3969067"/>
            <a:ext cx="2313685" cy="1032690"/>
          </a:xfrm>
          <a:prstGeom prst="rect">
            <a:avLst/>
          </a:prstGeom>
          <a:ln w="38100">
            <a:solidFill>
              <a:schemeClr val="tx1">
                <a:lumMod val="10000"/>
              </a:schemeClr>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0474" y="3081122"/>
            <a:ext cx="4302642" cy="783036"/>
          </a:xfrm>
          <a:prstGeom prst="rect">
            <a:avLst/>
          </a:prstGeom>
          <a:ln w="28575">
            <a:solidFill>
              <a:schemeClr val="tx1">
                <a:lumMod val="10000"/>
              </a:schemeClr>
            </a:solidFill>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0949" y="3969067"/>
            <a:ext cx="2275368" cy="1032690"/>
          </a:xfrm>
          <a:prstGeom prst="rect">
            <a:avLst/>
          </a:prstGeom>
          <a:solidFill>
            <a:schemeClr val="bg1"/>
          </a:solidFill>
          <a:ln w="28575">
            <a:solidFill>
              <a:schemeClr val="tx1">
                <a:lumMod val="10000"/>
              </a:schemeClr>
            </a:solidFill>
          </a:ln>
        </p:spPr>
      </p:pic>
      <p:sp>
        <p:nvSpPr>
          <p:cNvPr id="9" name="Left-Right Arrow 8"/>
          <p:cNvSpPr/>
          <p:nvPr/>
        </p:nvSpPr>
        <p:spPr>
          <a:xfrm>
            <a:off x="3492058" y="4053021"/>
            <a:ext cx="2114047" cy="864781"/>
          </a:xfrm>
          <a:prstGeom prst="leftRightArrow">
            <a:avLst/>
          </a:prstGeom>
          <a:solidFill>
            <a:schemeClr val="bg1"/>
          </a:solidFill>
          <a:ln>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smtClean="0">
                <a:solidFill>
                  <a:schemeClr val="tx1">
                    <a:lumMod val="10000"/>
                  </a:schemeClr>
                </a:solidFill>
              </a:rPr>
              <a:t>OUTPUTS</a:t>
            </a:r>
            <a:endParaRPr lang="en-IN" sz="1800" b="1" dirty="0">
              <a:solidFill>
                <a:schemeClr val="tx1">
                  <a:lumMod val="10000"/>
                </a:schemeClr>
              </a:solidFill>
            </a:endParaRPr>
          </a:p>
        </p:txBody>
      </p:sp>
      <p:sp>
        <p:nvSpPr>
          <p:cNvPr id="2" name="Rectangle 1"/>
          <p:cNvSpPr/>
          <p:nvPr/>
        </p:nvSpPr>
        <p:spPr>
          <a:xfrm>
            <a:off x="2785728" y="184297"/>
            <a:ext cx="3459127" cy="503274"/>
          </a:xfrm>
          <a:prstGeom prst="rect">
            <a:avLst/>
          </a:prstGeom>
          <a:solidFill>
            <a:schemeClr val="bg1"/>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PRODUCTS PERFORMANCE</a:t>
            </a:r>
            <a:endPar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93322" y="924587"/>
            <a:ext cx="8957356" cy="2062103"/>
          </a:xfrm>
          <a:prstGeom prst="rect">
            <a:avLst/>
          </a:prstGeom>
          <a:noFill/>
        </p:spPr>
        <p:txBody>
          <a:bodyPr wrap="square" rtlCol="0">
            <a:spAutoFit/>
          </a:bodyPr>
          <a:lstStyle/>
          <a:p>
            <a:pPr marL="285750" indent="-285750" algn="just">
              <a:buClr>
                <a:schemeClr val="accent5"/>
              </a:buClr>
              <a:buFont typeface="Wingdings" panose="05000000000000000000" pitchFamily="2" charset="2"/>
              <a:buChar char="Ø"/>
            </a:pPr>
            <a:r>
              <a:rPr lang="en-IN" b="1" dirty="0" smtClean="0">
                <a:solidFill>
                  <a:schemeClr val="accent5"/>
                </a:solidFill>
              </a:rPr>
              <a:t>Products Performance By Channel</a:t>
            </a:r>
            <a:r>
              <a:rPr lang="en-IN" sz="1600" b="1" dirty="0" smtClean="0">
                <a:solidFill>
                  <a:schemeClr val="bg1"/>
                </a:solidFill>
              </a:rPr>
              <a:t>:- </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Product performance by channel refers to the assessment of how well a product is selling across different distribution </a:t>
            </a:r>
            <a:r>
              <a:rPr lang="en-US"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channels it also shows the Total products sold through each channel. </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This analysis helps businesses optimize their marketing strategies, allocate resources efficiently, and tailor their product offerings to better meet consumer demand across various channels, ultimately enhancing overall profitability and market competitiveness</a:t>
            </a:r>
            <a:r>
              <a:rPr lang="en-US"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lgn="just">
              <a:buClr>
                <a:schemeClr val="accent5"/>
              </a:buClr>
              <a:buFont typeface="Wingdings" panose="05000000000000000000" pitchFamily="2" charset="2"/>
              <a:buChar char="Ø"/>
            </a:pPr>
            <a:r>
              <a:rPr lang="en-US" b="1" dirty="0">
                <a:solidFill>
                  <a:schemeClr val="accent5"/>
                </a:solidFill>
              </a:rPr>
              <a:t>Products Performance By Currency Code</a:t>
            </a:r>
            <a:r>
              <a:rPr lang="en-US" sz="1600" b="1" dirty="0">
                <a:solidFill>
                  <a:schemeClr val="bg1"/>
                </a:solidFill>
              </a:rPr>
              <a:t>:- </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Product performance by currency code assesses how well a particular product or range of products is performing in different </a:t>
            </a:r>
            <a:r>
              <a:rPr lang="en-US"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currencies. It then shows the products sold through each currencies. This </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analysis helps businesses identify strong-performing products in specific currencies, optimize pricing strategies based on currency fluctuations, and make informed decisions regarding inventory management, marketing campaigns, and expansion opportunities in targeted geographical areas.</a:t>
            </a:r>
            <a:endParaRPr lang="en-IN"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591252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4" y="2571751"/>
            <a:ext cx="4338509" cy="1056952"/>
          </a:xfrm>
          <a:prstGeom prst="rect">
            <a:avLst/>
          </a:prstGeom>
          <a:ln w="28575">
            <a:solidFill>
              <a:srgbClr val="00B0F0"/>
            </a:solid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591" y="2571751"/>
            <a:ext cx="4338083" cy="1056951"/>
          </a:xfrm>
          <a:prstGeom prst="rect">
            <a:avLst/>
          </a:prstGeom>
          <a:ln w="28575">
            <a:solidFill>
              <a:srgbClr val="00B0F0"/>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4762" y="3813543"/>
            <a:ext cx="1753958" cy="1154387"/>
          </a:xfrm>
          <a:prstGeom prst="rect">
            <a:avLst/>
          </a:prstGeom>
          <a:ln w="28575">
            <a:solidFill>
              <a:srgbClr val="00B0F0"/>
            </a:solidFill>
          </a:ln>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7790" y="3813543"/>
            <a:ext cx="1820304" cy="1154387"/>
          </a:xfrm>
          <a:prstGeom prst="rect">
            <a:avLst/>
          </a:prstGeom>
          <a:ln w="28575">
            <a:solidFill>
              <a:srgbClr val="00B0F0"/>
            </a:solidFill>
          </a:ln>
        </p:spPr>
      </p:pic>
      <p:sp>
        <p:nvSpPr>
          <p:cNvPr id="6" name="Rounded Rectangle 5"/>
          <p:cNvSpPr/>
          <p:nvPr/>
        </p:nvSpPr>
        <p:spPr>
          <a:xfrm>
            <a:off x="1990533" y="223982"/>
            <a:ext cx="5148332" cy="591181"/>
          </a:xfrm>
          <a:prstGeom prst="round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BEST/WORST PRODUCTS BY TOTAL ORDERS</a:t>
            </a:r>
            <a:endPar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p:cNvSpPr/>
          <p:nvPr/>
        </p:nvSpPr>
        <p:spPr>
          <a:xfrm>
            <a:off x="91724" y="1372480"/>
            <a:ext cx="8945950" cy="1077218"/>
          </a:xfrm>
          <a:prstGeom prst="rect">
            <a:avLst/>
          </a:prstGeom>
        </p:spPr>
        <p:txBody>
          <a:bodyPr wrap="square">
            <a:spAutoFit/>
          </a:bodyPr>
          <a:lstStyle/>
          <a:p>
            <a:pPr marL="342900" indent="-342900" algn="just">
              <a:buClr>
                <a:schemeClr val="accent3">
                  <a:lumMod val="20000"/>
                  <a:lumOff val="80000"/>
                </a:schemeClr>
              </a:buClr>
              <a:buFont typeface="Wingdings" panose="05000000000000000000" pitchFamily="2" charset="2"/>
              <a:buChar char="Ø"/>
            </a:pPr>
            <a:r>
              <a:rPr lang="en-IN" sz="1800" b="1" dirty="0">
                <a:solidFill>
                  <a:schemeClr val="accent3">
                    <a:lumMod val="20000"/>
                    <a:lumOff val="80000"/>
                  </a:schemeClr>
                </a:solidFill>
                <a:latin typeface="Calibri" panose="020F0502020204030204" pitchFamily="34" charset="0"/>
                <a:ea typeface="Calibri" panose="020F0502020204030204" pitchFamily="34" charset="0"/>
                <a:cs typeface="Calibri" panose="020F0502020204030204" pitchFamily="34" charset="0"/>
              </a:rPr>
              <a:t>Top 5 Products by </a:t>
            </a:r>
            <a:r>
              <a:rPr lang="en-IN" sz="1800" b="1" dirty="0" smtClean="0">
                <a:solidFill>
                  <a:schemeClr val="accent3">
                    <a:lumMod val="20000"/>
                    <a:lumOff val="80000"/>
                  </a:schemeClr>
                </a:solidFill>
                <a:latin typeface="Calibri" panose="020F0502020204030204" pitchFamily="34" charset="0"/>
                <a:ea typeface="Calibri" panose="020F0502020204030204" pitchFamily="34" charset="0"/>
                <a:cs typeface="Calibri" panose="020F0502020204030204" pitchFamily="34" charset="0"/>
              </a:rPr>
              <a:t>Orders</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This SQL code shows the Top 5 best products based on </a:t>
            </a:r>
            <a:r>
              <a:rPr lang="en-IN" dirty="0" smtClean="0">
                <a:solidFill>
                  <a:schemeClr val="bg1"/>
                </a:solidFill>
                <a:latin typeface="Tahoma" panose="020B0604030504040204" pitchFamily="34" charset="0"/>
                <a:ea typeface="Tahoma" panose="020B0604030504040204" pitchFamily="34" charset="0"/>
                <a:cs typeface="Tahoma" panose="020B0604030504040204" pitchFamily="34" charset="0"/>
              </a:rPr>
              <a:t>Total Orders.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This numbers will help us identify the most popular products options</a:t>
            </a:r>
            <a:r>
              <a:rPr lang="en-IN" dirty="0">
                <a:solidFill>
                  <a:schemeClr val="bg1"/>
                </a:solidFill>
                <a:latin typeface="Times New Roman" panose="02020603050405020304" pitchFamily="18" charset="0"/>
                <a:cs typeface="Times New Roman" panose="02020603050405020304" pitchFamily="18" charset="0"/>
              </a:rPr>
              <a:t>.</a:t>
            </a:r>
          </a:p>
          <a:p>
            <a:pPr marL="342900" indent="-342900" algn="just">
              <a:buClr>
                <a:schemeClr val="accent3">
                  <a:lumMod val="20000"/>
                  <a:lumOff val="80000"/>
                </a:schemeClr>
              </a:buClr>
              <a:buFont typeface="Wingdings" panose="05000000000000000000" pitchFamily="2" charset="2"/>
              <a:buChar char="Ø"/>
            </a:pPr>
            <a:r>
              <a:rPr lang="en-IN" sz="1800" b="1" dirty="0">
                <a:solidFill>
                  <a:schemeClr val="accent3">
                    <a:lumMod val="20000"/>
                    <a:lumOff val="80000"/>
                  </a:schemeClr>
                </a:solidFill>
                <a:latin typeface="Calibri" panose="020F0502020204030204" pitchFamily="34" charset="0"/>
                <a:ea typeface="Calibri" panose="020F0502020204030204" pitchFamily="34" charset="0"/>
                <a:cs typeface="Calibri" panose="020F0502020204030204" pitchFamily="34" charset="0"/>
              </a:rPr>
              <a:t>Bottom 5 Products by </a:t>
            </a:r>
            <a:r>
              <a:rPr lang="en-IN" sz="1800" b="1" dirty="0" smtClean="0">
                <a:solidFill>
                  <a:schemeClr val="accent3">
                    <a:lumMod val="20000"/>
                    <a:lumOff val="80000"/>
                  </a:schemeClr>
                </a:solidFill>
                <a:latin typeface="Calibri" panose="020F0502020204030204" pitchFamily="34" charset="0"/>
                <a:ea typeface="Calibri" panose="020F0502020204030204" pitchFamily="34" charset="0"/>
                <a:cs typeface="Calibri" panose="020F0502020204030204" pitchFamily="34" charset="0"/>
              </a:rPr>
              <a:t>Orders</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This SQL code shows the Bottom 5 products based on </a:t>
            </a:r>
            <a:r>
              <a:rPr lang="en-IN" dirty="0" smtClean="0">
                <a:solidFill>
                  <a:schemeClr val="bg1"/>
                </a:solidFill>
                <a:latin typeface="Tahoma" panose="020B0604030504040204" pitchFamily="34" charset="0"/>
                <a:ea typeface="Tahoma" panose="020B0604030504040204" pitchFamily="34" charset="0"/>
                <a:cs typeface="Tahoma" panose="020B0604030504040204" pitchFamily="34" charset="0"/>
              </a:rPr>
              <a:t>Total Orders.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This numbers will help us to identify the not so popular products options</a:t>
            </a:r>
            <a:r>
              <a:rPr lang="en-IN" dirty="0">
                <a:solidFill>
                  <a:schemeClr val="bg1"/>
                </a:solidFill>
                <a:latin typeface="Times New Roman" panose="02020603050405020304" pitchFamily="18" charset="0"/>
                <a:cs typeface="Times New Roman" panose="02020603050405020304" pitchFamily="18" charset="0"/>
              </a:rPr>
              <a:t>.</a:t>
            </a:r>
          </a:p>
        </p:txBody>
      </p:sp>
      <p:sp>
        <p:nvSpPr>
          <p:cNvPr id="11" name="Left-Right Arrow 10"/>
          <p:cNvSpPr/>
          <p:nvPr/>
        </p:nvSpPr>
        <p:spPr>
          <a:xfrm>
            <a:off x="3388029" y="3958345"/>
            <a:ext cx="2353340" cy="864781"/>
          </a:xfrm>
          <a:prstGeom prst="lef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smtClean="0">
                <a:solidFill>
                  <a:schemeClr val="tx1">
                    <a:lumMod val="10000"/>
                  </a:schemeClr>
                </a:solidFill>
              </a:rPr>
              <a:t>OUTPUTS</a:t>
            </a:r>
            <a:endParaRPr lang="en-IN" sz="1800" b="1" dirty="0">
              <a:solidFill>
                <a:schemeClr val="tx1">
                  <a:lumMod val="10000"/>
                </a:schemeClr>
              </a:solidFill>
            </a:endParaRPr>
          </a:p>
        </p:txBody>
      </p:sp>
    </p:spTree>
    <p:extLst>
      <p:ext uri="{BB962C8B-B14F-4D97-AF65-F5344CB8AC3E}">
        <p14:creationId xmlns:p14="http://schemas.microsoft.com/office/powerpoint/2010/main" val="25453704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715535"/>
            <a:ext cx="7981508" cy="934976"/>
          </a:xfrm>
          <a:prstGeom prst="rect">
            <a:avLst/>
          </a:prstGeom>
          <a:ln w="28575">
            <a:solidFill>
              <a:schemeClr val="accent3">
                <a:lumMod val="75000"/>
              </a:schemeClr>
            </a:solid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8618" y="3790260"/>
            <a:ext cx="2530549" cy="1257475"/>
          </a:xfrm>
          <a:prstGeom prst="rect">
            <a:avLst/>
          </a:prstGeom>
          <a:ln w="28575">
            <a:solidFill>
              <a:schemeClr val="accent3">
                <a:lumMod val="75000"/>
              </a:schemeClr>
            </a:solidFill>
          </a:ln>
        </p:spPr>
      </p:pic>
      <p:sp>
        <p:nvSpPr>
          <p:cNvPr id="2" name="Pentagon 1"/>
          <p:cNvSpPr/>
          <p:nvPr/>
        </p:nvSpPr>
        <p:spPr>
          <a:xfrm>
            <a:off x="1314893" y="4100020"/>
            <a:ext cx="1867786" cy="637954"/>
          </a:xfrm>
          <a:prstGeom prst="homePlate">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OUTPUT</a:t>
            </a:r>
            <a:endPar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Oval 2"/>
          <p:cNvSpPr/>
          <p:nvPr/>
        </p:nvSpPr>
        <p:spPr>
          <a:xfrm>
            <a:off x="2604977" y="205564"/>
            <a:ext cx="3934046" cy="779720"/>
          </a:xfrm>
          <a:prstGeom prst="ellipse">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CUSTOMER BEHAVIOUR</a:t>
            </a:r>
            <a:endPar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609599" y="1291443"/>
            <a:ext cx="7981509" cy="1354217"/>
          </a:xfrm>
          <a:prstGeom prst="rect">
            <a:avLst/>
          </a:prstGeom>
          <a:noFill/>
        </p:spPr>
        <p:txBody>
          <a:bodyPr wrap="square" rtlCol="0">
            <a:spAutoFit/>
          </a:bodyPr>
          <a:lstStyle/>
          <a:p>
            <a:pPr marL="285750" indent="-285750" algn="just">
              <a:buClr>
                <a:schemeClr val="accent3">
                  <a:lumMod val="75000"/>
                </a:schemeClr>
              </a:buClr>
              <a:buFont typeface="Wingdings" panose="05000000000000000000" pitchFamily="2" charset="2"/>
              <a:buChar char="Ø"/>
            </a:pPr>
            <a:r>
              <a:rPr lang="en-IN" sz="1800" b="1" dirty="0" smtClean="0">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Customer Purchase Pattern:-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Understanding customer behavior involves analyzing factors such as demographics, psychographics, buying patterns, and preferences to predict and influence future purchasing decisions. With the help of this SQL query, we can determine which customers buy more products, how much is shipped to them, and how much each client contributes to our bottom line.</a:t>
            </a:r>
            <a:endPar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37246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24" y="3586716"/>
            <a:ext cx="4248531" cy="1027813"/>
          </a:xfrm>
          <a:prstGeom prst="rect">
            <a:avLst/>
          </a:prstGeom>
          <a:ln w="28575">
            <a:solidFill>
              <a:schemeClr val="tx1">
                <a:lumMod val="10000"/>
              </a:schemeClr>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7368" y="3275634"/>
            <a:ext cx="2081150" cy="1649975"/>
          </a:xfrm>
          <a:prstGeom prst="rect">
            <a:avLst/>
          </a:prstGeom>
          <a:ln w="28575">
            <a:solidFill>
              <a:schemeClr val="tx1">
                <a:lumMod val="10000"/>
              </a:schemeClr>
            </a:solidFill>
          </a:ln>
        </p:spPr>
      </p:pic>
      <p:sp>
        <p:nvSpPr>
          <p:cNvPr id="4" name="Right Arrow Callout 3"/>
          <p:cNvSpPr/>
          <p:nvPr/>
        </p:nvSpPr>
        <p:spPr>
          <a:xfrm>
            <a:off x="4664980" y="3586715"/>
            <a:ext cx="2041451" cy="1027814"/>
          </a:xfrm>
          <a:prstGeom prst="rightArrowCallout">
            <a:avLst/>
          </a:prstGeom>
          <a:solidFill>
            <a:schemeClr val="bg1">
              <a:lumMod val="85000"/>
            </a:schemeClr>
          </a:solidFill>
          <a:ln>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OUTPUT</a:t>
            </a:r>
            <a:endPar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 name="Horizontal Scroll 1"/>
          <p:cNvSpPr/>
          <p:nvPr/>
        </p:nvSpPr>
        <p:spPr>
          <a:xfrm>
            <a:off x="2686493" y="141768"/>
            <a:ext cx="3771014" cy="829339"/>
          </a:xfrm>
          <a:prstGeom prst="horizontalScroll">
            <a:avLst/>
          </a:prstGeom>
          <a:solidFill>
            <a:schemeClr val="bg1">
              <a:lumMod val="85000"/>
            </a:schemeClr>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TOP CUSTOMERS BY REVENUE</a:t>
            </a:r>
            <a:endPar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p:cNvSpPr/>
          <p:nvPr/>
        </p:nvSpPr>
        <p:spPr>
          <a:xfrm>
            <a:off x="167524" y="1028865"/>
            <a:ext cx="8881497" cy="2277547"/>
          </a:xfrm>
          <a:prstGeom prst="rect">
            <a:avLst/>
          </a:prstGeom>
        </p:spPr>
        <p:txBody>
          <a:bodyPr wrap="square">
            <a:spAutoFit/>
          </a:bodyPr>
          <a:lstStyle/>
          <a:p>
            <a:endParaRPr lang="en-US" dirty="0">
              <a:solidFill>
                <a:schemeClr val="bg1"/>
              </a:solidFill>
            </a:endParaRPr>
          </a:p>
          <a:p>
            <a:pPr marL="285750" indent="-285750" algn="just">
              <a:buClr>
                <a:schemeClr val="bg1">
                  <a:lumMod val="85000"/>
                </a:schemeClr>
              </a:buClr>
              <a:buFont typeface="Wingdings" panose="05000000000000000000" pitchFamily="2" charset="2"/>
              <a:buChar char="Ø"/>
            </a:pPr>
            <a:r>
              <a:rPr lang="en-US" sz="1600" b="1" dirty="0" smtClean="0">
                <a:solidFill>
                  <a:schemeClr val="bg1">
                    <a:lumMod val="85000"/>
                  </a:schemeClr>
                </a:solidFill>
                <a:latin typeface="Calibri" panose="020F0502020204030204" pitchFamily="34" charset="0"/>
                <a:ea typeface="Calibri" panose="020F0502020204030204" pitchFamily="34" charset="0"/>
                <a:cs typeface="Calibri" panose="020F0502020204030204" pitchFamily="34" charset="0"/>
              </a:rPr>
              <a:t>Top </a:t>
            </a:r>
            <a:r>
              <a:rPr lang="en-US" sz="1600" b="1" dirty="0">
                <a:solidFill>
                  <a:schemeClr val="bg1">
                    <a:lumMod val="85000"/>
                  </a:schemeClr>
                </a:solidFill>
                <a:latin typeface="Calibri" panose="020F0502020204030204" pitchFamily="34" charset="0"/>
                <a:ea typeface="Calibri" panose="020F0502020204030204" pitchFamily="34" charset="0"/>
                <a:cs typeface="Calibri" panose="020F0502020204030204" pitchFamily="34" charset="0"/>
              </a:rPr>
              <a:t>10 </a:t>
            </a:r>
            <a:r>
              <a:rPr lang="en-US" sz="1600" b="1" dirty="0" smtClean="0">
                <a:solidFill>
                  <a:schemeClr val="bg1">
                    <a:lumMod val="85000"/>
                  </a:schemeClr>
                </a:solidFill>
                <a:latin typeface="Calibri" panose="020F0502020204030204" pitchFamily="34" charset="0"/>
                <a:ea typeface="Calibri" panose="020F0502020204030204" pitchFamily="34" charset="0"/>
                <a:cs typeface="Calibri" panose="020F0502020204030204" pitchFamily="34" charset="0"/>
              </a:rPr>
              <a:t>Customers By Total Revenue</a:t>
            </a:r>
            <a:r>
              <a:rPr lang="en-US" dirty="0" smtClean="0">
                <a:solidFill>
                  <a:schemeClr val="bg1"/>
                </a:solidFill>
              </a:rPr>
              <a:t>:-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It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refers to a business strategy or analysis that identifies and ranks the ten customers who contribute the highest total revenue to a</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company over a specified period, typically a fiscal year. This analysis helps businesses understand which customers are the most significant in terms of financial impact, allowing them to prioritize resources such as marketing efforts, customer service enhancements, and personalized engagement strategies towards these key accounts. By focusing on the top revenue-generating customers, companies can strengthen relationships, improve retention rates, and potentially uncover opportunities for further growth and profitability. This approach also aids in strategic decision-making, such as pricing adjustments or product development tailored to meet the needs and preferences of these valuable customers.</a:t>
            </a:r>
          </a:p>
        </p:txBody>
      </p:sp>
    </p:spTree>
    <p:extLst>
      <p:ext uri="{BB962C8B-B14F-4D97-AF65-F5344CB8AC3E}">
        <p14:creationId xmlns:p14="http://schemas.microsoft.com/office/powerpoint/2010/main" val="25198587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36" y="3418351"/>
            <a:ext cx="4502556" cy="1044172"/>
          </a:xfrm>
          <a:prstGeom prst="rect">
            <a:avLst/>
          </a:prstGeom>
          <a:ln w="28575">
            <a:solidFill>
              <a:schemeClr val="tx1">
                <a:lumMod val="10000"/>
              </a:schemeClr>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9758" y="3021828"/>
            <a:ext cx="1509655" cy="1837217"/>
          </a:xfrm>
          <a:prstGeom prst="rect">
            <a:avLst/>
          </a:prstGeom>
          <a:ln w="28575">
            <a:solidFill>
              <a:schemeClr val="tx1">
                <a:lumMod val="10000"/>
              </a:schemeClr>
            </a:solidFill>
          </a:ln>
        </p:spPr>
      </p:pic>
      <p:sp>
        <p:nvSpPr>
          <p:cNvPr id="5" name="Pentagon 4"/>
          <p:cNvSpPr/>
          <p:nvPr/>
        </p:nvSpPr>
        <p:spPr>
          <a:xfrm>
            <a:off x="4894520" y="3590789"/>
            <a:ext cx="2087525" cy="699296"/>
          </a:xfrm>
          <a:prstGeom prst="homePlate">
            <a:avLst/>
          </a:prstGeom>
          <a:solidFill>
            <a:schemeClr val="bg1"/>
          </a:solidFill>
          <a:ln>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OUTPUT</a:t>
            </a:r>
            <a:endParaRPr lang="en-IN" sz="24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8" name="Flowchart: Alternate Process 7"/>
          <p:cNvSpPr/>
          <p:nvPr/>
        </p:nvSpPr>
        <p:spPr>
          <a:xfrm>
            <a:off x="2771555" y="280535"/>
            <a:ext cx="3281916" cy="482009"/>
          </a:xfrm>
          <a:prstGeom prst="flowChartAlternateProcess">
            <a:avLst/>
          </a:prstGeom>
          <a:solidFill>
            <a:schemeClr val="bg1"/>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UNIT COST BY CUSTOMERS</a:t>
            </a:r>
            <a:endParaRPr lang="en-US" dirty="0">
              <a:solidFill>
                <a:schemeClr val="tx1">
                  <a:lumMod val="10000"/>
                </a:schemeClr>
              </a:solidFill>
            </a:endParaRPr>
          </a:p>
        </p:txBody>
      </p:sp>
      <p:sp>
        <p:nvSpPr>
          <p:cNvPr id="9" name="Rectangle 8"/>
          <p:cNvSpPr/>
          <p:nvPr/>
        </p:nvSpPr>
        <p:spPr>
          <a:xfrm>
            <a:off x="165136" y="1132835"/>
            <a:ext cx="8624277" cy="1846659"/>
          </a:xfrm>
          <a:prstGeom prst="rect">
            <a:avLst/>
          </a:prstGeom>
        </p:spPr>
        <p:txBody>
          <a:bodyPr wrap="square">
            <a:spAutoFit/>
          </a:bodyPr>
          <a:lstStyle/>
          <a:p>
            <a:pPr marL="285750" indent="-285750" algn="just">
              <a:buClr>
                <a:schemeClr val="bg1">
                  <a:lumMod val="75000"/>
                </a:schemeClr>
              </a:buClr>
              <a:buFont typeface="Wingdings" panose="05000000000000000000" pitchFamily="2" charset="2"/>
              <a:buChar char="Ø"/>
            </a:pPr>
            <a:r>
              <a:rPr lang="en-US" sz="1800" b="1" dirty="0">
                <a:solidFill>
                  <a:schemeClr val="bg1">
                    <a:lumMod val="85000"/>
                  </a:schemeClr>
                </a:solidFill>
                <a:latin typeface="Calibri" panose="020F0502020204030204" pitchFamily="34" charset="0"/>
                <a:ea typeface="Calibri" panose="020F0502020204030204" pitchFamily="34" charset="0"/>
                <a:cs typeface="Calibri" panose="020F0502020204030204" pitchFamily="34" charset="0"/>
              </a:rPr>
              <a:t>Total unit cost by </a:t>
            </a:r>
            <a:r>
              <a:rPr lang="en-US" sz="1800" b="1" dirty="0" smtClean="0">
                <a:solidFill>
                  <a:schemeClr val="bg1">
                    <a:lumMod val="85000"/>
                  </a:schemeClr>
                </a:solidFill>
                <a:latin typeface="Calibri" panose="020F0502020204030204" pitchFamily="34" charset="0"/>
                <a:ea typeface="Calibri" panose="020F0502020204030204" pitchFamily="34" charset="0"/>
                <a:cs typeface="Calibri" panose="020F0502020204030204" pitchFamily="34" charset="0"/>
              </a:rPr>
              <a:t>customers</a:t>
            </a:r>
            <a:r>
              <a:rPr lang="en-US" dirty="0" smtClean="0">
                <a:solidFill>
                  <a:schemeClr val="bg1"/>
                </a:solidFill>
              </a:rPr>
              <a:t>:-</a:t>
            </a:r>
            <a:r>
              <a:rPr lang="en-US" dirty="0" smtClean="0"/>
              <a:t>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It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refers to the combined expenses incurred by a business to produce and deliver a single unit of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product,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as perceived and influenced by the customer.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Understanding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total unit cost is crucial for businesses as it directly impacts pricing strategies and profitability. By analyzing these costs from the customer's perspective, companies can ensure competitive pricing while maintaining quality and profitability standards, ultimately enhancing customer satisfaction and optimizing financial performance.</a:t>
            </a:r>
          </a:p>
        </p:txBody>
      </p:sp>
    </p:spTree>
    <p:extLst>
      <p:ext uri="{BB962C8B-B14F-4D97-AF65-F5344CB8AC3E}">
        <p14:creationId xmlns:p14="http://schemas.microsoft.com/office/powerpoint/2010/main" val="28267558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474" y="1381671"/>
            <a:ext cx="8647814" cy="954107"/>
          </a:xfrm>
          <a:prstGeom prst="rect">
            <a:avLst/>
          </a:prstGeom>
        </p:spPr>
        <p:txBody>
          <a:bodyPr wrap="square">
            <a:spAutoFit/>
          </a:bodyPr>
          <a:lstStyle/>
          <a:p>
            <a:pPr algn="just"/>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Connecting SQL Server to Power Bi is an essential step in leveraging the powerful data visualization capabilities of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Power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BI  to analyze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sales data stored in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MySQL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server. This connection allows for the seamless integration of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robust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data management with interactive reporting, provide valuable insights into Sales trend,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product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performance and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customer’s product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preferences.</a:t>
            </a:r>
          </a:p>
        </p:txBody>
      </p:sp>
      <p:sp>
        <p:nvSpPr>
          <p:cNvPr id="5" name="Rounded Rectangle 4"/>
          <p:cNvSpPr/>
          <p:nvPr/>
        </p:nvSpPr>
        <p:spPr>
          <a:xfrm>
            <a:off x="547658" y="420403"/>
            <a:ext cx="2230986" cy="756085"/>
          </a:xfrm>
          <a:prstGeom prst="roundRect">
            <a:avLst/>
          </a:prstGeom>
          <a:solidFill>
            <a:schemeClr val="accent3">
              <a:lumMod val="60000"/>
              <a:lumOff val="40000"/>
            </a:schemeClr>
          </a:solidFill>
          <a:ln w="38100">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MySQL SERVER</a:t>
            </a:r>
            <a:endParaRPr lang="en-IN" sz="24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Right Arrow 5"/>
          <p:cNvSpPr/>
          <p:nvPr/>
        </p:nvSpPr>
        <p:spPr>
          <a:xfrm>
            <a:off x="3084514" y="393400"/>
            <a:ext cx="2033291" cy="792089"/>
          </a:xfrm>
          <a:prstGeom prst="rightArrow">
            <a:avLst/>
          </a:prstGeom>
          <a:solidFill>
            <a:schemeClr val="bg1"/>
          </a:solidFill>
          <a:ln w="38100">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CONNECT</a:t>
            </a:r>
            <a:endParaRPr lang="en-IN" sz="24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7" name="Rounded Rectangle 6"/>
          <p:cNvSpPr/>
          <p:nvPr/>
        </p:nvSpPr>
        <p:spPr>
          <a:xfrm>
            <a:off x="5423674" y="411403"/>
            <a:ext cx="2118353" cy="774086"/>
          </a:xfrm>
          <a:prstGeom prst="roundRect">
            <a:avLst/>
          </a:prstGeom>
          <a:solidFill>
            <a:schemeClr val="accent3">
              <a:lumMod val="60000"/>
              <a:lumOff val="40000"/>
            </a:schemeClr>
          </a:solidFill>
          <a:ln w="38100">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POWER BI</a:t>
            </a:r>
            <a:endParaRPr lang="en-IN" sz="24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8" name="Rectangle 7"/>
          <p:cNvSpPr/>
          <p:nvPr/>
        </p:nvSpPr>
        <p:spPr>
          <a:xfrm>
            <a:off x="198474" y="2335778"/>
            <a:ext cx="8647814" cy="2031325"/>
          </a:xfrm>
          <a:prstGeom prst="rect">
            <a:avLst/>
          </a:prstGeom>
        </p:spPr>
        <p:txBody>
          <a:bodyPr wrap="square">
            <a:spAutoFit/>
          </a:bodyPr>
          <a:lstStyle/>
          <a:p>
            <a:pPr algn="just"/>
            <a:r>
              <a:rPr lang="en-US" b="1" dirty="0">
                <a:solidFill>
                  <a:schemeClr val="bg1"/>
                </a:solidFill>
                <a:latin typeface="Times New Roman" panose="02020603050405020304" pitchFamily="18" charset="0"/>
                <a:cs typeface="Times New Roman" panose="02020603050405020304" pitchFamily="18" charset="0"/>
              </a:rPr>
              <a:t>Benefits:</a:t>
            </a:r>
          </a:p>
          <a:p>
            <a:pPr marL="285750" indent="-285750" algn="just">
              <a:buClr>
                <a:schemeClr val="accent3">
                  <a:lumMod val="60000"/>
                  <a:lumOff val="40000"/>
                </a:schemeClr>
              </a:buClr>
              <a:buFont typeface="Wingdings" panose="05000000000000000000" pitchFamily="2" charset="2"/>
              <a:buChar char="§"/>
            </a:pPr>
            <a:r>
              <a:rPr lang="en-US" b="1" dirty="0" smtClean="0">
                <a:solidFill>
                  <a:schemeClr val="accent3">
                    <a:lumMod val="40000"/>
                    <a:lumOff val="60000"/>
                  </a:schemeClr>
                </a:solidFill>
                <a:latin typeface="Times New Roman" panose="02020603050405020304" pitchFamily="18" charset="0"/>
                <a:cs typeface="Times New Roman" panose="02020603050405020304" pitchFamily="18" charset="0"/>
              </a:rPr>
              <a:t>Real-time Data Analysis</a:t>
            </a:r>
            <a:r>
              <a:rPr lang="en-US" dirty="0" smtClean="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With </a:t>
            </a:r>
            <a:r>
              <a:rPr lang="en-US"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DirectQuery</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Power BI can query data directly from SQL Server, providing up-to-date insights without the need for frequent data imports.</a:t>
            </a:r>
          </a:p>
          <a:p>
            <a:pPr marL="285750" indent="-285750" algn="just">
              <a:buClr>
                <a:schemeClr val="accent3">
                  <a:lumMod val="60000"/>
                  <a:lumOff val="40000"/>
                </a:schemeClr>
              </a:buClr>
              <a:buFont typeface="Wingdings" panose="05000000000000000000" pitchFamily="2" charset="2"/>
              <a:buChar char="§"/>
            </a:pPr>
            <a:r>
              <a:rPr lang="en-US" b="1" dirty="0">
                <a:solidFill>
                  <a:schemeClr val="accent3">
                    <a:lumMod val="40000"/>
                    <a:lumOff val="60000"/>
                  </a:schemeClr>
                </a:solidFill>
                <a:latin typeface="Times New Roman" panose="02020603050405020304" pitchFamily="18" charset="0"/>
                <a:cs typeface="Times New Roman" panose="02020603050405020304" pitchFamily="18" charset="0"/>
              </a:rPr>
              <a:t>Comprehensive Reporting: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By combining queries and views from SQL Server, Power BI enables the creation of detailed and comprehensive reports that cover various aspects of sales.</a:t>
            </a:r>
          </a:p>
          <a:p>
            <a:pPr marL="285750" indent="-285750" algn="just">
              <a:buClr>
                <a:schemeClr val="accent3">
                  <a:lumMod val="60000"/>
                  <a:lumOff val="40000"/>
                </a:schemeClr>
              </a:buClr>
              <a:buFont typeface="Wingdings" panose="05000000000000000000" pitchFamily="2" charset="2"/>
              <a:buChar char="§"/>
            </a:pPr>
            <a:r>
              <a:rPr lang="en-US" b="1" dirty="0">
                <a:solidFill>
                  <a:schemeClr val="accent3">
                    <a:lumMod val="40000"/>
                    <a:lumOff val="60000"/>
                  </a:schemeClr>
                </a:solidFill>
                <a:latin typeface="Times New Roman" panose="02020603050405020304" pitchFamily="18" charset="0"/>
                <a:cs typeface="Times New Roman" panose="02020603050405020304" pitchFamily="18" charset="0"/>
              </a:rPr>
              <a:t>Interactive Dashboards</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Power BI’s interactive features allow users to filter data dynamically, drill down into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details</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and uncover hidden trends in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sales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285750" indent="-285750" algn="just">
              <a:buClr>
                <a:schemeClr val="accent3">
                  <a:lumMod val="60000"/>
                  <a:lumOff val="40000"/>
                </a:schemeClr>
              </a:buClr>
              <a:buFont typeface="Wingdings" panose="05000000000000000000" pitchFamily="2" charset="2"/>
              <a:buChar char="§"/>
            </a:pPr>
            <a:r>
              <a:rPr lang="en-US" b="1" dirty="0">
                <a:solidFill>
                  <a:schemeClr val="accent3">
                    <a:lumMod val="40000"/>
                    <a:lumOff val="60000"/>
                  </a:schemeClr>
                </a:solidFill>
                <a:latin typeface="Times New Roman" panose="02020603050405020304" pitchFamily="18" charset="0"/>
                <a:cs typeface="Times New Roman" panose="02020603050405020304" pitchFamily="18" charset="0"/>
              </a:rPr>
              <a:t>Improved Decision-Making: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insights derived from Power BI reports can inform strategic decisions such as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inventory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management, marketing campaigns, &amp;</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customer engagement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strategies.</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198474" y="4367103"/>
            <a:ext cx="8647814" cy="738664"/>
          </a:xfrm>
          <a:prstGeom prst="rect">
            <a:avLst/>
          </a:prstGeom>
        </p:spPr>
        <p:txBody>
          <a:bodyPr wrap="square">
            <a:spAutoFit/>
          </a:bodyPr>
          <a:lstStyle/>
          <a:p>
            <a:pPr algn="just"/>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In summary</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the integration of SQL Server with Power BI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for sales analysis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empowers businesses to transform raw sales data into actionable insights, driving better decision-making and  enhancing overall business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en-IN"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10973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5051" y="1161194"/>
            <a:ext cx="8413897" cy="954107"/>
          </a:xfrm>
          <a:prstGeom prst="rect">
            <a:avLst/>
          </a:prstGeom>
        </p:spPr>
        <p:txBody>
          <a:bodyPr wrap="square">
            <a:spAutoFit/>
          </a:bodyPr>
          <a:lstStyle/>
          <a:p>
            <a:pPr algn="just"/>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We can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now construct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new measures &amp;</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columns using the DAX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formulas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after connecting SQL to Power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Bi.</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Data Analysis Expressions (DAX) is a formula expression language used in Analysis Services, Power BI, and Power Pivot in Excel. DAX formulas include functions, operators, and values to perform advanced calculations and queries on data in related tables and columns in tabular data models</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en-IN"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2686491" y="283536"/>
            <a:ext cx="3147238" cy="489097"/>
          </a:xfrm>
          <a:prstGeom prst="rect">
            <a:avLst/>
          </a:prstGeom>
          <a:solidFill>
            <a:schemeClr val="accent1">
              <a:lumMod val="20000"/>
              <a:lumOff val="80000"/>
            </a:schemeClr>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DAX FORMULA’S</a:t>
            </a:r>
            <a:endParaRPr lang="en-IN" sz="24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65051" y="2048530"/>
            <a:ext cx="8413897" cy="523220"/>
          </a:xfrm>
          <a:prstGeom prst="rect">
            <a:avLst/>
          </a:prstGeom>
          <a:noFill/>
        </p:spPr>
        <p:txBody>
          <a:bodyPr wrap="square" rtlCol="0">
            <a:spAutoFit/>
          </a:bodyPr>
          <a:lstStyle/>
          <a:p>
            <a:pPr algn="just"/>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In accordance with the demand, we have computed new measures and columns. Below are the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dax</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formulas for the new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measures &amp;</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columns:-</a:t>
            </a:r>
            <a:endParaRPr lang="en-IN"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Flowchart: Alternate Process 7"/>
          <p:cNvSpPr/>
          <p:nvPr/>
        </p:nvSpPr>
        <p:spPr>
          <a:xfrm>
            <a:off x="2785728" y="2571750"/>
            <a:ext cx="2948763" cy="430887"/>
          </a:xfrm>
          <a:prstGeom prst="flowChartAlternateProcess">
            <a:avLst/>
          </a:prstGeom>
          <a:solidFill>
            <a:schemeClr val="bg1"/>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NEW MEASURES</a:t>
            </a:r>
            <a:endParaRPr lang="en-IN" sz="18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9" name="Pentagon 8"/>
          <p:cNvSpPr/>
          <p:nvPr/>
        </p:nvSpPr>
        <p:spPr>
          <a:xfrm>
            <a:off x="857692" y="3233013"/>
            <a:ext cx="2686493" cy="417500"/>
          </a:xfrm>
          <a:prstGeom prst="homePlate">
            <a:avLst/>
          </a:prstGeom>
          <a:solidFill>
            <a:schemeClr val="bg1"/>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1. Average Order Value =</a:t>
            </a:r>
            <a:endParaRPr lang="en-IN" sz="18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76" y="3233012"/>
            <a:ext cx="4897596" cy="417502"/>
          </a:xfrm>
          <a:prstGeom prst="rect">
            <a:avLst/>
          </a:prstGeom>
          <a:ln w="28575">
            <a:solidFill>
              <a:srgbClr val="00B0F0"/>
            </a:solidFill>
          </a:ln>
        </p:spPr>
      </p:pic>
      <p:sp>
        <p:nvSpPr>
          <p:cNvPr id="16" name="Pentagon 15"/>
          <p:cNvSpPr/>
          <p:nvPr/>
        </p:nvSpPr>
        <p:spPr>
          <a:xfrm>
            <a:off x="857692" y="3830516"/>
            <a:ext cx="2686494" cy="415419"/>
          </a:xfrm>
          <a:prstGeom prst="homePlate">
            <a:avLst/>
          </a:prstGeom>
          <a:solidFill>
            <a:schemeClr val="bg1"/>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2. Total Orders =</a:t>
            </a:r>
            <a:endParaRPr lang="en-IN" sz="18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76" y="3830516"/>
            <a:ext cx="4897596" cy="415419"/>
          </a:xfrm>
          <a:prstGeom prst="rect">
            <a:avLst/>
          </a:prstGeom>
          <a:ln w="28575">
            <a:solidFill>
              <a:srgbClr val="00B0F0"/>
            </a:solidFill>
          </a:ln>
        </p:spPr>
      </p:pic>
      <p:sp>
        <p:nvSpPr>
          <p:cNvPr id="18" name="Pentagon 17"/>
          <p:cNvSpPr/>
          <p:nvPr/>
        </p:nvSpPr>
        <p:spPr>
          <a:xfrm>
            <a:off x="857692" y="4425938"/>
            <a:ext cx="2686493" cy="401243"/>
          </a:xfrm>
          <a:prstGeom prst="homePlate">
            <a:avLst/>
          </a:prstGeom>
          <a:solidFill>
            <a:schemeClr val="bg1"/>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3. Total Products sold =</a:t>
            </a:r>
            <a:endParaRPr lang="en-IN" sz="18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776" y="4425937"/>
            <a:ext cx="4897596" cy="401244"/>
          </a:xfrm>
          <a:prstGeom prst="rect">
            <a:avLst/>
          </a:prstGeom>
          <a:ln w="28575">
            <a:solidFill>
              <a:srgbClr val="00B0F0"/>
            </a:solidFill>
          </a:ln>
        </p:spPr>
      </p:pic>
    </p:spTree>
    <p:extLst>
      <p:ext uri="{BB962C8B-B14F-4D97-AF65-F5344CB8AC3E}">
        <p14:creationId xmlns:p14="http://schemas.microsoft.com/office/powerpoint/2010/main" val="7738008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
          <p:cNvSpPr/>
          <p:nvPr/>
        </p:nvSpPr>
        <p:spPr>
          <a:xfrm>
            <a:off x="765543" y="1311909"/>
            <a:ext cx="2942924" cy="387864"/>
          </a:xfrm>
          <a:prstGeom prst="homePlate">
            <a:avLst/>
          </a:prstGeom>
          <a:solidFill>
            <a:schemeClr val="bg1"/>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6</a:t>
            </a:r>
            <a:r>
              <a:rPr lang="en-IN" sz="18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 CY Sales =</a:t>
            </a:r>
            <a:endParaRPr lang="en-IN" sz="18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280" y="1311909"/>
            <a:ext cx="4902860" cy="387864"/>
          </a:xfrm>
          <a:prstGeom prst="rect">
            <a:avLst/>
          </a:prstGeom>
          <a:ln w="28575">
            <a:solidFill>
              <a:srgbClr val="00B0F0"/>
            </a:solidFill>
          </a:ln>
        </p:spPr>
      </p:pic>
      <p:sp>
        <p:nvSpPr>
          <p:cNvPr id="5" name="Pentagon 4"/>
          <p:cNvSpPr/>
          <p:nvPr/>
        </p:nvSpPr>
        <p:spPr>
          <a:xfrm>
            <a:off x="765543" y="1852220"/>
            <a:ext cx="2942924" cy="391409"/>
          </a:xfrm>
          <a:prstGeom prst="homePlate">
            <a:avLst/>
          </a:prstGeom>
          <a:solidFill>
            <a:schemeClr val="bg1"/>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7. PY Sales =</a:t>
            </a:r>
            <a:endParaRPr lang="en-IN" sz="18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280" y="1852220"/>
            <a:ext cx="4902860" cy="391409"/>
          </a:xfrm>
          <a:prstGeom prst="rect">
            <a:avLst/>
          </a:prstGeom>
          <a:ln w="28575">
            <a:solidFill>
              <a:srgbClr val="00B0F0"/>
            </a:solidFill>
          </a:ln>
        </p:spPr>
      </p:pic>
      <p:sp>
        <p:nvSpPr>
          <p:cNvPr id="7" name="Pentagon 6"/>
          <p:cNvSpPr/>
          <p:nvPr/>
        </p:nvSpPr>
        <p:spPr>
          <a:xfrm>
            <a:off x="765543" y="763218"/>
            <a:ext cx="2942923" cy="391409"/>
          </a:xfrm>
          <a:prstGeom prst="homePlate">
            <a:avLst/>
          </a:prstGeom>
          <a:solidFill>
            <a:schemeClr val="bg1">
              <a:lumMod val="95000"/>
            </a:schemeClr>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5. </a:t>
            </a:r>
            <a:r>
              <a:rPr lang="en-IN" sz="1800" b="1" dirty="0" err="1"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SumSales</a:t>
            </a:r>
            <a:r>
              <a:rPr lang="en-IN" sz="18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 =</a:t>
            </a:r>
            <a:endParaRPr lang="en-IN" sz="18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1280" y="763218"/>
            <a:ext cx="4902860" cy="391409"/>
          </a:xfrm>
          <a:prstGeom prst="rect">
            <a:avLst/>
          </a:prstGeom>
          <a:ln w="28575">
            <a:solidFill>
              <a:srgbClr val="00B0F0"/>
            </a:solidFill>
          </a:ln>
        </p:spPr>
      </p:pic>
      <p:sp>
        <p:nvSpPr>
          <p:cNvPr id="14" name="Pentagon 13"/>
          <p:cNvSpPr/>
          <p:nvPr/>
        </p:nvSpPr>
        <p:spPr>
          <a:xfrm>
            <a:off x="765543" y="2376045"/>
            <a:ext cx="2964184" cy="391409"/>
          </a:xfrm>
          <a:prstGeom prst="homePlate">
            <a:avLst/>
          </a:prstGeom>
          <a:solidFill>
            <a:schemeClr val="bg1"/>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8. YOY% =</a:t>
            </a:r>
            <a:endParaRPr lang="en-IN" sz="18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1280" y="2376045"/>
            <a:ext cx="4902860" cy="391409"/>
          </a:xfrm>
          <a:prstGeom prst="rect">
            <a:avLst/>
          </a:prstGeom>
          <a:ln w="28575">
            <a:solidFill>
              <a:srgbClr val="00B0F0"/>
            </a:solidFill>
          </a:ln>
        </p:spPr>
      </p:pic>
      <p:sp>
        <p:nvSpPr>
          <p:cNvPr id="16" name="Pentagon 15"/>
          <p:cNvSpPr/>
          <p:nvPr/>
        </p:nvSpPr>
        <p:spPr>
          <a:xfrm>
            <a:off x="765544" y="238034"/>
            <a:ext cx="2942923" cy="367902"/>
          </a:xfrm>
          <a:prstGeom prst="homePlate">
            <a:avLst/>
          </a:prstGeom>
          <a:solidFill>
            <a:schemeClr val="bg1"/>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4. </a:t>
            </a:r>
            <a:r>
              <a:rPr lang="en-IN" sz="1800" b="1" dirty="0" err="1"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Avg</a:t>
            </a:r>
            <a:r>
              <a:rPr lang="en-IN" sz="18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 Products Per Order =</a:t>
            </a:r>
            <a:endParaRPr lang="en-IN" sz="18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1281" y="238034"/>
            <a:ext cx="4902860" cy="391302"/>
          </a:xfrm>
          <a:prstGeom prst="rect">
            <a:avLst/>
          </a:prstGeom>
          <a:ln w="28575">
            <a:solidFill>
              <a:srgbClr val="00B0F0"/>
            </a:solidFill>
          </a:ln>
        </p:spPr>
      </p:pic>
      <p:sp>
        <p:nvSpPr>
          <p:cNvPr id="18" name="Flowchart: Alternate Process 17"/>
          <p:cNvSpPr/>
          <p:nvPr/>
        </p:nvSpPr>
        <p:spPr>
          <a:xfrm>
            <a:off x="2651051" y="2941222"/>
            <a:ext cx="2948763" cy="353415"/>
          </a:xfrm>
          <a:prstGeom prst="flowChartAlternateProcess">
            <a:avLst/>
          </a:prstGeom>
          <a:solidFill>
            <a:schemeClr val="bg1"/>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NEW COLUMNS</a:t>
            </a:r>
            <a:endParaRPr lang="en-IN" sz="18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9" name="Pentagon 18"/>
          <p:cNvSpPr/>
          <p:nvPr/>
        </p:nvSpPr>
        <p:spPr>
          <a:xfrm>
            <a:off x="776174" y="3433032"/>
            <a:ext cx="2942922" cy="387864"/>
          </a:xfrm>
          <a:prstGeom prst="homePlate">
            <a:avLst/>
          </a:prstGeom>
          <a:solidFill>
            <a:schemeClr val="bg1"/>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1</a:t>
            </a:r>
            <a:r>
              <a:rPr lang="en-IN" sz="18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 Total Cost =</a:t>
            </a:r>
            <a:endParaRPr lang="en-IN" sz="18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0" name="Pentagon 19"/>
          <p:cNvSpPr/>
          <p:nvPr/>
        </p:nvSpPr>
        <p:spPr>
          <a:xfrm>
            <a:off x="776174" y="3969353"/>
            <a:ext cx="2942922" cy="387864"/>
          </a:xfrm>
          <a:prstGeom prst="homePlate">
            <a:avLst/>
          </a:prstGeom>
          <a:solidFill>
            <a:schemeClr val="bg1"/>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2. Total Profit =</a:t>
            </a:r>
            <a:endParaRPr lang="en-IN" sz="18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1280" y="3429151"/>
            <a:ext cx="4902860" cy="387864"/>
          </a:xfrm>
          <a:prstGeom prst="rect">
            <a:avLst/>
          </a:prstGeom>
          <a:ln w="28575">
            <a:solidFill>
              <a:srgbClr val="00B0F0"/>
            </a:solidFill>
          </a:ln>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1280" y="3956782"/>
            <a:ext cx="4902860" cy="400435"/>
          </a:xfrm>
          <a:prstGeom prst="rect">
            <a:avLst/>
          </a:prstGeom>
          <a:ln w="28575">
            <a:solidFill>
              <a:srgbClr val="00B0F0"/>
            </a:solidFill>
          </a:ln>
        </p:spPr>
      </p:pic>
      <p:sp>
        <p:nvSpPr>
          <p:cNvPr id="25" name="TextBox 24"/>
          <p:cNvSpPr txBox="1"/>
          <p:nvPr/>
        </p:nvSpPr>
        <p:spPr>
          <a:xfrm>
            <a:off x="765543" y="4516904"/>
            <a:ext cx="8102010" cy="523220"/>
          </a:xfrm>
          <a:prstGeom prst="rect">
            <a:avLst/>
          </a:prstGeom>
          <a:noFill/>
        </p:spPr>
        <p:txBody>
          <a:bodyPr wrap="square" rtlCol="0">
            <a:spAutoFit/>
          </a:bodyPr>
          <a:lstStyle/>
          <a:p>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Now that all the metrics and columns have been created, we can move on with creating interactive dashboards. You can view the reports in the next three slides.</a:t>
            </a:r>
            <a:endParaRPr lang="en-IN"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43482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09" y="645042"/>
            <a:ext cx="8796670" cy="4366436"/>
          </a:xfrm>
          <a:prstGeom prst="rect">
            <a:avLst/>
          </a:prstGeom>
          <a:ln w="38100">
            <a:solidFill>
              <a:schemeClr val="accent3">
                <a:lumMod val="60000"/>
                <a:lumOff val="40000"/>
              </a:schemeClr>
            </a:solidFill>
          </a:ln>
        </p:spPr>
      </p:pic>
      <p:sp>
        <p:nvSpPr>
          <p:cNvPr id="4" name="Rounded Rectangle 3"/>
          <p:cNvSpPr/>
          <p:nvPr/>
        </p:nvSpPr>
        <p:spPr>
          <a:xfrm>
            <a:off x="177209" y="97392"/>
            <a:ext cx="4040372" cy="478318"/>
          </a:xfrm>
          <a:prstGeom prst="roundRect">
            <a:avLst/>
          </a:prstGeom>
          <a:solidFill>
            <a:schemeClr val="accent3">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REPORT – 1: SALES REPORT</a:t>
            </a:r>
            <a:endParaRPr lang="en-IN" sz="24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grpSp>
        <p:nvGrpSpPr>
          <p:cNvPr id="5" name="Google Shape;10125;p76"/>
          <p:cNvGrpSpPr/>
          <p:nvPr/>
        </p:nvGrpSpPr>
        <p:grpSpPr>
          <a:xfrm>
            <a:off x="3728485" y="186772"/>
            <a:ext cx="340242" cy="299557"/>
            <a:chOff x="-4118225" y="3253275"/>
            <a:chExt cx="292225" cy="290650"/>
          </a:xfrm>
        </p:grpSpPr>
        <p:sp>
          <p:nvSpPr>
            <p:cNvPr id="6" name="Google Shape;10126;p76"/>
            <p:cNvSpPr/>
            <p:nvPr/>
          </p:nvSpPr>
          <p:spPr>
            <a:xfrm>
              <a:off x="-4118225" y="3287125"/>
              <a:ext cx="256725" cy="256800"/>
            </a:xfrm>
            <a:custGeom>
              <a:avLst/>
              <a:gdLst/>
              <a:ahLst/>
              <a:cxnLst/>
              <a:rect l="l" t="t" r="r" b="b"/>
              <a:pathLst>
                <a:path w="10269" h="10272" extrusionOk="0">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27;p76"/>
            <p:cNvSpPr/>
            <p:nvPr/>
          </p:nvSpPr>
          <p:spPr>
            <a:xfrm>
              <a:off x="-3963850" y="3253275"/>
              <a:ext cx="137850" cy="137850"/>
            </a:xfrm>
            <a:custGeom>
              <a:avLst/>
              <a:gdLst/>
              <a:ahLst/>
              <a:cxnLst/>
              <a:rect l="l" t="t" r="r" b="b"/>
              <a:pathLst>
                <a:path w="5514" h="5514" extrusionOk="0">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67751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44" y="645042"/>
            <a:ext cx="8860465" cy="4380613"/>
          </a:xfrm>
          <a:prstGeom prst="rect">
            <a:avLst/>
          </a:prstGeom>
          <a:ln w="38100">
            <a:solidFill>
              <a:schemeClr val="accent3">
                <a:lumMod val="60000"/>
                <a:lumOff val="40000"/>
              </a:schemeClr>
            </a:solidFill>
          </a:ln>
        </p:spPr>
      </p:pic>
      <p:sp>
        <p:nvSpPr>
          <p:cNvPr id="4" name="Rounded Rectangle 3"/>
          <p:cNvSpPr/>
          <p:nvPr/>
        </p:nvSpPr>
        <p:spPr>
          <a:xfrm>
            <a:off x="155944" y="81664"/>
            <a:ext cx="5904614" cy="478318"/>
          </a:xfrm>
          <a:prstGeom prst="roundRect">
            <a:avLst/>
          </a:prstGeom>
          <a:solidFill>
            <a:schemeClr val="accent3">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REPORT – 2: PRODUCT PERFORMANCE REPORT</a:t>
            </a:r>
            <a:endParaRPr lang="en-IN" sz="24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grpSp>
        <p:nvGrpSpPr>
          <p:cNvPr id="5" name="Google Shape;10125;p76"/>
          <p:cNvGrpSpPr/>
          <p:nvPr/>
        </p:nvGrpSpPr>
        <p:grpSpPr>
          <a:xfrm>
            <a:off x="5649434" y="153177"/>
            <a:ext cx="340242" cy="299557"/>
            <a:chOff x="-4118225" y="3253275"/>
            <a:chExt cx="292225" cy="290650"/>
          </a:xfrm>
        </p:grpSpPr>
        <p:sp>
          <p:nvSpPr>
            <p:cNvPr id="6" name="Google Shape;10126;p76"/>
            <p:cNvSpPr/>
            <p:nvPr/>
          </p:nvSpPr>
          <p:spPr>
            <a:xfrm>
              <a:off x="-4118225" y="3287125"/>
              <a:ext cx="256725" cy="256800"/>
            </a:xfrm>
            <a:custGeom>
              <a:avLst/>
              <a:gdLst/>
              <a:ahLst/>
              <a:cxnLst/>
              <a:rect l="l" t="t" r="r" b="b"/>
              <a:pathLst>
                <a:path w="10269" h="10272" extrusionOk="0">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27;p76"/>
            <p:cNvSpPr/>
            <p:nvPr/>
          </p:nvSpPr>
          <p:spPr>
            <a:xfrm>
              <a:off x="-3963850" y="3253275"/>
              <a:ext cx="137850" cy="137850"/>
            </a:xfrm>
            <a:custGeom>
              <a:avLst/>
              <a:gdLst/>
              <a:ahLst/>
              <a:cxnLst/>
              <a:rect l="l" t="t" r="r" b="b"/>
              <a:pathLst>
                <a:path w="5514" h="5514" extrusionOk="0">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48129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자유형 7"/>
          <p:cNvSpPr/>
          <p:nvPr/>
        </p:nvSpPr>
        <p:spPr>
          <a:xfrm flipH="1">
            <a:off x="2303720" y="195058"/>
            <a:ext cx="4536557" cy="712254"/>
          </a:xfrm>
          <a:custGeom>
            <a:avLst/>
            <a:gdLst>
              <a:gd name="connsiteX0" fmla="*/ 2945482 w 2945482"/>
              <a:gd name="connsiteY0" fmla="*/ 0 h 530802"/>
              <a:gd name="connsiteX1" fmla="*/ 1822831 w 2945482"/>
              <a:gd name="connsiteY1" fmla="*/ 0 h 530802"/>
              <a:gd name="connsiteX2" fmla="*/ 1122651 w 2945482"/>
              <a:gd name="connsiteY2" fmla="*/ 0 h 530802"/>
              <a:gd name="connsiteX3" fmla="*/ 0 w 2945482"/>
              <a:gd name="connsiteY3" fmla="*/ 0 h 530802"/>
              <a:gd name="connsiteX4" fmla="*/ 265401 w 2945482"/>
              <a:gd name="connsiteY4" fmla="*/ 265401 h 530802"/>
              <a:gd name="connsiteX5" fmla="*/ 0 w 2945482"/>
              <a:gd name="connsiteY5" fmla="*/ 530802 h 530802"/>
              <a:gd name="connsiteX6" fmla="*/ 1122651 w 2945482"/>
              <a:gd name="connsiteY6" fmla="*/ 530802 h 530802"/>
              <a:gd name="connsiteX7" fmla="*/ 1822831 w 2945482"/>
              <a:gd name="connsiteY7" fmla="*/ 530802 h 530802"/>
              <a:gd name="connsiteX8" fmla="*/ 2945482 w 2945482"/>
              <a:gd name="connsiteY8" fmla="*/ 530802 h 530802"/>
              <a:gd name="connsiteX9" fmla="*/ 2680081 w 2945482"/>
              <a:gd name="connsiteY9" fmla="*/ 265401 h 53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5482" h="530802">
                <a:moveTo>
                  <a:pt x="2945482" y="0"/>
                </a:moveTo>
                <a:lnTo>
                  <a:pt x="1822831" y="0"/>
                </a:lnTo>
                <a:lnTo>
                  <a:pt x="1122651" y="0"/>
                </a:lnTo>
                <a:lnTo>
                  <a:pt x="0" y="0"/>
                </a:lnTo>
                <a:lnTo>
                  <a:pt x="265401" y="265401"/>
                </a:lnTo>
                <a:lnTo>
                  <a:pt x="0" y="530802"/>
                </a:lnTo>
                <a:lnTo>
                  <a:pt x="1122651" y="530802"/>
                </a:lnTo>
                <a:lnTo>
                  <a:pt x="1822831" y="530802"/>
                </a:lnTo>
                <a:lnTo>
                  <a:pt x="2945482" y="530802"/>
                </a:lnTo>
                <a:lnTo>
                  <a:pt x="2680081" y="265401"/>
                </a:lnTo>
                <a:close/>
              </a:path>
            </a:pathLst>
          </a:custGeom>
          <a:solidFill>
            <a:schemeClr val="accent3">
              <a:lumMod val="60000"/>
              <a:lumOff val="40000"/>
            </a:schemeClr>
          </a:solidFill>
          <a:ln w="38100">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3000" b="1" dirty="0" smtClean="0">
                <a:solidFill>
                  <a:schemeClr val="tx1">
                    <a:lumMod val="25000"/>
                  </a:schemeClr>
                </a:solidFill>
                <a:latin typeface="Calibri" panose="020F0502020204030204" pitchFamily="34" charset="0"/>
                <a:ea typeface="Calibri" panose="020F0502020204030204" pitchFamily="34" charset="0"/>
                <a:cs typeface="Calibri" panose="020F0502020204030204" pitchFamily="34" charset="0"/>
              </a:rPr>
              <a:t>PROJECT OVERVIEW</a:t>
            </a:r>
            <a:endParaRPr lang="ko-KR" altLang="en-US" sz="3000" b="1" dirty="0">
              <a:solidFill>
                <a:schemeClr val="tx1">
                  <a:lumMod val="25000"/>
                </a:schemeClr>
              </a:solidFill>
              <a:latin typeface="Calibri" panose="020F0502020204030204" pitchFamily="34" charset="0"/>
              <a:cs typeface="Calibri" panose="020F0502020204030204" pitchFamily="34" charset="0"/>
            </a:endParaRPr>
          </a:p>
        </p:txBody>
      </p:sp>
      <p:sp>
        <p:nvSpPr>
          <p:cNvPr id="5" name="Rectangle 4"/>
          <p:cNvSpPr/>
          <p:nvPr/>
        </p:nvSpPr>
        <p:spPr>
          <a:xfrm>
            <a:off x="489097" y="1275909"/>
            <a:ext cx="8020490" cy="3662541"/>
          </a:xfrm>
          <a:prstGeom prst="rect">
            <a:avLst/>
          </a:prstGeom>
        </p:spPr>
        <p:txBody>
          <a:bodyPr wrap="square">
            <a:spAutoFit/>
          </a:bodyPr>
          <a:lstStyle/>
          <a:p>
            <a:pPr marL="285750" indent="-285750" algn="just">
              <a:buClr>
                <a:schemeClr val="accent3">
                  <a:lumMod val="60000"/>
                  <a:lumOff val="40000"/>
                </a:schemeClr>
              </a:buClr>
              <a:buFont typeface="Wingdings" panose="05000000000000000000" pitchFamily="2" charset="2"/>
              <a:buChar char="v"/>
            </a:pPr>
            <a:r>
              <a:rPr lang="en-IN" sz="1900" b="1"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OBJECTIVE</a:t>
            </a:r>
            <a:r>
              <a:rPr lang="en-IN" sz="1800" dirty="0">
                <a:solidFill>
                  <a:schemeClr val="bg1"/>
                </a:solidFill>
                <a:latin typeface="Arial Rounded MT Bold" panose="020F0704030504030204" pitchFamily="34" charset="0"/>
                <a:cs typeface="Arial" panose="020B0604020202020204" pitchFamily="34" charset="0"/>
              </a:rPr>
              <a:t>: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The primary objective of this project is to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analyze sales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data to uncover insights and trends that can help improve business decisions and strategies. By leveraging SQL for data extraction and transformation, and Power BI for data visualization, we aim to provide a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comprehensive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view of sales performance, customer behavior, and operational efficiency.</a:t>
            </a:r>
          </a:p>
          <a:p>
            <a:pPr marL="285750" indent="-285750" algn="just">
              <a:buClr>
                <a:schemeClr val="accent3">
                  <a:lumMod val="60000"/>
                  <a:lumOff val="40000"/>
                </a:schemeClr>
              </a:buClr>
              <a:buFont typeface="Wingdings" panose="05000000000000000000" pitchFamily="2" charset="2"/>
              <a:buChar char="v"/>
            </a:pPr>
            <a:r>
              <a:rPr lang="en-US" sz="1900" b="1"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TOOLS</a:t>
            </a:r>
            <a:r>
              <a:rPr lang="en-US" sz="1800" dirty="0">
                <a:solidFill>
                  <a:schemeClr val="bg1"/>
                </a:solidFill>
                <a:latin typeface="Times New Roman" panose="02020603050405020304" pitchFamily="18" charset="0"/>
                <a:cs typeface="Times New Roman" panose="02020603050405020304" pitchFamily="18" charset="0"/>
              </a:rPr>
              <a:t>: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For the project, Microsoft Excel, MySQL, &amp; Power BI applications are used.</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Clr>
                <a:schemeClr val="accent3">
                  <a:lumMod val="60000"/>
                  <a:lumOff val="40000"/>
                </a:schemeClr>
              </a:buClr>
              <a:buFont typeface="Wingdings" panose="05000000000000000000" pitchFamily="2" charset="2"/>
              <a:buChar char="v"/>
            </a:pPr>
            <a:r>
              <a:rPr lang="en-IN" sz="1900" b="1"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APPROCH</a:t>
            </a:r>
            <a:r>
              <a:rPr lang="en-IN" sz="1800" dirty="0">
                <a:solidFill>
                  <a:schemeClr val="bg1"/>
                </a:solidFill>
                <a:latin typeface="Arial Rounded MT Bold" panose="020F0704030504030204" pitchFamily="34" charset="0"/>
                <a:cs typeface="Arial" panose="020B0604020202020204" pitchFamily="34" charset="0"/>
              </a:rPr>
              <a:t>: </a:t>
            </a:r>
            <a:r>
              <a:rPr lang="en-IN" sz="1600" dirty="0">
                <a:solidFill>
                  <a:schemeClr val="bg1"/>
                </a:solidFill>
                <a:latin typeface="Tahoma" panose="020B0604030504040204" pitchFamily="34" charset="0"/>
                <a:ea typeface="Tahoma" panose="020B0604030504040204" pitchFamily="34" charset="0"/>
                <a:cs typeface="Tahoma" panose="020B0604030504040204" pitchFamily="34" charset="0"/>
              </a:rPr>
              <a:t>Employ data analysis, SQL Analysis and Power BI visualization of the data for better understanding</a:t>
            </a:r>
            <a:r>
              <a:rPr lang="en-IN"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en-IN" sz="1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Clr>
                <a:schemeClr val="accent3">
                  <a:lumMod val="60000"/>
                  <a:lumOff val="40000"/>
                </a:schemeClr>
              </a:buClr>
              <a:buFont typeface="Wingdings" panose="05000000000000000000" pitchFamily="2" charset="2"/>
              <a:buChar char="v"/>
            </a:pPr>
            <a:r>
              <a:rPr lang="en-IN" sz="1900" b="1"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DATASET</a:t>
            </a:r>
            <a:r>
              <a:rPr lang="en-IN" sz="1800" dirty="0">
                <a:solidFill>
                  <a:schemeClr val="bg1"/>
                </a:solidFill>
                <a:latin typeface="Arial Rounded MT Bold" panose="020F0704030504030204" pitchFamily="34" charset="0"/>
                <a:cs typeface="Arial" panose="020B0604020202020204" pitchFamily="34" charset="0"/>
              </a:rPr>
              <a:t>: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Make use of an extensive dataset that records pertinent attributes.</a:t>
            </a:r>
            <a:endParaRPr lang="en-IN" sz="1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Clr>
                <a:schemeClr val="accent3">
                  <a:lumMod val="60000"/>
                  <a:lumOff val="40000"/>
                </a:schemeClr>
              </a:buClr>
              <a:buFont typeface="Wingdings" panose="05000000000000000000" pitchFamily="2" charset="2"/>
              <a:buChar char="v"/>
            </a:pPr>
            <a:r>
              <a:rPr lang="en-IN" sz="1900" b="1"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METHODOLOGY</a:t>
            </a:r>
            <a:r>
              <a:rPr lang="en-IN" sz="18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Investigate different SQL queries to get accurate results and to visualize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trends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and patterns more clearly.</a:t>
            </a:r>
            <a:endParaRPr lang="en-IN"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Clr>
                <a:schemeClr val="accent3">
                  <a:lumMod val="60000"/>
                  <a:lumOff val="40000"/>
                </a:schemeClr>
              </a:buClr>
              <a:buFont typeface="Wingdings" panose="05000000000000000000" pitchFamily="2" charset="2"/>
              <a:buChar char="v"/>
            </a:pPr>
            <a:r>
              <a:rPr lang="en-IN" sz="1900" b="1"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OUTCOME</a:t>
            </a:r>
            <a:r>
              <a:rPr lang="en-IN" sz="1800" dirty="0">
                <a:solidFill>
                  <a:schemeClr val="bg1"/>
                </a:solidFill>
                <a:latin typeface="Arial Rounded MT Bold" panose="020F0704030504030204" pitchFamily="34" charset="0"/>
                <a:cs typeface="Arial" panose="020B0604020202020204" pitchFamily="34" charset="0"/>
              </a:rPr>
              <a:t>: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Gain practical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SQL &amp; Power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BI Visualization skills through hands-on experience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in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Sales Analysis</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IN" sz="1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016611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56" y="666307"/>
            <a:ext cx="8846288" cy="4330995"/>
          </a:xfrm>
          <a:prstGeom prst="rect">
            <a:avLst/>
          </a:prstGeom>
          <a:ln w="38100">
            <a:solidFill>
              <a:schemeClr val="accent3">
                <a:lumMod val="60000"/>
                <a:lumOff val="40000"/>
              </a:schemeClr>
            </a:solidFill>
          </a:ln>
        </p:spPr>
      </p:pic>
      <p:sp>
        <p:nvSpPr>
          <p:cNvPr id="7" name="Rounded Rectangle 6"/>
          <p:cNvSpPr/>
          <p:nvPr/>
        </p:nvSpPr>
        <p:spPr>
          <a:xfrm>
            <a:off x="155944" y="81664"/>
            <a:ext cx="4685414" cy="478318"/>
          </a:xfrm>
          <a:prstGeom prst="roundRect">
            <a:avLst/>
          </a:prstGeom>
          <a:solidFill>
            <a:schemeClr val="accent3">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REPORT – </a:t>
            </a:r>
            <a:r>
              <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3</a:t>
            </a: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 CUSTOMER ANALYSIS</a:t>
            </a:r>
            <a:endParaRPr lang="en-IN" sz="24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grpSp>
        <p:nvGrpSpPr>
          <p:cNvPr id="8" name="Google Shape;10125;p76"/>
          <p:cNvGrpSpPr/>
          <p:nvPr/>
        </p:nvGrpSpPr>
        <p:grpSpPr>
          <a:xfrm>
            <a:off x="4401879" y="163809"/>
            <a:ext cx="340242" cy="299557"/>
            <a:chOff x="-4118225" y="3253275"/>
            <a:chExt cx="292225" cy="290650"/>
          </a:xfrm>
        </p:grpSpPr>
        <p:sp>
          <p:nvSpPr>
            <p:cNvPr id="9" name="Google Shape;10126;p76"/>
            <p:cNvSpPr/>
            <p:nvPr/>
          </p:nvSpPr>
          <p:spPr>
            <a:xfrm>
              <a:off x="-4118225" y="3287125"/>
              <a:ext cx="256725" cy="256800"/>
            </a:xfrm>
            <a:custGeom>
              <a:avLst/>
              <a:gdLst/>
              <a:ahLst/>
              <a:cxnLst/>
              <a:rect l="l" t="t" r="r" b="b"/>
              <a:pathLst>
                <a:path w="10269" h="10272" extrusionOk="0">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127;p76"/>
            <p:cNvSpPr/>
            <p:nvPr/>
          </p:nvSpPr>
          <p:spPr>
            <a:xfrm>
              <a:off x="-3963850" y="3253275"/>
              <a:ext cx="137850" cy="137850"/>
            </a:xfrm>
            <a:custGeom>
              <a:avLst/>
              <a:gdLst/>
              <a:ahLst/>
              <a:cxnLst/>
              <a:rect l="l" t="t" r="r" b="b"/>
              <a:pathLst>
                <a:path w="5514" h="5514" extrusionOk="0">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489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85" y="1814286"/>
            <a:ext cx="8184243" cy="597889"/>
          </a:xfrm>
          <a:prstGeom prst="rect">
            <a:avLst/>
          </a:prstGeom>
          <a:ln w="28575">
            <a:solidFill>
              <a:schemeClr val="accent3">
                <a:lumMod val="60000"/>
                <a:lumOff val="40000"/>
              </a:schemeClr>
            </a:solidFill>
          </a:ln>
        </p:spPr>
      </p:pic>
      <p:sp>
        <p:nvSpPr>
          <p:cNvPr id="7" name="Rectangle 6"/>
          <p:cNvSpPr/>
          <p:nvPr/>
        </p:nvSpPr>
        <p:spPr>
          <a:xfrm>
            <a:off x="3018971" y="138561"/>
            <a:ext cx="2989943" cy="565382"/>
          </a:xfrm>
          <a:prstGeom prst="rect">
            <a:avLst/>
          </a:prstGeom>
          <a:solidFill>
            <a:schemeClr val="bg1"/>
          </a:solidFill>
          <a:ln>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KEY INSIGHTS</a:t>
            </a:r>
            <a:endParaRPr lang="en-IN" sz="28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8" name="Rectangle 7"/>
          <p:cNvSpPr/>
          <p:nvPr/>
        </p:nvSpPr>
        <p:spPr>
          <a:xfrm>
            <a:off x="315685" y="2506518"/>
            <a:ext cx="8215085" cy="2585323"/>
          </a:xfrm>
          <a:prstGeom prst="rect">
            <a:avLst/>
          </a:prstGeom>
          <a:ln w="28575">
            <a:solidFill>
              <a:schemeClr val="accent3">
                <a:lumMod val="60000"/>
                <a:lumOff val="40000"/>
              </a:schemeClr>
            </a:solidFill>
          </a:ln>
        </p:spPr>
        <p:txBody>
          <a:bodyPr wrap="square">
            <a:spAutoFit/>
          </a:bodyPr>
          <a:lstStyle/>
          <a:p>
            <a:pPr algn="just"/>
            <a:r>
              <a:rPr lang="en-IN" sz="1800" b="1"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KEY PERFORMANCE INDICATOR</a:t>
            </a:r>
            <a:r>
              <a:rPr lang="en-IN" sz="16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lgn="just">
              <a:buClr>
                <a:schemeClr val="accent3">
                  <a:lumMod val="60000"/>
                  <a:lumOff val="40000"/>
                </a:schemeClr>
              </a:buClr>
              <a:buFont typeface="Wingdings" panose="05000000000000000000" pitchFamily="2" charset="2"/>
              <a:buChar char="Ø"/>
            </a:pPr>
            <a:r>
              <a:rPr lang="en-IN" sz="1800"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Total Cost </a:t>
            </a:r>
            <a:r>
              <a:rPr lang="en-IN" sz="16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IN" dirty="0" smtClean="0">
                <a:solidFill>
                  <a:schemeClr val="bg1"/>
                </a:solidFill>
                <a:latin typeface="Tahoma" panose="020B0604030504040204" pitchFamily="34" charset="0"/>
                <a:ea typeface="Tahoma" panose="020B0604030504040204" pitchFamily="34" charset="0"/>
                <a:cs typeface="Tahoma" panose="020B0604030504040204" pitchFamily="34" charset="0"/>
              </a:rPr>
              <a:t>The Expenses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incurred in the production &amp;</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delivery of goods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are </a:t>
            </a:r>
            <a:r>
              <a:rPr lang="en-US"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96.78M</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lgn="just">
              <a:buClr>
                <a:schemeClr val="accent3">
                  <a:lumMod val="60000"/>
                  <a:lumOff val="40000"/>
                </a:schemeClr>
              </a:buClr>
              <a:buFont typeface="Wingdings" panose="05000000000000000000" pitchFamily="2" charset="2"/>
              <a:buChar char="Ø"/>
            </a:pPr>
            <a:r>
              <a:rPr lang="en-IN" sz="1800" b="1"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Total Orders</a:t>
            </a:r>
            <a:r>
              <a:rPr lang="en-IN"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The total number of orders placed is</a:t>
            </a:r>
            <a:r>
              <a:rPr lang="en-IN" dirty="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 </a:t>
            </a:r>
            <a:r>
              <a:rPr lang="en-IN"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7,991</a:t>
            </a:r>
            <a:r>
              <a:rPr lang="en-IN"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buClr>
                <a:schemeClr val="accent3">
                  <a:lumMod val="60000"/>
                  <a:lumOff val="40000"/>
                </a:schemeClr>
              </a:buClr>
              <a:buFont typeface="Wingdings" panose="05000000000000000000" pitchFamily="2" charset="2"/>
              <a:buChar char="Ø"/>
            </a:pPr>
            <a:r>
              <a:rPr lang="en-IN" sz="1800" b="1"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Average Order value</a:t>
            </a:r>
            <a:r>
              <a:rPr lang="en-IN"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The average amount spent per order is </a:t>
            </a:r>
            <a:r>
              <a:rPr lang="en-IN"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19,343.40</a:t>
            </a:r>
            <a:r>
              <a:rPr lang="en-IN"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IN"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Clr>
                <a:schemeClr val="accent3">
                  <a:lumMod val="60000"/>
                  <a:lumOff val="40000"/>
                </a:schemeClr>
              </a:buClr>
              <a:buFont typeface="Wingdings" panose="05000000000000000000" pitchFamily="2" charset="2"/>
              <a:buChar char="Ø"/>
            </a:pPr>
            <a:r>
              <a:rPr lang="en-IN" sz="1800" b="1"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Total Revenue</a:t>
            </a:r>
            <a:r>
              <a:rPr lang="en-IN"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The sum of the total price of all </a:t>
            </a:r>
            <a:r>
              <a:rPr lang="en-IN" dirty="0" smtClean="0">
                <a:solidFill>
                  <a:schemeClr val="bg1"/>
                </a:solidFill>
                <a:latin typeface="Tahoma" panose="020B0604030504040204" pitchFamily="34" charset="0"/>
                <a:ea typeface="Tahoma" panose="020B0604030504040204" pitchFamily="34" charset="0"/>
                <a:cs typeface="Tahoma" panose="020B0604030504040204" pitchFamily="34" charset="0"/>
              </a:rPr>
              <a:t> products orders is </a:t>
            </a:r>
            <a:r>
              <a:rPr lang="en-IN"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154.57M</a:t>
            </a:r>
            <a:r>
              <a:rPr lang="en-IN"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buClr>
                <a:schemeClr val="accent3">
                  <a:lumMod val="60000"/>
                  <a:lumOff val="40000"/>
                </a:schemeClr>
              </a:buClr>
              <a:buFont typeface="Wingdings" panose="05000000000000000000" pitchFamily="2" charset="2"/>
              <a:buChar char="Ø"/>
            </a:pPr>
            <a:r>
              <a:rPr lang="en-IN" sz="1800"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Total Profit</a:t>
            </a:r>
            <a:r>
              <a:rPr lang="en-IN"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r>
              <a:rPr lang="en-IN" b="1"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IN" dirty="0" smtClean="0">
                <a:solidFill>
                  <a:schemeClr val="bg1"/>
                </a:solidFill>
                <a:latin typeface="Tahoma" panose="020B0604030504040204" pitchFamily="34" charset="0"/>
                <a:ea typeface="Tahoma" panose="020B0604030504040204" pitchFamily="34" charset="0"/>
                <a:cs typeface="Tahoma" panose="020B0604030504040204" pitchFamily="34" charset="0"/>
              </a:rPr>
              <a:t>The actual profit is</a:t>
            </a:r>
            <a:r>
              <a:rPr lang="en-IN" b="1"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IN"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57.79M</a:t>
            </a:r>
            <a:r>
              <a:rPr lang="en-IN"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buClr>
                <a:schemeClr val="accent3">
                  <a:lumMod val="60000"/>
                  <a:lumOff val="40000"/>
                </a:schemeClr>
              </a:buClr>
              <a:buFont typeface="Wingdings" panose="05000000000000000000" pitchFamily="2" charset="2"/>
              <a:buChar char="Ø"/>
            </a:pPr>
            <a:r>
              <a:rPr lang="en-IN" sz="1800"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CY Sales</a:t>
            </a:r>
            <a:r>
              <a:rPr lang="en-IN"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IN"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IN" dirty="0" smtClean="0">
                <a:solidFill>
                  <a:schemeClr val="bg1"/>
                </a:solidFill>
                <a:latin typeface="Tahoma" panose="020B0604030504040204" pitchFamily="34" charset="0"/>
                <a:ea typeface="Tahoma" panose="020B0604030504040204" pitchFamily="34" charset="0"/>
                <a:cs typeface="Tahoma" panose="020B0604030504040204" pitchFamily="34" charset="0"/>
              </a:rPr>
              <a:t>The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Sum of the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revenue from all sales transactions made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a:t>
            </a:r>
            <a:r>
              <a:rPr lang="en-US" b="1" dirty="0" smtClean="0">
                <a:solidFill>
                  <a:schemeClr val="bg1"/>
                </a:solidFill>
                <a:latin typeface="Tahoma" panose="020B0604030504040204" pitchFamily="34" charset="0"/>
                <a:ea typeface="Tahoma" panose="020B0604030504040204" pitchFamily="34" charset="0"/>
                <a:cs typeface="Tahoma" panose="020B0604030504040204" pitchFamily="34" charset="0"/>
              </a:rPr>
              <a:t>2019</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is </a:t>
            </a:r>
            <a:r>
              <a:rPr lang="en-US"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48.53M</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buClr>
                <a:schemeClr val="accent3">
                  <a:lumMod val="60000"/>
                  <a:lumOff val="40000"/>
                </a:schemeClr>
              </a:buClr>
              <a:buFont typeface="Wingdings" panose="05000000000000000000" pitchFamily="2" charset="2"/>
              <a:buChar char="Ø"/>
            </a:pPr>
            <a:r>
              <a:rPr lang="en-US" sz="1800"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PY Sales</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The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Sum of the revenue from all sales transactions made within </a:t>
            </a:r>
            <a:r>
              <a:rPr lang="en-US" b="1" dirty="0" smtClean="0">
                <a:solidFill>
                  <a:schemeClr val="bg1"/>
                </a:solidFill>
                <a:latin typeface="Tahoma" panose="020B0604030504040204" pitchFamily="34" charset="0"/>
                <a:ea typeface="Tahoma" panose="020B0604030504040204" pitchFamily="34" charset="0"/>
                <a:cs typeface="Tahoma" panose="020B0604030504040204" pitchFamily="34" charset="0"/>
              </a:rPr>
              <a:t>2018</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is </a:t>
            </a:r>
            <a:r>
              <a:rPr lang="en-US"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53.46M</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buClr>
                <a:schemeClr val="accent3">
                  <a:lumMod val="60000"/>
                  <a:lumOff val="40000"/>
                </a:schemeClr>
              </a:buClr>
              <a:buFont typeface="Wingdings" panose="05000000000000000000" pitchFamily="2" charset="2"/>
              <a:buChar char="Ø"/>
            </a:pPr>
            <a:r>
              <a:rPr lang="en-US" sz="1800"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YOY%</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r>
              <a:rPr lang="en-US" sz="16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The difference between current year and previous year is </a:t>
            </a:r>
            <a:r>
              <a:rPr lang="en-US"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-9.23%</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9" name="Flowchart: Alternate Process 8"/>
          <p:cNvSpPr/>
          <p:nvPr/>
        </p:nvSpPr>
        <p:spPr>
          <a:xfrm>
            <a:off x="315685" y="1335315"/>
            <a:ext cx="3038382" cy="355600"/>
          </a:xfrm>
          <a:prstGeom prst="flowChartAlternateProcess">
            <a:avLst/>
          </a:prstGeom>
          <a:solidFill>
            <a:schemeClr val="accent3">
              <a:lumMod val="60000"/>
              <a:lumOff val="40000"/>
            </a:schemeClr>
          </a:solidFill>
          <a:ln w="38100">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1.  KPI’S  REQUIREMENT</a:t>
            </a:r>
            <a:r>
              <a:rPr lang="en-IN" sz="2400" b="1" dirty="0" smtClean="0">
                <a:solidFill>
                  <a:schemeClr val="bg2">
                    <a:lumMod val="10000"/>
                  </a:schemeClr>
                </a:solidFill>
                <a:latin typeface="Times New Roman" panose="02020603050405020304" pitchFamily="18" charset="0"/>
                <a:cs typeface="Times New Roman" panose="02020603050405020304" pitchFamily="18" charset="0"/>
              </a:rPr>
              <a:t>:</a:t>
            </a:r>
            <a:endParaRPr lang="en-IN" dirty="0">
              <a:solidFill>
                <a:schemeClr val="bg1">
                  <a:lumMod val="95000"/>
                </a:schemeClr>
              </a:solidFill>
            </a:endParaRPr>
          </a:p>
        </p:txBody>
      </p:sp>
      <p:sp>
        <p:nvSpPr>
          <p:cNvPr id="12" name="Left Arrow Callout 11"/>
          <p:cNvSpPr/>
          <p:nvPr/>
        </p:nvSpPr>
        <p:spPr>
          <a:xfrm>
            <a:off x="3543300" y="979714"/>
            <a:ext cx="3055620" cy="711201"/>
          </a:xfrm>
          <a:prstGeom prst="leftArrowCallout">
            <a:avLst/>
          </a:prstGeom>
          <a:solidFill>
            <a:schemeClr val="accent3">
              <a:lumMod val="60000"/>
              <a:lumOff val="40000"/>
            </a:schemeClr>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FROM REPORT 1: SALES REPORT</a:t>
            </a:r>
            <a:endPar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3097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368" y="2034217"/>
            <a:ext cx="3562847" cy="2036079"/>
          </a:xfrm>
          <a:prstGeom prst="rect">
            <a:avLst/>
          </a:prstGeom>
          <a:ln w="28575">
            <a:solidFill>
              <a:schemeClr val="tx1">
                <a:lumMod val="10000"/>
              </a:schemeClr>
            </a:solidFill>
          </a:ln>
        </p:spPr>
      </p:pic>
      <p:sp>
        <p:nvSpPr>
          <p:cNvPr id="6" name="Round Same Side Corner Rectangle 5"/>
          <p:cNvSpPr/>
          <p:nvPr/>
        </p:nvSpPr>
        <p:spPr>
          <a:xfrm>
            <a:off x="566367" y="986970"/>
            <a:ext cx="3562847" cy="955740"/>
          </a:xfrm>
          <a:prstGeom prst="round2SameRect">
            <a:avLst/>
          </a:prstGeom>
          <a:solidFill>
            <a:schemeClr val="bg1"/>
          </a:solidFill>
          <a:ln w="38100">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2. STACKED COLUMN CHART:</a:t>
            </a:r>
          </a:p>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 TOTAL ORDERS BY WAREHOUSE CODE</a:t>
            </a:r>
            <a:endPar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7" name="Rectangle 6"/>
          <p:cNvSpPr/>
          <p:nvPr/>
        </p:nvSpPr>
        <p:spPr>
          <a:xfrm>
            <a:off x="4230915" y="2034217"/>
            <a:ext cx="4651828" cy="2062103"/>
          </a:xfrm>
          <a:prstGeom prst="rect">
            <a:avLst/>
          </a:prstGeom>
          <a:ln w="28575">
            <a:solidFill>
              <a:schemeClr val="tx1">
                <a:lumMod val="10000"/>
              </a:schemeClr>
            </a:solidFill>
          </a:ln>
        </p:spPr>
        <p:txBody>
          <a:bodyPr wrap="square">
            <a:spAutoFit/>
          </a:bodyPr>
          <a:lstStyle/>
          <a:p>
            <a:pPr algn="just"/>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The purpose of this stacked column chart is to          display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total orders by warehouse code.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It is evident from the chart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that </a:t>
            </a:r>
            <a:r>
              <a:rPr lang="en-US" sz="1600"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AXW291</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with </a:t>
            </a:r>
            <a:r>
              <a:rPr lang="en-US" sz="1600"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3,756</a:t>
            </a:r>
            <a:r>
              <a:rPr lang="en-US" sz="16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orders, is the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Warehouse that proceed &amp; fulfill the highest orders,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followed by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GUT930(with </a:t>
            </a:r>
            <a:r>
              <a:rPr lang="en-US" sz="1600"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1850</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 orders) ,NXH382(with </a:t>
            </a:r>
            <a:r>
              <a:rPr lang="en-US" sz="1600"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1569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orders) . The  FLR025(with </a:t>
            </a:r>
            <a:r>
              <a:rPr lang="en-US" sz="1600"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816</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 orders) is the warehouse that fulfill the least orders to the customers.</a:t>
            </a:r>
            <a:endParaRPr lang="en-IN"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002845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531" y="1914129"/>
            <a:ext cx="3467584" cy="1991003"/>
          </a:xfrm>
          <a:prstGeom prst="rect">
            <a:avLst/>
          </a:prstGeom>
          <a:ln w="28575">
            <a:solidFill>
              <a:schemeClr val="tx1">
                <a:lumMod val="10000"/>
              </a:schemeClr>
            </a:solidFill>
          </a:ln>
        </p:spPr>
      </p:pic>
      <p:sp>
        <p:nvSpPr>
          <p:cNvPr id="6" name="Rectangle 5"/>
          <p:cNvSpPr/>
          <p:nvPr/>
        </p:nvSpPr>
        <p:spPr>
          <a:xfrm>
            <a:off x="712531" y="1052284"/>
            <a:ext cx="3467584" cy="760243"/>
          </a:xfrm>
          <a:prstGeom prst="rect">
            <a:avLst/>
          </a:prstGeom>
          <a:solidFill>
            <a:schemeClr val="bg1"/>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3. AREA CHART: AVERAGE TOTAL REVENUE BY MONTH</a:t>
            </a:r>
          </a:p>
        </p:txBody>
      </p:sp>
      <p:sp>
        <p:nvSpPr>
          <p:cNvPr id="7" name="Rectangle 6"/>
          <p:cNvSpPr/>
          <p:nvPr/>
        </p:nvSpPr>
        <p:spPr>
          <a:xfrm>
            <a:off x="4318000" y="1897856"/>
            <a:ext cx="4572000" cy="2031325"/>
          </a:xfrm>
          <a:prstGeom prst="rect">
            <a:avLst/>
          </a:prstGeom>
          <a:ln w="28575">
            <a:solidFill>
              <a:schemeClr val="tx1">
                <a:lumMod val="10000"/>
              </a:schemeClr>
            </a:solidFill>
          </a:ln>
        </p:spPr>
        <p:txBody>
          <a:bodyPr>
            <a:spAutoFit/>
          </a:bodyPr>
          <a:lstStyle/>
          <a:p>
            <a:pPr algn="just"/>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This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Area Chart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was created to display the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Average Total revenue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for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each month.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graph makes it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evident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that the top three months of the year are </a:t>
            </a:r>
            <a:r>
              <a:rPr lang="en-US" b="1" dirty="0" smtClean="0">
                <a:solidFill>
                  <a:srgbClr val="FFFF00"/>
                </a:solidFill>
                <a:latin typeface="Tahoma" panose="020B0604030504040204" pitchFamily="34" charset="0"/>
                <a:ea typeface="Tahoma" panose="020B0604030504040204" pitchFamily="34" charset="0"/>
                <a:cs typeface="Tahoma" panose="020B0604030504040204" pitchFamily="34" charset="0"/>
              </a:rPr>
              <a:t>December</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 average revenue of </a:t>
            </a:r>
            <a:r>
              <a:rPr lang="en-US" b="1" dirty="0" smtClean="0">
                <a:solidFill>
                  <a:srgbClr val="FFFF00"/>
                </a:solidFill>
                <a:latin typeface="Tahoma" panose="020B0604030504040204" pitchFamily="34" charset="0"/>
                <a:ea typeface="Tahoma" panose="020B0604030504040204" pitchFamily="34" charset="0"/>
                <a:cs typeface="Tahoma" panose="020B0604030504040204" pitchFamily="34" charset="0"/>
              </a:rPr>
              <a:t>20.75K</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b="1" dirty="0" smtClean="0">
                <a:solidFill>
                  <a:srgbClr val="FFFF00"/>
                </a:solidFill>
                <a:latin typeface="Tahoma" panose="020B0604030504040204" pitchFamily="34" charset="0"/>
                <a:ea typeface="Tahoma" panose="020B0604030504040204" pitchFamily="34" charset="0"/>
                <a:cs typeface="Tahoma" panose="020B0604030504040204" pitchFamily="34" charset="0"/>
              </a:rPr>
              <a:t>March</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 </a:t>
            </a:r>
            <a:r>
              <a:rPr lang="en-US" b="1" dirty="0" smtClean="0">
                <a:solidFill>
                  <a:srgbClr val="FFFF00"/>
                </a:solidFill>
                <a:latin typeface="Tahoma" panose="020B0604030504040204" pitchFamily="34" charset="0"/>
                <a:ea typeface="Tahoma" panose="020B0604030504040204" pitchFamily="34" charset="0"/>
                <a:cs typeface="Tahoma" panose="020B0604030504040204" pitchFamily="34" charset="0"/>
              </a:rPr>
              <a:t>20.03k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average Revenue &amp; November with 19.74k. </a:t>
            </a:r>
            <a:r>
              <a:rPr lang="en-US" b="1" dirty="0" smtClean="0">
                <a:solidFill>
                  <a:srgbClr val="FFFF00"/>
                </a:solidFill>
                <a:latin typeface="Tahoma" panose="020B0604030504040204" pitchFamily="34" charset="0"/>
                <a:ea typeface="Tahoma" panose="020B0604030504040204" pitchFamily="34" charset="0"/>
                <a:cs typeface="Tahoma" panose="020B0604030504040204" pitchFamily="34" charset="0"/>
              </a:rPr>
              <a:t>February</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&amp; </a:t>
            </a:r>
            <a:r>
              <a:rPr lang="en-US" b="1" dirty="0">
                <a:solidFill>
                  <a:srgbClr val="FFFF00"/>
                </a:solidFill>
                <a:latin typeface="Tahoma" panose="020B0604030504040204" pitchFamily="34" charset="0"/>
                <a:ea typeface="Tahoma" panose="020B0604030504040204" pitchFamily="34" charset="0"/>
                <a:cs typeface="Tahoma" panose="020B0604030504040204" pitchFamily="34" charset="0"/>
              </a:rPr>
              <a:t>October</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saw the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least average revenue,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at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18.93K &amp; 18.78K respectively</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This indicates that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the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majority of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revenue is generated in </a:t>
            </a:r>
            <a:r>
              <a:rPr lang="en-US" b="1" dirty="0" smtClean="0">
                <a:solidFill>
                  <a:srgbClr val="FFFF00"/>
                </a:solidFill>
                <a:latin typeface="Tahoma" panose="020B0604030504040204" pitchFamily="34" charset="0"/>
                <a:ea typeface="Tahoma" panose="020B0604030504040204" pitchFamily="34" charset="0"/>
                <a:cs typeface="Tahoma" panose="020B0604030504040204" pitchFamily="34" charset="0"/>
              </a:rPr>
              <a:t>December</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and then </a:t>
            </a:r>
            <a:r>
              <a:rPr lang="en-US" b="1" dirty="0" smtClean="0">
                <a:solidFill>
                  <a:srgbClr val="FFFF00"/>
                </a:solidFill>
                <a:latin typeface="Tahoma" panose="020B0604030504040204" pitchFamily="34" charset="0"/>
                <a:ea typeface="Tahoma" panose="020B0604030504040204" pitchFamily="34" charset="0"/>
                <a:cs typeface="Tahoma" panose="020B0604030504040204" pitchFamily="34" charset="0"/>
              </a:rPr>
              <a:t>March</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smtClean="0">
                <a:solidFill>
                  <a:schemeClr val="bg1"/>
                </a:solidFill>
                <a:latin typeface="Algerian" panose="04020705040A02060702" pitchFamily="82" charset="0"/>
                <a:cs typeface="Times New Roman" panose="02020603050405020304" pitchFamily="18" charset="0"/>
              </a:rPr>
              <a:t>	</a:t>
            </a:r>
            <a:endParaRPr lang="en-IN" dirty="0">
              <a:solidFill>
                <a:schemeClr val="bg1"/>
              </a:solidFill>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41696804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02" y="1895338"/>
            <a:ext cx="3410426" cy="1962424"/>
          </a:xfrm>
          <a:prstGeom prst="rect">
            <a:avLst/>
          </a:prstGeom>
          <a:ln w="28575">
            <a:solidFill>
              <a:srgbClr val="FFFF00"/>
            </a:solidFill>
          </a:ln>
        </p:spPr>
      </p:pic>
      <p:sp>
        <p:nvSpPr>
          <p:cNvPr id="6" name="Round Same Side Corner Rectangle 5"/>
          <p:cNvSpPr/>
          <p:nvPr/>
        </p:nvSpPr>
        <p:spPr>
          <a:xfrm>
            <a:off x="1038202" y="1074057"/>
            <a:ext cx="3410426" cy="732972"/>
          </a:xfrm>
          <a:prstGeom prst="round2SameRect">
            <a:avLst/>
          </a:prstGeom>
          <a:solidFill>
            <a:schemeClr val="bg1"/>
          </a:solid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4. DONUT CHART:</a:t>
            </a:r>
          </a:p>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 TOTAL PROFIT BY CITY</a:t>
            </a:r>
            <a:endPar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p:cNvSpPr txBox="1"/>
          <p:nvPr/>
        </p:nvSpPr>
        <p:spPr>
          <a:xfrm>
            <a:off x="4572000" y="1874790"/>
            <a:ext cx="4027714" cy="2031325"/>
          </a:xfrm>
          <a:prstGeom prst="rect">
            <a:avLst/>
          </a:prstGeom>
          <a:noFill/>
          <a:ln w="28575">
            <a:solidFill>
              <a:srgbClr val="FFFF00"/>
            </a:solidFill>
          </a:ln>
        </p:spPr>
        <p:txBody>
          <a:bodyPr wrap="square" rtlCol="0">
            <a:spAutoFit/>
          </a:bodyPr>
          <a:lstStyle/>
          <a:p>
            <a:pPr algn="just"/>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Donut charts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is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made to display how profit is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made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among different cities. The graphs clearly show how profits are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made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throughout the cities; at </a:t>
            </a:r>
            <a:r>
              <a:rPr lang="en-US" b="1" dirty="0">
                <a:solidFill>
                  <a:srgbClr val="FFFF00"/>
                </a:solidFill>
                <a:latin typeface="Tahoma" panose="020B0604030504040204" pitchFamily="34" charset="0"/>
                <a:ea typeface="Tahoma" panose="020B0604030504040204" pitchFamily="34" charset="0"/>
                <a:cs typeface="Tahoma" panose="020B0604030504040204" pitchFamily="34" charset="0"/>
              </a:rPr>
              <a:t>4.33 million</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b="1" dirty="0">
                <a:solidFill>
                  <a:srgbClr val="FFFF00"/>
                </a:solidFill>
                <a:latin typeface="Tahoma" panose="020B0604030504040204" pitchFamily="34" charset="0"/>
                <a:ea typeface="Tahoma" panose="020B0604030504040204" pitchFamily="34" charset="0"/>
                <a:cs typeface="Tahoma" panose="020B0604030504040204" pitchFamily="34" charset="0"/>
              </a:rPr>
              <a:t>Christchurch</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is the city that generates the most profits. </a:t>
            </a:r>
            <a:r>
              <a:rPr lang="en-US" b="1" dirty="0">
                <a:solidFill>
                  <a:srgbClr val="FFFF00"/>
                </a:solidFill>
                <a:latin typeface="Tahoma" panose="020B0604030504040204" pitchFamily="34" charset="0"/>
                <a:ea typeface="Tahoma" panose="020B0604030504040204" pitchFamily="34" charset="0"/>
                <a:cs typeface="Tahoma" panose="020B0604030504040204" pitchFamily="34" charset="0"/>
              </a:rPr>
              <a:t>Waitakere</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and </a:t>
            </a:r>
            <a:r>
              <a:rPr lang="en-US" b="1" dirty="0">
                <a:solidFill>
                  <a:srgbClr val="FFFF00"/>
                </a:solidFill>
                <a:latin typeface="Tahoma" panose="020B0604030504040204" pitchFamily="34" charset="0"/>
                <a:ea typeface="Tahoma" panose="020B0604030504040204" pitchFamily="34" charset="0"/>
                <a:cs typeface="Tahoma" panose="020B0604030504040204" pitchFamily="34" charset="0"/>
              </a:rPr>
              <a:t>Hamilton</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are in third and second place, respectively, with 4.18 and 4.3 million. In this manner, we can concentrate our efforts on cities that generate lower profits.</a:t>
            </a:r>
          </a:p>
        </p:txBody>
      </p:sp>
    </p:spTree>
    <p:extLst>
      <p:ext uri="{BB962C8B-B14F-4D97-AF65-F5344CB8AC3E}">
        <p14:creationId xmlns:p14="http://schemas.microsoft.com/office/powerpoint/2010/main" val="36902980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18" y="2087078"/>
            <a:ext cx="3753097" cy="2257740"/>
          </a:xfrm>
          <a:prstGeom prst="rect">
            <a:avLst/>
          </a:prstGeom>
          <a:ln w="28575">
            <a:solidFill>
              <a:schemeClr val="accent3">
                <a:lumMod val="60000"/>
                <a:lumOff val="40000"/>
              </a:schemeClr>
            </a:solidFill>
          </a:ln>
        </p:spPr>
      </p:pic>
      <p:sp>
        <p:nvSpPr>
          <p:cNvPr id="4" name="Round Same Side Corner Rectangle 3"/>
          <p:cNvSpPr/>
          <p:nvPr/>
        </p:nvSpPr>
        <p:spPr>
          <a:xfrm>
            <a:off x="92355" y="1048133"/>
            <a:ext cx="3762622" cy="955740"/>
          </a:xfrm>
          <a:prstGeom prst="round2SameRect">
            <a:avLst/>
          </a:prstGeom>
          <a:solidFill>
            <a:schemeClr val="bg1"/>
          </a:solidFill>
          <a:ln w="381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5</a:t>
            </a: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 CLUSTERED COLUMN CHART:TOTAL PRODUCTS SOLD BY CHANNEL &amp; CURRENCY CODE</a:t>
            </a:r>
          </a:p>
        </p:txBody>
      </p:sp>
      <p:sp>
        <p:nvSpPr>
          <p:cNvPr id="5" name="TextBox 4"/>
          <p:cNvSpPr txBox="1"/>
          <p:nvPr/>
        </p:nvSpPr>
        <p:spPr>
          <a:xfrm>
            <a:off x="3962401" y="2051883"/>
            <a:ext cx="5039832" cy="2292935"/>
          </a:xfrm>
          <a:prstGeom prst="rect">
            <a:avLst/>
          </a:prstGeom>
          <a:noFill/>
          <a:ln w="28575">
            <a:solidFill>
              <a:schemeClr val="accent3">
                <a:lumMod val="60000"/>
                <a:lumOff val="40000"/>
              </a:schemeClr>
            </a:solidFill>
          </a:ln>
        </p:spPr>
        <p:txBody>
          <a:bodyPr wrap="square" rtlCol="0">
            <a:spAutoFit/>
          </a:bodyPr>
          <a:lstStyle/>
          <a:p>
            <a:pPr algn="just"/>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The products sold by channel and currency are shown in the clustered column chart. It is evident that the sold goods is bifurcated first by channel and subsequently by currency code. With </a:t>
            </a:r>
            <a:r>
              <a:rPr lang="en-US" sz="1300"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13,880</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 products,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the </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product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in the </a:t>
            </a:r>
            <a:r>
              <a:rPr lang="en-US" sz="1300" b="1" dirty="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wholesale</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 channel is sold in </a:t>
            </a:r>
            <a:r>
              <a:rPr lang="en-US" sz="1300" b="1" dirty="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New Zealand dollars</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 Then, </a:t>
            </a:r>
            <a:r>
              <a:rPr lang="en-US" sz="1300" b="1" dirty="0">
                <a:solidFill>
                  <a:schemeClr val="bg1"/>
                </a:solidFill>
                <a:latin typeface="Tahoma" panose="020B0604030504040204" pitchFamily="34" charset="0"/>
                <a:ea typeface="Tahoma" panose="020B0604030504040204" pitchFamily="34" charset="0"/>
                <a:cs typeface="Tahoma" panose="020B0604030504040204" pitchFamily="34" charset="0"/>
              </a:rPr>
              <a:t>10,526 </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products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were sold using </a:t>
            </a:r>
            <a:r>
              <a:rPr lang="en-US" sz="1300" b="1" dirty="0">
                <a:solidFill>
                  <a:schemeClr val="bg1"/>
                </a:solidFill>
                <a:latin typeface="Tahoma" panose="020B0604030504040204" pitchFamily="34" charset="0"/>
                <a:ea typeface="Tahoma" panose="020B0604030504040204" pitchFamily="34" charset="0"/>
                <a:cs typeface="Tahoma" panose="020B0604030504040204" pitchFamily="34" charset="0"/>
              </a:rPr>
              <a:t>USD</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final </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two currencies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are EUR and AUD. Additionally, the </a:t>
            </a:r>
            <a:r>
              <a:rPr lang="en-US" sz="1300" b="1" dirty="0">
                <a:solidFill>
                  <a:schemeClr val="bg1"/>
                </a:solidFill>
                <a:latin typeface="Tahoma" panose="020B0604030504040204" pitchFamily="34" charset="0"/>
                <a:ea typeface="Tahoma" panose="020B0604030504040204" pitchFamily="34" charset="0"/>
                <a:cs typeface="Tahoma" panose="020B0604030504040204" pitchFamily="34" charset="0"/>
              </a:rPr>
              <a:t>distributor</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 channel sold the most number of products in </a:t>
            </a:r>
            <a:r>
              <a:rPr lang="en-US" sz="1300" b="1" dirty="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NZD</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 followed by </a:t>
            </a:r>
            <a:r>
              <a:rPr lang="en-US" sz="1300"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USD</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with 8001 and 6297 </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products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respectively. The final </a:t>
            </a:r>
            <a:r>
              <a:rPr lang="en-US" sz="1300" b="1" dirty="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export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channel trades primarily in </a:t>
            </a:r>
            <a:r>
              <a:rPr lang="en-US" sz="1300" b="1" dirty="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NZD</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 and </a:t>
            </a:r>
            <a:r>
              <a:rPr lang="en-US" sz="1300" b="1" dirty="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USD</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 rather than AUD and EUR</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 This Shows that the business mainly deals in </a:t>
            </a:r>
            <a:r>
              <a:rPr lang="en-US" sz="1300"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NZD</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 and</a:t>
            </a:r>
            <a:r>
              <a:rPr lang="en-US" sz="13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300"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USD</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IN" sz="13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095963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88" y="1760395"/>
            <a:ext cx="3953287" cy="2398644"/>
          </a:xfrm>
          <a:prstGeom prst="rect">
            <a:avLst/>
          </a:prstGeom>
          <a:ln w="28575">
            <a:solidFill>
              <a:schemeClr val="tx1">
                <a:lumMod val="10000"/>
              </a:schemeClr>
            </a:solidFill>
          </a:ln>
        </p:spPr>
      </p:pic>
      <p:sp>
        <p:nvSpPr>
          <p:cNvPr id="6" name="Rectangle 5"/>
          <p:cNvSpPr/>
          <p:nvPr/>
        </p:nvSpPr>
        <p:spPr>
          <a:xfrm>
            <a:off x="77692" y="981707"/>
            <a:ext cx="3972883" cy="685476"/>
          </a:xfrm>
          <a:prstGeom prst="rect">
            <a:avLst/>
          </a:prstGeom>
          <a:solidFill>
            <a:schemeClr val="bg1"/>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6</a:t>
            </a: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 MAP: % TOTAL  REVENUE BY CITY</a:t>
            </a:r>
          </a:p>
        </p:txBody>
      </p:sp>
      <p:sp>
        <p:nvSpPr>
          <p:cNvPr id="7" name="Rectangle 6"/>
          <p:cNvSpPr/>
          <p:nvPr/>
        </p:nvSpPr>
        <p:spPr>
          <a:xfrm>
            <a:off x="4199711" y="2169877"/>
            <a:ext cx="4572000" cy="307777"/>
          </a:xfrm>
          <a:prstGeom prst="rect">
            <a:avLst/>
          </a:prstGeom>
        </p:spPr>
        <p:txBody>
          <a:bodyPr>
            <a:spAutoFit/>
          </a:bodyPr>
          <a:lstStyle/>
          <a:p>
            <a:pPr algn="just"/>
            <a:endParaRPr lang="en-US"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4123510" y="1760395"/>
            <a:ext cx="4951909" cy="2400657"/>
          </a:xfrm>
          <a:prstGeom prst="rect">
            <a:avLst/>
          </a:prstGeom>
          <a:ln w="28575">
            <a:solidFill>
              <a:schemeClr val="tx1">
                <a:lumMod val="10000"/>
              </a:schemeClr>
            </a:solidFill>
          </a:ln>
        </p:spPr>
        <p:txBody>
          <a:bodyPr wrap="square">
            <a:spAutoFit/>
          </a:bodyPr>
          <a:lstStyle/>
          <a:p>
            <a:pPr algn="just"/>
            <a:r>
              <a:rPr lang="en-IN" sz="1500" dirty="0">
                <a:solidFill>
                  <a:schemeClr val="bg1"/>
                </a:solidFill>
                <a:latin typeface="Tahoma" panose="020B0604030504040204" pitchFamily="34" charset="0"/>
                <a:ea typeface="Tahoma" panose="020B0604030504040204" pitchFamily="34" charset="0"/>
                <a:cs typeface="Tahoma" panose="020B0604030504040204" pitchFamily="34" charset="0"/>
              </a:rPr>
              <a:t>This map is designed to show the location that helps the business generate the most revenue, expressed as a percentage. The city that generates the highest revenue for the business is </a:t>
            </a:r>
            <a:r>
              <a:rPr lang="en-IN" sz="1500" b="1" dirty="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Queenstown-Lakes</a:t>
            </a:r>
            <a:r>
              <a:rPr lang="en-IN" sz="1500" dirty="0">
                <a:solidFill>
                  <a:schemeClr val="bg1"/>
                </a:solidFill>
                <a:latin typeface="Tahoma" panose="020B0604030504040204" pitchFamily="34" charset="0"/>
                <a:ea typeface="Tahoma" panose="020B0604030504040204" pitchFamily="34" charset="0"/>
                <a:cs typeface="Tahoma" panose="020B0604030504040204" pitchFamily="34" charset="0"/>
              </a:rPr>
              <a:t>, which brings in </a:t>
            </a:r>
            <a:r>
              <a:rPr lang="en-IN" sz="1500" b="1" dirty="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9% </a:t>
            </a:r>
            <a:r>
              <a:rPr lang="en-IN" sz="1500" dirty="0">
                <a:solidFill>
                  <a:schemeClr val="bg1"/>
                </a:solidFill>
                <a:latin typeface="Tahoma" panose="020B0604030504040204" pitchFamily="34" charset="0"/>
                <a:ea typeface="Tahoma" panose="020B0604030504040204" pitchFamily="34" charset="0"/>
                <a:cs typeface="Tahoma" panose="020B0604030504040204" pitchFamily="34" charset="0"/>
              </a:rPr>
              <a:t>of the total revenue. </a:t>
            </a:r>
            <a:r>
              <a:rPr lang="en-IN" sz="1500" b="1" dirty="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Christchurch</a:t>
            </a:r>
            <a:r>
              <a:rPr lang="en-IN" sz="15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IN" sz="1500" dirty="0">
                <a:solidFill>
                  <a:schemeClr val="bg1"/>
                </a:solidFill>
                <a:latin typeface="Tahoma" panose="020B0604030504040204" pitchFamily="34" charset="0"/>
                <a:ea typeface="Tahoma" panose="020B0604030504040204" pitchFamily="34" charset="0"/>
                <a:cs typeface="Tahoma" panose="020B0604030504040204" pitchFamily="34" charset="0"/>
              </a:rPr>
              <a:t>and </a:t>
            </a:r>
            <a:r>
              <a:rPr lang="en-IN" sz="1500" b="1" dirty="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Hamilton</a:t>
            </a:r>
            <a:r>
              <a:rPr lang="en-IN" sz="1500" dirty="0">
                <a:solidFill>
                  <a:schemeClr val="bg1"/>
                </a:solidFill>
                <a:latin typeface="Tahoma" panose="020B0604030504040204" pitchFamily="34" charset="0"/>
                <a:ea typeface="Tahoma" panose="020B0604030504040204" pitchFamily="34" charset="0"/>
                <a:cs typeface="Tahoma" panose="020B0604030504040204" pitchFamily="34" charset="0"/>
              </a:rPr>
              <a:t> come in </a:t>
            </a:r>
            <a:r>
              <a:rPr lang="en-IN"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second &amp; </a:t>
            </a:r>
            <a:r>
              <a:rPr lang="en-IN" sz="1500" dirty="0">
                <a:solidFill>
                  <a:schemeClr val="bg1"/>
                </a:solidFill>
                <a:latin typeface="Tahoma" panose="020B0604030504040204" pitchFamily="34" charset="0"/>
                <a:ea typeface="Tahoma" panose="020B0604030504040204" pitchFamily="34" charset="0"/>
                <a:cs typeface="Tahoma" panose="020B0604030504040204" pitchFamily="34" charset="0"/>
              </a:rPr>
              <a:t>third, with 7.46% &amp;</a:t>
            </a:r>
            <a:r>
              <a:rPr lang="en-IN"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IN" sz="1500" dirty="0">
                <a:solidFill>
                  <a:schemeClr val="bg1"/>
                </a:solidFill>
                <a:latin typeface="Tahoma" panose="020B0604030504040204" pitchFamily="34" charset="0"/>
                <a:ea typeface="Tahoma" panose="020B0604030504040204" pitchFamily="34" charset="0"/>
                <a:cs typeface="Tahoma" panose="020B0604030504040204" pitchFamily="34" charset="0"/>
              </a:rPr>
              <a:t>7.43% of the revenue, respectively</a:t>
            </a:r>
            <a:r>
              <a:rPr lang="en-IN"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 Then rest of the cities you can see in the map. This helps the decision maker to focus on location that are less contributing in the business.</a:t>
            </a:r>
            <a:endParaRPr lang="en-IN" sz="15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812751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45" y="2276672"/>
            <a:ext cx="3439005" cy="2267266"/>
          </a:xfrm>
          <a:prstGeom prst="rect">
            <a:avLst/>
          </a:prstGeom>
          <a:ln w="28575">
            <a:solidFill>
              <a:schemeClr val="accent3">
                <a:lumMod val="75000"/>
              </a:schemeClr>
            </a:solidFill>
          </a:ln>
        </p:spPr>
      </p:pic>
      <p:sp>
        <p:nvSpPr>
          <p:cNvPr id="6" name="Rectangle 5"/>
          <p:cNvSpPr/>
          <p:nvPr/>
        </p:nvSpPr>
        <p:spPr>
          <a:xfrm>
            <a:off x="339266" y="922020"/>
            <a:ext cx="3467584" cy="1271507"/>
          </a:xfrm>
          <a:prstGeom prst="rect">
            <a:avLst/>
          </a:prstGeom>
          <a:solidFill>
            <a:schemeClr val="bg1"/>
          </a:solid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7. STACKED AREA CHART: </a:t>
            </a:r>
          </a:p>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AVG TOTAL COST &amp; AVG TOTAL REVENUE </a:t>
            </a:r>
          </a:p>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BY PRODUCT NAME</a:t>
            </a:r>
          </a:p>
        </p:txBody>
      </p:sp>
      <p:sp>
        <p:nvSpPr>
          <p:cNvPr id="7" name="TextBox 6"/>
          <p:cNvSpPr txBox="1"/>
          <p:nvPr/>
        </p:nvSpPr>
        <p:spPr>
          <a:xfrm>
            <a:off x="3916680" y="2297169"/>
            <a:ext cx="4831080" cy="2246769"/>
          </a:xfrm>
          <a:prstGeom prst="rect">
            <a:avLst/>
          </a:prstGeom>
          <a:noFill/>
          <a:ln w="28575">
            <a:solidFill>
              <a:schemeClr val="accent3">
                <a:lumMod val="75000"/>
              </a:schemeClr>
            </a:solidFill>
          </a:ln>
        </p:spPr>
        <p:txBody>
          <a:bodyPr wrap="square" rtlCol="0">
            <a:spAutoFit/>
          </a:bodyPr>
          <a:lstStyle/>
          <a:p>
            <a:pPr algn="just">
              <a:buClr>
                <a:schemeClr val="accent3"/>
              </a:buCl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Analyzing average cost and revenue by product name involves calculating the average financial metrics associated with each specific product or service offered by a business.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It shows that every products Average revenue is more than the Average total cost of each product. </a:t>
            </a:r>
            <a:r>
              <a:rPr lang="en-US" b="1" dirty="0" smtClean="0">
                <a:solidFill>
                  <a:srgbClr val="FFFF00"/>
                </a:solidFill>
                <a:latin typeface="Tahoma" panose="020B0604030504040204" pitchFamily="34" charset="0"/>
                <a:ea typeface="Tahoma" panose="020B0604030504040204" pitchFamily="34" charset="0"/>
                <a:cs typeface="Tahoma" panose="020B0604030504040204" pitchFamily="34" charset="0"/>
              </a:rPr>
              <a:t>Product 12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has the most Average cost </a:t>
            </a:r>
            <a:r>
              <a:rPr lang="en-US" dirty="0" smtClean="0">
                <a:solidFill>
                  <a:srgbClr val="FFFF00"/>
                </a:solidFill>
                <a:latin typeface="Tahoma" panose="020B0604030504040204" pitchFamily="34" charset="0"/>
                <a:ea typeface="Tahoma" panose="020B0604030504040204" pitchFamily="34" charset="0"/>
                <a:cs typeface="Tahoma" panose="020B0604030504040204" pitchFamily="34" charset="0"/>
              </a:rPr>
              <a:t>(</a:t>
            </a:r>
            <a:r>
              <a:rPr lang="en-US" b="1" dirty="0" smtClean="0">
                <a:solidFill>
                  <a:srgbClr val="FFFF00"/>
                </a:solidFill>
                <a:latin typeface="Tahoma" panose="020B0604030504040204" pitchFamily="34" charset="0"/>
                <a:ea typeface="Tahoma" panose="020B0604030504040204" pitchFamily="34" charset="0"/>
                <a:cs typeface="Tahoma" panose="020B0604030504040204" pitchFamily="34" charset="0"/>
              </a:rPr>
              <a:t>13K</a:t>
            </a:r>
            <a:r>
              <a:rPr lang="en-US" dirty="0" smtClean="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and generates the highest revenue </a:t>
            </a:r>
            <a:r>
              <a:rPr lang="en-US" dirty="0" smtClean="0">
                <a:solidFill>
                  <a:srgbClr val="FFFF00"/>
                </a:solidFill>
                <a:latin typeface="Tahoma" panose="020B0604030504040204" pitchFamily="34" charset="0"/>
                <a:ea typeface="Tahoma" panose="020B0604030504040204" pitchFamily="34" charset="0"/>
                <a:cs typeface="Tahoma" panose="020B0604030504040204" pitchFamily="34" charset="0"/>
              </a:rPr>
              <a:t>(</a:t>
            </a:r>
            <a:r>
              <a:rPr lang="en-US" b="1" dirty="0" smtClean="0">
                <a:solidFill>
                  <a:srgbClr val="FFFF00"/>
                </a:solidFill>
                <a:latin typeface="Tahoma" panose="020B0604030504040204" pitchFamily="34" charset="0"/>
                <a:ea typeface="Tahoma" panose="020B0604030504040204" pitchFamily="34" charset="0"/>
                <a:cs typeface="Tahoma" panose="020B0604030504040204" pitchFamily="34" charset="0"/>
              </a:rPr>
              <a:t>20K</a:t>
            </a:r>
            <a:r>
              <a:rPr lang="en-US" dirty="0" smtClean="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It shows every products is performs well according to there cost and revenue . </a:t>
            </a:r>
            <a:r>
              <a:rPr lang="en-US" b="1" dirty="0" smtClean="0">
                <a:solidFill>
                  <a:srgbClr val="FFFF00"/>
                </a:solidFill>
                <a:latin typeface="Tahoma" panose="020B0604030504040204" pitchFamily="34" charset="0"/>
                <a:ea typeface="Tahoma" panose="020B0604030504040204" pitchFamily="34" charset="0"/>
                <a:cs typeface="Tahoma" panose="020B0604030504040204" pitchFamily="34" charset="0"/>
              </a:rPr>
              <a:t>Product 2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is the one with a high Average revenue but the cost is less than Product 12 .</a:t>
            </a:r>
            <a:endParaRPr lang="en-IN"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760917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673" y="2118358"/>
            <a:ext cx="3112827" cy="1266061"/>
          </a:xfrm>
          <a:prstGeom prst="rect">
            <a:avLst/>
          </a:prstGeom>
          <a:ln w="28575">
            <a:solidFill>
              <a:srgbClr val="FFFF00"/>
            </a:solidFill>
          </a:ln>
        </p:spPr>
      </p:pic>
      <p:sp>
        <p:nvSpPr>
          <p:cNvPr id="6" name="Rectangle 5"/>
          <p:cNvSpPr/>
          <p:nvPr/>
        </p:nvSpPr>
        <p:spPr>
          <a:xfrm>
            <a:off x="506673" y="1317354"/>
            <a:ext cx="3112827" cy="717553"/>
          </a:xfrm>
          <a:prstGeom prst="rect">
            <a:avLst/>
          </a:prstGeom>
          <a:solidFill>
            <a:schemeClr val="bg1"/>
          </a:solid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1.  KPI’S  </a:t>
            </a: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REQUIREMENT:</a:t>
            </a:r>
          </a:p>
        </p:txBody>
      </p:sp>
      <p:sp>
        <p:nvSpPr>
          <p:cNvPr id="7" name="Flowchart: Alternate Process 6"/>
          <p:cNvSpPr/>
          <p:nvPr/>
        </p:nvSpPr>
        <p:spPr>
          <a:xfrm>
            <a:off x="2369820" y="152400"/>
            <a:ext cx="4091940" cy="716280"/>
          </a:xfrm>
          <a:prstGeom prst="flowChartAlternateProcess">
            <a:avLst/>
          </a:prstGeom>
          <a:solidFill>
            <a:schemeClr val="bg1"/>
          </a:solid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FROM REPORT 2: PRODUCT PERFORMANCE REPORT</a:t>
            </a:r>
            <a:endPar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8" name="Rectangle 7"/>
          <p:cNvSpPr/>
          <p:nvPr/>
        </p:nvSpPr>
        <p:spPr>
          <a:xfrm>
            <a:off x="3703320" y="2074281"/>
            <a:ext cx="5364480" cy="1354217"/>
          </a:xfrm>
          <a:prstGeom prst="rect">
            <a:avLst/>
          </a:prstGeom>
          <a:ln w="28575">
            <a:solidFill>
              <a:srgbClr val="FFFF00"/>
            </a:solidFill>
          </a:ln>
        </p:spPr>
        <p:txBody>
          <a:bodyPr wrap="square">
            <a:spAutoFit/>
          </a:bodyPr>
          <a:lstStyle/>
          <a:p>
            <a:pPr algn="just"/>
            <a:r>
              <a:rPr lang="en-IN" sz="1800" b="1" dirty="0">
                <a:solidFill>
                  <a:srgbClr val="FFFF00"/>
                </a:solidFill>
                <a:latin typeface="Calibri" panose="020F0502020204030204" pitchFamily="34" charset="0"/>
                <a:ea typeface="Calibri" panose="020F0502020204030204" pitchFamily="34" charset="0"/>
                <a:cs typeface="Calibri" panose="020F0502020204030204" pitchFamily="34" charset="0"/>
              </a:rPr>
              <a:t>KEY PERFORMANCE INDICATOR</a:t>
            </a:r>
            <a:r>
              <a:rPr lang="en-IN" sz="1600" b="1"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lgn="just">
              <a:buClr>
                <a:srgbClr val="FFFF00"/>
              </a:buClr>
              <a:buFont typeface="Wingdings" panose="05000000000000000000" pitchFamily="2" charset="2"/>
              <a:buChar char="Ø"/>
            </a:pPr>
            <a:r>
              <a:rPr lang="en-IN" sz="1800" b="1" dirty="0">
                <a:solidFill>
                  <a:srgbClr val="FFFF00"/>
                </a:solidFill>
                <a:latin typeface="Calibri" panose="020F0502020204030204" pitchFamily="34" charset="0"/>
                <a:ea typeface="Calibri" panose="020F0502020204030204" pitchFamily="34" charset="0"/>
                <a:cs typeface="Calibri" panose="020F0502020204030204" pitchFamily="34" charset="0"/>
              </a:rPr>
              <a:t>Total </a:t>
            </a:r>
            <a:r>
              <a:rPr lang="en-IN" sz="1800" b="1" dirty="0" smtClean="0">
                <a:solidFill>
                  <a:srgbClr val="FFFF00"/>
                </a:solidFill>
                <a:latin typeface="Calibri" panose="020F0502020204030204" pitchFamily="34" charset="0"/>
                <a:ea typeface="Calibri" panose="020F0502020204030204" pitchFamily="34" charset="0"/>
                <a:cs typeface="Calibri" panose="020F0502020204030204" pitchFamily="34" charset="0"/>
              </a:rPr>
              <a:t>Products sold </a:t>
            </a:r>
            <a:r>
              <a:rPr lang="en-IN" sz="160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The </a:t>
            </a:r>
            <a:r>
              <a:rPr lang="en-IN" dirty="0" smtClean="0">
                <a:solidFill>
                  <a:schemeClr val="bg1"/>
                </a:solidFill>
                <a:latin typeface="Tahoma" panose="020B0604030504040204" pitchFamily="34" charset="0"/>
                <a:ea typeface="Tahoma" panose="020B0604030504040204" pitchFamily="34" charset="0"/>
                <a:cs typeface="Tahoma" panose="020B0604030504040204" pitchFamily="34" charset="0"/>
              </a:rPr>
              <a:t>total product sold during the business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are </a:t>
            </a:r>
            <a:r>
              <a:rPr lang="en-US" b="1" dirty="0" smtClean="0">
                <a:solidFill>
                  <a:srgbClr val="FFFF00"/>
                </a:solidFill>
                <a:latin typeface="Tahoma" panose="020B0604030504040204" pitchFamily="34" charset="0"/>
                <a:ea typeface="Tahoma" panose="020B0604030504040204" pitchFamily="34" charset="0"/>
                <a:cs typeface="Tahoma" panose="020B0604030504040204" pitchFamily="34" charset="0"/>
              </a:rPr>
              <a:t>67,579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units.</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Clr>
                <a:srgbClr val="FFFF00"/>
              </a:buClr>
              <a:buFont typeface="Wingdings" panose="05000000000000000000" pitchFamily="2" charset="2"/>
              <a:buChar char="Ø"/>
            </a:pPr>
            <a:r>
              <a:rPr lang="en-IN" sz="1800" b="1" dirty="0" err="1" smtClean="0">
                <a:solidFill>
                  <a:srgbClr val="FFFF00"/>
                </a:solidFill>
                <a:latin typeface="Calibri" panose="020F0502020204030204" pitchFamily="34" charset="0"/>
                <a:ea typeface="Calibri" panose="020F0502020204030204" pitchFamily="34" charset="0"/>
                <a:cs typeface="Calibri" panose="020F0502020204030204" pitchFamily="34" charset="0"/>
              </a:rPr>
              <a:t>Avg</a:t>
            </a:r>
            <a:r>
              <a:rPr lang="en-IN" sz="1800" b="1" dirty="0" smtClean="0">
                <a:solidFill>
                  <a:srgbClr val="FFFF00"/>
                </a:solidFill>
                <a:latin typeface="Calibri" panose="020F0502020204030204" pitchFamily="34" charset="0"/>
                <a:ea typeface="Calibri" panose="020F0502020204030204" pitchFamily="34" charset="0"/>
                <a:cs typeface="Calibri" panose="020F0502020204030204" pitchFamily="34" charset="0"/>
              </a:rPr>
              <a:t> Products Per Order</a:t>
            </a:r>
            <a:r>
              <a:rPr lang="en-IN"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IN" dirty="0">
                <a:solidFill>
                  <a:schemeClr val="bg1"/>
                </a:solidFill>
                <a:latin typeface="Tahoma" panose="020B0604030504040204" pitchFamily="34" charset="0"/>
                <a:ea typeface="Tahoma" panose="020B0604030504040204" pitchFamily="34" charset="0"/>
                <a:cs typeface="Tahoma" panose="020B0604030504040204" pitchFamily="34" charset="0"/>
              </a:rPr>
              <a:t>The average number of products sold per </a:t>
            </a:r>
            <a:r>
              <a:rPr lang="en-IN" dirty="0" smtClean="0">
                <a:solidFill>
                  <a:schemeClr val="bg1"/>
                </a:solidFill>
                <a:latin typeface="Tahoma" panose="020B0604030504040204" pitchFamily="34" charset="0"/>
                <a:ea typeface="Tahoma" panose="020B0604030504040204" pitchFamily="34" charset="0"/>
                <a:cs typeface="Tahoma" panose="020B0604030504040204" pitchFamily="34" charset="0"/>
              </a:rPr>
              <a:t>order is </a:t>
            </a:r>
            <a:r>
              <a:rPr lang="en-IN" b="1" dirty="0" smtClean="0">
                <a:solidFill>
                  <a:srgbClr val="FFFF00"/>
                </a:solidFill>
                <a:latin typeface="Tahoma" panose="020B0604030504040204" pitchFamily="34" charset="0"/>
                <a:ea typeface="Tahoma" panose="020B0604030504040204" pitchFamily="34" charset="0"/>
                <a:cs typeface="Tahoma" panose="020B0604030504040204" pitchFamily="34" charset="0"/>
              </a:rPr>
              <a:t>8.46 </a:t>
            </a:r>
            <a:r>
              <a:rPr lang="en-IN" dirty="0" smtClean="0">
                <a:solidFill>
                  <a:schemeClr val="bg1"/>
                </a:solidFill>
                <a:latin typeface="Tahoma" panose="020B0604030504040204" pitchFamily="34" charset="0"/>
                <a:ea typeface="Tahoma" panose="020B0604030504040204" pitchFamily="34" charset="0"/>
                <a:cs typeface="Tahoma" panose="020B0604030504040204" pitchFamily="34" charset="0"/>
              </a:rPr>
              <a:t>units.</a:t>
            </a:r>
            <a:endParaRPr lang="en-IN"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808810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717" y="1675031"/>
            <a:ext cx="3439005" cy="3293209"/>
          </a:xfrm>
          <a:prstGeom prst="rect">
            <a:avLst/>
          </a:prstGeom>
          <a:ln w="38100">
            <a:solidFill>
              <a:srgbClr val="C00000"/>
            </a:solidFill>
          </a:ln>
        </p:spPr>
      </p:pic>
      <p:sp>
        <p:nvSpPr>
          <p:cNvPr id="7" name="Rounded Rectangle 6"/>
          <p:cNvSpPr/>
          <p:nvPr/>
        </p:nvSpPr>
        <p:spPr>
          <a:xfrm>
            <a:off x="802717" y="594360"/>
            <a:ext cx="3439005" cy="974702"/>
          </a:xfrm>
          <a:prstGeom prst="roundRect">
            <a:avLst/>
          </a:prstGeom>
          <a:solidFill>
            <a:schemeClr val="accent1">
              <a:lumMod val="20000"/>
              <a:lumOff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2</a:t>
            </a:r>
            <a:r>
              <a:rPr lang="en-IN" sz="2000" b="1" dirty="0" smtClean="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 &amp; 3 STACKED BAR CHART: </a:t>
            </a:r>
            <a:r>
              <a:rPr lang="en-IN" sz="2000"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TOP &amp; BOTTOM PRODUCTS </a:t>
            </a:r>
            <a:r>
              <a:rPr lang="en-IN" sz="2000" b="1" dirty="0" smtClean="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BY REVENUE</a:t>
            </a:r>
            <a:endParaRPr lang="en-IN" sz="2000"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8" name="Rectangle 7"/>
          <p:cNvSpPr/>
          <p:nvPr/>
        </p:nvSpPr>
        <p:spPr>
          <a:xfrm>
            <a:off x="4351020" y="1675031"/>
            <a:ext cx="4229100" cy="3293209"/>
          </a:xfrm>
          <a:prstGeom prst="rect">
            <a:avLst/>
          </a:prstGeom>
          <a:ln w="38100">
            <a:solidFill>
              <a:srgbClr val="C00000"/>
            </a:solidFill>
          </a:ln>
        </p:spPr>
        <p:txBody>
          <a:bodyPr wrap="square">
            <a:spAutoFit/>
          </a:bodyPr>
          <a:lstStyle/>
          <a:p>
            <a:pPr algn="just"/>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The top five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products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in terms of revenue are displayed in the first visual expression.     With </a:t>
            </a:r>
            <a:r>
              <a:rPr lang="en-US" sz="1600"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25.71M</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Product 7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bring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in the most money.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Product 1(</a:t>
            </a:r>
            <a:r>
              <a:rPr lang="en-US" sz="16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25.49M</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 Product 2 (22.85M),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&amp;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Product 5(17.02M) products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are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next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in line.</a:t>
            </a:r>
          </a:p>
          <a:p>
            <a:pPr algn="just"/>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In the second visual expression, the lowest five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products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in terms of revenue are shown. </a:t>
            </a:r>
            <a:r>
              <a:rPr lang="en-US" sz="1600"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Product 4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makes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the least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money</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with </a:t>
            </a:r>
            <a:r>
              <a:rPr lang="en-US" sz="1600"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2.86M</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The next in line, in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minimum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revenue, are the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Product 3 (3.07M), Product 12 (3.11M), Product 10 (3.11M),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&amp;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Product 14 (3.14M).</a:t>
            </a:r>
            <a:endParaRPr lang="en-IN"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60409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Horizontal Scroll 13"/>
          <p:cNvSpPr/>
          <p:nvPr/>
        </p:nvSpPr>
        <p:spPr>
          <a:xfrm>
            <a:off x="2585254" y="108870"/>
            <a:ext cx="3973491" cy="911854"/>
          </a:xfrm>
          <a:prstGeom prst="horizontalScroll">
            <a:avLst/>
          </a:prstGeom>
          <a:solidFill>
            <a:schemeClr val="accent3">
              <a:lumMod val="60000"/>
              <a:lumOff val="40000"/>
            </a:schemeClr>
          </a:solidFill>
          <a:ln w="38100">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smtClean="0">
                <a:solidFill>
                  <a:schemeClr val="tx1">
                    <a:lumMod val="25000"/>
                  </a:schemeClr>
                </a:solidFill>
                <a:latin typeface="Calibri" panose="020F0502020204030204" pitchFamily="34" charset="0"/>
                <a:ea typeface="Calibri" panose="020F0502020204030204" pitchFamily="34" charset="0"/>
                <a:cs typeface="Calibri" panose="020F0502020204030204" pitchFamily="34" charset="0"/>
              </a:rPr>
              <a:t>PROJECT STEPS</a:t>
            </a:r>
            <a:endParaRPr lang="en-IN" sz="3600" b="1" dirty="0">
              <a:solidFill>
                <a:schemeClr val="tx1">
                  <a:lumMod val="2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5" name="Rectangle 14"/>
          <p:cNvSpPr/>
          <p:nvPr/>
        </p:nvSpPr>
        <p:spPr>
          <a:xfrm>
            <a:off x="0" y="1332258"/>
            <a:ext cx="9144000" cy="3600986"/>
          </a:xfrm>
          <a:prstGeom prst="rect">
            <a:avLst/>
          </a:prstGeom>
        </p:spPr>
        <p:txBody>
          <a:bodyPr wrap="square">
            <a:spAutoFit/>
          </a:bodyPr>
          <a:lstStyle/>
          <a:p>
            <a:pPr marL="285750" indent="-285750" algn="just">
              <a:buClr>
                <a:schemeClr val="accent3">
                  <a:lumMod val="60000"/>
                  <a:lumOff val="40000"/>
                </a:schemeClr>
              </a:buClr>
              <a:buFont typeface="Wingdings" panose="05000000000000000000" pitchFamily="2" charset="2"/>
              <a:buChar char="ü"/>
            </a:pPr>
            <a:r>
              <a:rPr lang="en-US" sz="1700"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DATA EXTRACTION</a:t>
            </a:r>
            <a:r>
              <a:rPr lang="en-US" b="1" dirty="0" smtClean="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a:t>
            </a:r>
            <a:r>
              <a:rPr lang="en-US" dirty="0" smtClean="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US" sz="1300" dirty="0"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Extract the necessary dataset from KAGGLE Repository. Load the dataset in MySQL .Use SQL queries to get a overview of the dataset.</a:t>
            </a:r>
          </a:p>
          <a:p>
            <a:pPr marL="285750" indent="-285750" algn="just">
              <a:buClr>
                <a:schemeClr val="accent3">
                  <a:lumMod val="60000"/>
                  <a:lumOff val="40000"/>
                </a:schemeClr>
              </a:buClr>
              <a:buFont typeface="Wingdings" panose="05000000000000000000" pitchFamily="2" charset="2"/>
              <a:buChar char="ü"/>
            </a:pPr>
            <a:r>
              <a:rPr lang="en-US" sz="1700"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DATA CLEANING</a:t>
            </a:r>
            <a:r>
              <a:rPr lang="en-US" b="1" dirty="0" smtClean="0">
                <a:solidFill>
                  <a:schemeClr val="bg1">
                    <a:lumMod val="95000"/>
                  </a:schemeClr>
                </a:solidFill>
                <a:latin typeface="Times New Roman" panose="02020603050405020304" pitchFamily="18" charset="0"/>
                <a:cs typeface="Times New Roman" panose="02020603050405020304" pitchFamily="18" charset="0"/>
              </a:rPr>
              <a:t>:</a:t>
            </a:r>
            <a:r>
              <a:rPr lang="en-US" dirty="0" smtClean="0">
                <a:solidFill>
                  <a:schemeClr val="bg1">
                    <a:lumMod val="95000"/>
                  </a:schemeClr>
                </a:solidFill>
                <a:latin typeface="Times New Roman" panose="02020603050405020304" pitchFamily="18" charset="0"/>
                <a:cs typeface="Times New Roman" panose="02020603050405020304" pitchFamily="18" charset="0"/>
              </a:rPr>
              <a:t> </a:t>
            </a:r>
            <a:r>
              <a:rPr lang="en-US" sz="13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Address any missing, duplicate, data type conversion or inconsistent data. This includes writing SQL scripts to clean the data.</a:t>
            </a:r>
          </a:p>
          <a:p>
            <a:pPr marL="285750" indent="-285750" algn="just">
              <a:buClr>
                <a:schemeClr val="accent3">
                  <a:lumMod val="60000"/>
                  <a:lumOff val="40000"/>
                </a:schemeClr>
              </a:buClr>
              <a:buFont typeface="Wingdings" panose="05000000000000000000" pitchFamily="2" charset="2"/>
              <a:buChar char="ü"/>
            </a:pPr>
            <a:r>
              <a:rPr lang="en-US" sz="1600"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DATA TRANSFORMATION</a:t>
            </a:r>
            <a:r>
              <a:rPr lang="en-US" b="1" dirty="0" smtClean="0">
                <a:solidFill>
                  <a:schemeClr val="bg1">
                    <a:lumMod val="95000"/>
                  </a:schemeClr>
                </a:solidFill>
                <a:latin typeface="Times New Roman" panose="02020603050405020304" pitchFamily="18" charset="0"/>
                <a:cs typeface="Times New Roman" panose="02020603050405020304" pitchFamily="18" charset="0"/>
              </a:rPr>
              <a:t>:</a:t>
            </a:r>
            <a:r>
              <a:rPr lang="en-US" dirty="0" smtClean="0">
                <a:solidFill>
                  <a:schemeClr val="bg1">
                    <a:lumMod val="95000"/>
                  </a:schemeClr>
                </a:solidFill>
                <a:latin typeface="Times New Roman" panose="02020603050405020304" pitchFamily="18" charset="0"/>
                <a:cs typeface="Times New Roman" panose="02020603050405020304" pitchFamily="18" charset="0"/>
              </a:rPr>
              <a:t> </a:t>
            </a:r>
            <a:r>
              <a:rPr lang="en-US" sz="13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Transform the raw data into a format suitable for analysis. This  includes normalizing data,  creating new calculated fields.</a:t>
            </a:r>
          </a:p>
          <a:p>
            <a:pPr marL="285750" indent="-285750" algn="just">
              <a:buClr>
                <a:schemeClr val="accent3">
                  <a:lumMod val="60000"/>
                  <a:lumOff val="40000"/>
                </a:schemeClr>
              </a:buClr>
              <a:buFont typeface="Wingdings" panose="05000000000000000000" pitchFamily="2" charset="2"/>
              <a:buChar char="ü"/>
            </a:pPr>
            <a:r>
              <a:rPr lang="en-US" sz="1600" b="1"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SQL </a:t>
            </a:r>
            <a:r>
              <a:rPr lang="en-US" sz="1600"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QUERIES</a:t>
            </a:r>
            <a:r>
              <a:rPr lang="en-US" dirty="0" smtClean="0">
                <a:solidFill>
                  <a:schemeClr val="bg1">
                    <a:lumMod val="95000"/>
                  </a:schemeClr>
                </a:solidFill>
                <a:latin typeface="Times New Roman" panose="02020603050405020304" pitchFamily="18" charset="0"/>
                <a:cs typeface="Times New Roman" panose="02020603050405020304" pitchFamily="18" charset="0"/>
              </a:rPr>
              <a:t>: </a:t>
            </a:r>
            <a:r>
              <a:rPr lang="en-US" sz="13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Multiple SQL Query for better understanding of data and then take the data for visualizations.</a:t>
            </a:r>
          </a:p>
          <a:p>
            <a:pPr marL="285750" indent="-285750" algn="just">
              <a:buClr>
                <a:schemeClr val="accent3">
                  <a:lumMod val="60000"/>
                  <a:lumOff val="40000"/>
                </a:schemeClr>
              </a:buClr>
              <a:buFont typeface="Wingdings" panose="05000000000000000000" pitchFamily="2" charset="2"/>
              <a:buChar char="ü"/>
            </a:pPr>
            <a:r>
              <a:rPr lang="en-US" sz="1600"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CONNECT TO DATA SOURCES</a:t>
            </a:r>
            <a:r>
              <a:rPr lang="en-US" b="1" dirty="0" smtClean="0">
                <a:solidFill>
                  <a:schemeClr val="bg1">
                    <a:lumMod val="95000"/>
                  </a:schemeClr>
                </a:solidFill>
                <a:latin typeface="Times New Roman" panose="02020603050405020304" pitchFamily="18" charset="0"/>
                <a:cs typeface="Times New Roman" panose="02020603050405020304" pitchFamily="18" charset="0"/>
              </a:rPr>
              <a:t>:</a:t>
            </a:r>
            <a:r>
              <a:rPr lang="en-US" dirty="0" smtClean="0">
                <a:solidFill>
                  <a:schemeClr val="bg1">
                    <a:lumMod val="95000"/>
                  </a:schemeClr>
                </a:solidFill>
                <a:latin typeface="Times New Roman" panose="02020603050405020304" pitchFamily="18" charset="0"/>
                <a:cs typeface="Times New Roman" panose="02020603050405020304" pitchFamily="18" charset="0"/>
              </a:rPr>
              <a:t> </a:t>
            </a:r>
            <a:r>
              <a:rPr lang="en-US" sz="13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In Power BI, connect to the SQL database and import the prepared table.</a:t>
            </a:r>
          </a:p>
          <a:p>
            <a:pPr marL="285750" indent="-285750" algn="just">
              <a:buClr>
                <a:schemeClr val="accent3">
                  <a:lumMod val="60000"/>
                  <a:lumOff val="40000"/>
                </a:schemeClr>
              </a:buClr>
              <a:buFont typeface="Wingdings" panose="05000000000000000000" pitchFamily="2" charset="2"/>
              <a:buChar char="ü"/>
            </a:pPr>
            <a:r>
              <a:rPr lang="en-US" sz="1600"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DATA LOADING</a:t>
            </a:r>
            <a:r>
              <a:rPr lang="en-US" b="1" dirty="0" smtClean="0">
                <a:solidFill>
                  <a:schemeClr val="bg1">
                    <a:lumMod val="95000"/>
                  </a:schemeClr>
                </a:solidFill>
                <a:latin typeface="Times New Roman" panose="02020603050405020304" pitchFamily="18" charset="0"/>
                <a:cs typeface="Times New Roman" panose="02020603050405020304" pitchFamily="18" charset="0"/>
              </a:rPr>
              <a:t>:</a:t>
            </a:r>
            <a:r>
              <a:rPr lang="en-US" dirty="0" smtClean="0">
                <a:solidFill>
                  <a:schemeClr val="bg1">
                    <a:lumMod val="95000"/>
                  </a:schemeClr>
                </a:solidFill>
                <a:latin typeface="Times New Roman" panose="02020603050405020304" pitchFamily="18" charset="0"/>
                <a:cs typeface="Times New Roman" panose="02020603050405020304" pitchFamily="18" charset="0"/>
              </a:rPr>
              <a:t> </a:t>
            </a:r>
            <a:r>
              <a:rPr lang="en-US" sz="13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Load the data into Power BI, ensuring that it is refreshed regularly if the data is dynamic.</a:t>
            </a:r>
          </a:p>
          <a:p>
            <a:pPr marL="285750" indent="-285750" algn="just">
              <a:buClr>
                <a:schemeClr val="accent3">
                  <a:lumMod val="60000"/>
                  <a:lumOff val="40000"/>
                </a:schemeClr>
              </a:buClr>
              <a:buFont typeface="Wingdings" panose="05000000000000000000" pitchFamily="2" charset="2"/>
              <a:buChar char="ü"/>
            </a:pPr>
            <a:r>
              <a:rPr lang="en-US" sz="1600"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MEASURE CREATIONS</a:t>
            </a:r>
            <a:r>
              <a:rPr lang="en-US" b="1" dirty="0" smtClean="0">
                <a:solidFill>
                  <a:schemeClr val="bg1">
                    <a:lumMod val="95000"/>
                  </a:schemeClr>
                </a:solidFill>
                <a:latin typeface="Times New Roman" panose="02020603050405020304" pitchFamily="18" charset="0"/>
                <a:cs typeface="Times New Roman" panose="02020603050405020304" pitchFamily="18" charset="0"/>
              </a:rPr>
              <a:t>:</a:t>
            </a:r>
            <a:r>
              <a:rPr lang="en-US" dirty="0" smtClean="0">
                <a:solidFill>
                  <a:schemeClr val="bg1">
                    <a:lumMod val="95000"/>
                  </a:schemeClr>
                </a:solidFill>
                <a:latin typeface="Times New Roman" panose="02020603050405020304" pitchFamily="18" charset="0"/>
                <a:cs typeface="Times New Roman" panose="02020603050405020304" pitchFamily="18" charset="0"/>
              </a:rPr>
              <a:t> </a:t>
            </a:r>
            <a:r>
              <a:rPr lang="en-US" sz="13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Create DAX measures to calculate key performance indicators (KPIs) and other metrics                 required for the </a:t>
            </a:r>
            <a:r>
              <a:rPr lang="en-US" sz="1300" dirty="0"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analysis such as columns that will be required in future calculations</a:t>
            </a:r>
            <a:r>
              <a:rPr lang="en-US" dirty="0"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a:t>
            </a:r>
            <a:endParaRPr lang="en-US"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Clr>
                <a:schemeClr val="accent3">
                  <a:lumMod val="60000"/>
                  <a:lumOff val="40000"/>
                </a:schemeClr>
              </a:buClr>
              <a:buFont typeface="Wingdings" panose="05000000000000000000" pitchFamily="2" charset="2"/>
              <a:buChar char="ü"/>
            </a:pPr>
            <a:r>
              <a:rPr lang="en-US" sz="1600"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DESIGN DASHBOARDS</a:t>
            </a:r>
            <a:r>
              <a:rPr lang="en-US" b="1" dirty="0" smtClean="0">
                <a:solidFill>
                  <a:schemeClr val="bg1">
                    <a:lumMod val="95000"/>
                  </a:schemeClr>
                </a:solidFill>
                <a:latin typeface="Times New Roman" panose="02020603050405020304" pitchFamily="18" charset="0"/>
                <a:cs typeface="Times New Roman" panose="02020603050405020304" pitchFamily="18" charset="0"/>
              </a:rPr>
              <a:t>:</a:t>
            </a:r>
            <a:r>
              <a:rPr lang="en-US" dirty="0" smtClean="0">
                <a:solidFill>
                  <a:schemeClr val="bg1">
                    <a:lumMod val="95000"/>
                  </a:schemeClr>
                </a:solidFill>
                <a:latin typeface="Times New Roman" panose="02020603050405020304" pitchFamily="18" charset="0"/>
                <a:cs typeface="Times New Roman" panose="02020603050405020304" pitchFamily="18" charset="0"/>
              </a:rPr>
              <a:t> </a:t>
            </a:r>
            <a:r>
              <a:rPr lang="en-US" sz="13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Create interactive dashboards in Power BI. Include visualizations such as charts, graphs, and maps that effectively communicate the data.</a:t>
            </a:r>
          </a:p>
          <a:p>
            <a:pPr marL="285750" indent="-285750" algn="just">
              <a:buClr>
                <a:schemeClr val="accent3">
                  <a:lumMod val="60000"/>
                  <a:lumOff val="40000"/>
                </a:schemeClr>
              </a:buClr>
              <a:buFont typeface="Wingdings" panose="05000000000000000000" pitchFamily="2" charset="2"/>
              <a:buChar char="ü"/>
            </a:pPr>
            <a:r>
              <a:rPr lang="en-US" sz="1600"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INTERPRET DATA</a:t>
            </a:r>
            <a:r>
              <a:rPr lang="en-US" b="1" dirty="0" smtClean="0">
                <a:solidFill>
                  <a:schemeClr val="bg1">
                    <a:lumMod val="95000"/>
                  </a:schemeClr>
                </a:solidFill>
                <a:latin typeface="Times New Roman" panose="02020603050405020304" pitchFamily="18" charset="0"/>
                <a:cs typeface="Times New Roman" panose="02020603050405020304" pitchFamily="18" charset="0"/>
              </a:rPr>
              <a:t>:</a:t>
            </a:r>
            <a:r>
              <a:rPr lang="en-US" dirty="0" smtClean="0">
                <a:solidFill>
                  <a:schemeClr val="bg1">
                    <a:lumMod val="95000"/>
                  </a:schemeClr>
                </a:solidFill>
                <a:latin typeface="Times New Roman" panose="02020603050405020304" pitchFamily="18" charset="0"/>
                <a:cs typeface="Times New Roman" panose="02020603050405020304" pitchFamily="18" charset="0"/>
              </a:rPr>
              <a:t> </a:t>
            </a:r>
            <a:r>
              <a:rPr lang="en-US" sz="13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Analyze the visualizations to draw meaningful </a:t>
            </a:r>
            <a:r>
              <a:rPr lang="en-US" sz="1300" dirty="0"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insights.</a:t>
            </a:r>
            <a:endParaRPr lang="en-US" sz="13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Clr>
                <a:schemeClr val="accent3">
                  <a:lumMod val="60000"/>
                  <a:lumOff val="40000"/>
                </a:schemeClr>
              </a:buClr>
              <a:buFont typeface="Wingdings" panose="05000000000000000000" pitchFamily="2" charset="2"/>
              <a:buChar char="ü"/>
            </a:pPr>
            <a:r>
              <a:rPr lang="en-US" sz="1600"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GENERATE RECCOMENDATIONS</a:t>
            </a:r>
            <a:r>
              <a:rPr lang="en-US" b="1" dirty="0" smtClean="0">
                <a:solidFill>
                  <a:schemeClr val="bg1">
                    <a:lumMod val="95000"/>
                  </a:schemeClr>
                </a:solidFill>
                <a:latin typeface="Times New Roman" panose="02020603050405020304" pitchFamily="18" charset="0"/>
                <a:cs typeface="Times New Roman" panose="02020603050405020304" pitchFamily="18" charset="0"/>
              </a:rPr>
              <a:t>:</a:t>
            </a:r>
            <a:r>
              <a:rPr lang="en-US" dirty="0" smtClean="0">
                <a:solidFill>
                  <a:schemeClr val="bg1">
                    <a:lumMod val="95000"/>
                  </a:schemeClr>
                </a:solidFill>
                <a:latin typeface="Times New Roman" panose="02020603050405020304" pitchFamily="18" charset="0"/>
                <a:cs typeface="Times New Roman" panose="02020603050405020304" pitchFamily="18" charset="0"/>
              </a:rPr>
              <a:t> </a:t>
            </a:r>
            <a:r>
              <a:rPr lang="en-US" sz="13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Based on the insights, generate actionable recommendations for the </a:t>
            </a:r>
            <a:r>
              <a:rPr lang="en-US" sz="1300" dirty="0"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business.</a:t>
            </a:r>
            <a:endParaRPr lang="en-IN" sz="13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747410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93" y="1539240"/>
            <a:ext cx="3505689" cy="3406140"/>
          </a:xfrm>
          <a:prstGeom prst="rect">
            <a:avLst/>
          </a:prstGeom>
          <a:ln w="28575">
            <a:solidFill>
              <a:srgbClr val="00B0F0"/>
            </a:solidFill>
          </a:ln>
        </p:spPr>
      </p:pic>
      <p:sp>
        <p:nvSpPr>
          <p:cNvPr id="6" name="Rounded Rectangle 5"/>
          <p:cNvSpPr/>
          <p:nvPr/>
        </p:nvSpPr>
        <p:spPr>
          <a:xfrm>
            <a:off x="465993" y="434340"/>
            <a:ext cx="3505689" cy="1005182"/>
          </a:xfrm>
          <a:prstGeom prst="roundRect">
            <a:avLst/>
          </a:prstGeom>
          <a:solidFill>
            <a:schemeClr val="accent1">
              <a:lumMod val="20000"/>
              <a:lumOff val="8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4</a:t>
            </a:r>
            <a:r>
              <a:rPr lang="en-IN" sz="1800" b="1" dirty="0" smtClean="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 &amp; 5 STACKED COLUMN CHART: PRODUCT PERFORMANCE BY CHANNEL &amp; CURRENCY CODE</a:t>
            </a:r>
            <a:endParaRPr lang="en-IN" sz="1800"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p:cNvSpPr txBox="1"/>
          <p:nvPr/>
        </p:nvSpPr>
        <p:spPr>
          <a:xfrm>
            <a:off x="4076700" y="1539240"/>
            <a:ext cx="4427220" cy="3323987"/>
          </a:xfrm>
          <a:prstGeom prst="rect">
            <a:avLst/>
          </a:prstGeom>
          <a:noFill/>
          <a:ln w="28575">
            <a:solidFill>
              <a:srgbClr val="00B0F0"/>
            </a:solidFill>
          </a:ln>
        </p:spPr>
        <p:txBody>
          <a:bodyPr wrap="square" rtlCol="0">
            <a:spAutoFit/>
          </a:bodyPr>
          <a:lstStyle/>
          <a:p>
            <a:pPr algn="just"/>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first visual representation shows the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product performance by </a:t>
            </a:r>
            <a:r>
              <a:rPr lang="en-US" b="1" dirty="0" smtClean="0">
                <a:solidFill>
                  <a:schemeClr val="bg1"/>
                </a:solidFill>
                <a:latin typeface="Tahoma" panose="020B0604030504040204" pitchFamily="34" charset="0"/>
                <a:ea typeface="Tahoma" panose="020B0604030504040204" pitchFamily="34" charset="0"/>
                <a:cs typeface="Tahoma" panose="020B0604030504040204" pitchFamily="34" charset="0"/>
              </a:rPr>
              <a:t>channel</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Every product show the total products sold according to channel . </a:t>
            </a:r>
            <a:r>
              <a:rPr lang="en-US" b="1" dirty="0" smtClean="0">
                <a:solidFill>
                  <a:srgbClr val="FFFF00"/>
                </a:solidFill>
                <a:latin typeface="Tahoma" panose="020B0604030504040204" pitchFamily="34" charset="0"/>
                <a:ea typeface="Tahoma" panose="020B0604030504040204" pitchFamily="34" charset="0"/>
                <a:cs typeface="Tahoma" panose="020B0604030504040204" pitchFamily="34" charset="0"/>
              </a:rPr>
              <a:t>Product 7</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smtClean="0">
                <a:solidFill>
                  <a:srgbClr val="FFFF00"/>
                </a:solidFill>
                <a:latin typeface="Tahoma" panose="020B0604030504040204" pitchFamily="34" charset="0"/>
                <a:ea typeface="Tahoma" panose="020B0604030504040204" pitchFamily="34" charset="0"/>
                <a:cs typeface="Tahoma" panose="020B0604030504040204" pitchFamily="34" charset="0"/>
              </a:rPr>
              <a:t>(11K)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is the most sold product. Then we can see that channel wholesale sells most product 7 with </a:t>
            </a:r>
            <a:r>
              <a:rPr lang="en-US" b="1" dirty="0" smtClean="0">
                <a:solidFill>
                  <a:srgbClr val="FFFF00"/>
                </a:solidFill>
                <a:latin typeface="Tahoma" panose="020B0604030504040204" pitchFamily="34" charset="0"/>
                <a:ea typeface="Tahoma" panose="020B0604030504040204" pitchFamily="34" charset="0"/>
                <a:cs typeface="Tahoma" panose="020B0604030504040204" pitchFamily="34" charset="0"/>
              </a:rPr>
              <a:t>6.2K</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Then export does the most sales. It goes for the rest of the products in the graph.</a:t>
            </a:r>
          </a:p>
          <a:p>
            <a:pPr algn="just"/>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In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second visual expression,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it represents the product performance by </a:t>
            </a:r>
            <a:r>
              <a:rPr lang="en-US" b="1" dirty="0" smtClean="0">
                <a:solidFill>
                  <a:schemeClr val="bg1"/>
                </a:solidFill>
                <a:latin typeface="Tahoma" panose="020B0604030504040204" pitchFamily="34" charset="0"/>
                <a:ea typeface="Tahoma" panose="020B0604030504040204" pitchFamily="34" charset="0"/>
                <a:cs typeface="Tahoma" panose="020B0604030504040204" pitchFamily="34" charset="0"/>
              </a:rPr>
              <a:t>currency code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Every product show the total products sold according to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Currency Code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b="1" dirty="0">
                <a:solidFill>
                  <a:srgbClr val="FFFF00"/>
                </a:solidFill>
                <a:latin typeface="Tahoma" panose="020B0604030504040204" pitchFamily="34" charset="0"/>
                <a:ea typeface="Tahoma" panose="020B0604030504040204" pitchFamily="34" charset="0"/>
                <a:cs typeface="Tahoma" panose="020B0604030504040204" pitchFamily="34" charset="0"/>
              </a:rPr>
              <a:t>Product 7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(11K) is the most sold product. Then we can see that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currency code NZD sells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most product 7 with </a:t>
            </a:r>
            <a:r>
              <a:rPr lang="en-US" b="1" dirty="0" smtClean="0">
                <a:solidFill>
                  <a:srgbClr val="FFFF00"/>
                </a:solidFill>
                <a:latin typeface="Tahoma" panose="020B0604030504040204" pitchFamily="34" charset="0"/>
                <a:ea typeface="Tahoma" panose="020B0604030504040204" pitchFamily="34" charset="0"/>
                <a:cs typeface="Tahoma" panose="020B0604030504040204" pitchFamily="34" charset="0"/>
              </a:rPr>
              <a:t>4.3K</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 Then USD does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most sales. It goes for the rest of the products in the graph</a:t>
            </a:r>
            <a:r>
              <a:rPr lang="en-US" dirty="0" smtClean="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71905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872" y="1882140"/>
            <a:ext cx="3102298" cy="2876987"/>
          </a:xfrm>
          <a:prstGeom prst="rect">
            <a:avLst/>
          </a:prstGeom>
          <a:ln w="28575">
            <a:solidFill>
              <a:srgbClr val="FFFF00"/>
            </a:solidFill>
          </a:ln>
        </p:spPr>
      </p:pic>
      <p:sp>
        <p:nvSpPr>
          <p:cNvPr id="6" name="Rounded Rectangle 5"/>
          <p:cNvSpPr/>
          <p:nvPr/>
        </p:nvSpPr>
        <p:spPr>
          <a:xfrm>
            <a:off x="931872" y="746760"/>
            <a:ext cx="3102298" cy="974702"/>
          </a:xfrm>
          <a:prstGeom prst="roundRect">
            <a:avLst/>
          </a:prstGeom>
          <a:solidFill>
            <a:schemeClr val="accent1">
              <a:lumMod val="20000"/>
              <a:lumOff val="80000"/>
            </a:schemeClr>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6 &amp; </a:t>
            </a:r>
            <a:r>
              <a:rPr lang="en-IN" sz="2000"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7</a:t>
            </a:r>
            <a:r>
              <a:rPr lang="en-IN" sz="2000" b="1" dirty="0" smtClean="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 STACKED BAR CHART: TOP &amp; BOTTOM PRODUCTS BY ORDERS</a:t>
            </a:r>
          </a:p>
        </p:txBody>
      </p:sp>
      <p:sp>
        <p:nvSpPr>
          <p:cNvPr id="7" name="Rectangle 6"/>
          <p:cNvSpPr/>
          <p:nvPr/>
        </p:nvSpPr>
        <p:spPr>
          <a:xfrm>
            <a:off x="4130040" y="1896805"/>
            <a:ext cx="4572000" cy="2862322"/>
          </a:xfrm>
          <a:prstGeom prst="rect">
            <a:avLst/>
          </a:prstGeom>
          <a:ln w="28575">
            <a:solidFill>
              <a:srgbClr val="FFFF00"/>
            </a:solidFill>
          </a:ln>
        </p:spPr>
        <p:txBody>
          <a:bodyPr>
            <a:spAutoFit/>
          </a:bodyPr>
          <a:lstStyle/>
          <a:p>
            <a:pPr algn="just"/>
            <a:r>
              <a:rPr lang="en-US" sz="1500" dirty="0">
                <a:solidFill>
                  <a:schemeClr val="bg1"/>
                </a:solidFill>
                <a:latin typeface="Tahoma" panose="020B0604030504040204" pitchFamily="34" charset="0"/>
                <a:ea typeface="Tahoma" panose="020B0604030504040204" pitchFamily="34" charset="0"/>
                <a:cs typeface="Tahoma" panose="020B0604030504040204" pitchFamily="34" charset="0"/>
              </a:rPr>
              <a:t>The top five products in terms of </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orders placed  </a:t>
            </a:r>
            <a:r>
              <a:rPr lang="en-US" sz="1500" dirty="0">
                <a:solidFill>
                  <a:schemeClr val="bg1"/>
                </a:solidFill>
                <a:latin typeface="Tahoma" panose="020B0604030504040204" pitchFamily="34" charset="0"/>
                <a:ea typeface="Tahoma" panose="020B0604030504040204" pitchFamily="34" charset="0"/>
                <a:cs typeface="Tahoma" panose="020B0604030504040204" pitchFamily="34" charset="0"/>
              </a:rPr>
              <a:t>are displayed in the first visual expression.  </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a:t>
            </a:r>
            <a:r>
              <a:rPr lang="en-US" sz="1500"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 1328</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500" b="1" dirty="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Product </a:t>
            </a:r>
            <a:r>
              <a:rPr lang="en-US" sz="1500"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7</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 is the product that is ordered mostly. </a:t>
            </a:r>
            <a:r>
              <a:rPr lang="en-US" sz="1500" dirty="0">
                <a:solidFill>
                  <a:schemeClr val="bg1"/>
                </a:solidFill>
                <a:latin typeface="Tahoma" panose="020B0604030504040204" pitchFamily="34" charset="0"/>
                <a:ea typeface="Tahoma" panose="020B0604030504040204" pitchFamily="34" charset="0"/>
                <a:cs typeface="Tahoma" panose="020B0604030504040204" pitchFamily="34" charset="0"/>
              </a:rPr>
              <a:t>Product </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z="15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1314</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500" dirty="0">
                <a:solidFill>
                  <a:schemeClr val="bg1"/>
                </a:solidFill>
                <a:latin typeface="Tahoma" panose="020B0604030504040204" pitchFamily="34" charset="0"/>
                <a:ea typeface="Tahoma" panose="020B0604030504040204" pitchFamily="34" charset="0"/>
                <a:cs typeface="Tahoma" panose="020B0604030504040204" pitchFamily="34" charset="0"/>
              </a:rPr>
              <a:t>Product 2 </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r>
              <a:rPr lang="en-US" sz="15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1171</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),Product 11(1062) </a:t>
            </a:r>
            <a:r>
              <a:rPr lang="en-US" sz="1500" dirty="0">
                <a:solidFill>
                  <a:schemeClr val="bg1"/>
                </a:solidFill>
                <a:latin typeface="Tahoma" panose="020B0604030504040204" pitchFamily="34" charset="0"/>
                <a:ea typeface="Tahoma" panose="020B0604030504040204" pitchFamily="34" charset="0"/>
                <a:cs typeface="Tahoma" panose="020B0604030504040204" pitchFamily="34" charset="0"/>
              </a:rPr>
              <a:t>&amp; Product </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r>
              <a:rPr lang="en-US" sz="15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864</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500" dirty="0">
                <a:solidFill>
                  <a:schemeClr val="bg1"/>
                </a:solidFill>
                <a:latin typeface="Tahoma" panose="020B0604030504040204" pitchFamily="34" charset="0"/>
                <a:ea typeface="Tahoma" panose="020B0604030504040204" pitchFamily="34" charset="0"/>
                <a:cs typeface="Tahoma" panose="020B0604030504040204" pitchFamily="34" charset="0"/>
              </a:rPr>
              <a:t>products are  next in </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line in terms of Orders.</a:t>
            </a:r>
            <a:endParaRPr lang="en-US" sz="15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just"/>
            <a:r>
              <a:rPr lang="en-US" sz="1500" dirty="0">
                <a:solidFill>
                  <a:schemeClr val="bg1"/>
                </a:solidFill>
                <a:latin typeface="Tahoma" panose="020B0604030504040204" pitchFamily="34" charset="0"/>
                <a:ea typeface="Tahoma" panose="020B0604030504040204" pitchFamily="34" charset="0"/>
                <a:cs typeface="Tahoma" panose="020B0604030504040204" pitchFamily="34" charset="0"/>
              </a:rPr>
              <a:t>In the second visual expression, the lowest five products in terms of </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order placed are </a:t>
            </a:r>
            <a:r>
              <a:rPr lang="en-US" sz="1500" dirty="0">
                <a:solidFill>
                  <a:schemeClr val="bg1"/>
                </a:solidFill>
                <a:latin typeface="Tahoma" panose="020B0604030504040204" pitchFamily="34" charset="0"/>
                <a:ea typeface="Tahoma" panose="020B0604030504040204" pitchFamily="34" charset="0"/>
                <a:cs typeface="Tahoma" panose="020B0604030504040204" pitchFamily="34" charset="0"/>
              </a:rPr>
              <a:t>shown. </a:t>
            </a:r>
            <a:r>
              <a:rPr lang="en-US" sz="1500" b="1" dirty="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Product </a:t>
            </a:r>
            <a:r>
              <a:rPr lang="en-US" sz="1500"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14 </a:t>
            </a:r>
            <a:r>
              <a:rPr lang="en-US" sz="1500" dirty="0">
                <a:solidFill>
                  <a:schemeClr val="bg1"/>
                </a:solidFill>
                <a:latin typeface="Tahoma" panose="020B0604030504040204" pitchFamily="34" charset="0"/>
                <a:ea typeface="Tahoma" panose="020B0604030504040204" pitchFamily="34" charset="0"/>
                <a:cs typeface="Tahoma" panose="020B0604030504040204" pitchFamily="34" charset="0"/>
              </a:rPr>
              <a:t>makes the </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least orders, with </a:t>
            </a:r>
            <a:r>
              <a:rPr lang="en-US" sz="15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153</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500" dirty="0">
                <a:solidFill>
                  <a:schemeClr val="bg1"/>
                </a:solidFill>
                <a:latin typeface="Tahoma" panose="020B0604030504040204" pitchFamily="34" charset="0"/>
                <a:ea typeface="Tahoma" panose="020B0604030504040204" pitchFamily="34" charset="0"/>
                <a:cs typeface="Tahoma" panose="020B0604030504040204" pitchFamily="34" charset="0"/>
              </a:rPr>
              <a:t>The next in line, in </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minimum orders, </a:t>
            </a:r>
            <a:r>
              <a:rPr lang="en-US" sz="1500" dirty="0">
                <a:solidFill>
                  <a:schemeClr val="bg1"/>
                </a:solidFill>
                <a:latin typeface="Tahoma" panose="020B0604030504040204" pitchFamily="34" charset="0"/>
                <a:ea typeface="Tahoma" panose="020B0604030504040204" pitchFamily="34" charset="0"/>
                <a:cs typeface="Tahoma" panose="020B0604030504040204" pitchFamily="34" charset="0"/>
              </a:rPr>
              <a:t>are the Product </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12 (</a:t>
            </a:r>
            <a:r>
              <a:rPr lang="en-US" sz="15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156</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500" dirty="0">
                <a:solidFill>
                  <a:schemeClr val="bg1"/>
                </a:solidFill>
                <a:latin typeface="Tahoma" panose="020B0604030504040204" pitchFamily="34" charset="0"/>
                <a:ea typeface="Tahoma" panose="020B0604030504040204" pitchFamily="34" charset="0"/>
                <a:cs typeface="Tahoma" panose="020B0604030504040204" pitchFamily="34" charset="0"/>
              </a:rPr>
              <a:t>Product 3</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5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161</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500" dirty="0">
                <a:solidFill>
                  <a:schemeClr val="bg1"/>
                </a:solidFill>
                <a:latin typeface="Tahoma" panose="020B0604030504040204" pitchFamily="34" charset="0"/>
                <a:ea typeface="Tahoma" panose="020B0604030504040204" pitchFamily="34" charset="0"/>
                <a:cs typeface="Tahoma" panose="020B0604030504040204" pitchFamily="34" charset="0"/>
              </a:rPr>
              <a:t>Product </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10 (</a:t>
            </a:r>
            <a:r>
              <a:rPr lang="en-US" sz="15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163</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500" dirty="0">
                <a:solidFill>
                  <a:schemeClr val="bg1"/>
                </a:solidFill>
                <a:latin typeface="Tahoma" panose="020B0604030504040204" pitchFamily="34" charset="0"/>
                <a:ea typeface="Tahoma" panose="020B0604030504040204" pitchFamily="34" charset="0"/>
                <a:cs typeface="Tahoma" panose="020B0604030504040204" pitchFamily="34" charset="0"/>
              </a:rPr>
              <a:t>&amp; Product </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4 (</a:t>
            </a:r>
            <a:r>
              <a:rPr lang="en-US" sz="15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163</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IN" sz="15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631447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940" y="1780210"/>
            <a:ext cx="3101340" cy="3190234"/>
          </a:xfrm>
          <a:prstGeom prst="rect">
            <a:avLst/>
          </a:prstGeom>
          <a:ln w="28575">
            <a:solidFill>
              <a:schemeClr val="tx1">
                <a:lumMod val="10000"/>
              </a:schemeClr>
            </a:solidFill>
          </a:ln>
        </p:spPr>
      </p:pic>
      <p:sp>
        <p:nvSpPr>
          <p:cNvPr id="5" name="Flowchart: Alternate Process 4"/>
          <p:cNvSpPr/>
          <p:nvPr/>
        </p:nvSpPr>
        <p:spPr>
          <a:xfrm>
            <a:off x="2907030" y="152400"/>
            <a:ext cx="3501390" cy="716280"/>
          </a:xfrm>
          <a:prstGeom prst="flowChartAlternateProcess">
            <a:avLst/>
          </a:prstGeom>
          <a:solidFill>
            <a:schemeClr val="bg1"/>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FROM REPORT 3:CUSTOMER ANALYSIS</a:t>
            </a:r>
            <a:endPar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Rectangle 5"/>
          <p:cNvSpPr/>
          <p:nvPr/>
        </p:nvSpPr>
        <p:spPr>
          <a:xfrm>
            <a:off x="1043940" y="981707"/>
            <a:ext cx="3101340" cy="685476"/>
          </a:xfrm>
          <a:prstGeom prst="rect">
            <a:avLst/>
          </a:prstGeom>
          <a:solidFill>
            <a:schemeClr val="bg1"/>
          </a:solidFill>
          <a:ln w="2857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1</a:t>
            </a: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 TABLE: CUSTOMER’S PURCHASE PATTERN</a:t>
            </a:r>
          </a:p>
        </p:txBody>
      </p:sp>
      <p:sp>
        <p:nvSpPr>
          <p:cNvPr id="8" name="TextBox 7"/>
          <p:cNvSpPr txBox="1"/>
          <p:nvPr/>
        </p:nvSpPr>
        <p:spPr>
          <a:xfrm>
            <a:off x="4244340" y="1828750"/>
            <a:ext cx="3878580" cy="3093154"/>
          </a:xfrm>
          <a:prstGeom prst="rect">
            <a:avLst/>
          </a:prstGeom>
          <a:noFill/>
          <a:ln w="28575">
            <a:solidFill>
              <a:schemeClr val="tx1">
                <a:lumMod val="10000"/>
              </a:schemeClr>
            </a:solidFill>
          </a:ln>
        </p:spPr>
        <p:txBody>
          <a:bodyPr wrap="square" rtlCol="0">
            <a:spAutoFit/>
          </a:bodyPr>
          <a:lstStyle/>
          <a:p>
            <a:pPr algn="just"/>
            <a:r>
              <a:rPr lang="en-US" sz="1500" dirty="0">
                <a:solidFill>
                  <a:schemeClr val="bg1"/>
                </a:solidFill>
                <a:latin typeface="Tahoma" panose="020B0604030504040204" pitchFamily="34" charset="0"/>
                <a:ea typeface="Tahoma" panose="020B0604030504040204" pitchFamily="34" charset="0"/>
                <a:cs typeface="Tahoma" panose="020B0604030504040204" pitchFamily="34" charset="0"/>
              </a:rPr>
              <a:t>This table makes it easy to monitor how customers behave when making </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purchases. This </a:t>
            </a:r>
            <a:r>
              <a:rPr lang="en-US" sz="1500" dirty="0">
                <a:solidFill>
                  <a:schemeClr val="bg1"/>
                </a:solidFill>
                <a:latin typeface="Tahoma" panose="020B0604030504040204" pitchFamily="34" charset="0"/>
                <a:ea typeface="Tahoma" panose="020B0604030504040204" pitchFamily="34" charset="0"/>
                <a:cs typeface="Tahoma" panose="020B0604030504040204" pitchFamily="34" charset="0"/>
              </a:rPr>
              <a:t>provides comprehensive customer information, allowing us to view the products they have ordered and the profit the business has made from each individual consumer</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 We can clearly see the top 3 customers according to the table are </a:t>
            </a:r>
            <a:r>
              <a:rPr lang="en-US" sz="1500" b="1" dirty="0" smtClean="0">
                <a:solidFill>
                  <a:srgbClr val="92D050"/>
                </a:solidFill>
                <a:latin typeface="Tahoma" panose="020B0604030504040204" pitchFamily="34" charset="0"/>
                <a:ea typeface="Tahoma" panose="020B0604030504040204" pitchFamily="34" charset="0"/>
                <a:cs typeface="Tahoma" panose="020B0604030504040204" pitchFamily="34" charset="0"/>
              </a:rPr>
              <a:t>Medline</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n-US" sz="1500" b="1" dirty="0" smtClean="0">
                <a:solidFill>
                  <a:srgbClr val="92D050"/>
                </a:solidFill>
                <a:latin typeface="Tahoma" panose="020B0604030504040204" pitchFamily="34" charset="0"/>
                <a:ea typeface="Tahoma" panose="020B0604030504040204" pitchFamily="34" charset="0"/>
                <a:cs typeface="Tahoma" panose="020B0604030504040204" pitchFamily="34" charset="0"/>
              </a:rPr>
              <a:t>Pure Group </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and </a:t>
            </a:r>
            <a:r>
              <a:rPr lang="en-US" sz="1500" b="1" dirty="0" smtClean="0">
                <a:solidFill>
                  <a:srgbClr val="92D050"/>
                </a:solidFill>
                <a:latin typeface="Tahoma" panose="020B0604030504040204" pitchFamily="34" charset="0"/>
                <a:ea typeface="Tahoma" panose="020B0604030504040204" pitchFamily="34" charset="0"/>
                <a:cs typeface="Tahoma" panose="020B0604030504040204" pitchFamily="34" charset="0"/>
              </a:rPr>
              <a:t>OUR LTD</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 Medline ordered </a:t>
            </a:r>
            <a:r>
              <a:rPr lang="en-US" sz="1500" b="1" dirty="0" smtClean="0">
                <a:solidFill>
                  <a:srgbClr val="92D050"/>
                </a:solidFill>
                <a:latin typeface="Tahoma" panose="020B0604030504040204" pitchFamily="34" charset="0"/>
                <a:ea typeface="Tahoma" panose="020B0604030504040204" pitchFamily="34" charset="0"/>
                <a:cs typeface="Tahoma" panose="020B0604030504040204" pitchFamily="34" charset="0"/>
              </a:rPr>
              <a:t>210</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 times </a:t>
            </a:r>
            <a:r>
              <a:rPr lang="en-US" sz="150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 they get </a:t>
            </a:r>
            <a:r>
              <a:rPr lang="en-US" sz="1500" b="1" dirty="0" smtClean="0">
                <a:solidFill>
                  <a:srgbClr val="92D050"/>
                </a:solidFill>
                <a:latin typeface="Tahoma" panose="020B0604030504040204" pitchFamily="34" charset="0"/>
                <a:ea typeface="Tahoma" panose="020B0604030504040204" pitchFamily="34" charset="0"/>
                <a:cs typeface="Tahoma" panose="020B0604030504040204" pitchFamily="34" charset="0"/>
              </a:rPr>
              <a:t>1754</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 products for these orders and the money that our business makes is </a:t>
            </a:r>
            <a:r>
              <a:rPr lang="en-US" sz="1500" b="1" dirty="0" smtClean="0">
                <a:solidFill>
                  <a:srgbClr val="92D050"/>
                </a:solidFill>
                <a:latin typeface="Tahoma" panose="020B0604030504040204" pitchFamily="34" charset="0"/>
                <a:ea typeface="Tahoma" panose="020B0604030504040204" pitchFamily="34" charset="0"/>
                <a:cs typeface="Tahoma" panose="020B0604030504040204" pitchFamily="34" charset="0"/>
              </a:rPr>
              <a:t>1.5M</a:t>
            </a:r>
            <a:r>
              <a:rPr lang="en-US" sz="1500" dirty="0" smtClean="0">
                <a:solidFill>
                  <a:schemeClr val="bg1"/>
                </a:solidFill>
                <a:latin typeface="Tahoma" panose="020B0604030504040204" pitchFamily="34" charset="0"/>
                <a:ea typeface="Tahoma" panose="020B0604030504040204" pitchFamily="34" charset="0"/>
                <a:cs typeface="Tahoma" panose="020B0604030504040204" pitchFamily="34" charset="0"/>
              </a:rPr>
              <a:t>. This same goes for the rest customers.</a:t>
            </a:r>
            <a:endParaRPr lang="en-IN" sz="15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455789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163" y="1668781"/>
            <a:ext cx="3335737" cy="2246769"/>
          </a:xfrm>
          <a:prstGeom prst="rect">
            <a:avLst/>
          </a:prstGeom>
          <a:ln w="28575">
            <a:solidFill>
              <a:srgbClr val="00B0F0"/>
            </a:solidFill>
          </a:ln>
        </p:spPr>
      </p:pic>
      <p:sp>
        <p:nvSpPr>
          <p:cNvPr id="6" name="Rectangle 5"/>
          <p:cNvSpPr/>
          <p:nvPr/>
        </p:nvSpPr>
        <p:spPr>
          <a:xfrm>
            <a:off x="436163" y="647700"/>
            <a:ext cx="3335737" cy="912803"/>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2</a:t>
            </a: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 PIE CHART:TOP 10 CUSTOMERS BY TOTAL REVENUE</a:t>
            </a:r>
          </a:p>
        </p:txBody>
      </p:sp>
      <p:sp>
        <p:nvSpPr>
          <p:cNvPr id="7" name="TextBox 6"/>
          <p:cNvSpPr txBox="1"/>
          <p:nvPr/>
        </p:nvSpPr>
        <p:spPr>
          <a:xfrm>
            <a:off x="3886200" y="1668782"/>
            <a:ext cx="5166360" cy="2308324"/>
          </a:xfrm>
          <a:prstGeom prst="rect">
            <a:avLst/>
          </a:prstGeom>
          <a:noFill/>
          <a:ln w="28575">
            <a:solidFill>
              <a:srgbClr val="00B0F0"/>
            </a:solidFill>
          </a:ln>
        </p:spPr>
        <p:txBody>
          <a:bodyPr wrap="square" rtlCol="0">
            <a:spAutoFit/>
          </a:bodyPr>
          <a:lstStyle/>
          <a:p>
            <a:pPr algn="just"/>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We can examine the top 10 customers by total revenue in this pie chart. It displays the type of clients who generate the most income for the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company.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We can clearly see the top 3 customers according to the table are </a:t>
            </a:r>
            <a:r>
              <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rPr>
              <a:t>Medline</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rPr>
              <a:t>Pure Group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and </a:t>
            </a:r>
            <a:r>
              <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rPr>
              <a:t>OUR </a:t>
            </a:r>
            <a:r>
              <a:rPr lang="en-US" sz="16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LTD</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 The revenue that we generated from Medline is </a:t>
            </a:r>
            <a:r>
              <a:rPr lang="en-US" sz="1600"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4.08M</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 and for the rest it is </a:t>
            </a:r>
            <a:r>
              <a:rPr lang="en-US" sz="1600"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3.82M</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 and </a:t>
            </a:r>
            <a:r>
              <a:rPr lang="en-US" sz="1600"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3.68M</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 The  rest of the chart shows other customers that help to make the money for the business or company.</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nvGrpSpPr>
          <p:cNvPr id="9" name="Google Shape;8380;p72"/>
          <p:cNvGrpSpPr/>
          <p:nvPr/>
        </p:nvGrpSpPr>
        <p:grpSpPr>
          <a:xfrm>
            <a:off x="539945" y="701040"/>
            <a:ext cx="349133" cy="310823"/>
            <a:chOff x="3497300" y="3955025"/>
            <a:chExt cx="295375" cy="295400"/>
          </a:xfrm>
        </p:grpSpPr>
        <p:sp>
          <p:nvSpPr>
            <p:cNvPr id="10" name="Google Shape;8381;p72"/>
            <p:cNvSpPr/>
            <p:nvPr/>
          </p:nvSpPr>
          <p:spPr>
            <a:xfrm>
              <a:off x="3660350" y="4035375"/>
              <a:ext cx="132325" cy="155175"/>
            </a:xfrm>
            <a:custGeom>
              <a:avLst/>
              <a:gdLst/>
              <a:ahLst/>
              <a:cxnLst/>
              <a:rect l="l" t="t" r="r" b="b"/>
              <a:pathLst>
                <a:path w="5293" h="6207" extrusionOk="0">
                  <a:moveTo>
                    <a:pt x="4663" y="0"/>
                  </a:moveTo>
                  <a:lnTo>
                    <a:pt x="0" y="2773"/>
                  </a:lnTo>
                  <a:lnTo>
                    <a:pt x="4127" y="6207"/>
                  </a:lnTo>
                  <a:cubicBezTo>
                    <a:pt x="4852" y="5199"/>
                    <a:pt x="5293" y="4033"/>
                    <a:pt x="5293" y="2678"/>
                  </a:cubicBezTo>
                  <a:cubicBezTo>
                    <a:pt x="5293" y="1733"/>
                    <a:pt x="5041" y="851"/>
                    <a:pt x="46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82;p72"/>
            <p:cNvSpPr/>
            <p:nvPr/>
          </p:nvSpPr>
          <p:spPr>
            <a:xfrm>
              <a:off x="3653250" y="3955025"/>
              <a:ext cx="114225" cy="133150"/>
            </a:xfrm>
            <a:custGeom>
              <a:avLst/>
              <a:gdLst/>
              <a:ahLst/>
              <a:cxnLst/>
              <a:rect l="l" t="t" r="r" b="b"/>
              <a:pathLst>
                <a:path w="4569" h="5326" extrusionOk="0">
                  <a:moveTo>
                    <a:pt x="1" y="1"/>
                  </a:moveTo>
                  <a:lnTo>
                    <a:pt x="1" y="5325"/>
                  </a:lnTo>
                  <a:lnTo>
                    <a:pt x="4569" y="2679"/>
                  </a:lnTo>
                  <a:cubicBezTo>
                    <a:pt x="3561" y="1167"/>
                    <a:pt x="1891" y="127"/>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383;p72"/>
            <p:cNvSpPr/>
            <p:nvPr/>
          </p:nvSpPr>
          <p:spPr>
            <a:xfrm>
              <a:off x="3497300" y="3955025"/>
              <a:ext cx="256000" cy="295400"/>
            </a:xfrm>
            <a:custGeom>
              <a:avLst/>
              <a:gdLst/>
              <a:ahLst/>
              <a:cxnLst/>
              <a:rect l="l" t="t" r="r" b="b"/>
              <a:pathLst>
                <a:path w="10240" h="11816" extrusionOk="0">
                  <a:moveTo>
                    <a:pt x="5577" y="1"/>
                  </a:moveTo>
                  <a:cubicBezTo>
                    <a:pt x="2521" y="190"/>
                    <a:pt x="1" y="2805"/>
                    <a:pt x="1" y="5892"/>
                  </a:cubicBezTo>
                  <a:cubicBezTo>
                    <a:pt x="1" y="9137"/>
                    <a:pt x="2678" y="11815"/>
                    <a:pt x="5923" y="11815"/>
                  </a:cubicBezTo>
                  <a:cubicBezTo>
                    <a:pt x="7625" y="11815"/>
                    <a:pt x="9168" y="11059"/>
                    <a:pt x="10240" y="9925"/>
                  </a:cubicBezTo>
                  <a:lnTo>
                    <a:pt x="5703" y="6176"/>
                  </a:lnTo>
                  <a:cubicBezTo>
                    <a:pt x="5608" y="6144"/>
                    <a:pt x="5577" y="5987"/>
                    <a:pt x="5577" y="5892"/>
                  </a:cubicBezTo>
                  <a:lnTo>
                    <a:pt x="557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058833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38" y="1505746"/>
            <a:ext cx="3705742" cy="2238687"/>
          </a:xfrm>
          <a:prstGeom prst="rect">
            <a:avLst/>
          </a:prstGeom>
          <a:ln w="28575">
            <a:solidFill>
              <a:srgbClr val="C00000"/>
            </a:solidFill>
          </a:ln>
        </p:spPr>
      </p:pic>
      <p:sp>
        <p:nvSpPr>
          <p:cNvPr id="5" name="Rectangle 4"/>
          <p:cNvSpPr/>
          <p:nvPr/>
        </p:nvSpPr>
        <p:spPr>
          <a:xfrm>
            <a:off x="591938" y="685800"/>
            <a:ext cx="3705742" cy="729923"/>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3</a:t>
            </a:r>
            <a:r>
              <a:rPr lang="en-IN" sz="20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 DONUT CHART: TOTAL UNIT COST BY CUSTOMERS</a:t>
            </a:r>
          </a:p>
        </p:txBody>
      </p:sp>
      <p:sp>
        <p:nvSpPr>
          <p:cNvPr id="6" name="Rectangle 5"/>
          <p:cNvSpPr/>
          <p:nvPr/>
        </p:nvSpPr>
        <p:spPr>
          <a:xfrm>
            <a:off x="4389120" y="1505746"/>
            <a:ext cx="4572000" cy="2308324"/>
          </a:xfrm>
          <a:prstGeom prst="rect">
            <a:avLst/>
          </a:prstGeom>
          <a:ln w="28575">
            <a:solidFill>
              <a:srgbClr val="C00000"/>
            </a:solidFill>
          </a:ln>
        </p:spPr>
        <p:txBody>
          <a:bodyPr>
            <a:spAutoFit/>
          </a:bodyPr>
          <a:lstStyle/>
          <a:p>
            <a:pPr algn="just">
              <a:buClr>
                <a:schemeClr val="bg1">
                  <a:lumMod val="75000"/>
                </a:schemeClr>
              </a:buClr>
            </a:pP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It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refers to the combined expenses incurred by a business to produce and deliver a single unit of product, as perceived and influenced by the customer</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p>
          <a:p>
            <a:pPr algn="just">
              <a:buClr>
                <a:schemeClr val="bg1">
                  <a:lumMod val="75000"/>
                </a:schemeClr>
              </a:buClr>
            </a:pP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As we saw before Medline is the Top customer for the business here also the most Total unit cost spend is on </a:t>
            </a:r>
            <a:r>
              <a:rPr lang="en-US" sz="1600"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Medline</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a:t>
            </a:r>
            <a:r>
              <a:rPr lang="en-US" sz="1600" b="1" dirty="0" smtClean="0">
                <a:solidFill>
                  <a:schemeClr val="accent3">
                    <a:lumMod val="60000"/>
                    <a:lumOff val="40000"/>
                  </a:schemeClr>
                </a:solidFill>
                <a:latin typeface="Tahoma" panose="020B0604030504040204" pitchFamily="34" charset="0"/>
                <a:ea typeface="Tahoma" panose="020B0604030504040204" pitchFamily="34" charset="0"/>
                <a:cs typeface="Tahoma" panose="020B0604030504040204" pitchFamily="34" charset="0"/>
              </a:rPr>
              <a:t>0.31M</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 We can see the rest of the 44 customers . This helps us to understand the value of the customers.</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773818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Flowchart: Alternate Process 2"/>
          <p:cNvSpPr/>
          <p:nvPr/>
        </p:nvSpPr>
        <p:spPr>
          <a:xfrm>
            <a:off x="2741712" y="328494"/>
            <a:ext cx="3811488" cy="662106"/>
          </a:xfrm>
          <a:prstGeom prst="flowChartAlternateProcess">
            <a:avLst/>
          </a:prstGeom>
          <a:solidFill>
            <a:schemeClr val="tx1">
              <a:lumMod val="10000"/>
            </a:schemeClr>
          </a:solidFill>
          <a:ln w="381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REFERENCES</a:t>
            </a:r>
            <a:endParaRPr lang="en-IN" sz="4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p:cNvSpPr txBox="1"/>
          <p:nvPr/>
        </p:nvSpPr>
        <p:spPr>
          <a:xfrm>
            <a:off x="419100" y="1379220"/>
            <a:ext cx="8061960" cy="2800767"/>
          </a:xfrm>
          <a:prstGeom prst="rect">
            <a:avLst/>
          </a:prstGeom>
          <a:noFill/>
        </p:spPr>
        <p:txBody>
          <a:bodyPr wrap="square" rtlCol="0">
            <a:spAutoFit/>
          </a:bodyPr>
          <a:lstStyle/>
          <a:p>
            <a:pPr algn="just"/>
            <a:r>
              <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rPr>
              <a:t>Data Source</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algn="just"/>
            <a:r>
              <a:rPr lang="en-US" sz="16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yesrahulkr</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 “Sales Analysis Report on Power BI.”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Kaggle</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2020.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Available at: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Kaggle</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Sales Analysis Report on Power </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BI</a:t>
            </a:r>
          </a:p>
          <a:p>
            <a:pPr algn="just"/>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just"/>
            <a:r>
              <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rPr>
              <a:t>Data Access Method</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algn="just"/>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The dataset was directly downloaded using the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Kaggle</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with the following link:</a:t>
            </a:r>
          </a:p>
          <a:p>
            <a:pPr algn="just"/>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hlinkClick r:id="rId3"/>
              </a:rPr>
              <a:t>https://</a:t>
            </a:r>
            <a:r>
              <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hlinkClick r:id="rId3"/>
              </a:rPr>
              <a:t>www.kaggle.com/datasets/yesrahulkr/sales-analysis-report-on-power-bi</a:t>
            </a:r>
            <a:endParaRPr 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algn="just"/>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just"/>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The dataset can also be accessed and downloaded using the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Kaggle</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API with the following command:</a:t>
            </a:r>
          </a:p>
          <a:p>
            <a:r>
              <a:rPr lang="en-US" sz="1600" dirty="0" err="1">
                <a:latin typeface="Tahoma" panose="020B0604030504040204" pitchFamily="34" charset="0"/>
                <a:ea typeface="Tahoma" panose="020B0604030504040204" pitchFamily="34" charset="0"/>
                <a:cs typeface="Tahoma" panose="020B0604030504040204" pitchFamily="34" charset="0"/>
                <a:hlinkClick r:id="rId4" action="ppaction://hlinkfile"/>
              </a:rPr>
              <a:t>kaggle</a:t>
            </a:r>
            <a:r>
              <a:rPr lang="en-US" sz="1600" dirty="0">
                <a:latin typeface="Tahoma" panose="020B0604030504040204" pitchFamily="34" charset="0"/>
                <a:ea typeface="Tahoma" panose="020B0604030504040204" pitchFamily="34" charset="0"/>
                <a:cs typeface="Tahoma" panose="020B0604030504040204" pitchFamily="34" charset="0"/>
                <a:hlinkClick r:id="rId4" action="ppaction://hlinkfile"/>
              </a:rPr>
              <a:t> datasets download -d </a:t>
            </a:r>
            <a:r>
              <a:rPr lang="en-US" sz="1600" dirty="0" err="1">
                <a:latin typeface="Tahoma" panose="020B0604030504040204" pitchFamily="34" charset="0"/>
                <a:ea typeface="Tahoma" panose="020B0604030504040204" pitchFamily="34" charset="0"/>
                <a:cs typeface="Tahoma" panose="020B0604030504040204" pitchFamily="34" charset="0"/>
                <a:hlinkClick r:id="rId4" action="ppaction://hlinkfile"/>
              </a:rPr>
              <a:t>yesrahulkr</a:t>
            </a:r>
            <a:r>
              <a:rPr lang="en-US" sz="1600" dirty="0">
                <a:latin typeface="Tahoma" panose="020B0604030504040204" pitchFamily="34" charset="0"/>
                <a:ea typeface="Tahoma" panose="020B0604030504040204" pitchFamily="34" charset="0"/>
                <a:cs typeface="Tahoma" panose="020B0604030504040204" pitchFamily="34" charset="0"/>
                <a:hlinkClick r:id="rId4" action="ppaction://hlinkfile"/>
              </a:rPr>
              <a:t>/sales-analysis-report-on-power-bi</a:t>
            </a:r>
            <a:endParaRPr lang="en-IN" sz="16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419100" y="4343281"/>
            <a:ext cx="8061960" cy="800219"/>
          </a:xfrm>
          <a:prstGeom prst="rect">
            <a:avLst/>
          </a:prstGeom>
          <a:noFill/>
        </p:spPr>
        <p:txBody>
          <a:bodyPr wrap="square" rtlCol="0">
            <a:spAutoFit/>
          </a:bodyPr>
          <a:lstStyle/>
          <a:p>
            <a:pPr algn="just"/>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This commands allows for easy programmatic access and integration of the dataset into data analysis workflows.</a:t>
            </a:r>
            <a:endParaRPr lang="en-IN"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30135890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794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Alternate Process 4"/>
          <p:cNvSpPr/>
          <p:nvPr/>
        </p:nvSpPr>
        <p:spPr>
          <a:xfrm>
            <a:off x="2254870" y="208108"/>
            <a:ext cx="4634260" cy="557436"/>
          </a:xfrm>
          <a:prstGeom prst="flowChartAlternateProcess">
            <a:avLst/>
          </a:prstGeom>
          <a:solidFill>
            <a:schemeClr val="bg1">
              <a:lumMod val="85000"/>
            </a:schemeClr>
          </a:solidFill>
          <a:ln w="38100">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tx1">
                    <a:lumMod val="25000"/>
                  </a:schemeClr>
                </a:solidFill>
                <a:latin typeface="Calibri" panose="020F0502020204030204" pitchFamily="34" charset="0"/>
                <a:ea typeface="Calibri" panose="020F0502020204030204" pitchFamily="34" charset="0"/>
                <a:cs typeface="Calibri" panose="020F0502020204030204" pitchFamily="34" charset="0"/>
              </a:rPr>
              <a:t>DATA ANALYSE DOMAINS</a:t>
            </a:r>
            <a:endParaRPr lang="en-IN" sz="3200" b="1" dirty="0">
              <a:solidFill>
                <a:schemeClr val="tx1">
                  <a:lumMod val="2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Rectangle 5"/>
          <p:cNvSpPr/>
          <p:nvPr/>
        </p:nvSpPr>
        <p:spPr>
          <a:xfrm>
            <a:off x="106325" y="1147792"/>
            <a:ext cx="9037675" cy="3631763"/>
          </a:xfrm>
          <a:prstGeom prst="rect">
            <a:avLst/>
          </a:prstGeom>
        </p:spPr>
        <p:txBody>
          <a:bodyPr wrap="square">
            <a:spAutoFit/>
          </a:bodyPr>
          <a:lstStyle/>
          <a:p>
            <a:pPr marL="457200" indent="-457200" algn="just">
              <a:buClr>
                <a:schemeClr val="accent3">
                  <a:lumMod val="60000"/>
                  <a:lumOff val="40000"/>
                </a:schemeClr>
              </a:buClr>
              <a:buFont typeface="+mj-lt"/>
              <a:buAutoNum type="arabicPeriod"/>
            </a:pPr>
            <a:r>
              <a:rPr lang="en-IN" sz="1600" b="1" dirty="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SALES </a:t>
            </a:r>
            <a:r>
              <a:rPr lang="en-IN" sz="1600"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ANALYSIS</a:t>
            </a:r>
            <a:r>
              <a:rPr lang="en-IN" dirty="0" smtClean="0">
                <a:solidFill>
                  <a:schemeClr val="bg1"/>
                </a:solidFill>
                <a:latin typeface="Times New Roman" panose="02020603050405020304" pitchFamily="18" charset="0"/>
                <a:cs typeface="Times New Roman" panose="02020603050405020304" pitchFamily="18" charset="0"/>
              </a:rPr>
              <a:t>:-</a:t>
            </a:r>
            <a:r>
              <a:rPr lang="en-IN" dirty="0" smtClean="0">
                <a:solidFill>
                  <a:srgbClr val="92D050"/>
                </a:solidFill>
                <a:latin typeface="Times New Roman" panose="02020603050405020304" pitchFamily="18" charset="0"/>
                <a:cs typeface="Times New Roman" panose="02020603050405020304" pitchFamily="18" charset="0"/>
              </a:rPr>
              <a:t> </a:t>
            </a:r>
            <a:r>
              <a:rPr lang="en-US" sz="1200" dirty="0" smtClean="0">
                <a:solidFill>
                  <a:srgbClr val="92D050"/>
                </a:solidFill>
                <a:latin typeface="Times New Roman" panose="02020603050405020304" pitchFamily="18" charset="0"/>
                <a:cs typeface="Times New Roman" panose="02020603050405020304" pitchFamily="18" charset="0"/>
              </a:rPr>
              <a:t>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S</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ales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analysis using SQL and Power BI is a robust approach for gaining </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insights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into sales </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 &amp;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customer behavior. SQL is utilized to query the sales database, extracting  relevant data such as Unit Price, Quantity &amp;</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 product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specifics. This data is then </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cleaned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and aggregated to </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identify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trends, patterns, and anomalies in </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sales</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 such as </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peak sales times,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Percentage sales by </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City &amp; Category</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 Once the data is prepared, Power BI is employed for </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visualization. This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data is then processed to calculate key  performance indicators (KPIs) such as Total Revenue, Average Order value, Total </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Product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Sold, Total </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Orders. </a:t>
            </a:r>
          </a:p>
          <a:p>
            <a:pPr marL="342900" indent="-342900" algn="just">
              <a:buClr>
                <a:schemeClr val="accent3">
                  <a:lumMod val="60000"/>
                  <a:lumOff val="40000"/>
                </a:schemeClr>
              </a:buClr>
              <a:buFont typeface="+mj-lt"/>
              <a:buAutoNum type="arabicPeriod"/>
            </a:pPr>
            <a:r>
              <a:rPr lang="en-IN" sz="1600"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PRODUCT PERFORMANCE ANALYSIS</a:t>
            </a:r>
            <a:r>
              <a:rPr lang="en-IN" dirty="0" smtClean="0">
                <a:solidFill>
                  <a:schemeClr val="bg1"/>
                </a:solidFill>
                <a:latin typeface="Times New Roman" panose="02020603050405020304" pitchFamily="18" charset="0"/>
                <a:cs typeface="Times New Roman" panose="02020603050405020304" pitchFamily="18" charset="0"/>
              </a:rPr>
              <a:t>:-</a:t>
            </a:r>
            <a:r>
              <a:rPr lang="en-IN" dirty="0" smtClean="0">
                <a:solidFill>
                  <a:srgbClr val="92D050"/>
                </a:solidFill>
                <a:latin typeface="Times New Roman" panose="02020603050405020304" pitchFamily="18" charset="0"/>
                <a:cs typeface="Times New Roman" panose="02020603050405020304" pitchFamily="18" charset="0"/>
              </a:rPr>
              <a:t>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Analyzing the best &amp;</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worst </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Products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using SQL &amp;</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Power BI involves a systematic approach to uncovering performance metrics and identifying top-performing and </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underperforming products.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SQL is first employed to query the sales database, retrieving data on individual seller transactions, sales volumes, and Total Revenue</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Using Power BI, these KPIs are visualized through </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interactive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dashboards and detailed reports, highlighting the best &amp;</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worst performers. Visualizations such as Stacked bar charts enable stakeholders to quickly grasp which </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product </a:t>
            </a:r>
            <a:r>
              <a:rPr lang="en-US" sz="1300" dirty="0">
                <a:solidFill>
                  <a:schemeClr val="bg1"/>
                </a:solidFill>
                <a:latin typeface="Tahoma" panose="020B0604030504040204" pitchFamily="34" charset="0"/>
                <a:ea typeface="Tahoma" panose="020B0604030504040204" pitchFamily="34" charset="0"/>
                <a:cs typeface="Tahoma" panose="020B0604030504040204" pitchFamily="34" charset="0"/>
              </a:rPr>
              <a:t>excel in terms of revenue and customer satisfaction and which ones lag behind. </a:t>
            </a:r>
            <a:endPar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indent="-342900" algn="just">
              <a:buClr>
                <a:schemeClr val="accent3">
                  <a:lumMod val="60000"/>
                  <a:lumOff val="40000"/>
                </a:schemeClr>
              </a:buClr>
              <a:buFont typeface="+mj-lt"/>
              <a:buAutoNum type="arabicPeriod"/>
            </a:pPr>
            <a:r>
              <a:rPr lang="en-US" sz="1600" b="1" dirty="0" smtClean="0">
                <a:solidFill>
                  <a:schemeClr val="accent3">
                    <a:lumMod val="60000"/>
                    <a:lumOff val="40000"/>
                  </a:schemeClr>
                </a:solidFill>
                <a:latin typeface="Calibri" panose="020F0502020204030204" pitchFamily="34" charset="0"/>
                <a:ea typeface="Calibri" panose="020F0502020204030204" pitchFamily="34" charset="0"/>
                <a:cs typeface="Calibri" panose="020F0502020204030204" pitchFamily="34" charset="0"/>
              </a:rPr>
              <a:t>CUSTOMER ANALYSIS</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30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 Power BI, businesses can unlock valuable insights into their customer base, driving data-driven decisions to enhance customer satisfaction and loyalty. Power BI's interactive visualizations can help businesses segment their customers based on purchase history, geographic location, and product preferences, allowing for the development of tailored promotions and loyalty programs. businesses can gain a deeper understanding of their customers, improve customer retention, and drive revenue growth.</a:t>
            </a:r>
            <a:endParaRPr lang="en-IN" sz="13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6862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645219" y="142193"/>
            <a:ext cx="4167963" cy="493911"/>
          </a:xfrm>
          <a:prstGeom prst="roundRect">
            <a:avLst/>
          </a:prstGeom>
          <a:solidFill>
            <a:schemeClr val="bg1"/>
          </a:solidFill>
          <a:ln w="38100">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tx1">
                    <a:lumMod val="25000"/>
                  </a:schemeClr>
                </a:solidFill>
                <a:latin typeface="Calibri" panose="020F0502020204030204" pitchFamily="34" charset="0"/>
                <a:ea typeface="Calibri" panose="020F0502020204030204" pitchFamily="34" charset="0"/>
                <a:cs typeface="Calibri" panose="020F0502020204030204" pitchFamily="34" charset="0"/>
              </a:rPr>
              <a:t>DATA DESCRIPTION</a:t>
            </a:r>
            <a:endParaRPr lang="en-IN" sz="3200" b="1" dirty="0">
              <a:solidFill>
                <a:schemeClr val="tx1">
                  <a:lumMod val="2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Rounded Rectangle 5"/>
          <p:cNvSpPr/>
          <p:nvPr/>
        </p:nvSpPr>
        <p:spPr>
          <a:xfrm>
            <a:off x="890102" y="1242322"/>
            <a:ext cx="2828259" cy="35838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smtClean="0">
                <a:solidFill>
                  <a:schemeClr val="tx1">
                    <a:lumMod val="25000"/>
                  </a:schemeClr>
                </a:solidFill>
                <a:latin typeface="Times New Roman" panose="02020603050405020304" pitchFamily="18" charset="0"/>
                <a:cs typeface="Times New Roman" panose="02020603050405020304" pitchFamily="18" charset="0"/>
              </a:rPr>
              <a:t>Table 1:-“</a:t>
            </a:r>
            <a:r>
              <a:rPr lang="en-IN" sz="1800" b="1" dirty="0" err="1" smtClean="0">
                <a:solidFill>
                  <a:schemeClr val="tx1">
                    <a:lumMod val="25000"/>
                  </a:schemeClr>
                </a:solidFill>
                <a:latin typeface="Times New Roman" panose="02020603050405020304" pitchFamily="18" charset="0"/>
                <a:cs typeface="Times New Roman" panose="02020603050405020304" pitchFamily="18" charset="0"/>
              </a:rPr>
              <a:t>Sales_Orders</a:t>
            </a:r>
            <a:r>
              <a:rPr lang="en-IN" sz="1800" b="1" dirty="0" smtClean="0">
                <a:solidFill>
                  <a:schemeClr val="tx1">
                    <a:lumMod val="25000"/>
                  </a:schemeClr>
                </a:solidFill>
                <a:latin typeface="Times New Roman" panose="02020603050405020304" pitchFamily="18" charset="0"/>
                <a:cs typeface="Times New Roman" panose="02020603050405020304" pitchFamily="18" charset="0"/>
              </a:rPr>
              <a:t>”</a:t>
            </a:r>
            <a:endParaRPr lang="en-IN" sz="1800" b="1" dirty="0">
              <a:solidFill>
                <a:schemeClr val="tx1">
                  <a:lumMod val="25000"/>
                </a:schemeClr>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5725864" y="1234941"/>
            <a:ext cx="2532259" cy="3865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smtClean="0">
                <a:solidFill>
                  <a:schemeClr val="tx1">
                    <a:lumMod val="25000"/>
                  </a:schemeClr>
                </a:solidFill>
                <a:latin typeface="Times New Roman" panose="02020603050405020304" pitchFamily="18" charset="0"/>
                <a:cs typeface="Times New Roman" panose="02020603050405020304" pitchFamily="18" charset="0"/>
              </a:rPr>
              <a:t>Table 2:-“Customers”</a:t>
            </a:r>
            <a:endParaRPr lang="en-IN" sz="1800" b="1" dirty="0">
              <a:solidFill>
                <a:schemeClr val="tx1">
                  <a:lumMod val="25000"/>
                </a:schemeClr>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2132223" y="760131"/>
            <a:ext cx="5193954" cy="404038"/>
          </a:xfrm>
          <a:prstGeom prst="roundRect">
            <a:avLst/>
          </a:prstGeom>
          <a:solidFill>
            <a:schemeClr val="bg1"/>
          </a:solidFill>
          <a:ln>
            <a:solidFill>
              <a:schemeClr val="tx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buClrTx/>
            </a:pPr>
            <a:r>
              <a:rPr lang="en-US" altLang="en-US" sz="1600" b="1" dirty="0">
                <a:solidFill>
                  <a:schemeClr val="tx1">
                    <a:lumMod val="25000"/>
                  </a:schemeClr>
                </a:solidFill>
                <a:latin typeface="Calibri" panose="020F0502020204030204" pitchFamily="34" charset="0"/>
                <a:ea typeface="Calibri" panose="020F0502020204030204" pitchFamily="34" charset="0"/>
                <a:cs typeface="Calibri" panose="020F0502020204030204" pitchFamily="34" charset="0"/>
              </a:rPr>
              <a:t>The four tables that make up the dataset are listed below</a:t>
            </a:r>
            <a:r>
              <a:rPr lang="en-US" altLang="en-US" sz="1600" b="1" dirty="0" smtClean="0">
                <a:solidFill>
                  <a:schemeClr val="tx1">
                    <a:lumMod val="25000"/>
                  </a:schemeClr>
                </a:solidFill>
                <a:latin typeface="Calibri" panose="020F0502020204030204" pitchFamily="34" charset="0"/>
                <a:ea typeface="Calibri" panose="020F0502020204030204" pitchFamily="34" charset="0"/>
                <a:cs typeface="Calibri" panose="020F0502020204030204" pitchFamily="34" charset="0"/>
              </a:rPr>
              <a:t>:-</a:t>
            </a:r>
            <a:endParaRPr lang="en-US" altLang="en-US" sz="1600" b="1" dirty="0">
              <a:solidFill>
                <a:schemeClr val="tx1">
                  <a:lumMod val="2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2" name="Rectangle 11"/>
          <p:cNvSpPr/>
          <p:nvPr/>
        </p:nvSpPr>
        <p:spPr>
          <a:xfrm>
            <a:off x="81578" y="1692234"/>
            <a:ext cx="4809399" cy="3356844"/>
          </a:xfrm>
          <a:prstGeom prst="rect">
            <a:avLst/>
          </a:prstGeom>
          <a:solidFill>
            <a:schemeClr val="bg1"/>
          </a:solidFill>
          <a:ln w="38100">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en-US" sz="1200" b="1" dirty="0" err="1"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OrderNumbe</a:t>
            </a:r>
            <a:r>
              <a:rPr lang="en-US" sz="1200" dirty="0" err="1"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r</a:t>
            </a:r>
            <a:r>
              <a:rPr lang="en-US" sz="12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:A </a:t>
            </a:r>
            <a:r>
              <a:rPr lang="en-US" sz="12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unique identifier for each sales order.</a:t>
            </a:r>
          </a:p>
          <a:p>
            <a:pPr marL="171450" indent="-171450">
              <a:buFont typeface="Wingdings" panose="05000000000000000000" pitchFamily="2" charset="2"/>
              <a:buChar char="§"/>
            </a:pPr>
            <a:r>
              <a:rPr lang="en-US" sz="1200" b="1" dirty="0" err="1"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OrderDate</a:t>
            </a:r>
            <a:r>
              <a:rPr lang="en-US" sz="12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The date the sales order was created.</a:t>
            </a:r>
          </a:p>
          <a:p>
            <a:pPr marL="171450" indent="-171450">
              <a:buFont typeface="Wingdings" panose="05000000000000000000" pitchFamily="2" charset="2"/>
              <a:buChar char="§"/>
            </a:pPr>
            <a:r>
              <a:rPr lang="en-US" sz="1200" b="1"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Ship Date</a:t>
            </a:r>
            <a:r>
              <a:rPr lang="en-US" sz="12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The expected date of shipment for the sales order</a:t>
            </a:r>
            <a:r>
              <a:rPr lang="en-US" sz="12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a:t>
            </a:r>
          </a:p>
          <a:p>
            <a:pPr marL="171450" indent="-171450">
              <a:buFont typeface="Wingdings" panose="05000000000000000000" pitchFamily="2" charset="2"/>
              <a:buChar char="§"/>
            </a:pPr>
            <a:r>
              <a:rPr lang="en-US" sz="1200" b="1"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Customer Name Index</a:t>
            </a:r>
            <a:r>
              <a:rPr lang="en-US" sz="12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A unique identifier for the customers.</a:t>
            </a:r>
          </a:p>
          <a:p>
            <a:pPr marL="171450" indent="-171450">
              <a:buFont typeface="Wingdings" panose="05000000000000000000" pitchFamily="2" charset="2"/>
              <a:buChar char="§"/>
            </a:pPr>
            <a:r>
              <a:rPr lang="en-US" sz="1200" b="1"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Channel</a:t>
            </a:r>
            <a:r>
              <a:rPr lang="en-US" sz="12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The type of sales order, which can be either "Wholesale", "Distributor", or "Export".</a:t>
            </a:r>
          </a:p>
          <a:p>
            <a:pPr marL="171450" indent="-171450">
              <a:buFont typeface="Wingdings" panose="05000000000000000000" pitchFamily="2" charset="2"/>
              <a:buChar char="§"/>
            </a:pPr>
            <a:r>
              <a:rPr lang="en-US" sz="1200" b="1" dirty="0" err="1">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CurrencyCode</a:t>
            </a:r>
            <a:r>
              <a:rPr lang="en-US" sz="12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The currency in which the sales order was made (e.g., USD, NZD, AUD, EUR, GBP).</a:t>
            </a:r>
          </a:p>
          <a:p>
            <a:pPr marL="171450" indent="-171450">
              <a:buFont typeface="Wingdings" panose="05000000000000000000" pitchFamily="2" charset="2"/>
              <a:buChar char="§"/>
            </a:pPr>
            <a:r>
              <a:rPr lang="en-US" sz="1200" b="1"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Warehouse Code</a:t>
            </a:r>
            <a:r>
              <a:rPr lang="en-US" sz="12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A </a:t>
            </a:r>
            <a:r>
              <a:rPr lang="en-US" sz="12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unique </a:t>
            </a:r>
            <a:r>
              <a:rPr lang="en-US" sz="12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identifier </a:t>
            </a:r>
            <a:r>
              <a:rPr lang="en-US" sz="12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for </a:t>
            </a:r>
            <a:r>
              <a:rPr lang="en-US" sz="12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the warehouses.</a:t>
            </a:r>
          </a:p>
          <a:p>
            <a:pPr marL="171450" indent="-171450">
              <a:buFont typeface="Wingdings" panose="05000000000000000000" pitchFamily="2" charset="2"/>
              <a:buChar char="§"/>
            </a:pPr>
            <a:r>
              <a:rPr lang="en-US" sz="1200" b="1"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Delivery Region Index</a:t>
            </a:r>
            <a:r>
              <a:rPr lang="en-US" sz="12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a:t>
            </a:r>
            <a:r>
              <a:rPr lang="en-US" sz="12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A unique identifier for </a:t>
            </a:r>
            <a:r>
              <a:rPr lang="en-US" sz="12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the cities the product is been sold.</a:t>
            </a:r>
          </a:p>
          <a:p>
            <a:pPr marL="171450" indent="-171450">
              <a:buFont typeface="Wingdings" panose="05000000000000000000" pitchFamily="2" charset="2"/>
              <a:buChar char="§"/>
            </a:pPr>
            <a:r>
              <a:rPr lang="en-US" sz="1200" b="1"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Product Description Index</a:t>
            </a:r>
            <a:r>
              <a:rPr lang="en-US" sz="12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A unique identifier for the product being sold (e.g., FLR025, AXW291</a:t>
            </a:r>
            <a:r>
              <a:rPr lang="en-US" sz="12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a:t>
            </a:r>
            <a:endParaRPr lang="en-US" sz="12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Wingdings" panose="05000000000000000000" pitchFamily="2" charset="2"/>
              <a:buChar char="§"/>
            </a:pPr>
            <a:r>
              <a:rPr lang="en-US" sz="1200" b="1"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Order Quantity</a:t>
            </a:r>
            <a:r>
              <a:rPr lang="en-US" sz="12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The number of units ordered.</a:t>
            </a:r>
          </a:p>
          <a:p>
            <a:pPr marL="171450" indent="-171450">
              <a:buFont typeface="Wingdings" panose="05000000000000000000" pitchFamily="2" charset="2"/>
              <a:buChar char="§"/>
            </a:pPr>
            <a:r>
              <a:rPr lang="en-US" sz="1200" b="1"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Unit </a:t>
            </a:r>
            <a:r>
              <a:rPr lang="en-US" sz="1200" b="1"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Price</a:t>
            </a:r>
            <a:r>
              <a:rPr lang="en-US" sz="12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The price of each unit of the product</a:t>
            </a:r>
            <a:r>
              <a:rPr lang="en-US" sz="12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a:t>
            </a:r>
          </a:p>
          <a:p>
            <a:pPr marL="171450" indent="-171450">
              <a:buFont typeface="Wingdings" panose="05000000000000000000" pitchFamily="2" charset="2"/>
              <a:buChar char="§"/>
            </a:pPr>
            <a:r>
              <a:rPr lang="en-US" sz="1200" b="1"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Total Unit Cost</a:t>
            </a:r>
            <a:r>
              <a:rPr lang="en-US" sz="12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The cost of total unit of the products.</a:t>
            </a:r>
            <a:endParaRPr lang="en-US" sz="12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Wingdings" panose="05000000000000000000" pitchFamily="2" charset="2"/>
              <a:buChar char="§"/>
            </a:pPr>
            <a:r>
              <a:rPr lang="en-US" sz="1200" b="1"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Total Revenue</a:t>
            </a:r>
            <a:r>
              <a:rPr lang="en-US" sz="12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a:t>
            </a:r>
            <a:r>
              <a:rPr lang="en-US" sz="12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The total value of the sales order.</a:t>
            </a:r>
            <a:endParaRPr lang="en-IN" sz="12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3" name="Rectangle 12"/>
          <p:cNvSpPr/>
          <p:nvPr/>
        </p:nvSpPr>
        <p:spPr>
          <a:xfrm>
            <a:off x="5082363" y="1692233"/>
            <a:ext cx="3934047" cy="23623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b="1"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Customer Index</a:t>
            </a:r>
            <a:r>
              <a:rPr lang="en-US" b="1"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a:t>
            </a:r>
            <a:r>
              <a:rPr lang="en-US"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A numerical identifier for each customer, ranging from 1 to 50. This is the primary key of the table, ensuring each customer has a unique ID.</a:t>
            </a:r>
          </a:p>
          <a:p>
            <a:pPr marL="285750" indent="-285750">
              <a:buFont typeface="Wingdings" panose="05000000000000000000" pitchFamily="2" charset="2"/>
              <a:buChar char="§"/>
            </a:pPr>
            <a:r>
              <a:rPr lang="en-US" b="1"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Customer Names</a:t>
            </a:r>
            <a:r>
              <a:rPr lang="en-US" b="1"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a:t>
            </a:r>
            <a:r>
              <a:rPr lang="en-US"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The official name of the customer. This column includes various naming conventions, including abbreviations (e.g., Ltd, Corp), punctuation (e.g., commas, periods), and capitalization variations</a:t>
            </a:r>
            <a:r>
              <a:rPr lang="en-US"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573033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49442" y="704136"/>
            <a:ext cx="2573079" cy="5366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25000"/>
                  </a:schemeClr>
                </a:solidFill>
                <a:latin typeface="Times New Roman" panose="02020603050405020304" pitchFamily="18" charset="0"/>
                <a:cs typeface="Times New Roman" panose="02020603050405020304" pitchFamily="18" charset="0"/>
              </a:rPr>
              <a:t>Table 3:- “Regions”</a:t>
            </a:r>
            <a:endParaRPr lang="en-IN" sz="2000" b="1" dirty="0">
              <a:solidFill>
                <a:schemeClr val="tx1">
                  <a:lumMod val="25000"/>
                </a:schemeClr>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5473995" y="704135"/>
            <a:ext cx="2778642" cy="5366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25000"/>
                  </a:schemeClr>
                </a:solidFill>
                <a:latin typeface="Times New Roman" panose="02020603050405020304" pitchFamily="18" charset="0"/>
                <a:cs typeface="Times New Roman" panose="02020603050405020304" pitchFamily="18" charset="0"/>
              </a:rPr>
              <a:t>Table 4:-  “Products”</a:t>
            </a:r>
            <a:endParaRPr lang="en-IN" sz="2000" b="1" dirty="0">
              <a:solidFill>
                <a:schemeClr val="tx1">
                  <a:lumMod val="2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379590" y="1509824"/>
            <a:ext cx="3912782" cy="33882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endParaRPr lang="en-IN" sz="1600" b="1"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
            </a:pPr>
            <a:r>
              <a:rPr lang="en-IN" sz="1600" b="1"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Index</a:t>
            </a:r>
            <a:r>
              <a:rPr lang="en-IN" sz="16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Unique identifier for each </a:t>
            </a:r>
            <a:r>
              <a:rPr lang="en-US" sz="16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suburb.</a:t>
            </a:r>
          </a:p>
          <a:p>
            <a:pPr marL="285750" indent="-285750">
              <a:buFont typeface="Wingdings" panose="05000000000000000000" pitchFamily="2" charset="2"/>
              <a:buChar char="§"/>
            </a:pPr>
            <a:r>
              <a:rPr lang="en-US" sz="1600" b="1"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Suburb</a:t>
            </a:r>
            <a:r>
              <a:rPr lang="en-US" sz="16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a:t>
            </a:r>
            <a:r>
              <a:rPr lang="en-IN" sz="16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Name of the </a:t>
            </a:r>
            <a:r>
              <a:rPr lang="en-IN" sz="16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suburb.</a:t>
            </a:r>
          </a:p>
          <a:p>
            <a:pPr marL="285750" indent="-285750">
              <a:buFont typeface="Wingdings" panose="05000000000000000000" pitchFamily="2" charset="2"/>
              <a:buChar char="§"/>
            </a:pPr>
            <a:r>
              <a:rPr lang="en-IN" sz="1600" b="1"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City</a:t>
            </a:r>
            <a:r>
              <a:rPr lang="en-IN" sz="16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Name of the city the suburb belongs </a:t>
            </a:r>
            <a:r>
              <a:rPr lang="en-US" sz="16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to</a:t>
            </a:r>
          </a:p>
          <a:p>
            <a:pPr marL="285750" indent="-285750">
              <a:buFont typeface="Wingdings" panose="05000000000000000000" pitchFamily="2" charset="2"/>
              <a:buChar char="§"/>
            </a:pPr>
            <a:r>
              <a:rPr lang="en-US" sz="1600" b="1"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p</a:t>
            </a:r>
            <a:r>
              <a:rPr lang="en-US" sz="1600" b="1"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ostcode</a:t>
            </a:r>
            <a:r>
              <a:rPr lang="en-US" sz="16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Postal code of the </a:t>
            </a:r>
            <a:r>
              <a:rPr lang="en-US" sz="16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suburb</a:t>
            </a:r>
          </a:p>
          <a:p>
            <a:pPr marL="285750" indent="-285750">
              <a:buFont typeface="Wingdings" panose="05000000000000000000" pitchFamily="2" charset="2"/>
              <a:buChar char="§"/>
            </a:pPr>
            <a:r>
              <a:rPr lang="en-US" sz="1600" b="1"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Longitude</a:t>
            </a:r>
            <a:r>
              <a:rPr lang="en-US" sz="16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Geographic longitude coordinate of the </a:t>
            </a:r>
            <a:r>
              <a:rPr lang="en-US" sz="16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suburb.</a:t>
            </a:r>
          </a:p>
          <a:p>
            <a:pPr marL="285750" indent="-285750">
              <a:buFont typeface="Wingdings" panose="05000000000000000000" pitchFamily="2" charset="2"/>
              <a:buChar char="§"/>
            </a:pPr>
            <a:r>
              <a:rPr lang="en-US" sz="1600" b="1"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Latitude</a:t>
            </a:r>
            <a:r>
              <a:rPr lang="en-US" sz="16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Geographic </a:t>
            </a:r>
            <a:r>
              <a:rPr lang="en-US" sz="16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latitude coordinate of the </a:t>
            </a:r>
            <a:r>
              <a:rPr lang="en-US" sz="16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suburb.</a:t>
            </a:r>
          </a:p>
          <a:p>
            <a:pPr marL="285750" indent="-285750">
              <a:buFont typeface="Wingdings" panose="05000000000000000000" pitchFamily="2" charset="2"/>
              <a:buChar char="§"/>
            </a:pPr>
            <a:r>
              <a:rPr lang="en-US" sz="1600" b="1"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Full Address</a:t>
            </a:r>
            <a:r>
              <a:rPr lang="en-US" sz="16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A complete address string including street, suburb, and </a:t>
            </a:r>
            <a:r>
              <a:rPr lang="en-US" sz="1600" dirty="0" smtClean="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city.</a:t>
            </a:r>
            <a:r>
              <a:rPr lang="en-US"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a:r>
            <a:br>
              <a:rPr lang="en-US"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br>
            <a:endParaRPr lang="en-IN"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4873256" y="1509824"/>
            <a:ext cx="3980120" cy="16657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600" b="1"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Index:</a:t>
            </a:r>
            <a:r>
              <a:rPr lang="en-US" sz="16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A unique numerical identifier for each product. It appears to be a sequential integer starting from 1.</a:t>
            </a:r>
          </a:p>
          <a:p>
            <a:pPr marL="285750" indent="-285750">
              <a:buFont typeface="Arial" panose="020B0604020202020204" pitchFamily="34" charset="0"/>
              <a:buChar char="•"/>
            </a:pPr>
            <a:r>
              <a:rPr lang="en-US" sz="1600" b="1" dirty="0" err="1">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Product_Name</a:t>
            </a:r>
            <a:r>
              <a:rPr lang="en-US" sz="1600" b="1"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a:t>
            </a:r>
            <a:r>
              <a:rPr lang="en-US" sz="1600" dirty="0">
                <a:solidFill>
                  <a:schemeClr val="tx1">
                    <a:lumMod val="25000"/>
                  </a:schemeClr>
                </a:solidFill>
                <a:latin typeface="Tahoma" panose="020B0604030504040204" pitchFamily="34" charset="0"/>
                <a:ea typeface="Tahoma" panose="020B0604030504040204" pitchFamily="34" charset="0"/>
                <a:cs typeface="Tahoma" panose="020B0604030504040204" pitchFamily="34" charset="0"/>
              </a:rPr>
              <a:t> The name of each product.</a:t>
            </a:r>
          </a:p>
        </p:txBody>
      </p:sp>
    </p:spTree>
    <p:extLst>
      <p:ext uri="{BB962C8B-B14F-4D97-AF65-F5344CB8AC3E}">
        <p14:creationId xmlns:p14="http://schemas.microsoft.com/office/powerpoint/2010/main" val="1469275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Alternate Process 4"/>
          <p:cNvSpPr/>
          <p:nvPr/>
        </p:nvSpPr>
        <p:spPr>
          <a:xfrm>
            <a:off x="2280282" y="290623"/>
            <a:ext cx="4583435" cy="609600"/>
          </a:xfrm>
          <a:prstGeom prst="flowChartAlternateProcess">
            <a:avLst/>
          </a:prstGeom>
          <a:solidFill>
            <a:schemeClr val="bg1"/>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rPr>
              <a:t>SQL ANALYSIS (QUERIES)</a:t>
            </a:r>
            <a:endParaRPr lang="en-IN" sz="3200" b="1" dirty="0">
              <a:solidFill>
                <a:schemeClr val="tx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65051" y="1296057"/>
            <a:ext cx="8413898" cy="1077218"/>
          </a:xfrm>
          <a:prstGeom prst="rect">
            <a:avLst/>
          </a:prstGeom>
          <a:noFill/>
        </p:spPr>
        <p:txBody>
          <a:bodyPr wrap="square" rtlCol="0">
            <a:spAutoFit/>
          </a:bodyPr>
          <a:lstStyle/>
          <a:p>
            <a:pPr marL="285750" indent="-285750" algn="just">
              <a:buClr>
                <a:schemeClr val="bg1"/>
              </a:buClr>
              <a:buFont typeface="Wingdings" panose="05000000000000000000" pitchFamily="2" charset="2"/>
              <a:buChar char="Ø"/>
            </a:pPr>
            <a:r>
              <a:rPr lang="en-US" altLang="en-US"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This dataset contain detailed information about sales, including specifics about the customers, quantities, pricing, dates, regions , products  &amp; categorization details.</a:t>
            </a:r>
          </a:p>
          <a:p>
            <a:pPr marL="285750" indent="-285750" algn="just">
              <a:buClr>
                <a:schemeClr val="bg1"/>
              </a:buClr>
              <a:buFont typeface="Wingdings" panose="05000000000000000000" pitchFamily="2" charset="2"/>
              <a:buChar char="Ø"/>
            </a:pPr>
            <a:r>
              <a:rPr lang="en-US" altLang="ko-KR"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 </a:t>
            </a:r>
            <a:r>
              <a:rPr lang="en-US" altLang="ko-KR" sz="1600" dirty="0">
                <a:solidFill>
                  <a:schemeClr val="bg1"/>
                </a:solidFill>
                <a:latin typeface="Tahoma" panose="020B0604030504040204" pitchFamily="34" charset="0"/>
                <a:ea typeface="Tahoma" panose="020B0604030504040204" pitchFamily="34" charset="0"/>
                <a:cs typeface="Tahoma" panose="020B0604030504040204" pitchFamily="34" charset="0"/>
              </a:rPr>
              <a:t>final </a:t>
            </a:r>
            <a:r>
              <a:rPr lang="en-US" altLang="ko-KR"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results </a:t>
            </a:r>
            <a:r>
              <a:rPr lang="en-US" altLang="ko-KR" sz="1600" dirty="0">
                <a:solidFill>
                  <a:schemeClr val="bg1"/>
                </a:solidFill>
                <a:latin typeface="Tahoma" panose="020B0604030504040204" pitchFamily="34" charset="0"/>
                <a:ea typeface="Tahoma" panose="020B0604030504040204" pitchFamily="34" charset="0"/>
                <a:cs typeface="Tahoma" panose="020B0604030504040204" pitchFamily="34" charset="0"/>
              </a:rPr>
              <a:t>is displayed below after the raw data is fed into </a:t>
            </a:r>
            <a:r>
              <a:rPr lang="en-US" altLang="ko-KR" sz="1600" dirty="0" smtClean="0">
                <a:solidFill>
                  <a:schemeClr val="bg1"/>
                </a:solidFill>
                <a:latin typeface="Tahoma" panose="020B0604030504040204" pitchFamily="34" charset="0"/>
                <a:ea typeface="Tahoma" panose="020B0604030504040204" pitchFamily="34" charset="0"/>
                <a:cs typeface="Tahoma" panose="020B0604030504040204" pitchFamily="34" charset="0"/>
              </a:rPr>
              <a:t>SQL tables such as regions, customers, product &amp; sales orders.</a:t>
            </a:r>
            <a:endParaRPr lang="ko-KR" altLang="en-US" sz="1600" dirty="0">
              <a:solidFill>
                <a:schemeClr val="bg1"/>
              </a:solidFill>
              <a:latin typeface="Tahoma" panose="020B0604030504040204" pitchFamily="34" charset="0"/>
              <a:cs typeface="Tahoma" panose="020B0604030504040204" pitchFamily="34" charset="0"/>
            </a:endParaRPr>
          </a:p>
        </p:txBody>
      </p:sp>
      <p:sp>
        <p:nvSpPr>
          <p:cNvPr id="7" name="Rounded Rectangle 6"/>
          <p:cNvSpPr/>
          <p:nvPr/>
        </p:nvSpPr>
        <p:spPr>
          <a:xfrm>
            <a:off x="170121" y="2488020"/>
            <a:ext cx="2828259" cy="442118"/>
          </a:xfrm>
          <a:prstGeom prst="round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smtClean="0">
                <a:solidFill>
                  <a:schemeClr val="tx1">
                    <a:lumMod val="25000"/>
                  </a:schemeClr>
                </a:solidFill>
                <a:latin typeface="Times New Roman" panose="02020603050405020304" pitchFamily="18" charset="0"/>
                <a:cs typeface="Times New Roman" panose="02020603050405020304" pitchFamily="18" charset="0"/>
              </a:rPr>
              <a:t>Table 1:-“</a:t>
            </a:r>
            <a:r>
              <a:rPr lang="en-IN" sz="1800" b="1" dirty="0" err="1" smtClean="0">
                <a:solidFill>
                  <a:schemeClr val="tx1">
                    <a:lumMod val="25000"/>
                  </a:schemeClr>
                </a:solidFill>
                <a:latin typeface="Times New Roman" panose="02020603050405020304" pitchFamily="18" charset="0"/>
                <a:cs typeface="Times New Roman" panose="02020603050405020304" pitchFamily="18" charset="0"/>
              </a:rPr>
              <a:t>Sales_Orders</a:t>
            </a:r>
            <a:r>
              <a:rPr lang="en-IN" sz="1800" b="1" dirty="0" smtClean="0">
                <a:solidFill>
                  <a:schemeClr val="tx1">
                    <a:lumMod val="25000"/>
                  </a:schemeClr>
                </a:solidFill>
                <a:latin typeface="Times New Roman" panose="02020603050405020304" pitchFamily="18" charset="0"/>
                <a:cs typeface="Times New Roman" panose="02020603050405020304" pitchFamily="18" charset="0"/>
              </a:rPr>
              <a:t>”</a:t>
            </a:r>
            <a:endParaRPr lang="en-IN" sz="1800" b="1" dirty="0">
              <a:solidFill>
                <a:schemeClr val="tx1">
                  <a:lumMod val="25000"/>
                </a:schemeClr>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16" y="3111795"/>
            <a:ext cx="8690344" cy="1879837"/>
          </a:xfrm>
          <a:prstGeom prst="rect">
            <a:avLst/>
          </a:prstGeom>
          <a:ln w="38100">
            <a:solidFill>
              <a:srgbClr val="92D050"/>
            </a:solidFill>
          </a:ln>
        </p:spPr>
      </p:pic>
    </p:spTree>
    <p:extLst>
      <p:ext uri="{BB962C8B-B14F-4D97-AF65-F5344CB8AC3E}">
        <p14:creationId xmlns:p14="http://schemas.microsoft.com/office/powerpoint/2010/main" val="1549163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70288" y="106912"/>
            <a:ext cx="2812391" cy="386520"/>
          </a:xfrm>
          <a:prstGeom prst="round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25000"/>
                  </a:schemeClr>
                </a:solidFill>
                <a:latin typeface="Times New Roman" panose="02020603050405020304" pitchFamily="18" charset="0"/>
                <a:cs typeface="Times New Roman" panose="02020603050405020304" pitchFamily="18" charset="0"/>
              </a:rPr>
              <a:t>Table 2:-“Customers”</a:t>
            </a:r>
            <a:endParaRPr lang="en-IN" sz="2000" b="1" dirty="0">
              <a:solidFill>
                <a:schemeClr val="tx1">
                  <a:lumMod val="2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43" y="664589"/>
            <a:ext cx="2362280" cy="2021605"/>
          </a:xfrm>
          <a:prstGeom prst="rect">
            <a:avLst/>
          </a:prstGeom>
          <a:ln w="28575">
            <a:solidFill>
              <a:srgbClr val="92D050"/>
            </a:solidFill>
          </a:ln>
        </p:spPr>
      </p:pic>
      <p:sp>
        <p:nvSpPr>
          <p:cNvPr id="5" name="Rounded Rectangle 4"/>
          <p:cNvSpPr/>
          <p:nvPr/>
        </p:nvSpPr>
        <p:spPr>
          <a:xfrm>
            <a:off x="3277925" y="2571750"/>
            <a:ext cx="2453467" cy="488351"/>
          </a:xfrm>
          <a:prstGeom prst="round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25000"/>
                  </a:schemeClr>
                </a:solidFill>
                <a:latin typeface="Times New Roman" panose="02020603050405020304" pitchFamily="18" charset="0"/>
                <a:cs typeface="Times New Roman" panose="02020603050405020304" pitchFamily="18" charset="0"/>
              </a:rPr>
              <a:t>Table 3:- “Regions”</a:t>
            </a:r>
            <a:endParaRPr lang="en-IN" sz="2000" b="1" dirty="0">
              <a:solidFill>
                <a:schemeClr val="tx1">
                  <a:lumMod val="25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042" y="3188243"/>
            <a:ext cx="7953234" cy="1848228"/>
          </a:xfrm>
          <a:prstGeom prst="rect">
            <a:avLst/>
          </a:prstGeom>
          <a:ln w="38100">
            <a:solidFill>
              <a:srgbClr val="92D050"/>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0767" y="670895"/>
            <a:ext cx="1936898" cy="2015299"/>
          </a:xfrm>
          <a:prstGeom prst="rect">
            <a:avLst/>
          </a:prstGeom>
          <a:ln w="38100">
            <a:solidFill>
              <a:srgbClr val="92D050"/>
            </a:solidFill>
          </a:ln>
        </p:spPr>
      </p:pic>
      <p:sp>
        <p:nvSpPr>
          <p:cNvPr id="8" name="Rounded Rectangle 7"/>
          <p:cNvSpPr/>
          <p:nvPr/>
        </p:nvSpPr>
        <p:spPr>
          <a:xfrm>
            <a:off x="5669895" y="96287"/>
            <a:ext cx="2778642" cy="436751"/>
          </a:xfrm>
          <a:prstGeom prst="round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25000"/>
                  </a:schemeClr>
                </a:solidFill>
                <a:latin typeface="Times New Roman" panose="02020603050405020304" pitchFamily="18" charset="0"/>
                <a:cs typeface="Times New Roman" panose="02020603050405020304" pitchFamily="18" charset="0"/>
              </a:rPr>
              <a:t>Table 4:-  “Products”</a:t>
            </a:r>
            <a:endParaRPr lang="en-IN" sz="2000" b="1" dirty="0">
              <a:solidFill>
                <a:schemeClr val="tx1">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066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Creative Sales Strategy by Slidesgo">
  <a:themeElements>
    <a:clrScheme name="Simple Light">
      <a:dk1>
        <a:srgbClr val="EEEEEE"/>
      </a:dk1>
      <a:lt1>
        <a:srgbClr val="FFFFFF"/>
      </a:lt1>
      <a:dk2>
        <a:srgbClr val="216755"/>
      </a:dk2>
      <a:lt2>
        <a:srgbClr val="2F9C80"/>
      </a:lt2>
      <a:accent1>
        <a:srgbClr val="594C6F"/>
      </a:accent1>
      <a:accent2>
        <a:srgbClr val="2FC09B"/>
      </a:accent2>
      <a:accent3>
        <a:srgbClr val="FF8B7B"/>
      </a:accent3>
      <a:accent4>
        <a:srgbClr val="B7B7B7"/>
      </a:accent4>
      <a:accent5>
        <a:srgbClr val="7BD9C1"/>
      </a:accent5>
      <a:accent6>
        <a:srgbClr val="C3FFF0"/>
      </a:accent6>
      <a:hlink>
        <a:srgbClr val="FFFEF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1634</TotalTime>
  <Words>4329</Words>
  <Application>Microsoft Office PowerPoint</Application>
  <PresentationFormat>On-screen Show (16:9)</PresentationFormat>
  <Paragraphs>217</Paragraphs>
  <Slides>46</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Hammersmith One</vt:lpstr>
      <vt:lpstr>Source Sans Pro</vt:lpstr>
      <vt:lpstr>Algerian</vt:lpstr>
      <vt:lpstr>Times New Roman</vt:lpstr>
      <vt:lpstr>맑은 고딕</vt:lpstr>
      <vt:lpstr>Wingdings</vt:lpstr>
      <vt:lpstr>Tahoma</vt:lpstr>
      <vt:lpstr>Calibri</vt:lpstr>
      <vt:lpstr>Arial</vt:lpstr>
      <vt:lpstr>Arial Rounded MT Bold</vt:lpstr>
      <vt:lpstr>Creative Sales Strategy by Slidesgo</vt:lpstr>
      <vt:lpstr>SALES 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Sales Strategy</dc:title>
  <cp:lastModifiedBy>Priyanshu Bhatia</cp:lastModifiedBy>
  <cp:revision>139</cp:revision>
  <dcterms:modified xsi:type="dcterms:W3CDTF">2024-07-16T16:22:34Z</dcterms:modified>
</cp:coreProperties>
</file>