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682" r:id="rId5"/>
  </p:sldMasterIdLst>
  <p:notesMasterIdLst>
    <p:notesMasterId r:id="rId28"/>
  </p:notesMasterIdLst>
  <p:handoutMasterIdLst>
    <p:handoutMasterId r:id="rId29"/>
  </p:handoutMasterIdLst>
  <p:sldIdLst>
    <p:sldId id="313" r:id="rId6"/>
    <p:sldId id="377" r:id="rId7"/>
    <p:sldId id="355" r:id="rId8"/>
    <p:sldId id="378" r:id="rId9"/>
    <p:sldId id="368" r:id="rId10"/>
    <p:sldId id="386" r:id="rId11"/>
    <p:sldId id="389" r:id="rId12"/>
    <p:sldId id="370" r:id="rId13"/>
    <p:sldId id="385" r:id="rId14"/>
    <p:sldId id="379" r:id="rId15"/>
    <p:sldId id="352" r:id="rId16"/>
    <p:sldId id="381" r:id="rId17"/>
    <p:sldId id="376" r:id="rId18"/>
    <p:sldId id="388" r:id="rId19"/>
    <p:sldId id="375" r:id="rId20"/>
    <p:sldId id="383" r:id="rId21"/>
    <p:sldId id="384" r:id="rId22"/>
    <p:sldId id="382" r:id="rId23"/>
    <p:sldId id="363" r:id="rId24"/>
    <p:sldId id="364" r:id="rId25"/>
    <p:sldId id="367" r:id="rId26"/>
    <p:sldId id="374" r:id="rId27"/>
  </p:sldIdLst>
  <p:sldSz cx="9144000" cy="5143500" type="screen16x9"/>
  <p:notesSz cx="9928225" cy="14357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Giffin" initials="MG" lastIdx="7" clrIdx="0">
    <p:extLst>
      <p:ext uri="{19B8F6BF-5375-455C-9EA6-DF929625EA0E}">
        <p15:presenceInfo xmlns:p15="http://schemas.microsoft.com/office/powerpoint/2012/main" userId="Mary Giffin" providerId="None"/>
      </p:ext>
    </p:extLst>
  </p:cmAuthor>
  <p:cmAuthor id="2" name="Venkatesan Sivaraman, Vijay" initials="VSV" lastIdx="18" clrIdx="1">
    <p:extLst>
      <p:ext uri="{19B8F6BF-5375-455C-9EA6-DF929625EA0E}">
        <p15:presenceInfo xmlns:p15="http://schemas.microsoft.com/office/powerpoint/2012/main" userId="S::vijayvs@deloitte.com.au::88ffb4ae-bf60-4172-9959-552a565352e4" providerId="AD"/>
      </p:ext>
    </p:extLst>
  </p:cmAuthor>
  <p:cmAuthor id="3" name="Gupta, Priyanshu" initials="GP" lastIdx="1" clrIdx="2">
    <p:extLst>
      <p:ext uri="{19B8F6BF-5375-455C-9EA6-DF929625EA0E}">
        <p15:presenceInfo xmlns:p15="http://schemas.microsoft.com/office/powerpoint/2012/main" userId="S::priyanshgupta@deloitte.com::c308eba8-7de5-487f-a5ee-7e5dfbfaa5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D39"/>
    <a:srgbClr val="F9C700"/>
    <a:srgbClr val="FC9147"/>
    <a:srgbClr val="FCC393"/>
    <a:srgbClr val="000000"/>
    <a:srgbClr val="FEDFC4"/>
    <a:srgbClr val="50D2FF"/>
    <a:srgbClr val="F9A767"/>
    <a:srgbClr val="FFDD4F"/>
    <a:srgbClr val="00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B6B7B-AA32-88F1-9B40-F427FF263375}" v="662" dt="2020-04-27T09:39:47.025"/>
    <p1510:client id="{8B629E25-6FF3-79C9-CA62-92990736C2CC}" v="1" dt="2020-03-01T21:51:56.017"/>
    <p1510:client id="{ABAEE75C-C5AA-5BD5-A556-BF9FB09C9940}" v="236" dt="2020-04-27T09:59:51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07:10:41.909" idx="2">
    <p:pos x="10" y="10"/>
    <p:text>Add sumary on every slides</p:text>
    <p:extLst>
      <p:ext uri="{C676402C-5697-4E1C-873F-D02D1690AC5C}">
        <p15:threadingInfo xmlns:p15="http://schemas.microsoft.com/office/powerpoint/2012/main" timeZoneBias="-600"/>
      </p:ext>
    </p:extLst>
  </p:cm>
  <p:cm authorId="2" dt="2020-04-27T14:07:57.362" idx="11">
    <p:pos x="146" y="146"/>
    <p:text>Nitin &amp; Roohi to update examples 1 each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07:10:19.485" idx="1">
    <p:pos x="10" y="10"/>
    <p:text>Add Data ANalyst Validation in Hop 2</p:text>
    <p:extLst>
      <p:ext uri="{C676402C-5697-4E1C-873F-D02D1690AC5C}">
        <p15:threadingInfo xmlns:p15="http://schemas.microsoft.com/office/powerpoint/2012/main" timeZoneBias="-600"/>
      </p:ext>
    </p:extLst>
  </p:cm>
  <p:cm authorId="2" dt="2020-04-27T07:12:10.161" idx="3">
    <p:pos x="10" y="146"/>
    <p:text>Discuss about report validation Stuart is performing</p:text>
    <p:extLst>
      <p:ext uri="{C676402C-5697-4E1C-873F-D02D1690AC5C}">
        <p15:threadingInfo xmlns:p15="http://schemas.microsoft.com/office/powerpoint/2012/main" timeZoneBias="-600">
          <p15:parentCm authorId="2" idx="1"/>
        </p15:threadingInfo>
      </p:ext>
    </p:extLst>
  </p:cm>
  <p:cm authorId="2" dt="2020-04-27T14:12:05.496" idx="12">
    <p:pos x="146" y="146"/>
    <p:text>Gaurav to assign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14:13:03.576" idx="13">
    <p:pos x="10" y="10"/>
    <p:text>Gaurav to assign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07:12:58.633" idx="4">
    <p:pos x="10" y="10"/>
    <p:text>Add new slide to walk through defect management process</p:text>
    <p:extLst>
      <p:ext uri="{C676402C-5697-4E1C-873F-D02D1690AC5C}">
        <p15:threadingInfo xmlns:p15="http://schemas.microsoft.com/office/powerpoint/2012/main" timeZoneBias="-600"/>
      </p:ext>
    </p:extLst>
  </p:cm>
  <p:cm authorId="2" dt="2020-04-27T14:14:19.332" idx="14">
    <p:pos x="146" y="146"/>
    <p:text>Upload &amp; explain defect management flowchat.</p:text>
    <p:extLst>
      <p:ext uri="{C676402C-5697-4E1C-873F-D02D1690AC5C}">
        <p15:threadingInfo xmlns:p15="http://schemas.microsoft.com/office/powerpoint/2012/main" timeZoneBias="-600"/>
      </p:ext>
    </p:extLst>
  </p:cm>
  <p:cm authorId="2" dt="2020-04-27T14:14:50.619" idx="15">
    <p:pos x="282" y="282"/>
    <p:text>Gaurav to check, Vijay to check as well</p:text>
    <p:extLst>
      <p:ext uri="{C676402C-5697-4E1C-873F-D02D1690AC5C}">
        <p15:threadingInfo xmlns:p15="http://schemas.microsoft.com/office/powerpoint/2012/main" timeZoneBias="-600"/>
      </p:ext>
    </p:extLst>
  </p:cm>
  <p:cm authorId="3" dt="2020-04-27T23:53:53.400" idx="1">
    <p:pos x="106" y="106"/>
    <p:text>Will fix the font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07:16:29.402" idx="5">
    <p:pos x="4114" y="1462"/>
    <p:text>Add slides for recon scenarios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07:17:27.736" idx="6">
    <p:pos x="10" y="10"/>
    <p:text>Instead talk through scenarios and categorisation</p:text>
    <p:extLst>
      <p:ext uri="{C676402C-5697-4E1C-873F-D02D1690AC5C}">
        <p15:threadingInfo xmlns:p15="http://schemas.microsoft.com/office/powerpoint/2012/main" timeZoneBias="-600"/>
      </p:ext>
    </p:extLst>
  </p:cm>
  <p:cm authorId="2" dt="2020-04-27T07:18:15.857" idx="7">
    <p:pos x="10" y="146"/>
    <p:text>Discuss revisions in P2, SIT, UAT</p:text>
    <p:extLst>
      <p:ext uri="{C676402C-5697-4E1C-873F-D02D1690AC5C}">
        <p15:threadingInfo xmlns:p15="http://schemas.microsoft.com/office/powerpoint/2012/main" timeZoneBias="-600">
          <p15:parentCm authorId="2" idx="6"/>
        </p15:threadingInfo>
      </p:ext>
    </p:extLst>
  </p:cm>
  <p:cm authorId="2" dt="2020-04-27T07:18:32.292" idx="8">
    <p:pos x="4190" y="901"/>
    <p:text>Instead sicuss in text on the process and how?</p:text>
    <p:extLst>
      <p:ext uri="{C676402C-5697-4E1C-873F-D02D1690AC5C}">
        <p15:threadingInfo xmlns:p15="http://schemas.microsoft.com/office/powerpoint/2012/main" timeZoneBias="-600"/>
      </p:ext>
    </p:extLst>
  </p:cm>
  <p:cm authorId="2" dt="2020-04-27T14:18:25.534" idx="16">
    <p:pos x="4190" y="1037"/>
    <p:text>Roohi to update the slide as text or process flow</p:text>
    <p:extLst>
      <p:ext uri="{C676402C-5697-4E1C-873F-D02D1690AC5C}">
        <p15:threadingInfo xmlns:p15="http://schemas.microsoft.com/office/powerpoint/2012/main" timeZoneBias="-600">
          <p15:parentCm authorId="2" idx="8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07:19:20.632" idx="9">
    <p:pos x="10" y="10"/>
    <p:text>Change to reflect Frozen SAP environment</p:text>
    <p:extLst>
      <p:ext uri="{C676402C-5697-4E1C-873F-D02D1690AC5C}">
        <p15:threadingInfo xmlns:p15="http://schemas.microsoft.com/office/powerpoint/2012/main" timeZoneBias="-600"/>
      </p:ext>
    </p:extLst>
  </p:cm>
  <p:cm authorId="2" dt="2020-04-27T14:20:12.467" idx="17">
    <p:pos x="4039" y="274"/>
    <p:text>Pat to update the flow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07:16:29.402" idx="5">
    <p:pos x="4114" y="1462"/>
    <p:text>Add slides for recon scenarios</p:text>
    <p:extLst>
      <p:ext uri="{C676402C-5697-4E1C-873F-D02D1690AC5C}">
        <p15:threadingInfo xmlns:p15="http://schemas.microsoft.com/office/powerpoint/2012/main" timeZoneBias="-600"/>
      </p:ext>
    </p:extLst>
  </p:cm>
  <p:cm authorId="2" dt="2020-04-27T14:22:11.406" idx="18">
    <p:pos x="10" y="10"/>
    <p:text>Varun to update the JIRA process, Gaurav to assign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07:16:29.402" idx="5">
    <p:pos x="4114" y="1462"/>
    <p:text>Sign-off process</p:text>
    <p:extLst>
      <p:ext uri="{C676402C-5697-4E1C-873F-D02D1690AC5C}">
        <p15:threadingInfo xmlns:p15="http://schemas.microsoft.com/office/powerpoint/2012/main" timeZoneBias="-600"/>
      </p:ext>
    </p:extLst>
  </p:cm>
  <p:cm authorId="2" dt="2020-04-27T07:26:21.937" idx="10">
    <p:pos x="4114" y="1598"/>
    <p:text>Explain sign-off process and exit criteria</p:text>
    <p:extLst>
      <p:ext uri="{C676402C-5697-4E1C-873F-D02D1690AC5C}">
        <p15:threadingInfo xmlns:p15="http://schemas.microsoft.com/office/powerpoint/2012/main" timeZoneBias="-600">
          <p15:parentCm authorId="2" idx="5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720361"/>
          </a:xfrm>
          <a:prstGeom prst="rect">
            <a:avLst/>
          </a:prstGeom>
        </p:spPr>
        <p:txBody>
          <a:bodyPr vert="horz" lIns="132780" tIns="66390" rIns="132780" bIns="6639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720361"/>
          </a:xfrm>
          <a:prstGeom prst="rect">
            <a:avLst/>
          </a:prstGeom>
        </p:spPr>
        <p:txBody>
          <a:bodyPr vert="horz" lIns="132780" tIns="66390" rIns="132780" bIns="66390" rtlCol="0"/>
          <a:lstStyle>
            <a:lvl1pPr algn="r">
              <a:defRPr sz="1700"/>
            </a:lvl1pPr>
          </a:lstStyle>
          <a:p>
            <a:fld id="{52C90CF0-4B94-554D-B1E5-49E1E1768DC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36992"/>
            <a:ext cx="4302231" cy="720360"/>
          </a:xfrm>
          <a:prstGeom prst="rect">
            <a:avLst/>
          </a:prstGeom>
        </p:spPr>
        <p:txBody>
          <a:bodyPr vert="horz" lIns="132780" tIns="66390" rIns="132780" bIns="6639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13636992"/>
            <a:ext cx="4302231" cy="720360"/>
          </a:xfrm>
          <a:prstGeom prst="rect">
            <a:avLst/>
          </a:prstGeom>
        </p:spPr>
        <p:txBody>
          <a:bodyPr vert="horz" lIns="132780" tIns="66390" rIns="132780" bIns="66390" rtlCol="0" anchor="b"/>
          <a:lstStyle>
            <a:lvl1pPr algn="r">
              <a:defRPr sz="1700"/>
            </a:lvl1pPr>
          </a:lstStyle>
          <a:p>
            <a:fld id="{B6CE8765-363E-4E4E-8CCC-A62873F7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717868"/>
          </a:xfrm>
          <a:prstGeom prst="rect">
            <a:avLst/>
          </a:prstGeom>
        </p:spPr>
        <p:txBody>
          <a:bodyPr vert="horz" lIns="132780" tIns="66390" rIns="132780" bIns="6639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717868"/>
          </a:xfrm>
          <a:prstGeom prst="rect">
            <a:avLst/>
          </a:prstGeom>
        </p:spPr>
        <p:txBody>
          <a:bodyPr vert="horz" lIns="132780" tIns="66390" rIns="132780" bIns="66390" rtlCol="0"/>
          <a:lstStyle>
            <a:lvl1pPr algn="r">
              <a:defRPr sz="1700"/>
            </a:lvl1pPr>
          </a:lstStyle>
          <a:p>
            <a:fld id="{ADE4FE4A-E7CF-874C-8662-29C4CA5DED8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800" y="1076325"/>
            <a:ext cx="9572625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80" tIns="66390" rIns="132780" bIns="663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6819742"/>
            <a:ext cx="7942580" cy="6460807"/>
          </a:xfrm>
          <a:prstGeom prst="rect">
            <a:avLst/>
          </a:prstGeom>
        </p:spPr>
        <p:txBody>
          <a:bodyPr vert="horz" lIns="132780" tIns="66390" rIns="132780" bIns="6639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6990"/>
            <a:ext cx="4302231" cy="717868"/>
          </a:xfrm>
          <a:prstGeom prst="rect">
            <a:avLst/>
          </a:prstGeom>
        </p:spPr>
        <p:txBody>
          <a:bodyPr vert="horz" lIns="132780" tIns="66390" rIns="132780" bIns="6639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13636990"/>
            <a:ext cx="4302231" cy="717868"/>
          </a:xfrm>
          <a:prstGeom prst="rect">
            <a:avLst/>
          </a:prstGeom>
        </p:spPr>
        <p:txBody>
          <a:bodyPr vert="horz" lIns="132780" tIns="66390" rIns="132780" bIns="66390" rtlCol="0" anchor="b"/>
          <a:lstStyle>
            <a:lvl1pPr algn="r">
              <a:defRPr sz="1700"/>
            </a:lvl1pPr>
          </a:lstStyle>
          <a:p>
            <a:fld id="{94F2BE11-C140-E141-8CBA-CF0DF2C0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71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21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6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29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98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18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313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2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7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85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07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2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76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56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74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82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32FD1-FD88-461D-BFA6-EF19F708880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66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B45E53-6751-4DC8-AE01-EA8388728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2" y="4478449"/>
            <a:ext cx="1249767" cy="560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B85826-5571-4B96-90FD-42A48056D6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7438918" y="-14062"/>
            <a:ext cx="1704197" cy="170596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5205851-5C4F-485B-80B9-465BE104B44D}"/>
              </a:ext>
            </a:extLst>
          </p:cNvPr>
          <p:cNvSpPr txBox="1">
            <a:spLocks/>
          </p:cNvSpPr>
          <p:nvPr userDrawn="1"/>
        </p:nvSpPr>
        <p:spPr>
          <a:xfrm>
            <a:off x="795560" y="3343217"/>
            <a:ext cx="4055813" cy="62173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b="0">
              <a:latin typeface="Museo 700" panose="02000000000000000000" pitchFamily="50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147F96-5FF5-4EA9-BD11-6AFDEF8C62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885" y="1472604"/>
            <a:ext cx="4322092" cy="12339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8E2278-9708-40C2-AF5A-5E389BEF654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4054" y="3220082"/>
            <a:ext cx="6006952" cy="163766"/>
          </a:xfrm>
          <a:prstGeom prst="rect">
            <a:avLst/>
          </a:prstGeo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3B28F31-6AA3-4148-B16C-0F09B783E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960" y="3535145"/>
            <a:ext cx="4055840" cy="6207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endParaRPr lang="en-AU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882DF4B-D0D0-4424-A70A-B6E98D0B37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828925"/>
            <a:ext cx="4056062" cy="21907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lvl="0"/>
            <a:endParaRPr lang="en-AU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D58F14-0A24-4A84-A329-9728650D1AF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9860" y="4597003"/>
            <a:ext cx="2048078" cy="4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gradFill flip="none" rotWithShape="1">
          <a:gsLst>
            <a:gs pos="0">
              <a:srgbClr val="8AB832"/>
            </a:gs>
            <a:gs pos="58000">
              <a:srgbClr val="35AB57"/>
            </a:gs>
            <a:gs pos="92000">
              <a:srgbClr val="00969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EE8-965E-41AE-96DC-82CC5DD165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454727"/>
            <a:ext cx="6650183" cy="1356469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C2003-A82D-492C-A404-259A74C9D3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876095"/>
            <a:ext cx="6858000" cy="4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DCA6C70-A20F-41BF-84CE-3FC05BE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08C116D-116C-4E49-91A1-CB38DD97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FE2FE6-E128-431E-8DAA-FDB65458D2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" y="4777226"/>
            <a:ext cx="1358481" cy="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534D-92BF-461E-A67D-E626BC8ED4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-5022"/>
            <a:ext cx="2547851" cy="5148522"/>
          </a:xfrm>
          <a:prstGeom prst="rect">
            <a:avLst/>
          </a:prstGeom>
          <a:solidFill>
            <a:srgbClr val="8AB832"/>
          </a:solidFill>
          <a:ln>
            <a:noFill/>
          </a:ln>
        </p:spPr>
        <p:txBody>
          <a:bodyPr anchor="ctr"/>
          <a:lstStyle>
            <a:lvl1pPr marL="666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Add words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073DD0-A0D9-47CF-8397-73B26341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4B6BAE1-A0D7-46B9-B62F-4B98A885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EC4FF4-368A-4D72-B6B9-0307828654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40540" y="1181824"/>
            <a:ext cx="6131986" cy="3504476"/>
          </a:xfrm>
          <a:prstGeom prst="rect">
            <a:avLst/>
          </a:prstGeom>
        </p:spPr>
        <p:txBody>
          <a:bodyPr tIns="137160"/>
          <a:lstStyle>
            <a:lvl1pPr>
              <a:defRPr lang="en-US" sz="1500" dirty="0">
                <a:latin typeface="+mn-lt"/>
              </a:defRPr>
            </a:lvl1pPr>
            <a:lvl2pPr>
              <a:defRPr lang="en-US" sz="1350" dirty="0">
                <a:latin typeface="+mn-lt"/>
              </a:defRPr>
            </a:lvl2pPr>
            <a:lvl3pPr>
              <a:defRPr lang="en-US" sz="1200" dirty="0">
                <a:latin typeface="+mn-lt"/>
              </a:defRPr>
            </a:lvl3pPr>
            <a:lvl4pPr>
              <a:defRPr lang="en-US" sz="1050" dirty="0">
                <a:latin typeface="+mn-lt"/>
              </a:defRPr>
            </a:lvl4pPr>
            <a:lvl5pPr>
              <a:defRPr lang="en-SG" dirty="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B3BB09-D63D-4134-87CC-24BBC3984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541" y="273845"/>
            <a:ext cx="5828546" cy="32487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4546A"/>
                </a:solidFill>
                <a:latin typeface="+mn-lt"/>
              </a:defRPr>
            </a:lvl1pPr>
          </a:lstStyle>
          <a:p>
            <a:r>
              <a:rPr lang="en-US"/>
              <a:t>Title 5 words maximum</a:t>
            </a:r>
            <a:endParaRPr lang="en-SG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D8DD120-3195-4B06-8110-69D94780CA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0540" y="630451"/>
            <a:ext cx="6131986" cy="541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/>
              <a:t>Subtitle two lines maximum</a:t>
            </a:r>
          </a:p>
          <a:p>
            <a:pPr lvl="1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018F8-C640-4FEA-B255-30F365EBC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5" y="4777226"/>
            <a:ext cx="1358481" cy="1990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353C00-4554-4186-A4DF-E0783B1FD671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9CDBA-710F-4A28-B4EF-D539680EEA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8">
          <p15:clr>
            <a:srgbClr val="FBAE40"/>
          </p15:clr>
        </p15:guide>
        <p15:guide id="2" pos="2208">
          <p15:clr>
            <a:srgbClr val="FBAE40"/>
          </p15:clr>
        </p15:guide>
        <p15:guide id="3" orient="horz" pos="3936">
          <p15:clr>
            <a:srgbClr val="FBAE40"/>
          </p15:clr>
        </p15:guide>
        <p15:guide id="4" orient="horz" pos="984">
          <p15:clr>
            <a:srgbClr val="FBAE40"/>
          </p15:clr>
        </p15:guide>
        <p15:guide id="5" pos="288">
          <p15:clr>
            <a:srgbClr val="FBAE40"/>
          </p15:clr>
        </p15:guide>
        <p15:guide id="6" orient="horz" pos="38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534D-92BF-461E-A67D-E626BC8ED4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-5022"/>
            <a:ext cx="2547851" cy="5148522"/>
          </a:xfrm>
          <a:prstGeom prst="rect">
            <a:avLst/>
          </a:prstGeom>
          <a:solidFill>
            <a:srgbClr val="009694"/>
          </a:solidFill>
          <a:ln>
            <a:noFill/>
          </a:ln>
        </p:spPr>
        <p:txBody>
          <a:bodyPr anchor="ctr"/>
          <a:lstStyle>
            <a:lvl1pPr marL="666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Add words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073DD0-A0D9-47CF-8397-73B26341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4B6BAE1-A0D7-46B9-B62F-4B98A885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EC4FF4-368A-4D72-B6B9-0307828654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40540" y="1181824"/>
            <a:ext cx="6131986" cy="3504476"/>
          </a:xfrm>
          <a:prstGeom prst="rect">
            <a:avLst/>
          </a:prstGeom>
        </p:spPr>
        <p:txBody>
          <a:bodyPr tIns="137160"/>
          <a:lstStyle>
            <a:lvl1pPr>
              <a:defRPr lang="en-US" sz="1500" dirty="0">
                <a:latin typeface="+mn-lt"/>
              </a:defRPr>
            </a:lvl1pPr>
            <a:lvl2pPr>
              <a:defRPr lang="en-US" sz="1350" dirty="0">
                <a:latin typeface="+mn-lt"/>
              </a:defRPr>
            </a:lvl2pPr>
            <a:lvl3pPr>
              <a:defRPr lang="en-US" sz="1200" dirty="0">
                <a:latin typeface="+mn-lt"/>
              </a:defRPr>
            </a:lvl3pPr>
            <a:lvl4pPr>
              <a:defRPr lang="en-US" sz="1050" dirty="0">
                <a:latin typeface="+mn-lt"/>
              </a:defRPr>
            </a:lvl4pPr>
            <a:lvl5pPr>
              <a:defRPr lang="en-SG" dirty="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B3BB09-D63D-4134-87CC-24BBC3984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541" y="273845"/>
            <a:ext cx="5828546" cy="32487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4546A"/>
                </a:solidFill>
                <a:latin typeface="+mn-lt"/>
              </a:defRPr>
            </a:lvl1pPr>
          </a:lstStyle>
          <a:p>
            <a:r>
              <a:rPr lang="en-US"/>
              <a:t>Title 5 words maximum</a:t>
            </a:r>
            <a:endParaRPr lang="en-SG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D8DD120-3195-4B06-8110-69D94780CA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0540" y="630451"/>
            <a:ext cx="6131986" cy="541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/>
              <a:t>Subtitle two lines maximum</a:t>
            </a:r>
          </a:p>
          <a:p>
            <a:pPr lvl="1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018F8-C640-4FEA-B255-30F365EBC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5" y="4777226"/>
            <a:ext cx="1358481" cy="1990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353C00-4554-4186-A4DF-E0783B1FD671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9CDBA-710F-4A28-B4EF-D539680EEA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4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8">
          <p15:clr>
            <a:srgbClr val="FBAE40"/>
          </p15:clr>
        </p15:guide>
        <p15:guide id="2" pos="2208">
          <p15:clr>
            <a:srgbClr val="FBAE40"/>
          </p15:clr>
        </p15:guide>
        <p15:guide id="3" orient="horz" pos="3936">
          <p15:clr>
            <a:srgbClr val="FBAE40"/>
          </p15:clr>
        </p15:guide>
        <p15:guide id="4" orient="horz" pos="984">
          <p15:clr>
            <a:srgbClr val="FBAE40"/>
          </p15:clr>
        </p15:guide>
        <p15:guide id="5" pos="288">
          <p15:clr>
            <a:srgbClr val="FBAE40"/>
          </p15:clr>
        </p15:guide>
        <p15:guide id="6" orient="horz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534D-92BF-461E-A67D-E626BC8ED4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-5022"/>
            <a:ext cx="2547851" cy="5148522"/>
          </a:xfrm>
          <a:prstGeom prst="rect">
            <a:avLst/>
          </a:prstGeom>
          <a:solidFill>
            <a:srgbClr val="35AB57"/>
          </a:solidFill>
          <a:ln>
            <a:noFill/>
          </a:ln>
        </p:spPr>
        <p:txBody>
          <a:bodyPr anchor="ctr"/>
          <a:lstStyle>
            <a:lvl1pPr marL="666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Add words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073DD0-A0D9-47CF-8397-73B26341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4B6BAE1-A0D7-46B9-B62F-4B98A885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EC4FF4-368A-4D72-B6B9-0307828654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40540" y="1181824"/>
            <a:ext cx="6131986" cy="3504476"/>
          </a:xfrm>
          <a:prstGeom prst="rect">
            <a:avLst/>
          </a:prstGeom>
        </p:spPr>
        <p:txBody>
          <a:bodyPr tIns="137160"/>
          <a:lstStyle>
            <a:lvl1pPr>
              <a:defRPr lang="en-US" sz="1500" dirty="0">
                <a:latin typeface="+mn-lt"/>
              </a:defRPr>
            </a:lvl1pPr>
            <a:lvl2pPr>
              <a:defRPr lang="en-US" sz="1350" dirty="0">
                <a:latin typeface="+mn-lt"/>
              </a:defRPr>
            </a:lvl2pPr>
            <a:lvl3pPr>
              <a:defRPr lang="en-US" sz="1200" dirty="0">
                <a:latin typeface="+mn-lt"/>
              </a:defRPr>
            </a:lvl3pPr>
            <a:lvl4pPr>
              <a:defRPr lang="en-US" sz="1050" dirty="0">
                <a:latin typeface="+mn-lt"/>
              </a:defRPr>
            </a:lvl4pPr>
            <a:lvl5pPr>
              <a:defRPr lang="en-SG" dirty="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B3BB09-D63D-4134-87CC-24BBC3984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541" y="273845"/>
            <a:ext cx="5828546" cy="32487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4546A"/>
                </a:solidFill>
                <a:latin typeface="+mn-lt"/>
              </a:defRPr>
            </a:lvl1pPr>
          </a:lstStyle>
          <a:p>
            <a:r>
              <a:rPr lang="en-US"/>
              <a:t>Title 5 words maximum</a:t>
            </a:r>
            <a:endParaRPr lang="en-SG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D8DD120-3195-4B06-8110-69D94780CA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0540" y="630451"/>
            <a:ext cx="6131986" cy="541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800" b="1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/>
              <a:t>Subtitle two lines maximum</a:t>
            </a:r>
          </a:p>
          <a:p>
            <a:pPr lvl="1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018F8-C640-4FEA-B255-30F365EBC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5" y="4777226"/>
            <a:ext cx="1358481" cy="1990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353C00-4554-4186-A4DF-E0783B1FD671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9CDBA-710F-4A28-B4EF-D539680EEA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7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8">
          <p15:clr>
            <a:srgbClr val="FBAE40"/>
          </p15:clr>
        </p15:guide>
        <p15:guide id="2" pos="2208">
          <p15:clr>
            <a:srgbClr val="FBAE40"/>
          </p15:clr>
        </p15:guide>
        <p15:guide id="3" orient="horz" pos="3936">
          <p15:clr>
            <a:srgbClr val="FBAE40"/>
          </p15:clr>
        </p15:guide>
        <p15:guide id="4" orient="horz" pos="984">
          <p15:clr>
            <a:srgbClr val="FBAE40"/>
          </p15:clr>
        </p15:guide>
        <p15:guide id="5" pos="288">
          <p15:clr>
            <a:srgbClr val="FBAE40"/>
          </p15:clr>
        </p15:guide>
        <p15:guide id="6" orient="horz" pos="3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534D-92BF-461E-A67D-E626BC8ED4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-5022"/>
            <a:ext cx="2547851" cy="51485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>
            <a:lvl1pPr marL="666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Add words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D073DD0-A0D9-47CF-8397-73B26341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4B6BAE1-A0D7-46B9-B62F-4B98A885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EC4FF4-368A-4D72-B6B9-0307828654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40540" y="1181824"/>
            <a:ext cx="6131986" cy="3504476"/>
          </a:xfrm>
          <a:prstGeom prst="rect">
            <a:avLst/>
          </a:prstGeom>
        </p:spPr>
        <p:txBody>
          <a:bodyPr tIns="137160"/>
          <a:lstStyle>
            <a:lvl1pPr>
              <a:defRPr lang="en-US" sz="1500" dirty="0">
                <a:latin typeface="+mn-lt"/>
              </a:defRPr>
            </a:lvl1pPr>
            <a:lvl2pPr>
              <a:defRPr lang="en-US" sz="1350" dirty="0">
                <a:latin typeface="+mn-lt"/>
              </a:defRPr>
            </a:lvl2pPr>
            <a:lvl3pPr>
              <a:defRPr lang="en-US" sz="1200" dirty="0">
                <a:latin typeface="+mn-lt"/>
              </a:defRPr>
            </a:lvl3pPr>
            <a:lvl4pPr>
              <a:defRPr lang="en-US" sz="1050" dirty="0">
                <a:latin typeface="+mn-lt"/>
              </a:defRPr>
            </a:lvl4pPr>
            <a:lvl5pPr>
              <a:defRPr lang="en-SG" dirty="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B3BB09-D63D-4134-87CC-24BBC3984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541" y="273845"/>
            <a:ext cx="5828546" cy="32487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4546A"/>
                </a:solidFill>
                <a:latin typeface="+mn-lt"/>
              </a:defRPr>
            </a:lvl1pPr>
          </a:lstStyle>
          <a:p>
            <a:r>
              <a:rPr lang="en-US"/>
              <a:t>Title 5 words maximum</a:t>
            </a:r>
            <a:endParaRPr lang="en-SG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D8DD120-3195-4B06-8110-69D94780CA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0540" y="630451"/>
            <a:ext cx="6131986" cy="541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/>
              <a:t>Subtitle two lines maximum</a:t>
            </a:r>
          </a:p>
          <a:p>
            <a:pPr lvl="1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018F8-C640-4FEA-B255-30F365EBC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5" y="4777226"/>
            <a:ext cx="1358481" cy="1990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353C00-4554-4186-A4DF-E0783B1FD671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99CDBA-710F-4A28-B4EF-D539680EEA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91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8">
          <p15:clr>
            <a:srgbClr val="FBAE40"/>
          </p15:clr>
        </p15:guide>
        <p15:guide id="2" pos="2208">
          <p15:clr>
            <a:srgbClr val="FBAE40"/>
          </p15:clr>
        </p15:guide>
        <p15:guide id="3" orient="horz" pos="3936">
          <p15:clr>
            <a:srgbClr val="FBAE40"/>
          </p15:clr>
        </p15:guide>
        <p15:guide id="4" orient="horz" pos="984">
          <p15:clr>
            <a:srgbClr val="FBAE40"/>
          </p15:clr>
        </p15:guide>
        <p15:guide id="5" pos="288">
          <p15:clr>
            <a:srgbClr val="FBAE40"/>
          </p15:clr>
        </p15:guide>
        <p15:guide id="6" orient="horz" pos="3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CDC666-4403-4181-A7DE-CB8FC673D6FF}"/>
              </a:ext>
            </a:extLst>
          </p:cNvPr>
          <p:cNvSpPr/>
          <p:nvPr userDrawn="1"/>
        </p:nvSpPr>
        <p:spPr>
          <a:xfrm>
            <a:off x="0" y="1795549"/>
            <a:ext cx="9144000" cy="1729048"/>
          </a:xfrm>
          <a:prstGeom prst="rect">
            <a:avLst/>
          </a:prstGeom>
          <a:solidFill>
            <a:srgbClr val="35A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242B4C4-7E58-4ACA-81A1-4CEAD38C8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33" y="2162986"/>
            <a:ext cx="8307531" cy="99417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Calibri 44pt</a:t>
            </a:r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AE0732-CC7C-4D77-BE7F-6A1BB9DC12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7" y="4792055"/>
            <a:ext cx="1358481" cy="19900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70D71AC-DB60-4C7F-8492-74584C71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51D5F5-720B-47D9-9AB3-30C4DD9E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F1E12-B1D2-49F0-A52A-B5543E504D62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FF380-57DE-455E-B154-4812634FE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8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CDC666-4403-4181-A7DE-CB8FC673D6FF}"/>
              </a:ext>
            </a:extLst>
          </p:cNvPr>
          <p:cNvSpPr/>
          <p:nvPr userDrawn="1"/>
        </p:nvSpPr>
        <p:spPr>
          <a:xfrm>
            <a:off x="0" y="1795549"/>
            <a:ext cx="9144000" cy="1729048"/>
          </a:xfrm>
          <a:prstGeom prst="rect">
            <a:avLst/>
          </a:prstGeom>
          <a:solidFill>
            <a:srgbClr val="00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242B4C4-7E58-4ACA-81A1-4CEAD38C8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33" y="2162986"/>
            <a:ext cx="8307531" cy="99417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Calibri 44pt</a:t>
            </a:r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AE0732-CC7C-4D77-BE7F-6A1BB9DC12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7" y="4792055"/>
            <a:ext cx="1358481" cy="19900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2C70B1-16F1-48CF-A9F1-566216CA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07E3E3-6272-4257-B7C4-3A351B4F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ED9E2-1BEA-42C6-85E1-D9FAF843840C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EC623-7FE4-4FC6-A19E-E4428DA80B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0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vider slide">
    <p:bg>
      <p:bgPr>
        <a:gradFill flip="none" rotWithShape="1">
          <a:gsLst>
            <a:gs pos="13000">
              <a:srgbClr val="35AB57"/>
            </a:gs>
            <a:gs pos="62000">
              <a:srgbClr val="009694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534D-92BF-461E-A67D-E626BC8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149" y="3830"/>
            <a:ext cx="2547851" cy="5148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66675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9C7A15-FBC7-4E5C-BE3F-6BE43357B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679" y="2123426"/>
            <a:ext cx="5966558" cy="5989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/>
              <a:t>Calibri – 44pt White</a:t>
            </a:r>
            <a:endParaRPr lang="en-SG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21DF20C-75C1-43AE-B6DE-A84053CF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3D2C9AC-D2D0-41F0-B1F2-E49BDBE8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37D01-ACAE-439F-804E-592B906822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5" y="4777226"/>
            <a:ext cx="1358481" cy="199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1BF55-AC64-43E8-926F-F93A7C33AF10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6E9C74-8779-41C4-BEF9-D6A6F652D4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59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vider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534D-92BF-461E-A67D-E626BC8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149" y="3830"/>
            <a:ext cx="2547851" cy="5148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66675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9C7A15-FBC7-4E5C-BE3F-6BE43357B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679" y="2123426"/>
            <a:ext cx="5966558" cy="5989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/>
              <a:t>Calibri – 44pt White</a:t>
            </a:r>
            <a:endParaRPr lang="en-SG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21DF20C-75C1-43AE-B6DE-A84053CF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3D2C9AC-D2D0-41F0-B1F2-E49BDBE8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37D01-ACAE-439F-804E-592B906822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5" y="4777226"/>
            <a:ext cx="1358481" cy="199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1BF55-AC64-43E8-926F-F93A7C33AF10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6E9C74-8779-41C4-BEF9-D6A6F652D4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9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552517"/>
            <a:ext cx="8439150" cy="5679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52425" y="301940"/>
            <a:ext cx="8439150" cy="25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1424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B45E53-6751-4DC8-AE01-EA8388728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2" y="4478449"/>
            <a:ext cx="1249767" cy="560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B85826-5571-4B96-90FD-42A48056D6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7438918" y="-14062"/>
            <a:ext cx="1704197" cy="17059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D58F14-0A24-4A84-A329-9728650D1A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19860" y="4597003"/>
            <a:ext cx="2048078" cy="428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CEE63-4297-4A9B-9C80-4270F210E4D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4615" y="3067682"/>
            <a:ext cx="6006952" cy="16376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EFEC3D1-54FE-47D5-83CB-784E50712A78}"/>
              </a:ext>
            </a:extLst>
          </p:cNvPr>
          <p:cNvSpPr txBox="1">
            <a:spLocks/>
          </p:cNvSpPr>
          <p:nvPr userDrawn="1"/>
        </p:nvSpPr>
        <p:spPr>
          <a:xfrm>
            <a:off x="795560" y="3252129"/>
            <a:ext cx="4733370" cy="62173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b="1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16CC5-01B4-4B08-AB6B-C87FC9B9C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533" y="1800283"/>
            <a:ext cx="5195887" cy="1176311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FC9147"/>
                </a:solidFill>
              </a:defRPr>
            </a:lvl1pPr>
          </a:lstStyle>
          <a:p>
            <a:pPr lvl="0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EE22-1FE3-4669-A729-60DF33476AD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0800000">
            <a:off x="543974" y="1604165"/>
            <a:ext cx="395117" cy="395117"/>
          </a:xfrm>
          <a:prstGeom prst="rect">
            <a:avLst/>
          </a:prstGeom>
        </p:spPr>
      </p:pic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4F5A920A-D025-4A99-A822-59EF79D22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960" y="3535145"/>
            <a:ext cx="4055840" cy="6207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94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483601" y="-6080"/>
            <a:ext cx="660400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4516594"/>
            <a:ext cx="1434707" cy="40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481A2B-62B9-48DD-A387-E3B7299AFB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4615" y="702015"/>
            <a:ext cx="6006952" cy="163766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D431E7-1779-4856-BB5E-3D96BD97A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45527"/>
            <a:ext cx="7886700" cy="101758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5" y="1340357"/>
            <a:ext cx="7886700" cy="225742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EF1F2-803C-4B97-B575-D4EFC537B4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1" y="4597003"/>
            <a:ext cx="2048078" cy="4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#2">
    <p:bg>
      <p:bgPr>
        <a:solidFill>
          <a:srgbClr val="FC9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5205851-5C4F-485B-80B9-465BE104B44D}"/>
              </a:ext>
            </a:extLst>
          </p:cNvPr>
          <p:cNvSpPr txBox="1">
            <a:spLocks/>
          </p:cNvSpPr>
          <p:nvPr userDrawn="1"/>
        </p:nvSpPr>
        <p:spPr>
          <a:xfrm>
            <a:off x="795560" y="3343217"/>
            <a:ext cx="4055813" cy="62173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b="0">
              <a:latin typeface="Museo 700" panose="02000000000000000000" pitchFamily="50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3B28F31-6AA3-4148-B16C-0F09B783E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960" y="3535145"/>
            <a:ext cx="4055840" cy="62071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882DF4B-D0D0-4424-A70A-B6E98D0B37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828925"/>
            <a:ext cx="4056062" cy="219075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endParaRPr lang="en-AU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C2950EF-6974-42F9-9996-78052E090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85" y="1464908"/>
            <a:ext cx="4332603" cy="12369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077A2E-8026-4E89-9DE8-C8DCFBAF3B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262790"/>
            <a:ext cx="5800299" cy="947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AB893D-172A-4F2D-BE32-4532335E07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772" y="4478449"/>
            <a:ext cx="1249767" cy="5600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D9FB90-2F61-4566-9127-496AC3A1F2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9860" y="4597003"/>
            <a:ext cx="2048078" cy="4282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2D86B-E488-4C35-A7E8-A951186121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6200000">
            <a:off x="7438917" y="-3593"/>
            <a:ext cx="1704197" cy="17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483600" y="-6080"/>
            <a:ext cx="660400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3" y="4516593"/>
            <a:ext cx="1434707" cy="40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481A2B-62B9-48DD-A387-E3B7299AFB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4615" y="702014"/>
            <a:ext cx="6006952" cy="163766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D431E7-1779-4856-BB5E-3D96BD97A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45526"/>
            <a:ext cx="7886700" cy="101758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5" y="1340357"/>
            <a:ext cx="7886700" cy="225742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EF1F2-803C-4B97-B575-D4EFC537B4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4597003"/>
            <a:ext cx="2048078" cy="4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2">
    <p:bg>
      <p:bgPr>
        <a:solidFill>
          <a:srgbClr val="FC9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D431E7-1779-4856-BB5E-3D96BD97A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52623"/>
            <a:ext cx="7886700" cy="1017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EF1F2-803C-4B97-B575-D4EFC537B4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860" y="4597003"/>
            <a:ext cx="2048078" cy="428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CF6A7A-F54C-465F-9000-8259B3E3D0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742703"/>
            <a:ext cx="5822267" cy="9507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9E684C-BF89-4FC8-837B-98D12B0785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012" y="4513882"/>
            <a:ext cx="1429148" cy="408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01875-2F5F-44D4-9E34-3F4C780BDE5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8483600" y="0"/>
            <a:ext cx="661417" cy="66141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15E6F4-28FA-4F3F-BB77-E9894C560A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5" y="1340357"/>
            <a:ext cx="7886700" cy="22574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0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to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483600" y="-6080"/>
            <a:ext cx="660400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3" y="4516593"/>
            <a:ext cx="1434707" cy="4089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C4A6C0-2CAB-403B-A164-09F1E31F1107}"/>
              </a:ext>
            </a:extLst>
          </p:cNvPr>
          <p:cNvSpPr/>
          <p:nvPr userDrawn="1"/>
        </p:nvSpPr>
        <p:spPr>
          <a:xfrm>
            <a:off x="628651" y="1800226"/>
            <a:ext cx="7600948" cy="2031634"/>
          </a:xfrm>
          <a:prstGeom prst="rect">
            <a:avLst/>
          </a:prstGeom>
          <a:solidFill>
            <a:srgbClr val="FCC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C91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0184FE-1281-4009-822A-1CACB6301359}"/>
              </a:ext>
            </a:extLst>
          </p:cNvPr>
          <p:cNvSpPr txBox="1"/>
          <p:nvPr userDrawn="1"/>
        </p:nvSpPr>
        <p:spPr>
          <a:xfrm>
            <a:off x="925697" y="2101970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Acknowledgment to Country on behalf of RMIT, I’d like to acknowledge the people of the </a:t>
            </a:r>
            <a:r>
              <a:rPr lang="en-AU" sz="1600" err="1">
                <a:latin typeface="Arial" panose="020B0604020202020204" pitchFamily="34" charset="0"/>
                <a:cs typeface="Arial" panose="020B0604020202020204" pitchFamily="34" charset="0"/>
              </a:rPr>
              <a:t>Woi</a:t>
            </a: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 wurrung and Boon wurrung language groups of the eastern Kulin Nations on whose </a:t>
            </a:r>
            <a:r>
              <a:rPr lang="en-AU" sz="1600" err="1">
                <a:latin typeface="Arial" panose="020B0604020202020204" pitchFamily="34" charset="0"/>
                <a:cs typeface="Arial" panose="020B0604020202020204" pitchFamily="34" charset="0"/>
              </a:rPr>
              <a:t>unceded</a:t>
            </a:r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 lands we conduct the business of the University. And say that RMIT University respectfully acknowledges their Ancestors and Elders, past and present.</a:t>
            </a:r>
          </a:p>
          <a:p>
            <a:endParaRPr lang="en-A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C581FC-DDA3-49D1-9231-3D94A68AD0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7757" y="2816043"/>
            <a:ext cx="930546" cy="10088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01287E-450F-4659-B58C-FEA0E07E0060}"/>
              </a:ext>
            </a:extLst>
          </p:cNvPr>
          <p:cNvSpPr txBox="1"/>
          <p:nvPr userDrawn="1"/>
        </p:nvSpPr>
        <p:spPr>
          <a:xfrm>
            <a:off x="435015" y="124938"/>
            <a:ext cx="749582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AU" sz="3000" b="1">
                <a:latin typeface="Arial" panose="020B0604020202020204" pitchFamily="34" charset="0"/>
                <a:cs typeface="Arial" panose="020B0604020202020204" pitchFamily="34" charset="0"/>
              </a:rPr>
              <a:t>Acknowledgement to Country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1BF834-B151-47C0-9B9D-E9492E6654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4597003"/>
            <a:ext cx="2048078" cy="428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574F6F-7A96-4D4B-8786-6970878F71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4615" y="702014"/>
            <a:ext cx="6006952" cy="1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T-Tech 20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EE8-965E-41AE-96DC-82CC5DD165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454727"/>
            <a:ext cx="7523018" cy="1356469"/>
          </a:xfrm>
          <a:prstGeom prst="rect">
            <a:avLst/>
          </a:prstGeom>
        </p:spPr>
        <p:txBody>
          <a:bodyPr anchor="b"/>
          <a:lstStyle>
            <a:lvl1pPr algn="l">
              <a:defRPr sz="405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MASTER TITLE; MAX 2 LINES </a:t>
            </a:r>
            <a:br>
              <a:rPr lang="en-US"/>
            </a:br>
            <a:r>
              <a:rPr lang="en-US"/>
              <a:t>(CALIBRI BOLD – 50 TO 60 PT)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C2003-A82D-492C-A404-259A74C9D3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915245"/>
            <a:ext cx="7560425" cy="4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tx2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SUBTITLE; MAX 1 LINE (CALIBRI – 36 PT)</a:t>
            </a:r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0B57D2-F2E5-4C67-9A4D-E12940D5F62B}"/>
              </a:ext>
            </a:extLst>
          </p:cNvPr>
          <p:cNvSpPr/>
          <p:nvPr userDrawn="1"/>
        </p:nvSpPr>
        <p:spPr>
          <a:xfrm>
            <a:off x="0" y="5072842"/>
            <a:ext cx="9144000" cy="70658"/>
          </a:xfrm>
          <a:prstGeom prst="rect">
            <a:avLst/>
          </a:prstGeom>
          <a:gradFill>
            <a:gsLst>
              <a:gs pos="89398">
                <a:srgbClr val="0083AF"/>
              </a:gs>
              <a:gs pos="18000">
                <a:srgbClr val="8AB832"/>
              </a:gs>
              <a:gs pos="43000">
                <a:srgbClr val="35AB57"/>
              </a:gs>
              <a:gs pos="68000">
                <a:srgbClr val="009694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F7B2A-D82C-4F87-B6A4-FF913BD6D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" y="4777226"/>
            <a:ext cx="1358481" cy="1990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C239F3-F80C-4E02-9E77-7E5646741650}"/>
              </a:ext>
            </a:extLst>
          </p:cNvPr>
          <p:cNvSpPr txBox="1"/>
          <p:nvPr userDrawn="1"/>
        </p:nvSpPr>
        <p:spPr>
          <a:xfrm>
            <a:off x="6727421" y="1126961"/>
            <a:ext cx="22061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SG" sz="1800" b="1" i="1">
                <a:solidFill>
                  <a:srgbClr val="44546A"/>
                </a:solidFill>
              </a:rPr>
              <a:t>BEAMS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4CA18-31B9-42B8-BA0E-ECF9D58A5A39}"/>
              </a:ext>
            </a:extLst>
          </p:cNvPr>
          <p:cNvSpPr/>
          <p:nvPr userDrawn="1"/>
        </p:nvSpPr>
        <p:spPr>
          <a:xfrm>
            <a:off x="-1" y="145"/>
            <a:ext cx="9144000" cy="70658"/>
          </a:xfrm>
          <a:prstGeom prst="rect">
            <a:avLst/>
          </a:prstGeom>
          <a:gradFill>
            <a:gsLst>
              <a:gs pos="89398">
                <a:srgbClr val="0083AF"/>
              </a:gs>
              <a:gs pos="18000">
                <a:srgbClr val="8AB832"/>
              </a:gs>
              <a:gs pos="43000">
                <a:srgbClr val="35AB57"/>
              </a:gs>
              <a:gs pos="68000">
                <a:srgbClr val="009694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68E966-B39F-449D-B055-A019A71E896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874013" y="174853"/>
          <a:ext cx="1041388" cy="103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7">
                  <a:extLst>
                    <a:ext uri="{9D8B030D-6E8A-4147-A177-3AD203B41FA5}">
                      <a16:colId xmlns:a16="http://schemas.microsoft.com/office/drawing/2014/main" val="4182180148"/>
                    </a:ext>
                  </a:extLst>
                </a:gridCol>
                <a:gridCol w="260347">
                  <a:extLst>
                    <a:ext uri="{9D8B030D-6E8A-4147-A177-3AD203B41FA5}">
                      <a16:colId xmlns:a16="http://schemas.microsoft.com/office/drawing/2014/main" val="1569401010"/>
                    </a:ext>
                  </a:extLst>
                </a:gridCol>
                <a:gridCol w="260347">
                  <a:extLst>
                    <a:ext uri="{9D8B030D-6E8A-4147-A177-3AD203B41FA5}">
                      <a16:colId xmlns:a16="http://schemas.microsoft.com/office/drawing/2014/main" val="653397838"/>
                    </a:ext>
                  </a:extLst>
                </a:gridCol>
                <a:gridCol w="260347">
                  <a:extLst>
                    <a:ext uri="{9D8B030D-6E8A-4147-A177-3AD203B41FA5}">
                      <a16:colId xmlns:a16="http://schemas.microsoft.com/office/drawing/2014/main" val="1310582260"/>
                    </a:ext>
                  </a:extLst>
                </a:gridCol>
              </a:tblGrid>
              <a:tr h="258272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3A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3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4343"/>
                  </a:ext>
                </a:extLst>
              </a:tr>
              <a:tr h="258272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AB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8666"/>
                  </a:ext>
                </a:extLst>
              </a:tr>
              <a:tr h="258272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AB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98476"/>
                  </a:ext>
                </a:extLst>
              </a:tr>
              <a:tr h="258272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08645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7C84719-8BB4-45FC-BB29-1CE8E1431B09}"/>
              </a:ext>
            </a:extLst>
          </p:cNvPr>
          <p:cNvSpPr/>
          <p:nvPr userDrawn="1"/>
        </p:nvSpPr>
        <p:spPr>
          <a:xfrm>
            <a:off x="8150236" y="1062420"/>
            <a:ext cx="134264" cy="135225"/>
          </a:xfrm>
          <a:prstGeom prst="rect">
            <a:avLst/>
          </a:prstGeom>
          <a:solidFill>
            <a:srgbClr val="8AB832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37511-01B5-48B9-B653-34CF66388D0D}"/>
              </a:ext>
            </a:extLst>
          </p:cNvPr>
          <p:cNvSpPr/>
          <p:nvPr userDrawn="1"/>
        </p:nvSpPr>
        <p:spPr>
          <a:xfrm>
            <a:off x="7977343" y="312637"/>
            <a:ext cx="134264" cy="135225"/>
          </a:xfrm>
          <a:prstGeom prst="rect">
            <a:avLst/>
          </a:prstGeom>
          <a:solidFill>
            <a:srgbClr val="009694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</p:spTree>
    <p:extLst>
      <p:ext uri="{BB962C8B-B14F-4D97-AF65-F5344CB8AC3E}">
        <p14:creationId xmlns:p14="http://schemas.microsoft.com/office/powerpoint/2010/main" val="3962991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9B8091-A9DD-4F9F-85FD-88DDD1786E16}"/>
              </a:ext>
            </a:extLst>
          </p:cNvPr>
          <p:cNvSpPr/>
          <p:nvPr userDrawn="1"/>
        </p:nvSpPr>
        <p:spPr>
          <a:xfrm>
            <a:off x="0" y="5072842"/>
            <a:ext cx="9144000" cy="70658"/>
          </a:xfrm>
          <a:prstGeom prst="rect">
            <a:avLst/>
          </a:prstGeom>
          <a:gradFill>
            <a:gsLst>
              <a:gs pos="89398">
                <a:srgbClr val="0083AF"/>
              </a:gs>
              <a:gs pos="18000">
                <a:srgbClr val="8AB832"/>
              </a:gs>
              <a:gs pos="43000">
                <a:srgbClr val="35AB57"/>
              </a:gs>
              <a:gs pos="68000">
                <a:srgbClr val="009694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A44FC7-0F9B-4A7A-A43B-9028F918FE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2" y="4777226"/>
            <a:ext cx="1358481" cy="199002"/>
          </a:xfrm>
          <a:prstGeom prst="rect">
            <a:avLst/>
          </a:prstGeom>
        </p:spPr>
      </p:pic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E0A099C8-A35D-47B3-8D89-9A503AF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D6358390-9DB5-4692-9B65-933AF376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BE5E96-4D65-4FFE-8D6D-C44DCD3A63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6" y="1171575"/>
            <a:ext cx="8401049" cy="3509037"/>
          </a:xfrm>
          <a:prstGeom prst="rect">
            <a:avLst/>
          </a:prstGeom>
        </p:spPr>
        <p:txBody>
          <a:bodyPr lIns="91440" tIns="137160"/>
          <a:lstStyle>
            <a:lvl1pPr>
              <a:defRPr sz="1500">
                <a:latin typeface="+mn-lt"/>
              </a:defRPr>
            </a:lvl1pPr>
            <a:lvl2pPr>
              <a:defRPr sz="135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350">
                <a:latin typeface="+mj-lt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FD380F-FA79-4293-8B95-BCEC8E256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73845"/>
            <a:ext cx="8038692" cy="32487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4546A"/>
                </a:solidFill>
                <a:latin typeface="+mn-lt"/>
              </a:defRPr>
            </a:lvl1pPr>
          </a:lstStyle>
          <a:p>
            <a:r>
              <a:rPr lang="en-US"/>
              <a:t>Title 5 words maximum</a:t>
            </a:r>
            <a:endParaRPr lang="en-SG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A391EA-57AD-403E-A61B-E0724434D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630451"/>
            <a:ext cx="8401049" cy="5411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Subtitle two lines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FD777-5E84-4434-B6F9-F74101F580B1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E61A7E-C933-4DE7-AD61-3223F6E6B7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29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368">
          <p15:clr>
            <a:srgbClr val="FBAE40"/>
          </p15:clr>
        </p15:guide>
        <p15:guide id="4" orient="horz" pos="39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9B8091-A9DD-4F9F-85FD-88DDD1786E16}"/>
              </a:ext>
            </a:extLst>
          </p:cNvPr>
          <p:cNvSpPr/>
          <p:nvPr userDrawn="1"/>
        </p:nvSpPr>
        <p:spPr>
          <a:xfrm>
            <a:off x="0" y="5072842"/>
            <a:ext cx="9144000" cy="70658"/>
          </a:xfrm>
          <a:prstGeom prst="rect">
            <a:avLst/>
          </a:prstGeom>
          <a:gradFill>
            <a:gsLst>
              <a:gs pos="89398">
                <a:srgbClr val="0083AF"/>
              </a:gs>
              <a:gs pos="18000">
                <a:srgbClr val="8AB832"/>
              </a:gs>
              <a:gs pos="43000">
                <a:srgbClr val="35AB57"/>
              </a:gs>
              <a:gs pos="68000">
                <a:srgbClr val="009694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A44FC7-0F9B-4A7A-A43B-9028F918FE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2" y="4777226"/>
            <a:ext cx="1358481" cy="199002"/>
          </a:xfrm>
          <a:prstGeom prst="rect">
            <a:avLst/>
          </a:prstGeom>
        </p:spPr>
      </p:pic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E0A099C8-A35D-47B3-8D89-9A503AF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4853" y="4767263"/>
            <a:ext cx="2764237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D6358390-9DB5-4692-9B65-933AF376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785" y="481317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FD380F-FA79-4293-8B95-BCEC8E256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73845"/>
            <a:ext cx="8038692" cy="32487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4546A"/>
                </a:solidFill>
                <a:latin typeface="+mn-lt"/>
              </a:defRPr>
            </a:lvl1pPr>
          </a:lstStyle>
          <a:p>
            <a:r>
              <a:rPr lang="en-US"/>
              <a:t>Title 5 words maximum</a:t>
            </a:r>
            <a:endParaRPr lang="en-SG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A391EA-57AD-403E-A61B-E0724434D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630451"/>
            <a:ext cx="8401049" cy="534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/>
              <a:t>Subtitle two lines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FD777-5E84-4434-B6F9-F74101F580B1}"/>
              </a:ext>
            </a:extLst>
          </p:cNvPr>
          <p:cNvSpPr txBox="1"/>
          <p:nvPr userDrawn="1"/>
        </p:nvSpPr>
        <p:spPr>
          <a:xfrm>
            <a:off x="6008374" y="439847"/>
            <a:ext cx="3031850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r">
              <a:defRPr sz="2400" b="1" i="1">
                <a:solidFill>
                  <a:srgbClr val="3C1053"/>
                </a:solidFill>
              </a:defRPr>
            </a:lvl1pPr>
          </a:lstStyle>
          <a:p>
            <a:pPr lvl="0"/>
            <a:r>
              <a:rPr lang="en-SG" sz="1050" i="1">
                <a:solidFill>
                  <a:srgbClr val="44546A"/>
                </a:solidFill>
              </a:rPr>
              <a:t>BEAMS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E61A7E-C933-4DE7-AD61-3223F6E6B7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094" y="98654"/>
            <a:ext cx="392129" cy="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30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936">
          <p15:clr>
            <a:srgbClr val="FBAE40"/>
          </p15:clr>
        </p15:guide>
        <p15:guide id="5" pos="73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20" y="4767264"/>
            <a:ext cx="7213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E4DEE52-25AF-7B49-B9FC-7562266B6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69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1" r:id="rId2"/>
    <p:sldLayoutId id="2147483679" r:id="rId3"/>
    <p:sldLayoutId id="2147483678" r:id="rId4"/>
    <p:sldLayoutId id="2147483680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000" b="1" i="0" kern="1200" spc="-1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600" b="1" i="0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ct val="20000"/>
        </a:spcBef>
        <a:buFont typeface="Arial"/>
        <a:buNone/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57200" rtl="0" eaLnBrk="1" latinLnBrk="0" hangingPunct="1">
        <a:lnSpc>
          <a:spcPct val="110000"/>
        </a:lnSpc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80000" indent="-180000" algn="l" defTabSz="457200" rtl="0" eaLnBrk="1" latinLnBrk="0" hangingPunct="1">
        <a:lnSpc>
          <a:spcPct val="110000"/>
        </a:lnSpc>
        <a:spcBef>
          <a:spcPct val="20000"/>
        </a:spcBef>
        <a:spcAft>
          <a:spcPts val="800"/>
        </a:spcAft>
        <a:buClr>
          <a:schemeClr val="accent6"/>
        </a:buClr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E2B14E-BC75-4AA8-9901-3C79FFD94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SG"/>
              <a:t>Co-Confidential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FABA56B-6639-409C-A0CB-456C8FF86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6956" y="476726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F3D840F-C22B-4B01-AB80-F65B4E64E78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8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4BDE40-0ACE-4510-9AE5-79E5CBA8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38918" y="-14062"/>
            <a:ext cx="1704197" cy="170596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2A8C6-EF1E-47F5-8D35-7967C08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Technical Data Validation &amp; Business Reconciliation </a:t>
            </a:r>
          </a:p>
        </p:txBody>
      </p:sp>
    </p:spTree>
    <p:extLst>
      <p:ext uri="{BB962C8B-B14F-4D97-AF65-F5344CB8AC3E}">
        <p14:creationId xmlns:p14="http://schemas.microsoft.com/office/powerpoint/2010/main" val="296037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96" y="2279127"/>
            <a:ext cx="7886700" cy="101758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Business Reconciliation</a:t>
            </a: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</p:spTree>
    <p:extLst>
      <p:ext uri="{BB962C8B-B14F-4D97-AF65-F5344CB8AC3E}">
        <p14:creationId xmlns:p14="http://schemas.microsoft.com/office/powerpoint/2010/main" val="21510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671" y="118192"/>
            <a:ext cx="7886700" cy="357298"/>
          </a:xfrm>
        </p:spPr>
        <p:txBody>
          <a:bodyPr/>
          <a:lstStyle/>
          <a:p>
            <a:r>
              <a:rPr lang="en-AU" sz="2000" dirty="0"/>
              <a:t>Business Reconciliation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0759" y="965546"/>
            <a:ext cx="7880291" cy="3616885"/>
            <a:chOff x="120916" y="704584"/>
            <a:chExt cx="11977156" cy="5978847"/>
          </a:xfrm>
        </p:grpSpPr>
        <p:grpSp>
          <p:nvGrpSpPr>
            <p:cNvPr id="5" name="Group 4"/>
            <p:cNvGrpSpPr/>
            <p:nvPr/>
          </p:nvGrpSpPr>
          <p:grpSpPr>
            <a:xfrm>
              <a:off x="365854" y="2164193"/>
              <a:ext cx="651596" cy="1144957"/>
              <a:chOff x="1290828" y="2616347"/>
              <a:chExt cx="657905" cy="114495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308760" y="3467733"/>
                <a:ext cx="616221" cy="29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Sources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1290828" y="2616347"/>
                <a:ext cx="657905" cy="719755"/>
                <a:chOff x="1290828" y="2616347"/>
                <a:chExt cx="657905" cy="719755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1107" y="3018476"/>
                  <a:ext cx="317626" cy="317626"/>
                </a:xfrm>
                <a:prstGeom prst="rect">
                  <a:avLst/>
                </a:prstGeom>
              </p:spPr>
            </p:pic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0828" y="2878302"/>
                  <a:ext cx="307498" cy="307498"/>
                </a:xfrm>
                <a:prstGeom prst="rect">
                  <a:avLst/>
                </a:prstGeom>
              </p:spPr>
            </p:pic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4790" y="2616347"/>
                  <a:ext cx="299423" cy="2994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Group 5"/>
            <p:cNvGrpSpPr/>
            <p:nvPr/>
          </p:nvGrpSpPr>
          <p:grpSpPr>
            <a:xfrm>
              <a:off x="5200316" y="2148832"/>
              <a:ext cx="888215" cy="826685"/>
              <a:chOff x="10331597" y="2601025"/>
              <a:chExt cx="1060143" cy="103828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331597" y="3270594"/>
                <a:ext cx="1060143" cy="36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Workday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10493621" y="2601025"/>
                <a:ext cx="624286" cy="624286"/>
                <a:chOff x="10493621" y="2601025"/>
                <a:chExt cx="624286" cy="624286"/>
              </a:xfrm>
            </p:grpSpPr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3621" y="2601025"/>
                  <a:ext cx="624286" cy="624286"/>
                </a:xfrm>
                <a:prstGeom prst="rect">
                  <a:avLst/>
                </a:prstGeom>
              </p:spPr>
            </p:pic>
            <p:pic>
              <p:nvPicPr>
                <p:cNvPr id="93" name="Picture 4" descr="Image result for workday logo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21214" y="2742116"/>
                  <a:ext cx="165816" cy="1873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" name="Group 6"/>
            <p:cNvGrpSpPr/>
            <p:nvPr/>
          </p:nvGrpSpPr>
          <p:grpSpPr>
            <a:xfrm>
              <a:off x="5102491" y="3737929"/>
              <a:ext cx="1039725" cy="837392"/>
              <a:chOff x="5063317" y="2531379"/>
              <a:chExt cx="1363417" cy="1097993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063317" y="3244441"/>
                <a:ext cx="1363417" cy="384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Workday Reports</a:t>
                </a: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5451647" y="2531379"/>
                <a:ext cx="570905" cy="621323"/>
                <a:chOff x="3739827" y="895310"/>
                <a:chExt cx="591905" cy="644178"/>
              </a:xfrm>
            </p:grpSpPr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827" y="895310"/>
                  <a:ext cx="382915" cy="382915"/>
                </a:xfrm>
                <a:prstGeom prst="rect">
                  <a:avLst/>
                </a:prstGeom>
              </p:spPr>
            </p:pic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3166" y="1030140"/>
                  <a:ext cx="382915" cy="38291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817" y="1156573"/>
                  <a:ext cx="382915" cy="38291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8" name="Straight Arrow Connector 32"/>
            <p:cNvCxnSpPr>
              <a:stCxn id="88" idx="1"/>
              <a:endCxn id="83" idx="3"/>
            </p:cNvCxnSpPr>
            <p:nvPr/>
          </p:nvCxnSpPr>
          <p:spPr>
            <a:xfrm rot="10800000" flipV="1">
              <a:off x="3882112" y="3977948"/>
              <a:ext cx="1599875" cy="35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ight Arrow 8"/>
            <p:cNvSpPr/>
            <p:nvPr/>
          </p:nvSpPr>
          <p:spPr>
            <a:xfrm>
              <a:off x="2140666" y="2389144"/>
              <a:ext cx="332125" cy="12350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2530456" y="2197319"/>
              <a:ext cx="598490" cy="423445"/>
            </a:xfrm>
            <a:prstGeom prst="can">
              <a:avLst>
                <a:gd name="adj" fmla="val 17447"/>
              </a:avLst>
            </a:prstGeom>
            <a:solidFill>
              <a:schemeClr val="accent4">
                <a:lumMod val="75000"/>
              </a:scheme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44757" rIns="0" bIns="44757" rtlCol="0" anchor="ctr"/>
            <a:lstStyle/>
            <a:p>
              <a:pPr algn="ctr" defTabSz="894990">
                <a:defRPr/>
              </a:pPr>
              <a:endParaRPr lang="en-AU" sz="600" b="1" ker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894990">
                <a:defRPr/>
              </a:pPr>
              <a:r>
                <a:rPr lang="en-AU" sz="600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1001" y="2650469"/>
              <a:ext cx="923838" cy="44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600">
                  <a:latin typeface="Calibri" panose="020F0502020204030204" pitchFamily="34" charset="0"/>
                  <a:cs typeface="Calibri" panose="020F0502020204030204" pitchFamily="34" charset="0"/>
                </a:rPr>
                <a:t>Transformed Data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733859" y="2384032"/>
              <a:ext cx="568854" cy="12463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5400000">
              <a:off x="5341247" y="3216515"/>
              <a:ext cx="568854" cy="12463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93680" y="3690487"/>
              <a:ext cx="654904" cy="924584"/>
              <a:chOff x="7838648" y="3657859"/>
              <a:chExt cx="598960" cy="85499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7887786" y="4263999"/>
                <a:ext cx="549822" cy="248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500">
                    <a:latin typeface="Calibri" panose="020F0502020204030204" pitchFamily="34" charset="0"/>
                    <a:cs typeface="Calibri" panose="020F0502020204030204" pitchFamily="34" charset="0"/>
                  </a:rPr>
                  <a:t>Compare</a:t>
                </a: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7838648" y="3657859"/>
                <a:ext cx="538165" cy="634727"/>
                <a:chOff x="3928968" y="1926412"/>
                <a:chExt cx="509891" cy="601381"/>
              </a:xfrm>
            </p:grpSpPr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8968" y="1926412"/>
                  <a:ext cx="509891" cy="509891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4718" y="2128148"/>
                  <a:ext cx="399645" cy="399645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Rectangle 14"/>
            <p:cNvSpPr/>
            <p:nvPr/>
          </p:nvSpPr>
          <p:spPr>
            <a:xfrm>
              <a:off x="152438" y="1991783"/>
              <a:ext cx="1139534" cy="1300911"/>
            </a:xfrm>
            <a:prstGeom prst="rect">
              <a:avLst/>
            </a:prstGeom>
            <a:noFill/>
            <a:ln w="13462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691176" y="2165405"/>
              <a:ext cx="1071936" cy="842407"/>
              <a:chOff x="7690171" y="2591972"/>
              <a:chExt cx="1263476" cy="995807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7847351" y="2591972"/>
                <a:ext cx="922834" cy="558685"/>
                <a:chOff x="5086780" y="855806"/>
                <a:chExt cx="1129304" cy="683682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333" y="855806"/>
                  <a:ext cx="683682" cy="683682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6780" y="1023937"/>
                  <a:ext cx="382914" cy="382915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4530" y="1024995"/>
                  <a:ext cx="371554" cy="360968"/>
                </a:xfrm>
                <a:prstGeom prst="rect">
                  <a:avLst/>
                </a:prstGeom>
              </p:spPr>
            </p:pic>
          </p:grpSp>
          <p:sp>
            <p:nvSpPr>
              <p:cNvPr id="77" name="TextBox 76"/>
              <p:cNvSpPr txBox="1"/>
              <p:nvPr/>
            </p:nvSpPr>
            <p:spPr>
              <a:xfrm>
                <a:off x="7690171" y="3240750"/>
                <a:ext cx="1263476" cy="34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Hoover</a:t>
                </a:r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>
              <a:off x="3208076" y="2393735"/>
              <a:ext cx="625739" cy="12463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862780" y="2536321"/>
              <a:ext cx="802179" cy="857162"/>
              <a:chOff x="723269" y="3980754"/>
              <a:chExt cx="1012558" cy="952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23269" y="4606757"/>
                <a:ext cx="1012558" cy="326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Source Data</a:t>
                </a:r>
              </a:p>
            </p:txBody>
          </p:sp>
          <p:pic>
            <p:nvPicPr>
              <p:cNvPr id="74" name="Picture 73" descr="excel_office.pn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08" y="4140483"/>
                <a:ext cx="257572" cy="254295"/>
              </a:xfrm>
              <a:prstGeom prst="rect">
                <a:avLst/>
              </a:prstGeom>
            </p:spPr>
          </p:pic>
          <p:pic>
            <p:nvPicPr>
              <p:cNvPr id="75" name="Picture 74" descr="excel_office.png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775" y="3980754"/>
                <a:ext cx="257572" cy="254295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32"/>
            <p:cNvCxnSpPr>
              <a:stCxn id="51" idx="3"/>
              <a:endCxn id="83" idx="1"/>
            </p:cNvCxnSpPr>
            <p:nvPr/>
          </p:nvCxnSpPr>
          <p:spPr>
            <a:xfrm flipV="1">
              <a:off x="812381" y="3981470"/>
              <a:ext cx="2481299" cy="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750643" y="3480295"/>
              <a:ext cx="313379" cy="4158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</a:t>
              </a:r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1885" y="1237555"/>
              <a:ext cx="5893157" cy="360013"/>
            </a:xfrm>
            <a:prstGeom prst="rect">
              <a:avLst/>
            </a:prstGeom>
            <a:solidFill>
              <a:srgbClr val="FC91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Segoe UI Historic" panose="020B0502040204020203" pitchFamily="34" charset="0"/>
                  <a:cs typeface="Calibri" panose="020F0502020204030204" pitchFamily="34" charset="0"/>
                </a:rPr>
                <a:t>Validation Reports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8227" y="1237554"/>
              <a:ext cx="5645665" cy="360013"/>
            </a:xfrm>
            <a:prstGeom prst="rect">
              <a:avLst/>
            </a:prstGeom>
            <a:solidFill>
              <a:srgbClr val="FC91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>
                  <a:solidFill>
                    <a:schemeClr val="tx1"/>
                  </a:solidFill>
                  <a:latin typeface="Calibri" panose="020F0502020204030204" pitchFamily="34" charset="0"/>
                  <a:ea typeface="Segoe UI Historic" panose="020B0502040204020203" pitchFamily="34" charset="0"/>
                  <a:cs typeface="Calibri" panose="020F0502020204030204" pitchFamily="34" charset="0"/>
                </a:rPr>
                <a:t>Manual Spot Check</a:t>
              </a:r>
              <a:endPara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egoe UI Historic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170735" y="1239375"/>
              <a:ext cx="11799" cy="5444056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6559186" y="2316593"/>
              <a:ext cx="651596" cy="1096656"/>
              <a:chOff x="1290828" y="2616347"/>
              <a:chExt cx="657905" cy="109665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326617" y="3419432"/>
                <a:ext cx="616221" cy="29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Sources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290828" y="2616347"/>
                <a:ext cx="657905" cy="719755"/>
                <a:chOff x="1290828" y="2616347"/>
                <a:chExt cx="657905" cy="719755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1107" y="3018476"/>
                  <a:ext cx="317626" cy="317626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0828" y="2878302"/>
                  <a:ext cx="307498" cy="307498"/>
                </a:xfrm>
                <a:prstGeom prst="rect">
                  <a:avLst/>
                </a:prstGeom>
              </p:spPr>
            </p:pic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4790" y="2616347"/>
                  <a:ext cx="299423" cy="2994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1033786" y="2194714"/>
              <a:ext cx="1060143" cy="963145"/>
              <a:chOff x="10331597" y="2601025"/>
              <a:chExt cx="1060143" cy="96314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0331597" y="3270599"/>
                <a:ext cx="1060143" cy="29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Workday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10493621" y="2601025"/>
                <a:ext cx="624286" cy="624286"/>
                <a:chOff x="10493621" y="2601025"/>
                <a:chExt cx="624286" cy="624286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3621" y="2601025"/>
                  <a:ext cx="624286" cy="624286"/>
                </a:xfrm>
                <a:prstGeom prst="rect">
                  <a:avLst/>
                </a:prstGeom>
              </p:spPr>
            </p:pic>
            <p:pic>
              <p:nvPicPr>
                <p:cNvPr id="67" name="Picture 4" descr="Image result for workday logo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21214" y="2742116"/>
                  <a:ext cx="165816" cy="1873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6" name="Straight Arrow Connector 32"/>
            <p:cNvCxnSpPr>
              <a:stCxn id="64" idx="2"/>
              <a:endCxn id="62" idx="3"/>
            </p:cNvCxnSpPr>
            <p:nvPr/>
          </p:nvCxnSpPr>
          <p:spPr>
            <a:xfrm rot="5400000">
              <a:off x="10370554" y="2653199"/>
              <a:ext cx="688646" cy="169796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8608282" y="2541544"/>
              <a:ext cx="408467" cy="11130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Can 27"/>
            <p:cNvSpPr/>
            <p:nvPr/>
          </p:nvSpPr>
          <p:spPr>
            <a:xfrm>
              <a:off x="9053216" y="2280871"/>
              <a:ext cx="590132" cy="557769"/>
            </a:xfrm>
            <a:prstGeom prst="can">
              <a:avLst>
                <a:gd name="adj" fmla="val 17447"/>
              </a:avLst>
            </a:prstGeom>
            <a:solidFill>
              <a:schemeClr val="accent4">
                <a:lumMod val="75000"/>
              </a:scheme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44757" rIns="0" bIns="44757" rtlCol="0" anchor="ctr"/>
            <a:lstStyle/>
            <a:p>
              <a:pPr algn="ctr" defTabSz="894990">
                <a:defRPr/>
              </a:pPr>
              <a:endParaRPr lang="en-AU" sz="600" b="1" ker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894990">
                <a:defRPr/>
              </a:pPr>
              <a:r>
                <a:rPr lang="en-AU" sz="600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50551" y="2878721"/>
              <a:ext cx="942354" cy="44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600">
                  <a:latin typeface="Calibri" panose="020F0502020204030204" pitchFamily="34" charset="0"/>
                  <a:cs typeface="Calibri" panose="020F0502020204030204" pitchFamily="34" charset="0"/>
                </a:rPr>
                <a:t>Transformed Data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10746106" y="2525837"/>
              <a:ext cx="427388" cy="12463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327730" y="3577421"/>
              <a:ext cx="624635" cy="875249"/>
              <a:chOff x="7838648" y="3657859"/>
              <a:chExt cx="624635" cy="875249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7862107" y="4264002"/>
                <a:ext cx="601176" cy="269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500">
                    <a:latin typeface="Calibri" panose="020F0502020204030204" pitchFamily="34" charset="0"/>
                    <a:cs typeface="Calibri" panose="020F0502020204030204" pitchFamily="34" charset="0"/>
                  </a:rPr>
                  <a:t>Compare</a:t>
                </a: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838648" y="3657859"/>
                <a:ext cx="538165" cy="634727"/>
                <a:chOff x="3928968" y="1926412"/>
                <a:chExt cx="509891" cy="601381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8968" y="1926412"/>
                  <a:ext cx="509891" cy="509891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4718" y="2128148"/>
                  <a:ext cx="399645" cy="399645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tangle 31"/>
            <p:cNvSpPr/>
            <p:nvPr/>
          </p:nvSpPr>
          <p:spPr>
            <a:xfrm>
              <a:off x="6345771" y="1888277"/>
              <a:ext cx="1139534" cy="1660890"/>
            </a:xfrm>
            <a:prstGeom prst="rect">
              <a:avLst/>
            </a:prstGeom>
            <a:noFill/>
            <a:ln w="13462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784218" y="2318417"/>
              <a:ext cx="1066463" cy="897685"/>
              <a:chOff x="7690171" y="2591972"/>
              <a:chExt cx="1263476" cy="96405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847351" y="2591972"/>
                <a:ext cx="922834" cy="558685"/>
                <a:chOff x="5086780" y="855806"/>
                <a:chExt cx="1129304" cy="683682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333" y="855806"/>
                  <a:ext cx="683682" cy="683682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6780" y="1023937"/>
                  <a:ext cx="382914" cy="382915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4530" y="1024995"/>
                  <a:ext cx="371554" cy="360968"/>
                </a:xfrm>
                <a:prstGeom prst="rect">
                  <a:avLst/>
                </a:prstGeom>
              </p:spPr>
            </p:pic>
          </p:grpSp>
          <p:sp>
            <p:nvSpPr>
              <p:cNvPr id="56" name="TextBox 55"/>
              <p:cNvSpPr txBox="1"/>
              <p:nvPr/>
            </p:nvSpPr>
            <p:spPr>
              <a:xfrm>
                <a:off x="7690171" y="3240748"/>
                <a:ext cx="1263476" cy="315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Hoover</a:t>
                </a: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9658346" y="2546135"/>
              <a:ext cx="250812" cy="13581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2"/>
            <p:cNvCxnSpPr>
              <a:stCxn id="32" idx="2"/>
              <a:endCxn id="62" idx="1"/>
            </p:cNvCxnSpPr>
            <p:nvPr/>
          </p:nvCxnSpPr>
          <p:spPr>
            <a:xfrm rot="16200000" flipH="1">
              <a:off x="7972966" y="2491739"/>
              <a:ext cx="297336" cy="2412192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1784693" y="3632695"/>
              <a:ext cx="313379" cy="4158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1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 </a:t>
              </a:r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1330368" y="2348713"/>
              <a:ext cx="332125" cy="12350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415043" y="2218623"/>
              <a:ext cx="946077" cy="710318"/>
              <a:chOff x="756508" y="3980754"/>
              <a:chExt cx="946077" cy="71031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56508" y="4397502"/>
                <a:ext cx="946077" cy="29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Source Extracts</a:t>
                </a:r>
              </a:p>
            </p:txBody>
          </p:sp>
          <p:pic>
            <p:nvPicPr>
              <p:cNvPr id="53" name="Picture 52" descr="excel_office.png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08" y="4140483"/>
                <a:ext cx="257572" cy="254295"/>
              </a:xfrm>
              <a:prstGeom prst="rect">
                <a:avLst/>
              </a:prstGeom>
            </p:spPr>
          </p:pic>
          <p:pic>
            <p:nvPicPr>
              <p:cNvPr id="54" name="Picture 53" descr="excel_office.png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775" y="3980754"/>
                <a:ext cx="257572" cy="254295"/>
              </a:xfrm>
              <a:prstGeom prst="rect">
                <a:avLst/>
              </a:prstGeom>
            </p:spPr>
          </p:pic>
        </p:grpSp>
        <p:sp>
          <p:nvSpPr>
            <p:cNvPr id="39" name="Right Arrow 38"/>
            <p:cNvSpPr/>
            <p:nvPr/>
          </p:nvSpPr>
          <p:spPr>
            <a:xfrm>
              <a:off x="7519337" y="2524933"/>
              <a:ext cx="401872" cy="12350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Can 39"/>
            <p:cNvSpPr/>
            <p:nvPr/>
          </p:nvSpPr>
          <p:spPr>
            <a:xfrm>
              <a:off x="8129806" y="2269101"/>
              <a:ext cx="259799" cy="227172"/>
            </a:xfrm>
            <a:prstGeom prst="can">
              <a:avLst>
                <a:gd name="adj" fmla="val 17447"/>
              </a:avLst>
            </a:prstGeom>
            <a:solidFill>
              <a:schemeClr val="accent4">
                <a:lumMod val="75000"/>
              </a:scheme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44757" rIns="0" bIns="44757" rtlCol="0" anchor="ctr"/>
            <a:lstStyle/>
            <a:p>
              <a:pPr algn="ctr" defTabSz="894990">
                <a:defRPr/>
              </a:pPr>
              <a:endParaRPr lang="en-AU" sz="600" b="1" ker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894990">
                <a:defRPr/>
              </a:pPr>
              <a:r>
                <a:rPr lang="en-AU" sz="600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79320" y="2225519"/>
              <a:ext cx="580999" cy="773698"/>
            </a:xfrm>
            <a:prstGeom prst="rect">
              <a:avLst/>
            </a:prstGeom>
            <a:noFill/>
            <a:ln w="13462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Content Placeholder 15"/>
            <p:cNvSpPr txBox="1">
              <a:spLocks/>
            </p:cNvSpPr>
            <p:nvPr/>
          </p:nvSpPr>
          <p:spPr>
            <a:xfrm>
              <a:off x="120916" y="5166269"/>
              <a:ext cx="5935094" cy="1150018"/>
            </a:xfrm>
            <a:prstGeom prst="rect">
              <a:avLst/>
            </a:prstGeom>
            <a:solidFill>
              <a:srgbClr val="FEE4D1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  <a:t>Custom Validation Reports are run out of Workday and then compared back to the source reports to see if any data was loaded incorrectly.</a:t>
              </a:r>
            </a:p>
            <a:p>
              <a: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  <a:t>SAP ERP reports from the legacy source systems can be compared back to the Workday custom validation reports e.g. employee leave balance</a:t>
              </a:r>
            </a:p>
          </p:txBody>
        </p:sp>
        <p:sp>
          <p:nvSpPr>
            <p:cNvPr id="43" name="Content Placeholder 16"/>
            <p:cNvSpPr txBox="1">
              <a:spLocks/>
            </p:cNvSpPr>
            <p:nvPr/>
          </p:nvSpPr>
          <p:spPr>
            <a:xfrm>
              <a:off x="6297259" y="5166268"/>
              <a:ext cx="5729808" cy="1150019"/>
            </a:xfrm>
            <a:prstGeom prst="rect">
              <a:avLst/>
            </a:prstGeom>
            <a:solidFill>
              <a:srgbClr val="FEE4D1"/>
            </a:solidFill>
          </p:spPr>
          <p:txBody>
            <a:bodyPr/>
            <a:lstStyle>
              <a:defPPr>
                <a:defRPr lang="en-US"/>
              </a:defPPr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2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  <a:t>Data owners can login to Workday and manually compare converted data back to the source system data.</a:t>
              </a:r>
            </a:p>
            <a:p>
              <a:r>
                <a:rPr lang="en-US" sz="900">
                  <a:latin typeface="Calibri" panose="020F0502020204030204" pitchFamily="34" charset="0"/>
                  <a:cs typeface="Calibri" panose="020F0502020204030204" pitchFamily="34" charset="0"/>
                </a:rPr>
                <a:t>Sample data can be extracted from the source systems to be compared back to the Workday data e.g. employee start date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2438" y="704584"/>
              <a:ext cx="11811454" cy="413752"/>
            </a:xfrm>
            <a:prstGeom prst="rect">
              <a:avLst/>
            </a:prstGeom>
            <a:solidFill>
              <a:srgbClr val="0000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egoe UI Historic" panose="020B0502040204020203" pitchFamily="34" charset="0"/>
                  <a:cs typeface="Calibri" panose="020F0502020204030204" pitchFamily="34" charset="0"/>
                </a:rPr>
                <a:t>There are two main methods of validating converted data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58629" y="3739059"/>
              <a:ext cx="610312" cy="689759"/>
              <a:chOff x="5175117" y="2531379"/>
              <a:chExt cx="1139827" cy="124143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175117" y="3244444"/>
                <a:ext cx="1139827" cy="52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600">
                    <a:latin typeface="Calibri" panose="020F0502020204030204" pitchFamily="34" charset="0"/>
                    <a:cs typeface="Calibri" panose="020F0502020204030204" pitchFamily="34" charset="0"/>
                  </a:rPr>
                  <a:t>Reports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5451647" y="2531379"/>
                <a:ext cx="570905" cy="621323"/>
                <a:chOff x="3739827" y="895310"/>
                <a:chExt cx="591905" cy="644178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827" y="895310"/>
                  <a:ext cx="382915" cy="382915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3166" y="1030140"/>
                  <a:ext cx="382915" cy="382915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817" y="1156573"/>
                  <a:ext cx="382915" cy="382915"/>
                </a:xfrm>
                <a:prstGeom prst="rect">
                  <a:avLst/>
                </a:prstGeom>
              </p:spPr>
            </p:pic>
          </p:grpSp>
        </p:grpSp>
        <p:sp>
          <p:nvSpPr>
            <p:cNvPr id="46" name="Right Arrow 45"/>
            <p:cNvSpPr/>
            <p:nvPr/>
          </p:nvSpPr>
          <p:spPr>
            <a:xfrm rot="5400000" flipV="1">
              <a:off x="532850" y="3435423"/>
              <a:ext cx="332125" cy="13055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35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96" y="2279127"/>
            <a:ext cx="7886700" cy="101758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Business Reconciliation Scenario</a:t>
            </a: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</p:spTree>
    <p:extLst>
      <p:ext uri="{BB962C8B-B14F-4D97-AF65-F5344CB8AC3E}">
        <p14:creationId xmlns:p14="http://schemas.microsoft.com/office/powerpoint/2010/main" val="41794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671" y="118192"/>
            <a:ext cx="7886700" cy="357298"/>
          </a:xfrm>
        </p:spPr>
        <p:txBody>
          <a:bodyPr/>
          <a:lstStyle/>
          <a:p>
            <a:r>
              <a:rPr lang="en-AU" sz="2000"/>
              <a:t>Reconciliation Scenario Lifecycle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B15FA4-8C04-4E88-8EB6-53CE3AC1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1" y="1064786"/>
            <a:ext cx="57245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0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C3E47D46-87F3-4AD3-BFC5-14921F253B46}"/>
              </a:ext>
            </a:extLst>
          </p:cNvPr>
          <p:cNvSpPr/>
          <p:nvPr/>
        </p:nvSpPr>
        <p:spPr>
          <a:xfrm>
            <a:off x="5339185" y="1052933"/>
            <a:ext cx="2404639" cy="3258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EF7C2F-AE39-48CD-A417-699D202D7C90}"/>
              </a:ext>
            </a:extLst>
          </p:cNvPr>
          <p:cNvSpPr/>
          <p:nvPr/>
        </p:nvSpPr>
        <p:spPr>
          <a:xfrm>
            <a:off x="3067653" y="1052934"/>
            <a:ext cx="2274425" cy="3258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0A378-6B7C-4852-9DDA-8B268814C399}"/>
              </a:ext>
            </a:extLst>
          </p:cNvPr>
          <p:cNvSpPr/>
          <p:nvPr/>
        </p:nvSpPr>
        <p:spPr>
          <a:xfrm>
            <a:off x="709312" y="1052935"/>
            <a:ext cx="2361235" cy="3258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671" y="118192"/>
            <a:ext cx="7886700" cy="357298"/>
          </a:xfrm>
        </p:spPr>
        <p:txBody>
          <a:bodyPr/>
          <a:lstStyle/>
          <a:p>
            <a:r>
              <a:rPr lang="en-AU" sz="2000"/>
              <a:t>Reconciliation Scenario Lifecycle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7EF7DF-21E4-45C7-8CB7-EAD8E3D865E9}"/>
              </a:ext>
            </a:extLst>
          </p:cNvPr>
          <p:cNvGrpSpPr/>
          <p:nvPr/>
        </p:nvGrpSpPr>
        <p:grpSpPr>
          <a:xfrm>
            <a:off x="729084" y="2259956"/>
            <a:ext cx="3948175" cy="1906531"/>
            <a:chOff x="200989" y="1283342"/>
            <a:chExt cx="3948175" cy="19065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50FB1C-778F-4285-B612-98207CCCF09E}"/>
                </a:ext>
              </a:extLst>
            </p:cNvPr>
            <p:cNvGrpSpPr/>
            <p:nvPr/>
          </p:nvGrpSpPr>
          <p:grpSpPr>
            <a:xfrm>
              <a:off x="200989" y="1557311"/>
              <a:ext cx="3948175" cy="1377692"/>
              <a:chOff x="1090793" y="1607951"/>
              <a:chExt cx="10010414" cy="417008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2670DE3-303D-4004-8BF3-28AB47C52265}"/>
                  </a:ext>
                </a:extLst>
              </p:cNvPr>
              <p:cNvGrpSpPr/>
              <p:nvPr/>
            </p:nvGrpSpPr>
            <p:grpSpPr>
              <a:xfrm>
                <a:off x="8705340" y="1607952"/>
                <a:ext cx="2395867" cy="2227526"/>
                <a:chOff x="8705340" y="1607952"/>
                <a:chExt cx="2395867" cy="222752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0CB85FB-A1DA-4C0A-9F6C-C0A7F8B0B796}"/>
                    </a:ext>
                  </a:extLst>
                </p:cNvPr>
                <p:cNvGrpSpPr/>
                <p:nvPr/>
              </p:nvGrpSpPr>
              <p:grpSpPr>
                <a:xfrm>
                  <a:off x="8705340" y="1607952"/>
                  <a:ext cx="2358105" cy="2097263"/>
                  <a:chOff x="8705340" y="1607952"/>
                  <a:chExt cx="2358105" cy="2097263"/>
                </a:xfrm>
              </p:grpSpPr>
              <p:sp>
                <p:nvSpPr>
                  <p:cNvPr id="32" name="Freeform 40">
                    <a:extLst>
                      <a:ext uri="{FF2B5EF4-FFF2-40B4-BE49-F238E27FC236}">
                        <a16:creationId xmlns:a16="http://schemas.microsoft.com/office/drawing/2014/main" id="{1A6CAB4C-7616-410D-9BAF-620CE078B5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706848" y="1606447"/>
                    <a:ext cx="1180703" cy="1183716"/>
                  </a:xfrm>
                  <a:custGeom>
                    <a:avLst/>
                    <a:gdLst>
                      <a:gd name="connsiteX0" fmla="*/ 0 w 1717965"/>
                      <a:gd name="connsiteY0" fmla="*/ 0 h 1722348"/>
                      <a:gd name="connsiteX1" fmla="*/ 171506 w 1717965"/>
                      <a:gd name="connsiteY1" fmla="*/ 8661 h 1722348"/>
                      <a:gd name="connsiteX2" fmla="*/ 1717965 w 1717965"/>
                      <a:gd name="connsiteY2" fmla="*/ 1722348 h 1722348"/>
                      <a:gd name="connsiteX3" fmla="*/ 1052945 w 1717965"/>
                      <a:gd name="connsiteY3" fmla="*/ 1722348 h 1722348"/>
                      <a:gd name="connsiteX4" fmla="*/ 1052945 w 1717965"/>
                      <a:gd name="connsiteY4" fmla="*/ 1722347 h 1722348"/>
                      <a:gd name="connsiteX5" fmla="*/ 103511 w 1717965"/>
                      <a:gd name="connsiteY5" fmla="*/ 670245 h 1722348"/>
                      <a:gd name="connsiteX6" fmla="*/ 0 w 1717965"/>
                      <a:gd name="connsiteY6" fmla="*/ 665018 h 1722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17965" h="1722348">
                        <a:moveTo>
                          <a:pt x="0" y="0"/>
                        </a:moveTo>
                        <a:lnTo>
                          <a:pt x="171506" y="8661"/>
                        </a:lnTo>
                        <a:cubicBezTo>
                          <a:pt x="1040129" y="96874"/>
                          <a:pt x="1717965" y="830453"/>
                          <a:pt x="1717965" y="1722348"/>
                        </a:cubicBezTo>
                        <a:lnTo>
                          <a:pt x="1052945" y="1722348"/>
                        </a:lnTo>
                        <a:lnTo>
                          <a:pt x="1052945" y="1722347"/>
                        </a:lnTo>
                        <a:cubicBezTo>
                          <a:pt x="1052945" y="1174777"/>
                          <a:pt x="636794" y="724403"/>
                          <a:pt x="103511" y="670245"/>
                        </a:cubicBezTo>
                        <a:lnTo>
                          <a:pt x="0" y="665018"/>
                        </a:lnTo>
                        <a:close/>
                      </a:path>
                    </a:pathLst>
                  </a:custGeom>
                  <a:solidFill>
                    <a:srgbClr val="F68D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7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4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1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68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852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2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193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363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Freeform 41">
                    <a:extLst>
                      <a:ext uri="{FF2B5EF4-FFF2-40B4-BE49-F238E27FC236}">
                        <a16:creationId xmlns:a16="http://schemas.microsoft.com/office/drawing/2014/main" id="{1297A438-CB15-4ED5-BCFF-7517F7FCF735}"/>
                      </a:ext>
                    </a:extLst>
                  </p:cNvPr>
                  <p:cNvSpPr/>
                  <p:nvPr/>
                </p:nvSpPr>
                <p:spPr>
                  <a:xfrm>
                    <a:off x="9882743" y="1607952"/>
                    <a:ext cx="1180702" cy="1183716"/>
                  </a:xfrm>
                  <a:custGeom>
                    <a:avLst/>
                    <a:gdLst>
                      <a:gd name="connsiteX0" fmla="*/ 0 w 1717965"/>
                      <a:gd name="connsiteY0" fmla="*/ 0 h 1722348"/>
                      <a:gd name="connsiteX1" fmla="*/ 171506 w 1717965"/>
                      <a:gd name="connsiteY1" fmla="*/ 8661 h 1722348"/>
                      <a:gd name="connsiteX2" fmla="*/ 1717965 w 1717965"/>
                      <a:gd name="connsiteY2" fmla="*/ 1722348 h 1722348"/>
                      <a:gd name="connsiteX3" fmla="*/ 1052945 w 1717965"/>
                      <a:gd name="connsiteY3" fmla="*/ 1722348 h 1722348"/>
                      <a:gd name="connsiteX4" fmla="*/ 1052945 w 1717965"/>
                      <a:gd name="connsiteY4" fmla="*/ 1722347 h 1722348"/>
                      <a:gd name="connsiteX5" fmla="*/ 103511 w 1717965"/>
                      <a:gd name="connsiteY5" fmla="*/ 670245 h 1722348"/>
                      <a:gd name="connsiteX6" fmla="*/ 0 w 1717965"/>
                      <a:gd name="connsiteY6" fmla="*/ 665018 h 1722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17965" h="1722348">
                        <a:moveTo>
                          <a:pt x="0" y="0"/>
                        </a:moveTo>
                        <a:lnTo>
                          <a:pt x="171506" y="8661"/>
                        </a:lnTo>
                        <a:cubicBezTo>
                          <a:pt x="1040129" y="96874"/>
                          <a:pt x="1717965" y="830453"/>
                          <a:pt x="1717965" y="1722348"/>
                        </a:cubicBezTo>
                        <a:lnTo>
                          <a:pt x="1052945" y="1722348"/>
                        </a:lnTo>
                        <a:lnTo>
                          <a:pt x="1052945" y="1722347"/>
                        </a:lnTo>
                        <a:cubicBezTo>
                          <a:pt x="1052945" y="1174777"/>
                          <a:pt x="636794" y="724403"/>
                          <a:pt x="103511" y="670245"/>
                        </a:cubicBezTo>
                        <a:lnTo>
                          <a:pt x="0" y="665018"/>
                        </a:lnTo>
                        <a:close/>
                      </a:path>
                    </a:pathLst>
                  </a:custGeom>
                  <a:solidFill>
                    <a:srgbClr val="F68D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7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4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1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68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852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2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193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363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28CE4C7C-5757-4084-BE63-6857BD138E5D}"/>
                      </a:ext>
                    </a:extLst>
                  </p:cNvPr>
                  <p:cNvSpPr/>
                  <p:nvPr/>
                </p:nvSpPr>
                <p:spPr>
                  <a:xfrm>
                    <a:off x="8705340" y="2785320"/>
                    <a:ext cx="455854" cy="919354"/>
                  </a:xfrm>
                  <a:prstGeom prst="rect">
                    <a:avLst/>
                  </a:prstGeom>
                  <a:solidFill>
                    <a:srgbClr val="F68D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7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4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1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68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852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2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193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363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d-ID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1E7214B1-7C04-4EBC-9979-2054509A789D}"/>
                      </a:ext>
                    </a:extLst>
                  </p:cNvPr>
                  <p:cNvSpPr/>
                  <p:nvPr/>
                </p:nvSpPr>
                <p:spPr>
                  <a:xfrm>
                    <a:off x="10607442" y="2785321"/>
                    <a:ext cx="455854" cy="919894"/>
                  </a:xfrm>
                  <a:prstGeom prst="rect">
                    <a:avLst/>
                  </a:prstGeom>
                  <a:solidFill>
                    <a:srgbClr val="F68D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7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40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1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68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852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021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193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363" algn="l" defTabSz="91434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31" name="Rectangle 7">
                  <a:extLst>
                    <a:ext uri="{FF2B5EF4-FFF2-40B4-BE49-F238E27FC236}">
                      <a16:creationId xmlns:a16="http://schemas.microsoft.com/office/drawing/2014/main" id="{3E0700CB-C64D-464E-A624-2148263FB4C8}"/>
                    </a:ext>
                  </a:extLst>
                </p:cNvPr>
                <p:cNvSpPr/>
                <p:nvPr/>
              </p:nvSpPr>
              <p:spPr>
                <a:xfrm rot="2700000">
                  <a:off x="10575857" y="3310128"/>
                  <a:ext cx="525350" cy="525350"/>
                </a:xfrm>
                <a:custGeom>
                  <a:avLst/>
                  <a:gdLst>
                    <a:gd name="connsiteX0" fmla="*/ 0 w 764402"/>
                    <a:gd name="connsiteY0" fmla="*/ 0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  <a:gd name="connsiteX4" fmla="*/ 0 w 764402"/>
                    <a:gd name="connsiteY4" fmla="*/ 0 h 764402"/>
                    <a:gd name="connsiteX0" fmla="*/ 0 w 764402"/>
                    <a:gd name="connsiteY0" fmla="*/ 764402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402" h="764402">
                      <a:moveTo>
                        <a:pt x="0" y="764402"/>
                      </a:moveTo>
                      <a:lnTo>
                        <a:pt x="764402" y="0"/>
                      </a:lnTo>
                      <a:lnTo>
                        <a:pt x="764402" y="764402"/>
                      </a:lnTo>
                      <a:lnTo>
                        <a:pt x="0" y="764402"/>
                      </a:lnTo>
                      <a:close/>
                    </a:path>
                  </a:pathLst>
                </a:custGeom>
                <a:solidFill>
                  <a:srgbClr val="F68D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205AB7E-70B4-45B2-A201-50B7B32D98E6}"/>
                  </a:ext>
                </a:extLst>
              </p:cNvPr>
              <p:cNvGrpSpPr/>
              <p:nvPr/>
            </p:nvGrpSpPr>
            <p:grpSpPr>
              <a:xfrm>
                <a:off x="6794668" y="3550509"/>
                <a:ext cx="2394954" cy="2227526"/>
                <a:chOff x="6794671" y="3550510"/>
                <a:chExt cx="1984589" cy="1845848"/>
              </a:xfrm>
              <a:solidFill>
                <a:schemeClr val="accent5"/>
              </a:solidFill>
            </p:grpSpPr>
            <p:sp>
              <p:nvSpPr>
                <p:cNvPr id="25" name="Freeform 49">
                  <a:extLst>
                    <a:ext uri="{FF2B5EF4-FFF2-40B4-BE49-F238E27FC236}">
                      <a16:creationId xmlns:a16="http://schemas.microsoft.com/office/drawing/2014/main" id="{2F52E349-E2B8-43A2-8DA0-1E1835D9083B}"/>
                    </a:ext>
                  </a:extLst>
                </p:cNvPr>
                <p:cNvSpPr/>
                <p:nvPr/>
              </p:nvSpPr>
              <p:spPr>
                <a:xfrm rot="16200000" flipH="1">
                  <a:off x="6795921" y="4416714"/>
                  <a:ext cx="978394" cy="980891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solidFill>
                  <a:srgbClr val="F9C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6" name="Freeform 50">
                  <a:extLst>
                    <a:ext uri="{FF2B5EF4-FFF2-40B4-BE49-F238E27FC236}">
                      <a16:creationId xmlns:a16="http://schemas.microsoft.com/office/drawing/2014/main" id="{1FD08B86-CC45-4FCF-98A9-202F7D7B1B87}"/>
                    </a:ext>
                  </a:extLst>
                </p:cNvPr>
                <p:cNvSpPr/>
                <p:nvPr/>
              </p:nvSpPr>
              <p:spPr>
                <a:xfrm rot="10800000" flipH="1">
                  <a:off x="7769574" y="4415467"/>
                  <a:ext cx="978394" cy="980891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solidFill>
                  <a:srgbClr val="F9C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0688BC-696E-4476-8DDF-EAA7444A7431}"/>
                    </a:ext>
                  </a:extLst>
                </p:cNvPr>
                <p:cNvSpPr/>
                <p:nvPr/>
              </p:nvSpPr>
              <p:spPr>
                <a:xfrm rot="10800000" flipH="1">
                  <a:off x="6794671" y="3658901"/>
                  <a:ext cx="377745" cy="761826"/>
                </a:xfrm>
                <a:prstGeom prst="rect">
                  <a:avLst/>
                </a:prstGeom>
                <a:solidFill>
                  <a:srgbClr val="F9C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9110D1F-3034-4972-8008-D7AABE609085}"/>
                    </a:ext>
                  </a:extLst>
                </p:cNvPr>
                <p:cNvSpPr/>
                <p:nvPr/>
              </p:nvSpPr>
              <p:spPr>
                <a:xfrm rot="10800000" flipH="1">
                  <a:off x="8370100" y="3658453"/>
                  <a:ext cx="377745" cy="762273"/>
                </a:xfrm>
                <a:prstGeom prst="rect">
                  <a:avLst/>
                </a:prstGeom>
                <a:solidFill>
                  <a:srgbClr val="F9C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29" name="Rectangle 7">
                  <a:extLst>
                    <a:ext uri="{FF2B5EF4-FFF2-40B4-BE49-F238E27FC236}">
                      <a16:creationId xmlns:a16="http://schemas.microsoft.com/office/drawing/2014/main" id="{C6C56EF1-B8CA-4AF5-9B8C-644B5109250B}"/>
                    </a:ext>
                  </a:extLst>
                </p:cNvPr>
                <p:cNvSpPr/>
                <p:nvPr/>
              </p:nvSpPr>
              <p:spPr>
                <a:xfrm rot="8100000" flipH="1">
                  <a:off x="8343927" y="3550510"/>
                  <a:ext cx="435333" cy="435333"/>
                </a:xfrm>
                <a:custGeom>
                  <a:avLst/>
                  <a:gdLst>
                    <a:gd name="connsiteX0" fmla="*/ 0 w 764402"/>
                    <a:gd name="connsiteY0" fmla="*/ 0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  <a:gd name="connsiteX4" fmla="*/ 0 w 764402"/>
                    <a:gd name="connsiteY4" fmla="*/ 0 h 764402"/>
                    <a:gd name="connsiteX0" fmla="*/ 0 w 764402"/>
                    <a:gd name="connsiteY0" fmla="*/ 764402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402" h="764402">
                      <a:moveTo>
                        <a:pt x="0" y="764402"/>
                      </a:moveTo>
                      <a:lnTo>
                        <a:pt x="764402" y="0"/>
                      </a:lnTo>
                      <a:lnTo>
                        <a:pt x="764402" y="764402"/>
                      </a:lnTo>
                      <a:lnTo>
                        <a:pt x="0" y="764402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5D70375-7862-4B54-B98E-8F6C8501FD76}"/>
                  </a:ext>
                </a:extLst>
              </p:cNvPr>
              <p:cNvGrpSpPr/>
              <p:nvPr/>
            </p:nvGrpSpPr>
            <p:grpSpPr>
              <a:xfrm>
                <a:off x="4892568" y="1607952"/>
                <a:ext cx="2395867" cy="2227526"/>
                <a:chOff x="4892568" y="1607952"/>
                <a:chExt cx="2395867" cy="2227526"/>
              </a:xfrm>
            </p:grpSpPr>
            <p:sp>
              <p:nvSpPr>
                <p:cNvPr id="20" name="Freeform 54">
                  <a:extLst>
                    <a:ext uri="{FF2B5EF4-FFF2-40B4-BE49-F238E27FC236}">
                      <a16:creationId xmlns:a16="http://schemas.microsoft.com/office/drawing/2014/main" id="{549AE553-D75B-4C76-A829-9F40DE796B15}"/>
                    </a:ext>
                  </a:extLst>
                </p:cNvPr>
                <p:cNvSpPr/>
                <p:nvPr/>
              </p:nvSpPr>
              <p:spPr>
                <a:xfrm rot="16200000">
                  <a:off x="4894076" y="1606447"/>
                  <a:ext cx="1180703" cy="1183716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solidFill>
                  <a:srgbClr val="FC91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1" name="Freeform 55">
                  <a:extLst>
                    <a:ext uri="{FF2B5EF4-FFF2-40B4-BE49-F238E27FC236}">
                      <a16:creationId xmlns:a16="http://schemas.microsoft.com/office/drawing/2014/main" id="{0286333C-2743-4540-9DD9-28C5C7DFA839}"/>
                    </a:ext>
                  </a:extLst>
                </p:cNvPr>
                <p:cNvSpPr/>
                <p:nvPr/>
              </p:nvSpPr>
              <p:spPr>
                <a:xfrm>
                  <a:off x="6069971" y="1607952"/>
                  <a:ext cx="1180702" cy="1183716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solidFill>
                  <a:srgbClr val="FC91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D406A0-959F-464B-BEA1-771F14205792}"/>
                    </a:ext>
                  </a:extLst>
                </p:cNvPr>
                <p:cNvSpPr/>
                <p:nvPr/>
              </p:nvSpPr>
              <p:spPr>
                <a:xfrm>
                  <a:off x="4892568" y="2785320"/>
                  <a:ext cx="455854" cy="919354"/>
                </a:xfrm>
                <a:prstGeom prst="rect">
                  <a:avLst/>
                </a:prstGeom>
                <a:solidFill>
                  <a:srgbClr val="FC91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7A0F062-9438-4432-BFD0-9AAED820111F}"/>
                    </a:ext>
                  </a:extLst>
                </p:cNvPr>
                <p:cNvSpPr/>
                <p:nvPr/>
              </p:nvSpPr>
              <p:spPr>
                <a:xfrm>
                  <a:off x="6794671" y="2785321"/>
                  <a:ext cx="455854" cy="919894"/>
                </a:xfrm>
                <a:prstGeom prst="rect">
                  <a:avLst/>
                </a:prstGeom>
                <a:solidFill>
                  <a:srgbClr val="FC91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24" name="Rectangle 7">
                  <a:extLst>
                    <a:ext uri="{FF2B5EF4-FFF2-40B4-BE49-F238E27FC236}">
                      <a16:creationId xmlns:a16="http://schemas.microsoft.com/office/drawing/2014/main" id="{397DA066-1733-4913-9C8C-20DF88E071B9}"/>
                    </a:ext>
                  </a:extLst>
                </p:cNvPr>
                <p:cNvSpPr/>
                <p:nvPr/>
              </p:nvSpPr>
              <p:spPr>
                <a:xfrm rot="2700000">
                  <a:off x="6763085" y="3310128"/>
                  <a:ext cx="525350" cy="525350"/>
                </a:xfrm>
                <a:custGeom>
                  <a:avLst/>
                  <a:gdLst>
                    <a:gd name="connsiteX0" fmla="*/ 0 w 764402"/>
                    <a:gd name="connsiteY0" fmla="*/ 0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  <a:gd name="connsiteX4" fmla="*/ 0 w 764402"/>
                    <a:gd name="connsiteY4" fmla="*/ 0 h 764402"/>
                    <a:gd name="connsiteX0" fmla="*/ 0 w 764402"/>
                    <a:gd name="connsiteY0" fmla="*/ 764402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402" h="764402">
                      <a:moveTo>
                        <a:pt x="0" y="764402"/>
                      </a:moveTo>
                      <a:lnTo>
                        <a:pt x="764402" y="0"/>
                      </a:lnTo>
                      <a:lnTo>
                        <a:pt x="764402" y="764402"/>
                      </a:lnTo>
                      <a:lnTo>
                        <a:pt x="0" y="764402"/>
                      </a:lnTo>
                      <a:close/>
                    </a:path>
                  </a:pathLst>
                </a:custGeom>
                <a:solidFill>
                  <a:srgbClr val="FC91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5EA8D4-DE2A-4959-9B17-59358EAD7953}"/>
                  </a:ext>
                </a:extLst>
              </p:cNvPr>
              <p:cNvGrpSpPr/>
              <p:nvPr/>
            </p:nvGrpSpPr>
            <p:grpSpPr>
              <a:xfrm>
                <a:off x="2992893" y="3550509"/>
                <a:ext cx="2394954" cy="2227526"/>
                <a:chOff x="2992895" y="3550510"/>
                <a:chExt cx="1984589" cy="1845848"/>
              </a:xfrm>
              <a:solidFill>
                <a:schemeClr val="accent2"/>
              </a:solidFill>
            </p:grpSpPr>
            <p:sp>
              <p:nvSpPr>
                <p:cNvPr id="15" name="Freeform 60">
                  <a:extLst>
                    <a:ext uri="{FF2B5EF4-FFF2-40B4-BE49-F238E27FC236}">
                      <a16:creationId xmlns:a16="http://schemas.microsoft.com/office/drawing/2014/main" id="{3107D626-3826-4C01-B50F-128075A1EF72}"/>
                    </a:ext>
                  </a:extLst>
                </p:cNvPr>
                <p:cNvSpPr/>
                <p:nvPr/>
              </p:nvSpPr>
              <p:spPr>
                <a:xfrm rot="16200000" flipH="1">
                  <a:off x="2994145" y="4416714"/>
                  <a:ext cx="978394" cy="980891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6" name="Freeform 61">
                  <a:extLst>
                    <a:ext uri="{FF2B5EF4-FFF2-40B4-BE49-F238E27FC236}">
                      <a16:creationId xmlns:a16="http://schemas.microsoft.com/office/drawing/2014/main" id="{A3CA69CB-EA05-472B-8FD7-5D21A81B1220}"/>
                    </a:ext>
                  </a:extLst>
                </p:cNvPr>
                <p:cNvSpPr/>
                <p:nvPr/>
              </p:nvSpPr>
              <p:spPr>
                <a:xfrm rot="10800000" flipH="1">
                  <a:off x="3967798" y="4415467"/>
                  <a:ext cx="978394" cy="980891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4287C92-82FE-47AE-A3F9-BA75BB96B74B}"/>
                    </a:ext>
                  </a:extLst>
                </p:cNvPr>
                <p:cNvSpPr/>
                <p:nvPr/>
              </p:nvSpPr>
              <p:spPr>
                <a:xfrm rot="10800000" flipH="1">
                  <a:off x="2992895" y="3658901"/>
                  <a:ext cx="377745" cy="7618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C0AFDCA-F13D-4142-861A-8BE04DB291AD}"/>
                    </a:ext>
                  </a:extLst>
                </p:cNvPr>
                <p:cNvSpPr/>
                <p:nvPr/>
              </p:nvSpPr>
              <p:spPr>
                <a:xfrm rot="10800000" flipH="1">
                  <a:off x="4568324" y="3658453"/>
                  <a:ext cx="377745" cy="7622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19" name="Rectangle 7">
                  <a:extLst>
                    <a:ext uri="{FF2B5EF4-FFF2-40B4-BE49-F238E27FC236}">
                      <a16:creationId xmlns:a16="http://schemas.microsoft.com/office/drawing/2014/main" id="{ECC8384F-7EFF-4167-8CE0-D0BA3B59E7AE}"/>
                    </a:ext>
                  </a:extLst>
                </p:cNvPr>
                <p:cNvSpPr/>
                <p:nvPr/>
              </p:nvSpPr>
              <p:spPr>
                <a:xfrm rot="8100000" flipH="1">
                  <a:off x="4542151" y="3550510"/>
                  <a:ext cx="435333" cy="435333"/>
                </a:xfrm>
                <a:custGeom>
                  <a:avLst/>
                  <a:gdLst>
                    <a:gd name="connsiteX0" fmla="*/ 0 w 764402"/>
                    <a:gd name="connsiteY0" fmla="*/ 0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  <a:gd name="connsiteX4" fmla="*/ 0 w 764402"/>
                    <a:gd name="connsiteY4" fmla="*/ 0 h 764402"/>
                    <a:gd name="connsiteX0" fmla="*/ 0 w 764402"/>
                    <a:gd name="connsiteY0" fmla="*/ 764402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402" h="764402">
                      <a:moveTo>
                        <a:pt x="0" y="764402"/>
                      </a:moveTo>
                      <a:lnTo>
                        <a:pt x="764402" y="0"/>
                      </a:lnTo>
                      <a:lnTo>
                        <a:pt x="764402" y="764402"/>
                      </a:lnTo>
                      <a:lnTo>
                        <a:pt x="0" y="7644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362F897-10FA-4294-A07F-85BE18043482}"/>
                  </a:ext>
                </a:extLst>
              </p:cNvPr>
              <p:cNvGrpSpPr/>
              <p:nvPr/>
            </p:nvGrpSpPr>
            <p:grpSpPr>
              <a:xfrm>
                <a:off x="1090793" y="1607951"/>
                <a:ext cx="2395869" cy="2227527"/>
                <a:chOff x="1090793" y="1607951"/>
                <a:chExt cx="2395869" cy="2227527"/>
              </a:xfrm>
              <a:solidFill>
                <a:schemeClr val="accent1"/>
              </a:solidFill>
            </p:grpSpPr>
            <p:sp>
              <p:nvSpPr>
                <p:cNvPr id="10" name="Freeform 65">
                  <a:extLst>
                    <a:ext uri="{FF2B5EF4-FFF2-40B4-BE49-F238E27FC236}">
                      <a16:creationId xmlns:a16="http://schemas.microsoft.com/office/drawing/2014/main" id="{F4D7E07A-A406-4AD8-9745-222B5FDAB325}"/>
                    </a:ext>
                  </a:extLst>
                </p:cNvPr>
                <p:cNvSpPr/>
                <p:nvPr/>
              </p:nvSpPr>
              <p:spPr>
                <a:xfrm rot="16200000">
                  <a:off x="1092301" y="1606447"/>
                  <a:ext cx="1180703" cy="1183716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1" name="Freeform 66">
                  <a:extLst>
                    <a:ext uri="{FF2B5EF4-FFF2-40B4-BE49-F238E27FC236}">
                      <a16:creationId xmlns:a16="http://schemas.microsoft.com/office/drawing/2014/main" id="{56AB5AA3-ACC4-4C61-86E7-E5C7CEAF8AA6}"/>
                    </a:ext>
                  </a:extLst>
                </p:cNvPr>
                <p:cNvSpPr/>
                <p:nvPr/>
              </p:nvSpPr>
              <p:spPr>
                <a:xfrm>
                  <a:off x="2268196" y="1607951"/>
                  <a:ext cx="1180702" cy="1183716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C63A510-240D-4C44-B295-A1EDD2BFAB97}"/>
                    </a:ext>
                  </a:extLst>
                </p:cNvPr>
                <p:cNvSpPr/>
                <p:nvPr/>
              </p:nvSpPr>
              <p:spPr>
                <a:xfrm>
                  <a:off x="1090793" y="2785319"/>
                  <a:ext cx="455854" cy="9193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DF4553C-A2F2-49A0-808E-807A3A3DBCF2}"/>
                    </a:ext>
                  </a:extLst>
                </p:cNvPr>
                <p:cNvSpPr/>
                <p:nvPr/>
              </p:nvSpPr>
              <p:spPr>
                <a:xfrm>
                  <a:off x="2992895" y="2785319"/>
                  <a:ext cx="455854" cy="9198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14" name="Rectangle 7">
                  <a:extLst>
                    <a:ext uri="{FF2B5EF4-FFF2-40B4-BE49-F238E27FC236}">
                      <a16:creationId xmlns:a16="http://schemas.microsoft.com/office/drawing/2014/main" id="{539F7C2B-85F6-45ED-937B-A9924D161B8E}"/>
                    </a:ext>
                  </a:extLst>
                </p:cNvPr>
                <p:cNvSpPr/>
                <p:nvPr/>
              </p:nvSpPr>
              <p:spPr>
                <a:xfrm rot="2700000">
                  <a:off x="2961312" y="3310128"/>
                  <a:ext cx="525350" cy="525350"/>
                </a:xfrm>
                <a:custGeom>
                  <a:avLst/>
                  <a:gdLst>
                    <a:gd name="connsiteX0" fmla="*/ 0 w 764402"/>
                    <a:gd name="connsiteY0" fmla="*/ 0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  <a:gd name="connsiteX4" fmla="*/ 0 w 764402"/>
                    <a:gd name="connsiteY4" fmla="*/ 0 h 764402"/>
                    <a:gd name="connsiteX0" fmla="*/ 0 w 764402"/>
                    <a:gd name="connsiteY0" fmla="*/ 764402 h 764402"/>
                    <a:gd name="connsiteX1" fmla="*/ 764402 w 764402"/>
                    <a:gd name="connsiteY1" fmla="*/ 0 h 764402"/>
                    <a:gd name="connsiteX2" fmla="*/ 764402 w 764402"/>
                    <a:gd name="connsiteY2" fmla="*/ 764402 h 764402"/>
                    <a:gd name="connsiteX3" fmla="*/ 0 w 764402"/>
                    <a:gd name="connsiteY3" fmla="*/ 764402 h 764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402" h="764402">
                      <a:moveTo>
                        <a:pt x="0" y="764402"/>
                      </a:moveTo>
                      <a:lnTo>
                        <a:pt x="764402" y="0"/>
                      </a:lnTo>
                      <a:lnTo>
                        <a:pt x="764402" y="764402"/>
                      </a:lnTo>
                      <a:lnTo>
                        <a:pt x="0" y="7644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B0C3AF-8B7E-478F-BC0E-E5A7F65A0336}"/>
                </a:ext>
              </a:extLst>
            </p:cNvPr>
            <p:cNvSpPr txBox="1"/>
            <p:nvPr/>
          </p:nvSpPr>
          <p:spPr>
            <a:xfrm>
              <a:off x="245238" y="1283343"/>
              <a:ext cx="108657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latin typeface="Arial"/>
                  <a:cs typeface="Arial"/>
                </a:rPr>
                <a:t>DESIGN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C0DB59-F28E-468C-AD37-45FABBFD28BF}"/>
                </a:ext>
              </a:extLst>
            </p:cNvPr>
            <p:cNvSpPr txBox="1"/>
            <p:nvPr/>
          </p:nvSpPr>
          <p:spPr>
            <a:xfrm>
              <a:off x="1062700" y="2882096"/>
              <a:ext cx="108657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latin typeface="Arial"/>
                  <a:cs typeface="Arial"/>
                </a:rPr>
                <a:t>TEST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967516-8933-48CE-A1AC-71B4A9F71738}"/>
                </a:ext>
              </a:extLst>
            </p:cNvPr>
            <p:cNvSpPr txBox="1"/>
            <p:nvPr/>
          </p:nvSpPr>
          <p:spPr>
            <a:xfrm>
              <a:off x="1793351" y="1283342"/>
              <a:ext cx="108657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latin typeface="Arial"/>
                  <a:cs typeface="Arial"/>
                </a:rPr>
                <a:t>LEARN</a:t>
              </a:r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606033-96FB-42FD-8A8B-CB2F4C9157E9}"/>
              </a:ext>
            </a:extLst>
          </p:cNvPr>
          <p:cNvGrpSpPr/>
          <p:nvPr/>
        </p:nvGrpSpPr>
        <p:grpSpPr>
          <a:xfrm>
            <a:off x="3738501" y="2493492"/>
            <a:ext cx="3830076" cy="1418122"/>
            <a:chOff x="1090793" y="1485571"/>
            <a:chExt cx="9710981" cy="429246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6D266AA-8D45-4BB9-94C2-F89B985A26ED}"/>
                </a:ext>
              </a:extLst>
            </p:cNvPr>
            <p:cNvGrpSpPr/>
            <p:nvPr/>
          </p:nvGrpSpPr>
          <p:grpSpPr>
            <a:xfrm>
              <a:off x="8705340" y="1485571"/>
              <a:ext cx="2096434" cy="2219103"/>
              <a:chOff x="8705340" y="1485571"/>
              <a:chExt cx="2096434" cy="2219103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92CA65A-39C7-4D20-8001-7EEB75FF1243}"/>
                  </a:ext>
                </a:extLst>
              </p:cNvPr>
              <p:cNvGrpSpPr/>
              <p:nvPr/>
            </p:nvGrpSpPr>
            <p:grpSpPr>
              <a:xfrm>
                <a:off x="8705340" y="1593663"/>
                <a:ext cx="1910022" cy="2111011"/>
                <a:chOff x="8705340" y="1593663"/>
                <a:chExt cx="1910022" cy="2111011"/>
              </a:xfrm>
            </p:grpSpPr>
            <p:sp>
              <p:nvSpPr>
                <p:cNvPr id="77" name="Freeform 40">
                  <a:extLst>
                    <a:ext uri="{FF2B5EF4-FFF2-40B4-BE49-F238E27FC236}">
                      <a16:creationId xmlns:a16="http://schemas.microsoft.com/office/drawing/2014/main" id="{1FB56646-8044-49C9-A58E-74F39F2E3921}"/>
                    </a:ext>
                  </a:extLst>
                </p:cNvPr>
                <p:cNvSpPr/>
                <p:nvPr/>
              </p:nvSpPr>
              <p:spPr>
                <a:xfrm rot="16200000">
                  <a:off x="8706848" y="1606447"/>
                  <a:ext cx="1180703" cy="1183716"/>
                </a:xfrm>
                <a:custGeom>
                  <a:avLst/>
                  <a:gdLst>
                    <a:gd name="connsiteX0" fmla="*/ 0 w 1717965"/>
                    <a:gd name="connsiteY0" fmla="*/ 0 h 1722348"/>
                    <a:gd name="connsiteX1" fmla="*/ 171506 w 1717965"/>
                    <a:gd name="connsiteY1" fmla="*/ 8661 h 1722348"/>
                    <a:gd name="connsiteX2" fmla="*/ 1717965 w 1717965"/>
                    <a:gd name="connsiteY2" fmla="*/ 1722348 h 1722348"/>
                    <a:gd name="connsiteX3" fmla="*/ 1052945 w 1717965"/>
                    <a:gd name="connsiteY3" fmla="*/ 1722348 h 1722348"/>
                    <a:gd name="connsiteX4" fmla="*/ 1052945 w 1717965"/>
                    <a:gd name="connsiteY4" fmla="*/ 1722347 h 1722348"/>
                    <a:gd name="connsiteX5" fmla="*/ 103511 w 1717965"/>
                    <a:gd name="connsiteY5" fmla="*/ 670245 h 1722348"/>
                    <a:gd name="connsiteX6" fmla="*/ 0 w 1717965"/>
                    <a:gd name="connsiteY6" fmla="*/ 665018 h 17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7965" h="1722348">
                      <a:moveTo>
                        <a:pt x="0" y="0"/>
                      </a:moveTo>
                      <a:lnTo>
                        <a:pt x="171506" y="8661"/>
                      </a:lnTo>
                      <a:cubicBezTo>
                        <a:pt x="1040129" y="96874"/>
                        <a:pt x="1717965" y="830453"/>
                        <a:pt x="1717965" y="1722348"/>
                      </a:cubicBezTo>
                      <a:lnTo>
                        <a:pt x="1052945" y="1722348"/>
                      </a:lnTo>
                      <a:lnTo>
                        <a:pt x="1052945" y="1722347"/>
                      </a:lnTo>
                      <a:cubicBezTo>
                        <a:pt x="1052945" y="1174777"/>
                        <a:pt x="636794" y="724403"/>
                        <a:pt x="103511" y="670245"/>
                      </a:cubicBezTo>
                      <a:lnTo>
                        <a:pt x="0" y="665018"/>
                      </a:lnTo>
                      <a:close/>
                    </a:path>
                  </a:pathLst>
                </a:custGeom>
                <a:solidFill>
                  <a:srgbClr val="F68D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D661D13-2CCA-43A4-9C7B-3D856A661CD6}"/>
                    </a:ext>
                  </a:extLst>
                </p:cNvPr>
                <p:cNvSpPr/>
                <p:nvPr/>
              </p:nvSpPr>
              <p:spPr>
                <a:xfrm>
                  <a:off x="8705340" y="2785320"/>
                  <a:ext cx="455854" cy="919354"/>
                </a:xfrm>
                <a:prstGeom prst="rect">
                  <a:avLst/>
                </a:prstGeom>
                <a:solidFill>
                  <a:srgbClr val="F68D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07A54DC-965F-4EED-BE32-86B5CC4DEED2}"/>
                    </a:ext>
                  </a:extLst>
                </p:cNvPr>
                <p:cNvSpPr/>
                <p:nvPr/>
              </p:nvSpPr>
              <p:spPr>
                <a:xfrm rot="16200000">
                  <a:off x="9990828" y="1447647"/>
                  <a:ext cx="478517" cy="770550"/>
                </a:xfrm>
                <a:prstGeom prst="rect">
                  <a:avLst/>
                </a:prstGeom>
                <a:solidFill>
                  <a:srgbClr val="F68D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7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40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1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68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852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021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19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363" algn="l" defTabSz="91434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d-ID"/>
                </a:p>
              </p:txBody>
            </p:sp>
          </p:grpSp>
          <p:sp>
            <p:nvSpPr>
              <p:cNvPr id="76" name="Rectangle 7">
                <a:extLst>
                  <a:ext uri="{FF2B5EF4-FFF2-40B4-BE49-F238E27FC236}">
                    <a16:creationId xmlns:a16="http://schemas.microsoft.com/office/drawing/2014/main" id="{8B53417A-7A90-497C-AE49-6704B0E3DA27}"/>
                  </a:ext>
                </a:extLst>
              </p:cNvPr>
              <p:cNvSpPr/>
              <p:nvPr/>
            </p:nvSpPr>
            <p:spPr>
              <a:xfrm rot="19080000">
                <a:off x="10361715" y="1485571"/>
                <a:ext cx="440059" cy="627172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solidFill>
                <a:srgbClr val="F68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45C0183-D460-4441-8F78-1C71AE2CD404}"/>
                </a:ext>
              </a:extLst>
            </p:cNvPr>
            <p:cNvGrpSpPr/>
            <p:nvPr/>
          </p:nvGrpSpPr>
          <p:grpSpPr>
            <a:xfrm>
              <a:off x="6794668" y="3550508"/>
              <a:ext cx="2394954" cy="2227526"/>
              <a:chOff x="6794671" y="3550510"/>
              <a:chExt cx="1984589" cy="1845848"/>
            </a:xfrm>
            <a:solidFill>
              <a:schemeClr val="accent5"/>
            </a:solidFill>
          </p:grpSpPr>
          <p:sp>
            <p:nvSpPr>
              <p:cNvPr id="70" name="Freeform 49">
                <a:extLst>
                  <a:ext uri="{FF2B5EF4-FFF2-40B4-BE49-F238E27FC236}">
                    <a16:creationId xmlns:a16="http://schemas.microsoft.com/office/drawing/2014/main" id="{ACB36B19-0A1F-4AAA-A495-01BE972DD11E}"/>
                  </a:ext>
                </a:extLst>
              </p:cNvPr>
              <p:cNvSpPr/>
              <p:nvPr/>
            </p:nvSpPr>
            <p:spPr>
              <a:xfrm rot="16200000" flipH="1">
                <a:off x="6795921" y="4416714"/>
                <a:ext cx="978394" cy="980891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solidFill>
                <a:srgbClr val="F9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71" name="Freeform 50">
                <a:extLst>
                  <a:ext uri="{FF2B5EF4-FFF2-40B4-BE49-F238E27FC236}">
                    <a16:creationId xmlns:a16="http://schemas.microsoft.com/office/drawing/2014/main" id="{39360ADF-B224-4A74-899F-E115FB60F605}"/>
                  </a:ext>
                </a:extLst>
              </p:cNvPr>
              <p:cNvSpPr/>
              <p:nvPr/>
            </p:nvSpPr>
            <p:spPr>
              <a:xfrm rot="10800000" flipH="1">
                <a:off x="7769574" y="4415467"/>
                <a:ext cx="978394" cy="980891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solidFill>
                <a:srgbClr val="F9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251900D-8296-454E-9959-C38076772E60}"/>
                  </a:ext>
                </a:extLst>
              </p:cNvPr>
              <p:cNvSpPr/>
              <p:nvPr/>
            </p:nvSpPr>
            <p:spPr>
              <a:xfrm rot="10800000" flipH="1">
                <a:off x="6794671" y="3658901"/>
                <a:ext cx="377745" cy="761826"/>
              </a:xfrm>
              <a:prstGeom prst="rect">
                <a:avLst/>
              </a:prstGeom>
              <a:solidFill>
                <a:srgbClr val="F9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87883AB-CA7B-4C32-A924-1EA5CF9DD910}"/>
                  </a:ext>
                </a:extLst>
              </p:cNvPr>
              <p:cNvSpPr/>
              <p:nvPr/>
            </p:nvSpPr>
            <p:spPr>
              <a:xfrm rot="10800000" flipH="1">
                <a:off x="8370100" y="3658453"/>
                <a:ext cx="377745" cy="762273"/>
              </a:xfrm>
              <a:prstGeom prst="rect">
                <a:avLst/>
              </a:prstGeom>
              <a:solidFill>
                <a:srgbClr val="F9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4" name="Rectangle 7">
                <a:extLst>
                  <a:ext uri="{FF2B5EF4-FFF2-40B4-BE49-F238E27FC236}">
                    <a16:creationId xmlns:a16="http://schemas.microsoft.com/office/drawing/2014/main" id="{1FEB79CC-8A53-4F3C-8F6B-AE0A52D5F7F4}"/>
                  </a:ext>
                </a:extLst>
              </p:cNvPr>
              <p:cNvSpPr/>
              <p:nvPr/>
            </p:nvSpPr>
            <p:spPr>
              <a:xfrm rot="8100000" flipH="1">
                <a:off x="8343927" y="3550510"/>
                <a:ext cx="435333" cy="435333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solidFill>
                <a:srgbClr val="F9C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D2BB4E-50AD-407E-8BEB-08F7D70BC224}"/>
                </a:ext>
              </a:extLst>
            </p:cNvPr>
            <p:cNvGrpSpPr/>
            <p:nvPr/>
          </p:nvGrpSpPr>
          <p:grpSpPr>
            <a:xfrm>
              <a:off x="4892568" y="1607952"/>
              <a:ext cx="2395867" cy="2227526"/>
              <a:chOff x="4892568" y="1607952"/>
              <a:chExt cx="2395867" cy="2227526"/>
            </a:xfrm>
          </p:grpSpPr>
          <p:sp>
            <p:nvSpPr>
              <p:cNvPr id="65" name="Freeform 54">
                <a:extLst>
                  <a:ext uri="{FF2B5EF4-FFF2-40B4-BE49-F238E27FC236}">
                    <a16:creationId xmlns:a16="http://schemas.microsoft.com/office/drawing/2014/main" id="{17AD95B0-BD9A-497E-A5BF-A8B0D0046098}"/>
                  </a:ext>
                </a:extLst>
              </p:cNvPr>
              <p:cNvSpPr/>
              <p:nvPr/>
            </p:nvSpPr>
            <p:spPr>
              <a:xfrm rot="16200000">
                <a:off x="4894076" y="1606447"/>
                <a:ext cx="1180703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solidFill>
                <a:srgbClr val="FC9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6" name="Freeform 55">
                <a:extLst>
                  <a:ext uri="{FF2B5EF4-FFF2-40B4-BE49-F238E27FC236}">
                    <a16:creationId xmlns:a16="http://schemas.microsoft.com/office/drawing/2014/main" id="{995A2C03-24F0-4634-8739-28C7BB54BBD5}"/>
                  </a:ext>
                </a:extLst>
              </p:cNvPr>
              <p:cNvSpPr/>
              <p:nvPr/>
            </p:nvSpPr>
            <p:spPr>
              <a:xfrm>
                <a:off x="6069971" y="1607952"/>
                <a:ext cx="1180702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solidFill>
                <a:srgbClr val="FC9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C67C93A-87C5-43CD-9483-673B63EC4455}"/>
                  </a:ext>
                </a:extLst>
              </p:cNvPr>
              <p:cNvSpPr/>
              <p:nvPr/>
            </p:nvSpPr>
            <p:spPr>
              <a:xfrm>
                <a:off x="4892568" y="2785320"/>
                <a:ext cx="455854" cy="919354"/>
              </a:xfrm>
              <a:prstGeom prst="rect">
                <a:avLst/>
              </a:prstGeom>
              <a:solidFill>
                <a:srgbClr val="FC9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AB16380-2BCA-47E6-9B97-5BAD6DADEBAB}"/>
                  </a:ext>
                </a:extLst>
              </p:cNvPr>
              <p:cNvSpPr/>
              <p:nvPr/>
            </p:nvSpPr>
            <p:spPr>
              <a:xfrm>
                <a:off x="6794671" y="2785321"/>
                <a:ext cx="455854" cy="919894"/>
              </a:xfrm>
              <a:prstGeom prst="rect">
                <a:avLst/>
              </a:prstGeom>
              <a:solidFill>
                <a:srgbClr val="FC9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69" name="Rectangle 7">
                <a:extLst>
                  <a:ext uri="{FF2B5EF4-FFF2-40B4-BE49-F238E27FC236}">
                    <a16:creationId xmlns:a16="http://schemas.microsoft.com/office/drawing/2014/main" id="{BB46B40D-832F-491C-B19D-105518A30CFA}"/>
                  </a:ext>
                </a:extLst>
              </p:cNvPr>
              <p:cNvSpPr/>
              <p:nvPr/>
            </p:nvSpPr>
            <p:spPr>
              <a:xfrm rot="2700000">
                <a:off x="6763085" y="3310128"/>
                <a:ext cx="525350" cy="525350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solidFill>
                <a:srgbClr val="FC9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EA9850F-7B69-4653-9758-C632ACDD1703}"/>
                </a:ext>
              </a:extLst>
            </p:cNvPr>
            <p:cNvGrpSpPr/>
            <p:nvPr/>
          </p:nvGrpSpPr>
          <p:grpSpPr>
            <a:xfrm>
              <a:off x="2992893" y="3550508"/>
              <a:ext cx="2394954" cy="2227526"/>
              <a:chOff x="2992895" y="3550510"/>
              <a:chExt cx="1984589" cy="1845848"/>
            </a:xfrm>
            <a:solidFill>
              <a:schemeClr val="accent2"/>
            </a:solidFill>
          </p:grpSpPr>
          <p:sp>
            <p:nvSpPr>
              <p:cNvPr id="60" name="Freeform 60">
                <a:extLst>
                  <a:ext uri="{FF2B5EF4-FFF2-40B4-BE49-F238E27FC236}">
                    <a16:creationId xmlns:a16="http://schemas.microsoft.com/office/drawing/2014/main" id="{55E15364-5EF4-4CC5-9649-454B21C1ED5A}"/>
                  </a:ext>
                </a:extLst>
              </p:cNvPr>
              <p:cNvSpPr/>
              <p:nvPr/>
            </p:nvSpPr>
            <p:spPr>
              <a:xfrm rot="16200000" flipH="1">
                <a:off x="2994145" y="4416714"/>
                <a:ext cx="978394" cy="980891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1" name="Freeform 61">
                <a:extLst>
                  <a:ext uri="{FF2B5EF4-FFF2-40B4-BE49-F238E27FC236}">
                    <a16:creationId xmlns:a16="http://schemas.microsoft.com/office/drawing/2014/main" id="{120C3713-1579-4E53-A55A-D41936801211}"/>
                  </a:ext>
                </a:extLst>
              </p:cNvPr>
              <p:cNvSpPr/>
              <p:nvPr/>
            </p:nvSpPr>
            <p:spPr>
              <a:xfrm rot="10800000" flipH="1">
                <a:off x="3967798" y="4415467"/>
                <a:ext cx="978394" cy="980891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AFF70E4-EDAD-4824-AB57-BE34E1A04971}"/>
                  </a:ext>
                </a:extLst>
              </p:cNvPr>
              <p:cNvSpPr/>
              <p:nvPr/>
            </p:nvSpPr>
            <p:spPr>
              <a:xfrm rot="10800000" flipH="1">
                <a:off x="2992895" y="3658901"/>
                <a:ext cx="377745" cy="7618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882827-AFDC-4903-97D3-A453739928EA}"/>
                  </a:ext>
                </a:extLst>
              </p:cNvPr>
              <p:cNvSpPr/>
              <p:nvPr/>
            </p:nvSpPr>
            <p:spPr>
              <a:xfrm rot="10800000" flipH="1">
                <a:off x="4568324" y="3658453"/>
                <a:ext cx="377745" cy="7622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64" name="Rectangle 7">
                <a:extLst>
                  <a:ext uri="{FF2B5EF4-FFF2-40B4-BE49-F238E27FC236}">
                    <a16:creationId xmlns:a16="http://schemas.microsoft.com/office/drawing/2014/main" id="{86C0283B-22CC-48A4-A5C7-802B5F7B0100}"/>
                  </a:ext>
                </a:extLst>
              </p:cNvPr>
              <p:cNvSpPr/>
              <p:nvPr/>
            </p:nvSpPr>
            <p:spPr>
              <a:xfrm rot="8100000" flipH="1">
                <a:off x="4542151" y="3550510"/>
                <a:ext cx="435333" cy="435333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FF0B8BB-EBB7-4861-BA25-D146D7321A79}"/>
                </a:ext>
              </a:extLst>
            </p:cNvPr>
            <p:cNvGrpSpPr/>
            <p:nvPr/>
          </p:nvGrpSpPr>
          <p:grpSpPr>
            <a:xfrm>
              <a:off x="1090793" y="1607951"/>
              <a:ext cx="2395869" cy="2227527"/>
              <a:chOff x="1090793" y="1607951"/>
              <a:chExt cx="2395869" cy="2227527"/>
            </a:xfrm>
            <a:solidFill>
              <a:schemeClr val="accent1"/>
            </a:solidFill>
          </p:grpSpPr>
          <p:sp>
            <p:nvSpPr>
              <p:cNvPr id="55" name="Freeform 65">
                <a:extLst>
                  <a:ext uri="{FF2B5EF4-FFF2-40B4-BE49-F238E27FC236}">
                    <a16:creationId xmlns:a16="http://schemas.microsoft.com/office/drawing/2014/main" id="{65F3FD74-F584-49EF-B3EA-A708C88B7EA1}"/>
                  </a:ext>
                </a:extLst>
              </p:cNvPr>
              <p:cNvSpPr/>
              <p:nvPr/>
            </p:nvSpPr>
            <p:spPr>
              <a:xfrm rot="16200000">
                <a:off x="1092301" y="1606447"/>
                <a:ext cx="1180703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6" name="Freeform 66">
                <a:extLst>
                  <a:ext uri="{FF2B5EF4-FFF2-40B4-BE49-F238E27FC236}">
                    <a16:creationId xmlns:a16="http://schemas.microsoft.com/office/drawing/2014/main" id="{BDA71825-9BFE-4AB0-9E6E-2023C6858F31}"/>
                  </a:ext>
                </a:extLst>
              </p:cNvPr>
              <p:cNvSpPr/>
              <p:nvPr/>
            </p:nvSpPr>
            <p:spPr>
              <a:xfrm>
                <a:off x="2268196" y="1607951"/>
                <a:ext cx="1180702" cy="1183716"/>
              </a:xfrm>
              <a:custGeom>
                <a:avLst/>
                <a:gdLst>
                  <a:gd name="connsiteX0" fmla="*/ 0 w 1717965"/>
                  <a:gd name="connsiteY0" fmla="*/ 0 h 1722348"/>
                  <a:gd name="connsiteX1" fmla="*/ 171506 w 1717965"/>
                  <a:gd name="connsiteY1" fmla="*/ 8661 h 1722348"/>
                  <a:gd name="connsiteX2" fmla="*/ 1717965 w 1717965"/>
                  <a:gd name="connsiteY2" fmla="*/ 1722348 h 1722348"/>
                  <a:gd name="connsiteX3" fmla="*/ 1052945 w 1717965"/>
                  <a:gd name="connsiteY3" fmla="*/ 1722348 h 1722348"/>
                  <a:gd name="connsiteX4" fmla="*/ 1052945 w 1717965"/>
                  <a:gd name="connsiteY4" fmla="*/ 1722347 h 1722348"/>
                  <a:gd name="connsiteX5" fmla="*/ 103511 w 1717965"/>
                  <a:gd name="connsiteY5" fmla="*/ 670245 h 1722348"/>
                  <a:gd name="connsiteX6" fmla="*/ 0 w 1717965"/>
                  <a:gd name="connsiteY6" fmla="*/ 665018 h 172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7965" h="1722348">
                    <a:moveTo>
                      <a:pt x="0" y="0"/>
                    </a:moveTo>
                    <a:lnTo>
                      <a:pt x="171506" y="8661"/>
                    </a:lnTo>
                    <a:cubicBezTo>
                      <a:pt x="1040129" y="96874"/>
                      <a:pt x="1717965" y="830453"/>
                      <a:pt x="1717965" y="1722348"/>
                    </a:cubicBezTo>
                    <a:lnTo>
                      <a:pt x="1052945" y="1722348"/>
                    </a:lnTo>
                    <a:lnTo>
                      <a:pt x="1052945" y="1722347"/>
                    </a:lnTo>
                    <a:cubicBezTo>
                      <a:pt x="1052945" y="1174777"/>
                      <a:pt x="636794" y="724403"/>
                      <a:pt x="103511" y="670245"/>
                    </a:cubicBezTo>
                    <a:lnTo>
                      <a:pt x="0" y="6650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2A09F4B-3A22-471B-AA5A-92C821EC5D8F}"/>
                  </a:ext>
                </a:extLst>
              </p:cNvPr>
              <p:cNvSpPr/>
              <p:nvPr/>
            </p:nvSpPr>
            <p:spPr>
              <a:xfrm>
                <a:off x="1090793" y="2785319"/>
                <a:ext cx="455854" cy="9193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9AE4F89-4CED-4126-A9B4-0DBC87CB2FDA}"/>
                  </a:ext>
                </a:extLst>
              </p:cNvPr>
              <p:cNvSpPr/>
              <p:nvPr/>
            </p:nvSpPr>
            <p:spPr>
              <a:xfrm>
                <a:off x="2992895" y="2785319"/>
                <a:ext cx="455854" cy="9198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F119854F-DF7F-441D-8A13-3A66D441C9D6}"/>
                  </a:ext>
                </a:extLst>
              </p:cNvPr>
              <p:cNvSpPr/>
              <p:nvPr/>
            </p:nvSpPr>
            <p:spPr>
              <a:xfrm rot="2700000">
                <a:off x="2961312" y="3310128"/>
                <a:ext cx="525350" cy="525350"/>
              </a:xfrm>
              <a:custGeom>
                <a:avLst/>
                <a:gdLst>
                  <a:gd name="connsiteX0" fmla="*/ 0 w 764402"/>
                  <a:gd name="connsiteY0" fmla="*/ 0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  <a:gd name="connsiteX4" fmla="*/ 0 w 764402"/>
                  <a:gd name="connsiteY4" fmla="*/ 0 h 764402"/>
                  <a:gd name="connsiteX0" fmla="*/ 0 w 764402"/>
                  <a:gd name="connsiteY0" fmla="*/ 764402 h 764402"/>
                  <a:gd name="connsiteX1" fmla="*/ 764402 w 764402"/>
                  <a:gd name="connsiteY1" fmla="*/ 0 h 764402"/>
                  <a:gd name="connsiteX2" fmla="*/ 764402 w 764402"/>
                  <a:gd name="connsiteY2" fmla="*/ 764402 h 764402"/>
                  <a:gd name="connsiteX3" fmla="*/ 0 w 764402"/>
                  <a:gd name="connsiteY3" fmla="*/ 764402 h 76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4402" h="764402">
                    <a:moveTo>
                      <a:pt x="0" y="764402"/>
                    </a:moveTo>
                    <a:lnTo>
                      <a:pt x="764402" y="0"/>
                    </a:lnTo>
                    <a:lnTo>
                      <a:pt x="764402" y="764402"/>
                    </a:lnTo>
                    <a:lnTo>
                      <a:pt x="0" y="7644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40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1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68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852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21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19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363" algn="l" defTabSz="91434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E8E6B21-BDBD-41E0-B9D6-76C46404D404}"/>
              </a:ext>
            </a:extLst>
          </p:cNvPr>
          <p:cNvSpPr txBox="1"/>
          <p:nvPr/>
        </p:nvSpPr>
        <p:spPr>
          <a:xfrm>
            <a:off x="3081035" y="3916583"/>
            <a:ext cx="1086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Arial"/>
                <a:cs typeface="Arial"/>
              </a:rPr>
              <a:t>DESIGN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EE92E8-6AFE-4768-914D-4AFB026AAE95}"/>
              </a:ext>
            </a:extLst>
          </p:cNvPr>
          <p:cNvSpPr txBox="1"/>
          <p:nvPr/>
        </p:nvSpPr>
        <p:spPr>
          <a:xfrm>
            <a:off x="3884028" y="2259956"/>
            <a:ext cx="1086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Arial"/>
                <a:cs typeface="Arial"/>
              </a:rPr>
              <a:t>TEST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A72AA1-E108-47EC-AE1D-9FDB5420634E}"/>
              </a:ext>
            </a:extLst>
          </p:cNvPr>
          <p:cNvSpPr txBox="1"/>
          <p:nvPr/>
        </p:nvSpPr>
        <p:spPr>
          <a:xfrm>
            <a:off x="4564040" y="3959987"/>
            <a:ext cx="1086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Arial"/>
                <a:cs typeface="Arial"/>
              </a:rPr>
              <a:t>LEARN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E0DCFF-6C21-430E-9714-185A40EB7B1C}"/>
              </a:ext>
            </a:extLst>
          </p:cNvPr>
          <p:cNvSpPr txBox="1"/>
          <p:nvPr/>
        </p:nvSpPr>
        <p:spPr>
          <a:xfrm>
            <a:off x="5294693" y="2259956"/>
            <a:ext cx="1086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Arial"/>
                <a:cs typeface="Arial"/>
              </a:rPr>
              <a:t>DESIGN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4DCC29-33C4-4952-AC4B-B801F878EEAD}"/>
              </a:ext>
            </a:extLst>
          </p:cNvPr>
          <p:cNvSpPr txBox="1"/>
          <p:nvPr/>
        </p:nvSpPr>
        <p:spPr>
          <a:xfrm>
            <a:off x="6784932" y="2259955"/>
            <a:ext cx="1086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Arial"/>
                <a:cs typeface="Arial"/>
              </a:rPr>
              <a:t>SIGNOFF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B77ECB-9D93-4B9F-9F4C-BC63F5470D55}"/>
              </a:ext>
            </a:extLst>
          </p:cNvPr>
          <p:cNvSpPr txBox="1"/>
          <p:nvPr/>
        </p:nvSpPr>
        <p:spPr>
          <a:xfrm>
            <a:off x="6104920" y="3916582"/>
            <a:ext cx="1086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Arial"/>
                <a:cs typeface="Arial"/>
              </a:rPr>
              <a:t>TEST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166BA3-0852-4D66-A293-F8A53B28ED39}"/>
              </a:ext>
            </a:extLst>
          </p:cNvPr>
          <p:cNvSpPr txBox="1"/>
          <p:nvPr/>
        </p:nvSpPr>
        <p:spPr>
          <a:xfrm>
            <a:off x="711844" y="1098872"/>
            <a:ext cx="23525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P2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A9EA90-9212-4FD6-B842-AD90F0DAA9AF}"/>
              </a:ext>
            </a:extLst>
          </p:cNvPr>
          <p:cNvSpPr txBox="1"/>
          <p:nvPr/>
        </p:nvSpPr>
        <p:spPr>
          <a:xfrm>
            <a:off x="2983375" y="1098871"/>
            <a:ext cx="23525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SIT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0FA45A-A40D-4189-9ABA-00F3908D6E3B}"/>
              </a:ext>
            </a:extLst>
          </p:cNvPr>
          <p:cNvSpPr txBox="1"/>
          <p:nvPr/>
        </p:nvSpPr>
        <p:spPr>
          <a:xfrm>
            <a:off x="5291078" y="1098872"/>
            <a:ext cx="23525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UAT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6776AF0-8A01-421B-8F1E-D92A3D455596}"/>
              </a:ext>
            </a:extLst>
          </p:cNvPr>
          <p:cNvCxnSpPr/>
          <p:nvPr/>
        </p:nvCxnSpPr>
        <p:spPr>
          <a:xfrm flipV="1">
            <a:off x="729206" y="1531476"/>
            <a:ext cx="7012810" cy="2604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4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671" y="118192"/>
            <a:ext cx="7886700" cy="357298"/>
          </a:xfrm>
        </p:spPr>
        <p:txBody>
          <a:bodyPr/>
          <a:lstStyle/>
          <a:p>
            <a:r>
              <a:rPr lang="en-AU" sz="2000"/>
              <a:t>Business Reconciliation Framework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61340" y="2968396"/>
            <a:ext cx="3525141" cy="1369013"/>
          </a:xfrm>
          <a:prstGeom prst="rect">
            <a:avLst/>
          </a:prstGeom>
          <a:solidFill>
            <a:srgbClr val="FEDFC4"/>
          </a:solidFill>
          <a:ln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700">
                <a:solidFill>
                  <a:srgbClr val="000000"/>
                </a:solidFill>
                <a:latin typeface="+mj-lt"/>
              </a:rPr>
              <a:t>Repeat until closure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5028" y="2428209"/>
            <a:ext cx="1166501" cy="384560"/>
          </a:xfrm>
          <a:prstGeom prst="rect">
            <a:avLst/>
          </a:prstGeom>
          <a:solidFill>
            <a:srgbClr val="F68D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Extract reports or data from Legacy System(s) on Data Cut-off Date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5028" y="1884503"/>
            <a:ext cx="1166501" cy="38456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Establish Data Cut-off Date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5027" y="3234969"/>
            <a:ext cx="1166501" cy="384560"/>
          </a:xfrm>
          <a:prstGeom prst="rect">
            <a:avLst/>
          </a:prstGeom>
          <a:solidFill>
            <a:srgbClr val="F68D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Execute Reconciliation scenarios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5026" y="3861656"/>
            <a:ext cx="1166501" cy="38456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Triage and Resolve Defect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3264" y="3861656"/>
            <a:ext cx="1166501" cy="384560"/>
          </a:xfrm>
          <a:prstGeom prst="rect">
            <a:avLst/>
          </a:prstGeom>
          <a:solidFill>
            <a:srgbClr val="F68D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Raise Defect in JIRA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121088" y="3326012"/>
            <a:ext cx="670849" cy="209372"/>
            <a:chOff x="4086903" y="3322563"/>
            <a:chExt cx="670849" cy="209372"/>
          </a:xfrm>
        </p:grpSpPr>
        <p:sp>
          <p:nvSpPr>
            <p:cNvPr id="8" name="Diamond 7"/>
            <p:cNvSpPr/>
            <p:nvPr/>
          </p:nvSpPr>
          <p:spPr>
            <a:xfrm>
              <a:off x="4086903" y="3322563"/>
              <a:ext cx="670849" cy="209372"/>
            </a:xfrm>
            <a:prstGeom prst="diamond">
              <a:avLst/>
            </a:prstGeom>
            <a:solidFill>
              <a:schemeClr val="accent1">
                <a:tint val="100000"/>
                <a:shade val="100000"/>
                <a:satMod val="1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0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84122" y="3331818"/>
              <a:ext cx="476412" cy="1846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AU" sz="600">
                  <a:solidFill>
                    <a:schemeClr val="bg1"/>
                  </a:solidFill>
                  <a:latin typeface="+mj-lt"/>
                </a:rPr>
                <a:t>Success</a:t>
              </a:r>
            </a:p>
          </p:txBody>
        </p:sp>
      </p:grpSp>
      <p:cxnSp>
        <p:nvCxnSpPr>
          <p:cNvPr id="16" name="Straight Arrow Connector 15"/>
          <p:cNvCxnSpPr>
            <a:stCxn id="28" idx="3"/>
            <a:endCxn id="3" idx="1"/>
          </p:cNvCxnSpPr>
          <p:nvPr/>
        </p:nvCxnSpPr>
        <p:spPr>
          <a:xfrm>
            <a:off x="5039764" y="2618532"/>
            <a:ext cx="625264" cy="1957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8" idx="3"/>
          </p:cNvCxnSpPr>
          <p:nvPr/>
        </p:nvCxnSpPr>
        <p:spPr>
          <a:xfrm flipH="1">
            <a:off x="4791937" y="3427249"/>
            <a:ext cx="873090" cy="3449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3" idx="0"/>
          </p:cNvCxnSpPr>
          <p:nvPr/>
        </p:nvCxnSpPr>
        <p:spPr>
          <a:xfrm>
            <a:off x="6248279" y="2269063"/>
            <a:ext cx="0" cy="159146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73263" y="2426252"/>
            <a:ext cx="1166501" cy="384560"/>
          </a:xfrm>
          <a:prstGeom prst="rect">
            <a:avLst/>
          </a:prstGeom>
          <a:solidFill>
            <a:srgbClr val="F68D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Review and Approve Reconciliation Scenarios</a:t>
            </a:r>
          </a:p>
        </p:txBody>
      </p:sp>
      <p:cxnSp>
        <p:nvCxnSpPr>
          <p:cNvPr id="36" name="Straight Arrow Connector 35"/>
          <p:cNvCxnSpPr>
            <a:stCxn id="8" idx="2"/>
            <a:endCxn id="12" idx="0"/>
          </p:cNvCxnSpPr>
          <p:nvPr/>
        </p:nvCxnSpPr>
        <p:spPr>
          <a:xfrm>
            <a:off x="4456513" y="3535384"/>
            <a:ext cx="2" cy="326272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1" idx="1"/>
          </p:cNvCxnSpPr>
          <p:nvPr/>
        </p:nvCxnSpPr>
        <p:spPr>
          <a:xfrm>
            <a:off x="5039765" y="4053936"/>
            <a:ext cx="625261" cy="0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10" idx="2"/>
          </p:cNvCxnSpPr>
          <p:nvPr/>
        </p:nvCxnSpPr>
        <p:spPr>
          <a:xfrm flipV="1">
            <a:off x="6248277" y="3619529"/>
            <a:ext cx="1" cy="242127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2"/>
            <a:endCxn id="10" idx="0"/>
          </p:cNvCxnSpPr>
          <p:nvPr/>
        </p:nvCxnSpPr>
        <p:spPr>
          <a:xfrm flipH="1">
            <a:off x="6248278" y="2812769"/>
            <a:ext cx="1" cy="422200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81502" y="2428209"/>
            <a:ext cx="1166501" cy="384560"/>
          </a:xfrm>
          <a:prstGeom prst="rect">
            <a:avLst/>
          </a:prstGeom>
          <a:solidFill>
            <a:srgbClr val="F68D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Define Reconciliation Scenarios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85038" y="3234969"/>
            <a:ext cx="1166501" cy="384560"/>
          </a:xfrm>
          <a:prstGeom prst="rect">
            <a:avLst/>
          </a:prstGeom>
          <a:solidFill>
            <a:srgbClr val="F68D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Mark Reconciliation Scenario as Complete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85038" y="4489017"/>
            <a:ext cx="1166501" cy="38456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Generate Reconciliation Report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73264" y="4492399"/>
            <a:ext cx="1166501" cy="384560"/>
          </a:xfrm>
          <a:prstGeom prst="rect">
            <a:avLst/>
          </a:prstGeom>
          <a:solidFill>
            <a:srgbClr val="F68D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Approve Reconciliation Report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6073805" y="4486328"/>
            <a:ext cx="757722" cy="206086"/>
            <a:chOff x="6073805" y="4426646"/>
            <a:chExt cx="757722" cy="206086"/>
          </a:xfrm>
        </p:grpSpPr>
        <p:sp>
          <p:nvSpPr>
            <p:cNvPr id="54" name="Rectangle 53"/>
            <p:cNvSpPr/>
            <p:nvPr/>
          </p:nvSpPr>
          <p:spPr>
            <a:xfrm>
              <a:off x="6073805" y="4426646"/>
              <a:ext cx="757722" cy="97792"/>
            </a:xfrm>
            <a:prstGeom prst="rect">
              <a:avLst/>
            </a:prstGeom>
            <a:solidFill>
              <a:srgbClr val="F68D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>
                  <a:solidFill>
                    <a:schemeClr val="bg1"/>
                  </a:solidFill>
                  <a:latin typeface="+mj-lt"/>
                </a:rPr>
                <a:t>RMIT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73805" y="4537526"/>
              <a:ext cx="757722" cy="952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>
                  <a:solidFill>
                    <a:schemeClr val="bg1"/>
                  </a:solidFill>
                  <a:latin typeface="+mj-lt"/>
                </a:rPr>
                <a:t>Data Conversion</a:t>
              </a:r>
            </a:p>
          </p:txBody>
        </p:sp>
      </p:grpSp>
      <p:cxnSp>
        <p:nvCxnSpPr>
          <p:cNvPr id="61" name="Straight Arrow Connector 60"/>
          <p:cNvCxnSpPr>
            <a:stCxn id="50" idx="3"/>
            <a:endCxn id="28" idx="1"/>
          </p:cNvCxnSpPr>
          <p:nvPr/>
        </p:nvCxnSpPr>
        <p:spPr>
          <a:xfrm flipV="1">
            <a:off x="3248003" y="2618532"/>
            <a:ext cx="625260" cy="1957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1"/>
            <a:endCxn id="51" idx="3"/>
          </p:cNvCxnSpPr>
          <p:nvPr/>
        </p:nvCxnSpPr>
        <p:spPr>
          <a:xfrm flipH="1" flipV="1">
            <a:off x="3251539" y="3427249"/>
            <a:ext cx="869549" cy="3449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2"/>
            <a:endCxn id="52" idx="0"/>
          </p:cNvCxnSpPr>
          <p:nvPr/>
        </p:nvCxnSpPr>
        <p:spPr>
          <a:xfrm>
            <a:off x="2668289" y="3619529"/>
            <a:ext cx="0" cy="869488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3"/>
            <a:endCxn id="53" idx="1"/>
          </p:cNvCxnSpPr>
          <p:nvPr/>
        </p:nvCxnSpPr>
        <p:spPr>
          <a:xfrm>
            <a:off x="3251539" y="4681297"/>
            <a:ext cx="621725" cy="3382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983740" y="1828343"/>
            <a:ext cx="5176520" cy="3111567"/>
          </a:xfrm>
          <a:prstGeom prst="rect">
            <a:avLst/>
          </a:prstGeom>
          <a:noFill/>
          <a:ln w="31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800">
                <a:solidFill>
                  <a:srgbClr val="000000"/>
                </a:solidFill>
                <a:latin typeface="+mj-lt"/>
              </a:rPr>
              <a:t>Business Data Reconciliation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6068" y="1142194"/>
            <a:ext cx="1166501" cy="38456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Execute Data Conversion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1432" y="1142194"/>
            <a:ext cx="1166501" cy="38456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>
                <a:solidFill>
                  <a:schemeClr val="bg1"/>
                </a:solidFill>
                <a:latin typeface="+mj-lt"/>
              </a:rPr>
              <a:t>Complete Technical Validation</a:t>
            </a: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4382569" y="1334474"/>
            <a:ext cx="378863" cy="0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3740" y="886967"/>
            <a:ext cx="5176520" cy="741699"/>
          </a:xfrm>
          <a:prstGeom prst="rect">
            <a:avLst/>
          </a:prstGeom>
          <a:noFill/>
          <a:ln w="31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800">
                <a:solidFill>
                  <a:srgbClr val="000000"/>
                </a:solidFill>
                <a:latin typeface="+mj-lt"/>
              </a:rPr>
              <a:t>Technical Data Validation</a:t>
            </a:r>
          </a:p>
        </p:txBody>
      </p:sp>
      <p:cxnSp>
        <p:nvCxnSpPr>
          <p:cNvPr id="80" name="Straight Arrow Connector 79"/>
          <p:cNvCxnSpPr>
            <a:stCxn id="79" idx="2"/>
            <a:endCxn id="75" idx="0"/>
          </p:cNvCxnSpPr>
          <p:nvPr/>
        </p:nvCxnSpPr>
        <p:spPr>
          <a:xfrm>
            <a:off x="4572000" y="1628666"/>
            <a:ext cx="0" cy="199677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70297" y="3297611"/>
            <a:ext cx="272832" cy="15388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AU" sz="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402640" y="3575920"/>
            <a:ext cx="250390" cy="153888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sz="4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691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96" y="2279127"/>
            <a:ext cx="7886700" cy="101758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JIRA defect process</a:t>
            </a: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</p:spTree>
    <p:extLst>
      <p:ext uri="{BB962C8B-B14F-4D97-AF65-F5344CB8AC3E}">
        <p14:creationId xmlns:p14="http://schemas.microsoft.com/office/powerpoint/2010/main" val="7624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96" y="2279127"/>
            <a:ext cx="7886700" cy="101758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Sign-off</a:t>
            </a: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</p:spTree>
    <p:extLst>
      <p:ext uri="{BB962C8B-B14F-4D97-AF65-F5344CB8AC3E}">
        <p14:creationId xmlns:p14="http://schemas.microsoft.com/office/powerpoint/2010/main" val="22108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96" y="2279127"/>
            <a:ext cx="7886700" cy="101758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Appendix</a:t>
            </a: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</p:spTree>
    <p:extLst>
      <p:ext uri="{BB962C8B-B14F-4D97-AF65-F5344CB8AC3E}">
        <p14:creationId xmlns:p14="http://schemas.microsoft.com/office/powerpoint/2010/main" val="2648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481491"/>
          </a:xfrm>
        </p:spPr>
        <p:txBody>
          <a:bodyPr/>
          <a:lstStyle/>
          <a:p>
            <a:pPr marL="0" indent="0">
              <a:buNone/>
            </a:pPr>
            <a:r>
              <a:rPr lang="en-AU" sz="2400"/>
              <a:t>Data Validation Framework – Technical Components</a:t>
            </a:r>
            <a:endParaRPr lang="en-AU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3C826-D74B-4A0E-8298-54872061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15331"/>
            <a:ext cx="7010400" cy="35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101758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Introduction (Validation vs Reconciliation)</a:t>
            </a: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</p:spTree>
    <p:extLst>
      <p:ext uri="{BB962C8B-B14F-4D97-AF65-F5344CB8AC3E}">
        <p14:creationId xmlns:p14="http://schemas.microsoft.com/office/powerpoint/2010/main" val="16773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481491"/>
          </a:xfrm>
        </p:spPr>
        <p:txBody>
          <a:bodyPr/>
          <a:lstStyle/>
          <a:p>
            <a:pPr marL="0" indent="0">
              <a:buNone/>
            </a:pPr>
            <a:r>
              <a:rPr lang="en-AU" sz="2400"/>
              <a:t>1.</a:t>
            </a:r>
            <a:r>
              <a:rPr lang="en-AU" altLang="ja-JP" b="1"/>
              <a:t> </a:t>
            </a:r>
            <a:r>
              <a:rPr lang="en-AU" altLang="ja-JP" sz="2400"/>
              <a:t>Quality Framework</a:t>
            </a:r>
          </a:p>
          <a:p>
            <a:pPr marL="0" indent="0">
              <a:buNone/>
            </a:pPr>
            <a:r>
              <a:rPr lang="en-AU" sz="2400"/>
              <a:t> </a:t>
            </a:r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D9BD4-1DAF-42CD-9F53-0D18329A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0" y="837000"/>
            <a:ext cx="8461828" cy="37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481491"/>
          </a:xfrm>
        </p:spPr>
        <p:txBody>
          <a:bodyPr/>
          <a:lstStyle/>
          <a:p>
            <a:pPr marL="0" indent="0">
              <a:buNone/>
            </a:pPr>
            <a:r>
              <a:rPr lang="en-AU" sz="2400"/>
              <a:t>2.</a:t>
            </a:r>
            <a:r>
              <a:rPr lang="en-AU" altLang="ja-JP" b="1"/>
              <a:t> </a:t>
            </a:r>
            <a:r>
              <a:rPr lang="en-AU" altLang="ja-JP" sz="2400"/>
              <a:t>Batch control Framework</a:t>
            </a:r>
          </a:p>
          <a:p>
            <a:pPr marL="0" indent="0">
              <a:buNone/>
            </a:pPr>
            <a:endParaRPr lang="en-AU" altLang="ja-JP" sz="2400"/>
          </a:p>
          <a:p>
            <a:pPr marL="0" indent="0">
              <a:buNone/>
            </a:pPr>
            <a:r>
              <a:rPr lang="en-AU" sz="2400"/>
              <a:t> </a:t>
            </a:r>
            <a:endParaRPr lang="en-AU" sz="18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E4F7BC-13DE-40CA-B52E-6116729EACA0}"/>
              </a:ext>
            </a:extLst>
          </p:cNvPr>
          <p:cNvSpPr/>
          <p:nvPr/>
        </p:nvSpPr>
        <p:spPr>
          <a:xfrm>
            <a:off x="428171" y="1661886"/>
            <a:ext cx="1473200" cy="791028"/>
          </a:xfrm>
          <a:prstGeom prst="roundRect">
            <a:avLst/>
          </a:prstGeom>
          <a:solidFill>
            <a:srgbClr val="F68D39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ETL Execution dependency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9E740C-1E25-4562-AB99-BB37F03A0FEF}"/>
              </a:ext>
            </a:extLst>
          </p:cNvPr>
          <p:cNvSpPr/>
          <p:nvPr/>
        </p:nvSpPr>
        <p:spPr>
          <a:xfrm>
            <a:off x="2503713" y="1661886"/>
            <a:ext cx="1473200" cy="791028"/>
          </a:xfrm>
          <a:prstGeom prst="roundRect">
            <a:avLst/>
          </a:prstGeom>
          <a:solidFill>
            <a:srgbClr val="F68D39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/>
              <a:t>ETL Load 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31C97A-332B-45A7-8FFD-B8A167E2B4BD}"/>
              </a:ext>
            </a:extLst>
          </p:cNvPr>
          <p:cNvSpPr/>
          <p:nvPr/>
        </p:nvSpPr>
        <p:spPr>
          <a:xfrm>
            <a:off x="4438196" y="1661886"/>
            <a:ext cx="1473200" cy="791028"/>
          </a:xfrm>
          <a:prstGeom prst="roundRect">
            <a:avLst/>
          </a:prstGeom>
          <a:solidFill>
            <a:srgbClr val="F68D39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/>
              <a:t>ETL Load 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DB27EC-3177-4D5C-B21E-E9A73AEA1FFC}"/>
              </a:ext>
            </a:extLst>
          </p:cNvPr>
          <p:cNvSpPr/>
          <p:nvPr/>
        </p:nvSpPr>
        <p:spPr>
          <a:xfrm>
            <a:off x="6372679" y="1661886"/>
            <a:ext cx="1473200" cy="791028"/>
          </a:xfrm>
          <a:prstGeom prst="roundRect">
            <a:avLst/>
          </a:prstGeom>
          <a:solidFill>
            <a:srgbClr val="F68D39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/>
              <a:t>Row Count Info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93BEFE-E889-4870-ADEB-86DFE9D977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01371" y="2057400"/>
            <a:ext cx="602342" cy="0"/>
          </a:xfrm>
          <a:prstGeom prst="straightConnector1">
            <a:avLst/>
          </a:prstGeom>
          <a:ln>
            <a:solidFill>
              <a:srgbClr val="FC91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AB3D02-DAAA-4008-A99C-9468779EE74D}"/>
              </a:ext>
            </a:extLst>
          </p:cNvPr>
          <p:cNvCxnSpPr/>
          <p:nvPr/>
        </p:nvCxnSpPr>
        <p:spPr>
          <a:xfrm>
            <a:off x="3835854" y="2024743"/>
            <a:ext cx="602342" cy="0"/>
          </a:xfrm>
          <a:prstGeom prst="straightConnector1">
            <a:avLst/>
          </a:prstGeom>
          <a:ln>
            <a:solidFill>
              <a:srgbClr val="FC91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4E898A-297B-4F57-9073-00A52617B511}"/>
              </a:ext>
            </a:extLst>
          </p:cNvPr>
          <p:cNvCxnSpPr/>
          <p:nvPr/>
        </p:nvCxnSpPr>
        <p:spPr>
          <a:xfrm>
            <a:off x="5770337" y="2024743"/>
            <a:ext cx="602342" cy="0"/>
          </a:xfrm>
          <a:prstGeom prst="straightConnector1">
            <a:avLst/>
          </a:prstGeom>
          <a:ln>
            <a:solidFill>
              <a:srgbClr val="FC91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481491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Data Conversion Flow</a:t>
            </a:r>
            <a:endParaRPr lang="en-AU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DAC7F-2E7F-4F42-A278-E8C412A4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7507"/>
            <a:ext cx="9144000" cy="3655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8644F0-1791-4212-AFED-75B05E6D5FBE}"/>
              </a:ext>
            </a:extLst>
          </p:cNvPr>
          <p:cNvSpPr/>
          <p:nvPr/>
        </p:nvSpPr>
        <p:spPr>
          <a:xfrm>
            <a:off x="50800" y="899886"/>
            <a:ext cx="6030686" cy="24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Batch Control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BCE88-6C38-43F9-A302-A5218F4EA901}"/>
              </a:ext>
            </a:extLst>
          </p:cNvPr>
          <p:cNvSpPr/>
          <p:nvPr/>
        </p:nvSpPr>
        <p:spPr>
          <a:xfrm>
            <a:off x="2322286" y="1193696"/>
            <a:ext cx="6625770" cy="24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Quality check Framework</a:t>
            </a:r>
          </a:p>
        </p:txBody>
      </p:sp>
    </p:spTree>
    <p:extLst>
      <p:ext uri="{BB962C8B-B14F-4D97-AF65-F5344CB8AC3E}">
        <p14:creationId xmlns:p14="http://schemas.microsoft.com/office/powerpoint/2010/main" val="308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9026" y="1208893"/>
            <a:ext cx="841114" cy="32199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A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101758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Data Migration ETL Architecture</a:t>
            </a:r>
          </a:p>
        </p:txBody>
      </p:sp>
      <p:sp>
        <p:nvSpPr>
          <p:cNvPr id="4" name="Cloud 3"/>
          <p:cNvSpPr/>
          <p:nvPr/>
        </p:nvSpPr>
        <p:spPr bwMode="gray">
          <a:xfrm>
            <a:off x="8461883" y="3401710"/>
            <a:ext cx="522270" cy="361994"/>
          </a:xfrm>
          <a:prstGeom prst="cloud">
            <a:avLst/>
          </a:prstGeom>
          <a:noFill/>
          <a:ln w="158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 defTabSz="685800">
              <a:lnSpc>
                <a:spcPct val="106000"/>
              </a:lnSpc>
              <a:defRPr/>
            </a:pPr>
            <a:endParaRPr lang="en-GB" sz="9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020" y="3129019"/>
            <a:ext cx="3938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450">
                <a:solidFill>
                  <a:srgbClr val="000000"/>
                </a:solidFill>
                <a:latin typeface="Calibri" panose="020F0502020204030204"/>
              </a:rPr>
              <a:t>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899FB-9B00-4DE5-B969-C2049CE68939}"/>
              </a:ext>
            </a:extLst>
          </p:cNvPr>
          <p:cNvSpPr txBox="1"/>
          <p:nvPr/>
        </p:nvSpPr>
        <p:spPr>
          <a:xfrm>
            <a:off x="216838" y="1262183"/>
            <a:ext cx="88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600" b="1">
                <a:solidFill>
                  <a:prstClr val="black"/>
                </a:solidFill>
                <a:latin typeface="Calibri" panose="020F0502020204030204"/>
              </a:rPr>
              <a:t>Legacy Source Extracts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65B9BC-76BD-4560-A1FF-54A54AF50997}"/>
              </a:ext>
            </a:extLst>
          </p:cNvPr>
          <p:cNvCxnSpPr>
            <a:cxnSpLocks/>
            <a:stCxn id="34" idx="3"/>
            <a:endCxn id="127" idx="1"/>
          </p:cNvCxnSpPr>
          <p:nvPr/>
        </p:nvCxnSpPr>
        <p:spPr bwMode="auto">
          <a:xfrm>
            <a:off x="853429" y="4097400"/>
            <a:ext cx="558707" cy="1663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2889A7-2E30-4672-9BF8-8C4A06DC4713}"/>
              </a:ext>
            </a:extLst>
          </p:cNvPr>
          <p:cNvCxnSpPr>
            <a:cxnSpLocks/>
            <a:stCxn id="33" idx="3"/>
          </p:cNvCxnSpPr>
          <p:nvPr/>
        </p:nvCxnSpPr>
        <p:spPr bwMode="auto">
          <a:xfrm>
            <a:off x="837286" y="3251494"/>
            <a:ext cx="569950" cy="3021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03174" y="3973643"/>
            <a:ext cx="40264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450">
                <a:solidFill>
                  <a:srgbClr val="000000"/>
                </a:solidFill>
                <a:latin typeface="Calibri" panose="020F0502020204030204"/>
              </a:rPr>
              <a:t>PUSH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12074" y="2944314"/>
            <a:ext cx="424292" cy="1491955"/>
          </a:xfrm>
          <a:prstGeom prst="rect">
            <a:avLst/>
          </a:prstGeom>
          <a:solidFill>
            <a:schemeClr val="accent6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AU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1148" y="2915587"/>
            <a:ext cx="615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525" b="1">
                <a:solidFill>
                  <a:srgbClr val="000000"/>
                </a:solidFill>
                <a:latin typeface="Calibri" panose="020F0502020204030204"/>
              </a:rPr>
              <a:t>File Server</a:t>
            </a:r>
          </a:p>
          <a:p>
            <a:pPr algn="ctr" defTabSz="685800">
              <a:defRPr/>
            </a:pPr>
            <a:r>
              <a:rPr lang="en-AU" sz="525" b="1">
                <a:solidFill>
                  <a:srgbClr val="000000"/>
                </a:solidFill>
                <a:latin typeface="Calibri" panose="020F0502020204030204"/>
              </a:rPr>
              <a:t>(</a:t>
            </a:r>
            <a:r>
              <a:rPr lang="en-AU" sz="525" b="1" err="1">
                <a:solidFill>
                  <a:srgbClr val="000000"/>
                </a:solidFill>
                <a:latin typeface="Calibri" panose="020F0502020204030204"/>
              </a:rPr>
              <a:t>bodsprdpi</a:t>
            </a:r>
            <a:r>
              <a:rPr lang="en-AU" sz="525" b="1">
                <a:solidFill>
                  <a:srgbClr val="000000"/>
                </a:solidFill>
                <a:latin typeface="Calibri" panose="020F0502020204030204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35BA97-AE74-47B3-97A6-505AECEEB015}"/>
              </a:ext>
            </a:extLst>
          </p:cNvPr>
          <p:cNvCxnSpPr>
            <a:cxnSpLocks/>
            <a:stCxn id="48" idx="4"/>
          </p:cNvCxnSpPr>
          <p:nvPr/>
        </p:nvCxnSpPr>
        <p:spPr bwMode="auto">
          <a:xfrm>
            <a:off x="3366106" y="2895480"/>
            <a:ext cx="108488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11736" y="2878707"/>
            <a:ext cx="34420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450">
                <a:solidFill>
                  <a:srgbClr val="000000"/>
                </a:solidFill>
                <a:latin typeface="Calibri" panose="020F0502020204030204"/>
              </a:rPr>
              <a:t>PULL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277796" y="2219803"/>
            <a:ext cx="995849" cy="1573850"/>
            <a:chOff x="7267111" y="3182510"/>
            <a:chExt cx="1327798" cy="2098466"/>
          </a:xfrm>
        </p:grpSpPr>
        <p:sp>
          <p:nvSpPr>
            <p:cNvPr id="24" name="Rectangle 23"/>
            <p:cNvSpPr/>
            <p:nvPr/>
          </p:nvSpPr>
          <p:spPr>
            <a:xfrm>
              <a:off x="7553713" y="3222676"/>
              <a:ext cx="572909" cy="2058300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AU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67111" y="3182510"/>
              <a:ext cx="116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600" b="1">
                  <a:solidFill>
                    <a:srgbClr val="000000"/>
                  </a:solidFill>
                  <a:latin typeface="Calibri" panose="020F0502020204030204"/>
                </a:rPr>
                <a:t>File Server</a:t>
              </a:r>
            </a:p>
            <a:p>
              <a:pPr algn="ctr" defTabSz="685800">
                <a:defRPr/>
              </a:pPr>
              <a:r>
                <a:rPr lang="en-AU" sz="600" b="1">
                  <a:solidFill>
                    <a:srgbClr val="000000"/>
                  </a:solidFill>
                  <a:latin typeface="Calibri" panose="020F0502020204030204"/>
                </a:rPr>
                <a:t>(</a:t>
              </a:r>
              <a:r>
                <a:rPr lang="en-AU" sz="600" b="1" err="1">
                  <a:solidFill>
                    <a:srgbClr val="000000"/>
                  </a:solidFill>
                  <a:latin typeface="Calibri" panose="020F0502020204030204"/>
                </a:rPr>
                <a:t>bodsprdpi</a:t>
              </a:r>
              <a:r>
                <a:rPr lang="en-AU" sz="600" b="1">
                  <a:solidFill>
                    <a:srgbClr val="000000"/>
                  </a:solidFill>
                  <a:latin typeface="Calibri" panose="020F0502020204030204"/>
                </a:rPr>
                <a:t>)</a:t>
              </a:r>
            </a:p>
          </p:txBody>
        </p:sp>
        <p:sp>
          <p:nvSpPr>
            <p:cNvPr id="26" name="Flowchart: Document 25">
              <a:extLst>
                <a:ext uri="{FF2B5EF4-FFF2-40B4-BE49-F238E27FC236}">
                  <a16:creationId xmlns:a16="http://schemas.microsoft.com/office/drawing/2014/main" id="{C638A926-645A-4C34-8004-EDC6CCA2779E}"/>
                </a:ext>
              </a:extLst>
            </p:cNvPr>
            <p:cNvSpPr/>
            <p:nvPr/>
          </p:nvSpPr>
          <p:spPr>
            <a:xfrm>
              <a:off x="7682428" y="3754305"/>
              <a:ext cx="334133" cy="203631"/>
            </a:xfrm>
            <a:prstGeom prst="flowChartDocument">
              <a:avLst/>
            </a:prstGeom>
            <a:solidFill>
              <a:srgbClr val="FEE4D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13716" tIns="13716" rIns="13716" bIns="13716" rtlCol="0" anchor="ctr" anchorCtr="1">
              <a:noAutofit/>
            </a:bodyPr>
            <a:lstStyle/>
            <a:p>
              <a:pPr algn="ctr" defTabSz="685800">
                <a:defRPr/>
              </a:pPr>
              <a:r>
                <a:rPr lang="en-US" sz="675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csv</a:t>
              </a:r>
            </a:p>
          </p:txBody>
        </p:sp>
        <p:sp>
          <p:nvSpPr>
            <p:cNvPr id="27" name="Flowchart: Document 26">
              <a:extLst>
                <a:ext uri="{FF2B5EF4-FFF2-40B4-BE49-F238E27FC236}">
                  <a16:creationId xmlns:a16="http://schemas.microsoft.com/office/drawing/2014/main" id="{C638A926-645A-4C34-8004-EDC6CCA2779E}"/>
                </a:ext>
              </a:extLst>
            </p:cNvPr>
            <p:cNvSpPr/>
            <p:nvPr/>
          </p:nvSpPr>
          <p:spPr>
            <a:xfrm>
              <a:off x="7682428" y="4097029"/>
              <a:ext cx="334133" cy="203631"/>
            </a:xfrm>
            <a:prstGeom prst="flowChartDocument">
              <a:avLst/>
            </a:prstGeom>
            <a:solidFill>
              <a:srgbClr val="FEE4D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13716" tIns="13716" rIns="13716" bIns="13716" rtlCol="0" anchor="ctr" anchorCtr="1">
              <a:noAutofit/>
            </a:bodyPr>
            <a:lstStyle/>
            <a:p>
              <a:pPr algn="ctr" defTabSz="685800"/>
              <a:r>
                <a:rPr lang="en-US" sz="675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csv</a:t>
              </a:r>
            </a:p>
          </p:txBody>
        </p:sp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C638A926-645A-4C34-8004-EDC6CCA2779E}"/>
                </a:ext>
              </a:extLst>
            </p:cNvPr>
            <p:cNvSpPr/>
            <p:nvPr/>
          </p:nvSpPr>
          <p:spPr>
            <a:xfrm>
              <a:off x="7682428" y="4436522"/>
              <a:ext cx="334133" cy="203631"/>
            </a:xfrm>
            <a:prstGeom prst="flowChartDocument">
              <a:avLst/>
            </a:prstGeom>
            <a:solidFill>
              <a:srgbClr val="FEE4D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13716" tIns="13716" rIns="13716" bIns="13716" rtlCol="0" anchor="ctr" anchorCtr="1">
              <a:noAutofit/>
            </a:bodyPr>
            <a:lstStyle/>
            <a:p>
              <a:pPr algn="ctr" defTabSz="685800">
                <a:defRPr/>
              </a:pPr>
              <a:r>
                <a:rPr lang="en-US" sz="675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csv</a:t>
              </a:r>
            </a:p>
          </p:txBody>
        </p:sp>
        <p:sp>
          <p:nvSpPr>
            <p:cNvPr id="29" name="Flowchart: Document 28">
              <a:extLst>
                <a:ext uri="{FF2B5EF4-FFF2-40B4-BE49-F238E27FC236}">
                  <a16:creationId xmlns:a16="http://schemas.microsoft.com/office/drawing/2014/main" id="{C638A926-645A-4C34-8004-EDC6CCA2779E}"/>
                </a:ext>
              </a:extLst>
            </p:cNvPr>
            <p:cNvSpPr/>
            <p:nvPr/>
          </p:nvSpPr>
          <p:spPr>
            <a:xfrm>
              <a:off x="7680490" y="4778943"/>
              <a:ext cx="334133" cy="203631"/>
            </a:xfrm>
            <a:prstGeom prst="flowChartDocument">
              <a:avLst/>
            </a:prstGeom>
            <a:solidFill>
              <a:srgbClr val="FEE4D1"/>
            </a:solidFill>
            <a:ln w="63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13716" tIns="13716" rIns="13716" bIns="13716" rtlCol="0" anchor="ctr" anchorCtr="1">
              <a:noAutofit/>
            </a:bodyPr>
            <a:lstStyle/>
            <a:p>
              <a:pPr algn="ctr" defTabSz="685800">
                <a:defRPr/>
              </a:pPr>
              <a:r>
                <a:rPr lang="en-US" sz="675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csv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35BA97-AE74-47B3-97A6-505AECEEB015}"/>
                </a:ext>
              </a:extLst>
            </p:cNvPr>
            <p:cNvCxnSpPr>
              <a:cxnSpLocks/>
              <a:stCxn id="24" idx="3"/>
              <a:endCxn id="75" idx="1"/>
            </p:cNvCxnSpPr>
            <p:nvPr/>
          </p:nvCxnSpPr>
          <p:spPr bwMode="auto">
            <a:xfrm flipV="1">
              <a:off x="8126622" y="4251568"/>
              <a:ext cx="468287" cy="258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</p:cxnSp>
      </p:grpSp>
      <p:sp>
        <p:nvSpPr>
          <p:cNvPr id="33" name="Folded Corner 32"/>
          <p:cNvSpPr/>
          <p:nvPr/>
        </p:nvSpPr>
        <p:spPr>
          <a:xfrm>
            <a:off x="606053" y="3096370"/>
            <a:ext cx="231233" cy="310247"/>
          </a:xfrm>
          <a:prstGeom prst="foldedCorner">
            <a:avLst/>
          </a:prstGeom>
          <a:solidFill>
            <a:srgbClr val="D3F4FF"/>
          </a:solidFill>
          <a:ln w="3175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114292" rtlCol="0" anchor="ctr" anchorCtr="1"/>
          <a:lstStyle/>
          <a:p>
            <a:pPr algn="ctr" defTabSz="342928" eaLnBrk="0" hangingPunct="0">
              <a:lnSpc>
                <a:spcPct val="106000"/>
              </a:lnSpc>
            </a:pPr>
            <a:endParaRPr lang="en-AU" sz="450">
              <a:solidFill>
                <a:srgbClr val="000000"/>
              </a:solidFill>
              <a:latin typeface="Calibri Light" panose="020F0302020204030204"/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622196" y="3942277"/>
            <a:ext cx="231233" cy="310247"/>
          </a:xfrm>
          <a:prstGeom prst="foldedCorner">
            <a:avLst/>
          </a:prstGeom>
          <a:solidFill>
            <a:srgbClr val="D3F4FF"/>
          </a:solidFill>
          <a:ln w="3175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114292" rtlCol="0" anchor="ctr" anchorCtr="1"/>
          <a:lstStyle/>
          <a:p>
            <a:pPr algn="ctr" defTabSz="342928" eaLnBrk="0" hangingPunct="0">
              <a:lnSpc>
                <a:spcPct val="106000"/>
              </a:lnSpc>
            </a:pPr>
            <a:endParaRPr lang="en-AU" sz="450">
              <a:solidFill>
                <a:srgbClr val="000000"/>
              </a:solidFill>
              <a:latin typeface="Calibri Light" panose="020F0302020204030204"/>
            </a:endParaRPr>
          </a:p>
        </p:txBody>
      </p:sp>
      <p:sp>
        <p:nvSpPr>
          <p:cNvPr id="35" name="Rectangle: Rounded Corners 31">
            <a:extLst>
              <a:ext uri="{FF2B5EF4-FFF2-40B4-BE49-F238E27FC236}">
                <a16:creationId xmlns:a16="http://schemas.microsoft.com/office/drawing/2014/main" id="{8CA7A2BB-1685-4696-84B6-30F2FF2792F4}"/>
              </a:ext>
            </a:extLst>
          </p:cNvPr>
          <p:cNvSpPr/>
          <p:nvPr/>
        </p:nvSpPr>
        <p:spPr>
          <a:xfrm>
            <a:off x="6212536" y="2416630"/>
            <a:ext cx="1793969" cy="1522356"/>
          </a:xfrm>
          <a:prstGeom prst="roundRect">
            <a:avLst/>
          </a:prstGeom>
          <a:solidFill>
            <a:srgbClr val="FDAD75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5FCC73-A074-4B0E-BC2D-827999C337C0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953260" y="2120661"/>
            <a:ext cx="967312" cy="1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1891449" y="1685344"/>
            <a:ext cx="570855" cy="2038832"/>
            <a:chOff x="2372854" y="1011979"/>
            <a:chExt cx="937396" cy="635179"/>
          </a:xfrm>
        </p:grpSpPr>
        <p:sp>
          <p:nvSpPr>
            <p:cNvPr id="39" name="Rectangle 38"/>
            <p:cNvSpPr/>
            <p:nvPr/>
          </p:nvSpPr>
          <p:spPr>
            <a:xfrm>
              <a:off x="2420679" y="1018535"/>
              <a:ext cx="813607" cy="62862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AU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72854" y="1011979"/>
              <a:ext cx="937396" cy="57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600" b="1">
                  <a:solidFill>
                    <a:srgbClr val="000000"/>
                  </a:solidFill>
                  <a:latin typeface="Calibri" panose="020F0502020204030204"/>
                </a:rPr>
                <a:t>ETL</a:t>
              </a:r>
              <a:r>
                <a:rPr lang="en-AU" sz="600">
                  <a:solidFill>
                    <a:srgbClr val="000000"/>
                  </a:solidFill>
                  <a:latin typeface="Calibri" panose="020F0502020204030204"/>
                </a:rPr>
                <a:t> (</a:t>
              </a:r>
              <a:r>
                <a:rPr lang="en-AU" sz="600">
                  <a:solidFill>
                    <a:srgbClr val="FF0000"/>
                  </a:solidFill>
                  <a:latin typeface="Calibri" panose="020F0502020204030204"/>
                </a:rPr>
                <a:t>BODS</a:t>
              </a:r>
              <a:r>
                <a:rPr lang="en-AU" sz="600">
                  <a:solidFill>
                    <a:srgbClr val="000000"/>
                  </a:solidFill>
                  <a:latin typeface="Calibri" panose="020F0502020204030204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46585" y="2669352"/>
            <a:ext cx="421859" cy="334619"/>
            <a:chOff x="4813241" y="1453196"/>
            <a:chExt cx="562479" cy="446158"/>
          </a:xfrm>
        </p:grpSpPr>
        <p:sp>
          <p:nvSpPr>
            <p:cNvPr id="42" name="Freeform 129"/>
            <p:cNvSpPr>
              <a:spLocks noEditPoints="1"/>
            </p:cNvSpPr>
            <p:nvPr/>
          </p:nvSpPr>
          <p:spPr bwMode="auto">
            <a:xfrm>
              <a:off x="4813241" y="1453196"/>
              <a:ext cx="317726" cy="304058"/>
            </a:xfrm>
            <a:custGeom>
              <a:avLst/>
              <a:gdLst>
                <a:gd name="T0" fmla="*/ 162 w 185"/>
                <a:gd name="T1" fmla="*/ 52 h 185"/>
                <a:gd name="T2" fmla="*/ 149 w 185"/>
                <a:gd name="T3" fmla="*/ 18 h 185"/>
                <a:gd name="T4" fmla="*/ 133 w 185"/>
                <a:gd name="T5" fmla="*/ 23 h 185"/>
                <a:gd name="T6" fmla="*/ 105 w 185"/>
                <a:gd name="T7" fmla="*/ 0 h 185"/>
                <a:gd name="T8" fmla="*/ 72 w 185"/>
                <a:gd name="T9" fmla="*/ 15 h 185"/>
                <a:gd name="T10" fmla="*/ 40 w 185"/>
                <a:gd name="T11" fmla="*/ 17 h 185"/>
                <a:gd name="T12" fmla="*/ 18 w 185"/>
                <a:gd name="T13" fmla="*/ 44 h 185"/>
                <a:gd name="T14" fmla="*/ 6 w 185"/>
                <a:gd name="T15" fmla="*/ 74 h 185"/>
                <a:gd name="T16" fmla="*/ 6 w 185"/>
                <a:gd name="T17" fmla="*/ 111 h 185"/>
                <a:gd name="T18" fmla="*/ 18 w 185"/>
                <a:gd name="T19" fmla="*/ 141 h 185"/>
                <a:gd name="T20" fmla="*/ 39 w 185"/>
                <a:gd name="T21" fmla="*/ 168 h 185"/>
                <a:gd name="T22" fmla="*/ 72 w 185"/>
                <a:gd name="T23" fmla="*/ 170 h 185"/>
                <a:gd name="T24" fmla="*/ 105 w 185"/>
                <a:gd name="T25" fmla="*/ 185 h 185"/>
                <a:gd name="T26" fmla="*/ 133 w 185"/>
                <a:gd name="T27" fmla="*/ 162 h 185"/>
                <a:gd name="T28" fmla="*/ 149 w 185"/>
                <a:gd name="T29" fmla="*/ 167 h 185"/>
                <a:gd name="T30" fmla="*/ 162 w 185"/>
                <a:gd name="T31" fmla="*/ 133 h 185"/>
                <a:gd name="T32" fmla="*/ 185 w 185"/>
                <a:gd name="T33" fmla="*/ 105 h 185"/>
                <a:gd name="T34" fmla="*/ 177 w 185"/>
                <a:gd name="T35" fmla="*/ 103 h 185"/>
                <a:gd name="T36" fmla="*/ 162 w 185"/>
                <a:gd name="T37" fmla="*/ 111 h 185"/>
                <a:gd name="T38" fmla="*/ 160 w 185"/>
                <a:gd name="T39" fmla="*/ 145 h 185"/>
                <a:gd name="T40" fmla="*/ 137 w 185"/>
                <a:gd name="T41" fmla="*/ 155 h 185"/>
                <a:gd name="T42" fmla="*/ 111 w 185"/>
                <a:gd name="T43" fmla="*/ 162 h 185"/>
                <a:gd name="T44" fmla="*/ 103 w 185"/>
                <a:gd name="T45" fmla="*/ 177 h 185"/>
                <a:gd name="T46" fmla="*/ 74 w 185"/>
                <a:gd name="T47" fmla="*/ 162 h 185"/>
                <a:gd name="T48" fmla="*/ 48 w 185"/>
                <a:gd name="T49" fmla="*/ 155 h 185"/>
                <a:gd name="T50" fmla="*/ 26 w 185"/>
                <a:gd name="T51" fmla="*/ 145 h 185"/>
                <a:gd name="T52" fmla="*/ 23 w 185"/>
                <a:gd name="T53" fmla="*/ 111 h 185"/>
                <a:gd name="T54" fmla="*/ 8 w 185"/>
                <a:gd name="T55" fmla="*/ 103 h 185"/>
                <a:gd name="T56" fmla="*/ 23 w 185"/>
                <a:gd name="T57" fmla="*/ 74 h 185"/>
                <a:gd name="T58" fmla="*/ 26 w 185"/>
                <a:gd name="T59" fmla="*/ 40 h 185"/>
                <a:gd name="T60" fmla="*/ 48 w 185"/>
                <a:gd name="T61" fmla="*/ 30 h 185"/>
                <a:gd name="T62" fmla="*/ 74 w 185"/>
                <a:gd name="T63" fmla="*/ 23 h 185"/>
                <a:gd name="T64" fmla="*/ 103 w 185"/>
                <a:gd name="T65" fmla="*/ 8 h 185"/>
                <a:gd name="T66" fmla="*/ 111 w 185"/>
                <a:gd name="T67" fmla="*/ 23 h 185"/>
                <a:gd name="T68" fmla="*/ 137 w 185"/>
                <a:gd name="T69" fmla="*/ 30 h 185"/>
                <a:gd name="T70" fmla="*/ 160 w 185"/>
                <a:gd name="T71" fmla="*/ 40 h 185"/>
                <a:gd name="T72" fmla="*/ 162 w 185"/>
                <a:gd name="T73" fmla="*/ 74 h 185"/>
                <a:gd name="T74" fmla="*/ 177 w 185"/>
                <a:gd name="T75" fmla="*/ 103 h 185"/>
                <a:gd name="T76" fmla="*/ 93 w 185"/>
                <a:gd name="T77" fmla="*/ 143 h 185"/>
                <a:gd name="T78" fmla="*/ 93 w 185"/>
                <a:gd name="T79" fmla="*/ 50 h 185"/>
                <a:gd name="T80" fmla="*/ 93 w 185"/>
                <a:gd name="T81" fmla="*/ 76 h 185"/>
                <a:gd name="T82" fmla="*/ 93 w 185"/>
                <a:gd name="T83" fmla="*/ 50 h 185"/>
                <a:gd name="T84" fmla="*/ 54 w 185"/>
                <a:gd name="T85" fmla="*/ 76 h 185"/>
                <a:gd name="T86" fmla="*/ 88 w 185"/>
                <a:gd name="T87" fmla="*/ 109 h 185"/>
                <a:gd name="T88" fmla="*/ 93 w 185"/>
                <a:gd name="T89" fmla="*/ 84 h 185"/>
                <a:gd name="T90" fmla="*/ 84 w 185"/>
                <a:gd name="T91" fmla="*/ 93 h 185"/>
                <a:gd name="T92" fmla="*/ 97 w 185"/>
                <a:gd name="T93" fmla="*/ 109 h 185"/>
                <a:gd name="T94" fmla="*/ 131 w 185"/>
                <a:gd name="T95" fmla="*/ 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185">
                  <a:moveTo>
                    <a:pt x="179" y="74"/>
                  </a:moveTo>
                  <a:cubicBezTo>
                    <a:pt x="170" y="72"/>
                    <a:pt x="170" y="72"/>
                    <a:pt x="170" y="72"/>
                  </a:cubicBezTo>
                  <a:cubicBezTo>
                    <a:pt x="168" y="65"/>
                    <a:pt x="166" y="58"/>
                    <a:pt x="162" y="52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8" y="42"/>
                    <a:pt x="169" y="38"/>
                    <a:pt x="167" y="36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7" y="17"/>
                    <a:pt x="146" y="17"/>
                  </a:cubicBezTo>
                  <a:cubicBezTo>
                    <a:pt x="144" y="17"/>
                    <a:pt x="142" y="17"/>
                    <a:pt x="141" y="18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27" y="19"/>
                    <a:pt x="120" y="17"/>
                    <a:pt x="113" y="1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0" y="3"/>
                    <a:pt x="108" y="0"/>
                    <a:pt x="10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7" y="0"/>
                    <a:pt x="75" y="3"/>
                    <a:pt x="74" y="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5" y="17"/>
                    <a:pt x="58" y="19"/>
                    <a:pt x="52" y="23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7"/>
                    <a:pt x="41" y="17"/>
                    <a:pt x="40" y="17"/>
                  </a:cubicBezTo>
                  <a:cubicBezTo>
                    <a:pt x="38" y="17"/>
                    <a:pt x="37" y="17"/>
                    <a:pt x="36" y="1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38"/>
                    <a:pt x="17" y="42"/>
                    <a:pt x="18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8"/>
                    <a:pt x="17" y="65"/>
                    <a:pt x="15" y="72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3" y="75"/>
                    <a:pt x="0" y="77"/>
                    <a:pt x="0" y="8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3" y="110"/>
                    <a:pt x="6" y="111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7" y="120"/>
                    <a:pt x="19" y="127"/>
                    <a:pt x="23" y="133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7" y="143"/>
                    <a:pt x="16" y="147"/>
                    <a:pt x="18" y="14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7" y="168"/>
                    <a:pt x="38" y="168"/>
                    <a:pt x="39" y="168"/>
                  </a:cubicBezTo>
                  <a:cubicBezTo>
                    <a:pt x="41" y="168"/>
                    <a:pt x="43" y="168"/>
                    <a:pt x="44" y="167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8" y="166"/>
                    <a:pt x="65" y="168"/>
                    <a:pt x="72" y="170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5" y="182"/>
                    <a:pt x="77" y="185"/>
                    <a:pt x="80" y="185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8" y="185"/>
                    <a:pt x="110" y="182"/>
                    <a:pt x="111" y="179"/>
                  </a:cubicBezTo>
                  <a:cubicBezTo>
                    <a:pt x="113" y="170"/>
                    <a:pt x="113" y="170"/>
                    <a:pt x="113" y="170"/>
                  </a:cubicBezTo>
                  <a:cubicBezTo>
                    <a:pt x="120" y="168"/>
                    <a:pt x="127" y="166"/>
                    <a:pt x="133" y="162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42" y="168"/>
                    <a:pt x="144" y="168"/>
                    <a:pt x="146" y="168"/>
                  </a:cubicBezTo>
                  <a:cubicBezTo>
                    <a:pt x="147" y="168"/>
                    <a:pt x="148" y="168"/>
                    <a:pt x="149" y="167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69" y="147"/>
                    <a:pt x="169" y="143"/>
                    <a:pt x="167" y="141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6" y="127"/>
                    <a:pt x="168" y="120"/>
                    <a:pt x="170" y="113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2" y="110"/>
                    <a:pt x="185" y="108"/>
                    <a:pt x="185" y="105"/>
                  </a:cubicBezTo>
                  <a:cubicBezTo>
                    <a:pt x="185" y="80"/>
                    <a:pt x="185" y="80"/>
                    <a:pt x="185" y="80"/>
                  </a:cubicBezTo>
                  <a:cubicBezTo>
                    <a:pt x="185" y="77"/>
                    <a:pt x="182" y="75"/>
                    <a:pt x="179" y="74"/>
                  </a:cubicBezTo>
                  <a:close/>
                  <a:moveTo>
                    <a:pt x="177" y="103"/>
                  </a:moveTo>
                  <a:cubicBezTo>
                    <a:pt x="177" y="103"/>
                    <a:pt x="177" y="103"/>
                    <a:pt x="177" y="103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5" y="106"/>
                    <a:pt x="163" y="108"/>
                    <a:pt x="162" y="111"/>
                  </a:cubicBezTo>
                  <a:cubicBezTo>
                    <a:pt x="161" y="117"/>
                    <a:pt x="158" y="123"/>
                    <a:pt x="155" y="129"/>
                  </a:cubicBezTo>
                  <a:cubicBezTo>
                    <a:pt x="153" y="131"/>
                    <a:pt x="153" y="134"/>
                    <a:pt x="155" y="137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4"/>
                    <a:pt x="134" y="154"/>
                    <a:pt x="133" y="154"/>
                  </a:cubicBezTo>
                  <a:cubicBezTo>
                    <a:pt x="131" y="154"/>
                    <a:pt x="130" y="154"/>
                    <a:pt x="129" y="155"/>
                  </a:cubicBezTo>
                  <a:cubicBezTo>
                    <a:pt x="123" y="158"/>
                    <a:pt x="117" y="160"/>
                    <a:pt x="111" y="162"/>
                  </a:cubicBezTo>
                  <a:cubicBezTo>
                    <a:pt x="108" y="163"/>
                    <a:pt x="106" y="165"/>
                    <a:pt x="105" y="168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79" y="165"/>
                    <a:pt x="77" y="163"/>
                    <a:pt x="74" y="162"/>
                  </a:cubicBezTo>
                  <a:cubicBezTo>
                    <a:pt x="68" y="160"/>
                    <a:pt x="62" y="158"/>
                    <a:pt x="57" y="155"/>
                  </a:cubicBezTo>
                  <a:cubicBezTo>
                    <a:pt x="55" y="154"/>
                    <a:pt x="54" y="154"/>
                    <a:pt x="52" y="154"/>
                  </a:cubicBezTo>
                  <a:cubicBezTo>
                    <a:pt x="51" y="154"/>
                    <a:pt x="49" y="154"/>
                    <a:pt x="48" y="155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2" y="134"/>
                    <a:pt x="32" y="131"/>
                    <a:pt x="30" y="129"/>
                  </a:cubicBezTo>
                  <a:cubicBezTo>
                    <a:pt x="27" y="123"/>
                    <a:pt x="25" y="117"/>
                    <a:pt x="23" y="111"/>
                  </a:cubicBezTo>
                  <a:cubicBezTo>
                    <a:pt x="22" y="108"/>
                    <a:pt x="20" y="106"/>
                    <a:pt x="17" y="105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20" y="79"/>
                    <a:pt x="22" y="77"/>
                    <a:pt x="23" y="74"/>
                  </a:cubicBezTo>
                  <a:cubicBezTo>
                    <a:pt x="25" y="68"/>
                    <a:pt x="27" y="62"/>
                    <a:pt x="30" y="57"/>
                  </a:cubicBezTo>
                  <a:cubicBezTo>
                    <a:pt x="32" y="54"/>
                    <a:pt x="32" y="51"/>
                    <a:pt x="30" y="4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1"/>
                    <a:pt x="51" y="31"/>
                    <a:pt x="52" y="31"/>
                  </a:cubicBezTo>
                  <a:cubicBezTo>
                    <a:pt x="54" y="31"/>
                    <a:pt x="55" y="31"/>
                    <a:pt x="57" y="30"/>
                  </a:cubicBezTo>
                  <a:cubicBezTo>
                    <a:pt x="62" y="27"/>
                    <a:pt x="68" y="25"/>
                    <a:pt x="74" y="23"/>
                  </a:cubicBezTo>
                  <a:cubicBezTo>
                    <a:pt x="77" y="22"/>
                    <a:pt x="79" y="20"/>
                    <a:pt x="80" y="1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6" y="20"/>
                    <a:pt x="108" y="22"/>
                    <a:pt x="111" y="23"/>
                  </a:cubicBezTo>
                  <a:cubicBezTo>
                    <a:pt x="117" y="25"/>
                    <a:pt x="123" y="27"/>
                    <a:pt x="129" y="30"/>
                  </a:cubicBezTo>
                  <a:cubicBezTo>
                    <a:pt x="130" y="31"/>
                    <a:pt x="131" y="31"/>
                    <a:pt x="133" y="31"/>
                  </a:cubicBezTo>
                  <a:cubicBezTo>
                    <a:pt x="134" y="31"/>
                    <a:pt x="136" y="31"/>
                    <a:pt x="137" y="30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3" y="51"/>
                    <a:pt x="153" y="54"/>
                    <a:pt x="155" y="57"/>
                  </a:cubicBezTo>
                  <a:cubicBezTo>
                    <a:pt x="158" y="62"/>
                    <a:pt x="161" y="68"/>
                    <a:pt x="162" y="74"/>
                  </a:cubicBezTo>
                  <a:cubicBezTo>
                    <a:pt x="163" y="77"/>
                    <a:pt x="165" y="79"/>
                    <a:pt x="168" y="80"/>
                  </a:cubicBezTo>
                  <a:cubicBezTo>
                    <a:pt x="177" y="82"/>
                    <a:pt x="177" y="82"/>
                    <a:pt x="177" y="82"/>
                  </a:cubicBezTo>
                  <a:lnTo>
                    <a:pt x="177" y="103"/>
                  </a:lnTo>
                  <a:close/>
                  <a:moveTo>
                    <a:pt x="93" y="42"/>
                  </a:moveTo>
                  <a:cubicBezTo>
                    <a:pt x="65" y="42"/>
                    <a:pt x="42" y="65"/>
                    <a:pt x="42" y="93"/>
                  </a:cubicBezTo>
                  <a:cubicBezTo>
                    <a:pt x="42" y="120"/>
                    <a:pt x="65" y="143"/>
                    <a:pt x="93" y="143"/>
                  </a:cubicBezTo>
                  <a:cubicBezTo>
                    <a:pt x="121" y="143"/>
                    <a:pt x="143" y="120"/>
                    <a:pt x="143" y="93"/>
                  </a:cubicBezTo>
                  <a:cubicBezTo>
                    <a:pt x="143" y="65"/>
                    <a:pt x="121" y="42"/>
                    <a:pt x="93" y="42"/>
                  </a:cubicBezTo>
                  <a:close/>
                  <a:moveTo>
                    <a:pt x="93" y="50"/>
                  </a:moveTo>
                  <a:cubicBezTo>
                    <a:pt x="107" y="50"/>
                    <a:pt x="120" y="58"/>
                    <a:pt x="127" y="68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2" y="78"/>
                    <a:pt x="97" y="76"/>
                    <a:pt x="93" y="76"/>
                  </a:cubicBezTo>
                  <a:cubicBezTo>
                    <a:pt x="88" y="76"/>
                    <a:pt x="83" y="78"/>
                    <a:pt x="80" y="81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6" y="58"/>
                    <a:pt x="78" y="50"/>
                    <a:pt x="93" y="50"/>
                  </a:cubicBezTo>
                  <a:close/>
                  <a:moveTo>
                    <a:pt x="88" y="135"/>
                  </a:moveTo>
                  <a:cubicBezTo>
                    <a:pt x="67" y="132"/>
                    <a:pt x="50" y="114"/>
                    <a:pt x="50" y="93"/>
                  </a:cubicBezTo>
                  <a:cubicBezTo>
                    <a:pt x="50" y="87"/>
                    <a:pt x="52" y="81"/>
                    <a:pt x="54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90"/>
                    <a:pt x="76" y="91"/>
                    <a:pt x="76" y="93"/>
                  </a:cubicBezTo>
                  <a:cubicBezTo>
                    <a:pt x="76" y="100"/>
                    <a:pt x="81" y="107"/>
                    <a:pt x="88" y="109"/>
                  </a:cubicBezTo>
                  <a:lnTo>
                    <a:pt x="88" y="135"/>
                  </a:lnTo>
                  <a:close/>
                  <a:moveTo>
                    <a:pt x="84" y="93"/>
                  </a:moveTo>
                  <a:cubicBezTo>
                    <a:pt x="84" y="88"/>
                    <a:pt x="88" y="84"/>
                    <a:pt x="93" y="84"/>
                  </a:cubicBezTo>
                  <a:cubicBezTo>
                    <a:pt x="97" y="84"/>
                    <a:pt x="101" y="88"/>
                    <a:pt x="101" y="93"/>
                  </a:cubicBezTo>
                  <a:cubicBezTo>
                    <a:pt x="101" y="97"/>
                    <a:pt x="97" y="101"/>
                    <a:pt x="93" y="101"/>
                  </a:cubicBezTo>
                  <a:cubicBezTo>
                    <a:pt x="88" y="101"/>
                    <a:pt x="84" y="97"/>
                    <a:pt x="84" y="93"/>
                  </a:cubicBezTo>
                  <a:close/>
                  <a:moveTo>
                    <a:pt x="135" y="93"/>
                  </a:moveTo>
                  <a:cubicBezTo>
                    <a:pt x="135" y="114"/>
                    <a:pt x="118" y="132"/>
                    <a:pt x="97" y="135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04" y="107"/>
                    <a:pt x="109" y="100"/>
                    <a:pt x="109" y="93"/>
                  </a:cubicBezTo>
                  <a:cubicBezTo>
                    <a:pt x="109" y="91"/>
                    <a:pt x="109" y="90"/>
                    <a:pt x="109" y="88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4" y="81"/>
                    <a:pt x="135" y="87"/>
                    <a:pt x="135" y="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975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43" name="Freeform 129"/>
            <p:cNvSpPr>
              <a:spLocks noEditPoints="1"/>
            </p:cNvSpPr>
            <p:nvPr/>
          </p:nvSpPr>
          <p:spPr bwMode="auto">
            <a:xfrm>
              <a:off x="5057994" y="1595296"/>
              <a:ext cx="317726" cy="304058"/>
            </a:xfrm>
            <a:custGeom>
              <a:avLst/>
              <a:gdLst>
                <a:gd name="T0" fmla="*/ 162 w 185"/>
                <a:gd name="T1" fmla="*/ 52 h 185"/>
                <a:gd name="T2" fmla="*/ 149 w 185"/>
                <a:gd name="T3" fmla="*/ 18 h 185"/>
                <a:gd name="T4" fmla="*/ 133 w 185"/>
                <a:gd name="T5" fmla="*/ 23 h 185"/>
                <a:gd name="T6" fmla="*/ 105 w 185"/>
                <a:gd name="T7" fmla="*/ 0 h 185"/>
                <a:gd name="T8" fmla="*/ 72 w 185"/>
                <a:gd name="T9" fmla="*/ 15 h 185"/>
                <a:gd name="T10" fmla="*/ 40 w 185"/>
                <a:gd name="T11" fmla="*/ 17 h 185"/>
                <a:gd name="T12" fmla="*/ 18 w 185"/>
                <a:gd name="T13" fmla="*/ 44 h 185"/>
                <a:gd name="T14" fmla="*/ 6 w 185"/>
                <a:gd name="T15" fmla="*/ 74 h 185"/>
                <a:gd name="T16" fmla="*/ 6 w 185"/>
                <a:gd name="T17" fmla="*/ 111 h 185"/>
                <a:gd name="T18" fmla="*/ 18 w 185"/>
                <a:gd name="T19" fmla="*/ 141 h 185"/>
                <a:gd name="T20" fmla="*/ 39 w 185"/>
                <a:gd name="T21" fmla="*/ 168 h 185"/>
                <a:gd name="T22" fmla="*/ 72 w 185"/>
                <a:gd name="T23" fmla="*/ 170 h 185"/>
                <a:gd name="T24" fmla="*/ 105 w 185"/>
                <a:gd name="T25" fmla="*/ 185 h 185"/>
                <a:gd name="T26" fmla="*/ 133 w 185"/>
                <a:gd name="T27" fmla="*/ 162 h 185"/>
                <a:gd name="T28" fmla="*/ 149 w 185"/>
                <a:gd name="T29" fmla="*/ 167 h 185"/>
                <a:gd name="T30" fmla="*/ 162 w 185"/>
                <a:gd name="T31" fmla="*/ 133 h 185"/>
                <a:gd name="T32" fmla="*/ 185 w 185"/>
                <a:gd name="T33" fmla="*/ 105 h 185"/>
                <a:gd name="T34" fmla="*/ 177 w 185"/>
                <a:gd name="T35" fmla="*/ 103 h 185"/>
                <a:gd name="T36" fmla="*/ 162 w 185"/>
                <a:gd name="T37" fmla="*/ 111 h 185"/>
                <a:gd name="T38" fmla="*/ 160 w 185"/>
                <a:gd name="T39" fmla="*/ 145 h 185"/>
                <a:gd name="T40" fmla="*/ 137 w 185"/>
                <a:gd name="T41" fmla="*/ 155 h 185"/>
                <a:gd name="T42" fmla="*/ 111 w 185"/>
                <a:gd name="T43" fmla="*/ 162 h 185"/>
                <a:gd name="T44" fmla="*/ 103 w 185"/>
                <a:gd name="T45" fmla="*/ 177 h 185"/>
                <a:gd name="T46" fmla="*/ 74 w 185"/>
                <a:gd name="T47" fmla="*/ 162 h 185"/>
                <a:gd name="T48" fmla="*/ 48 w 185"/>
                <a:gd name="T49" fmla="*/ 155 h 185"/>
                <a:gd name="T50" fmla="*/ 26 w 185"/>
                <a:gd name="T51" fmla="*/ 145 h 185"/>
                <a:gd name="T52" fmla="*/ 23 w 185"/>
                <a:gd name="T53" fmla="*/ 111 h 185"/>
                <a:gd name="T54" fmla="*/ 8 w 185"/>
                <a:gd name="T55" fmla="*/ 103 h 185"/>
                <a:gd name="T56" fmla="*/ 23 w 185"/>
                <a:gd name="T57" fmla="*/ 74 h 185"/>
                <a:gd name="T58" fmla="*/ 26 w 185"/>
                <a:gd name="T59" fmla="*/ 40 h 185"/>
                <a:gd name="T60" fmla="*/ 48 w 185"/>
                <a:gd name="T61" fmla="*/ 30 h 185"/>
                <a:gd name="T62" fmla="*/ 74 w 185"/>
                <a:gd name="T63" fmla="*/ 23 h 185"/>
                <a:gd name="T64" fmla="*/ 103 w 185"/>
                <a:gd name="T65" fmla="*/ 8 h 185"/>
                <a:gd name="T66" fmla="*/ 111 w 185"/>
                <a:gd name="T67" fmla="*/ 23 h 185"/>
                <a:gd name="T68" fmla="*/ 137 w 185"/>
                <a:gd name="T69" fmla="*/ 30 h 185"/>
                <a:gd name="T70" fmla="*/ 160 w 185"/>
                <a:gd name="T71" fmla="*/ 40 h 185"/>
                <a:gd name="T72" fmla="*/ 162 w 185"/>
                <a:gd name="T73" fmla="*/ 74 h 185"/>
                <a:gd name="T74" fmla="*/ 177 w 185"/>
                <a:gd name="T75" fmla="*/ 103 h 185"/>
                <a:gd name="T76" fmla="*/ 93 w 185"/>
                <a:gd name="T77" fmla="*/ 143 h 185"/>
                <a:gd name="T78" fmla="*/ 93 w 185"/>
                <a:gd name="T79" fmla="*/ 50 h 185"/>
                <a:gd name="T80" fmla="*/ 93 w 185"/>
                <a:gd name="T81" fmla="*/ 76 h 185"/>
                <a:gd name="T82" fmla="*/ 93 w 185"/>
                <a:gd name="T83" fmla="*/ 50 h 185"/>
                <a:gd name="T84" fmla="*/ 54 w 185"/>
                <a:gd name="T85" fmla="*/ 76 h 185"/>
                <a:gd name="T86" fmla="*/ 88 w 185"/>
                <a:gd name="T87" fmla="*/ 109 h 185"/>
                <a:gd name="T88" fmla="*/ 93 w 185"/>
                <a:gd name="T89" fmla="*/ 84 h 185"/>
                <a:gd name="T90" fmla="*/ 84 w 185"/>
                <a:gd name="T91" fmla="*/ 93 h 185"/>
                <a:gd name="T92" fmla="*/ 97 w 185"/>
                <a:gd name="T93" fmla="*/ 109 h 185"/>
                <a:gd name="T94" fmla="*/ 131 w 185"/>
                <a:gd name="T95" fmla="*/ 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" h="185">
                  <a:moveTo>
                    <a:pt x="179" y="74"/>
                  </a:moveTo>
                  <a:cubicBezTo>
                    <a:pt x="170" y="72"/>
                    <a:pt x="170" y="72"/>
                    <a:pt x="170" y="72"/>
                  </a:cubicBezTo>
                  <a:cubicBezTo>
                    <a:pt x="168" y="65"/>
                    <a:pt x="166" y="58"/>
                    <a:pt x="162" y="52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8" y="42"/>
                    <a:pt x="169" y="38"/>
                    <a:pt x="167" y="36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7" y="17"/>
                    <a:pt x="146" y="17"/>
                  </a:cubicBezTo>
                  <a:cubicBezTo>
                    <a:pt x="144" y="17"/>
                    <a:pt x="142" y="17"/>
                    <a:pt x="141" y="18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27" y="19"/>
                    <a:pt x="120" y="17"/>
                    <a:pt x="113" y="1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0" y="3"/>
                    <a:pt x="108" y="0"/>
                    <a:pt x="10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7" y="0"/>
                    <a:pt x="75" y="3"/>
                    <a:pt x="74" y="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5" y="17"/>
                    <a:pt x="58" y="19"/>
                    <a:pt x="52" y="23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7"/>
                    <a:pt x="41" y="17"/>
                    <a:pt x="40" y="17"/>
                  </a:cubicBezTo>
                  <a:cubicBezTo>
                    <a:pt x="38" y="17"/>
                    <a:pt x="37" y="17"/>
                    <a:pt x="36" y="1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38"/>
                    <a:pt x="17" y="42"/>
                    <a:pt x="18" y="4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8"/>
                    <a:pt x="17" y="65"/>
                    <a:pt x="15" y="72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3" y="75"/>
                    <a:pt x="0" y="77"/>
                    <a:pt x="0" y="8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3" y="110"/>
                    <a:pt x="6" y="111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7" y="120"/>
                    <a:pt x="19" y="127"/>
                    <a:pt x="23" y="133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7" y="143"/>
                    <a:pt x="16" y="147"/>
                    <a:pt x="18" y="14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7" y="168"/>
                    <a:pt x="38" y="168"/>
                    <a:pt x="39" y="168"/>
                  </a:cubicBezTo>
                  <a:cubicBezTo>
                    <a:pt x="41" y="168"/>
                    <a:pt x="43" y="168"/>
                    <a:pt x="44" y="167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8" y="166"/>
                    <a:pt x="65" y="168"/>
                    <a:pt x="72" y="170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5" y="182"/>
                    <a:pt x="77" y="185"/>
                    <a:pt x="80" y="185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8" y="185"/>
                    <a:pt x="110" y="182"/>
                    <a:pt x="111" y="179"/>
                  </a:cubicBezTo>
                  <a:cubicBezTo>
                    <a:pt x="113" y="170"/>
                    <a:pt x="113" y="170"/>
                    <a:pt x="113" y="170"/>
                  </a:cubicBezTo>
                  <a:cubicBezTo>
                    <a:pt x="120" y="168"/>
                    <a:pt x="127" y="166"/>
                    <a:pt x="133" y="162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42" y="168"/>
                    <a:pt x="144" y="168"/>
                    <a:pt x="146" y="168"/>
                  </a:cubicBezTo>
                  <a:cubicBezTo>
                    <a:pt x="147" y="168"/>
                    <a:pt x="148" y="168"/>
                    <a:pt x="149" y="167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69" y="147"/>
                    <a:pt x="169" y="143"/>
                    <a:pt x="167" y="141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6" y="127"/>
                    <a:pt x="168" y="120"/>
                    <a:pt x="170" y="113"/>
                  </a:cubicBezTo>
                  <a:cubicBezTo>
                    <a:pt x="179" y="111"/>
                    <a:pt x="179" y="111"/>
                    <a:pt x="179" y="111"/>
                  </a:cubicBezTo>
                  <a:cubicBezTo>
                    <a:pt x="182" y="110"/>
                    <a:pt x="185" y="108"/>
                    <a:pt x="185" y="105"/>
                  </a:cubicBezTo>
                  <a:cubicBezTo>
                    <a:pt x="185" y="80"/>
                    <a:pt x="185" y="80"/>
                    <a:pt x="185" y="80"/>
                  </a:cubicBezTo>
                  <a:cubicBezTo>
                    <a:pt x="185" y="77"/>
                    <a:pt x="182" y="75"/>
                    <a:pt x="179" y="74"/>
                  </a:cubicBezTo>
                  <a:close/>
                  <a:moveTo>
                    <a:pt x="177" y="103"/>
                  </a:moveTo>
                  <a:cubicBezTo>
                    <a:pt x="177" y="103"/>
                    <a:pt x="177" y="103"/>
                    <a:pt x="177" y="103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5" y="106"/>
                    <a:pt x="163" y="108"/>
                    <a:pt x="162" y="111"/>
                  </a:cubicBezTo>
                  <a:cubicBezTo>
                    <a:pt x="161" y="117"/>
                    <a:pt x="158" y="123"/>
                    <a:pt x="155" y="129"/>
                  </a:cubicBezTo>
                  <a:cubicBezTo>
                    <a:pt x="153" y="131"/>
                    <a:pt x="153" y="134"/>
                    <a:pt x="155" y="137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4"/>
                    <a:pt x="134" y="154"/>
                    <a:pt x="133" y="154"/>
                  </a:cubicBezTo>
                  <a:cubicBezTo>
                    <a:pt x="131" y="154"/>
                    <a:pt x="130" y="154"/>
                    <a:pt x="129" y="155"/>
                  </a:cubicBezTo>
                  <a:cubicBezTo>
                    <a:pt x="123" y="158"/>
                    <a:pt x="117" y="160"/>
                    <a:pt x="111" y="162"/>
                  </a:cubicBezTo>
                  <a:cubicBezTo>
                    <a:pt x="108" y="163"/>
                    <a:pt x="106" y="165"/>
                    <a:pt x="105" y="168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79" y="165"/>
                    <a:pt x="77" y="163"/>
                    <a:pt x="74" y="162"/>
                  </a:cubicBezTo>
                  <a:cubicBezTo>
                    <a:pt x="68" y="160"/>
                    <a:pt x="62" y="158"/>
                    <a:pt x="57" y="155"/>
                  </a:cubicBezTo>
                  <a:cubicBezTo>
                    <a:pt x="55" y="154"/>
                    <a:pt x="54" y="154"/>
                    <a:pt x="52" y="154"/>
                  </a:cubicBezTo>
                  <a:cubicBezTo>
                    <a:pt x="51" y="154"/>
                    <a:pt x="49" y="154"/>
                    <a:pt x="48" y="155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2" y="134"/>
                    <a:pt x="32" y="131"/>
                    <a:pt x="30" y="129"/>
                  </a:cubicBezTo>
                  <a:cubicBezTo>
                    <a:pt x="27" y="123"/>
                    <a:pt x="25" y="117"/>
                    <a:pt x="23" y="111"/>
                  </a:cubicBezTo>
                  <a:cubicBezTo>
                    <a:pt x="22" y="108"/>
                    <a:pt x="20" y="106"/>
                    <a:pt x="17" y="105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20" y="79"/>
                    <a:pt x="22" y="77"/>
                    <a:pt x="23" y="74"/>
                  </a:cubicBezTo>
                  <a:cubicBezTo>
                    <a:pt x="25" y="68"/>
                    <a:pt x="27" y="62"/>
                    <a:pt x="30" y="57"/>
                  </a:cubicBezTo>
                  <a:cubicBezTo>
                    <a:pt x="32" y="54"/>
                    <a:pt x="32" y="51"/>
                    <a:pt x="30" y="4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1"/>
                    <a:pt x="51" y="31"/>
                    <a:pt x="52" y="31"/>
                  </a:cubicBezTo>
                  <a:cubicBezTo>
                    <a:pt x="54" y="31"/>
                    <a:pt x="55" y="31"/>
                    <a:pt x="57" y="30"/>
                  </a:cubicBezTo>
                  <a:cubicBezTo>
                    <a:pt x="62" y="27"/>
                    <a:pt x="68" y="25"/>
                    <a:pt x="74" y="23"/>
                  </a:cubicBezTo>
                  <a:cubicBezTo>
                    <a:pt x="77" y="22"/>
                    <a:pt x="79" y="20"/>
                    <a:pt x="80" y="1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6" y="20"/>
                    <a:pt x="108" y="22"/>
                    <a:pt x="111" y="23"/>
                  </a:cubicBezTo>
                  <a:cubicBezTo>
                    <a:pt x="117" y="25"/>
                    <a:pt x="123" y="27"/>
                    <a:pt x="129" y="30"/>
                  </a:cubicBezTo>
                  <a:cubicBezTo>
                    <a:pt x="130" y="31"/>
                    <a:pt x="131" y="31"/>
                    <a:pt x="133" y="31"/>
                  </a:cubicBezTo>
                  <a:cubicBezTo>
                    <a:pt x="134" y="31"/>
                    <a:pt x="136" y="31"/>
                    <a:pt x="137" y="30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3" y="51"/>
                    <a:pt x="153" y="54"/>
                    <a:pt x="155" y="57"/>
                  </a:cubicBezTo>
                  <a:cubicBezTo>
                    <a:pt x="158" y="62"/>
                    <a:pt x="161" y="68"/>
                    <a:pt x="162" y="74"/>
                  </a:cubicBezTo>
                  <a:cubicBezTo>
                    <a:pt x="163" y="77"/>
                    <a:pt x="165" y="79"/>
                    <a:pt x="168" y="80"/>
                  </a:cubicBezTo>
                  <a:cubicBezTo>
                    <a:pt x="177" y="82"/>
                    <a:pt x="177" y="82"/>
                    <a:pt x="177" y="82"/>
                  </a:cubicBezTo>
                  <a:lnTo>
                    <a:pt x="177" y="103"/>
                  </a:lnTo>
                  <a:close/>
                  <a:moveTo>
                    <a:pt x="93" y="42"/>
                  </a:moveTo>
                  <a:cubicBezTo>
                    <a:pt x="65" y="42"/>
                    <a:pt x="42" y="65"/>
                    <a:pt x="42" y="93"/>
                  </a:cubicBezTo>
                  <a:cubicBezTo>
                    <a:pt x="42" y="120"/>
                    <a:pt x="65" y="143"/>
                    <a:pt x="93" y="143"/>
                  </a:cubicBezTo>
                  <a:cubicBezTo>
                    <a:pt x="121" y="143"/>
                    <a:pt x="143" y="120"/>
                    <a:pt x="143" y="93"/>
                  </a:cubicBezTo>
                  <a:cubicBezTo>
                    <a:pt x="143" y="65"/>
                    <a:pt x="121" y="42"/>
                    <a:pt x="93" y="42"/>
                  </a:cubicBezTo>
                  <a:close/>
                  <a:moveTo>
                    <a:pt x="93" y="50"/>
                  </a:moveTo>
                  <a:cubicBezTo>
                    <a:pt x="107" y="50"/>
                    <a:pt x="120" y="58"/>
                    <a:pt x="127" y="68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2" y="78"/>
                    <a:pt x="97" y="76"/>
                    <a:pt x="93" y="76"/>
                  </a:cubicBezTo>
                  <a:cubicBezTo>
                    <a:pt x="88" y="76"/>
                    <a:pt x="83" y="78"/>
                    <a:pt x="80" y="81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6" y="58"/>
                    <a:pt x="78" y="50"/>
                    <a:pt x="93" y="50"/>
                  </a:cubicBezTo>
                  <a:close/>
                  <a:moveTo>
                    <a:pt x="88" y="135"/>
                  </a:moveTo>
                  <a:cubicBezTo>
                    <a:pt x="67" y="132"/>
                    <a:pt x="50" y="114"/>
                    <a:pt x="50" y="93"/>
                  </a:cubicBezTo>
                  <a:cubicBezTo>
                    <a:pt x="50" y="87"/>
                    <a:pt x="52" y="81"/>
                    <a:pt x="54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90"/>
                    <a:pt x="76" y="91"/>
                    <a:pt x="76" y="93"/>
                  </a:cubicBezTo>
                  <a:cubicBezTo>
                    <a:pt x="76" y="100"/>
                    <a:pt x="81" y="107"/>
                    <a:pt x="88" y="109"/>
                  </a:cubicBezTo>
                  <a:lnTo>
                    <a:pt x="88" y="135"/>
                  </a:lnTo>
                  <a:close/>
                  <a:moveTo>
                    <a:pt x="84" y="93"/>
                  </a:moveTo>
                  <a:cubicBezTo>
                    <a:pt x="84" y="88"/>
                    <a:pt x="88" y="84"/>
                    <a:pt x="93" y="84"/>
                  </a:cubicBezTo>
                  <a:cubicBezTo>
                    <a:pt x="97" y="84"/>
                    <a:pt x="101" y="88"/>
                    <a:pt x="101" y="93"/>
                  </a:cubicBezTo>
                  <a:cubicBezTo>
                    <a:pt x="101" y="97"/>
                    <a:pt x="97" y="101"/>
                    <a:pt x="93" y="101"/>
                  </a:cubicBezTo>
                  <a:cubicBezTo>
                    <a:pt x="88" y="101"/>
                    <a:pt x="84" y="97"/>
                    <a:pt x="84" y="93"/>
                  </a:cubicBezTo>
                  <a:close/>
                  <a:moveTo>
                    <a:pt x="135" y="93"/>
                  </a:moveTo>
                  <a:cubicBezTo>
                    <a:pt x="135" y="114"/>
                    <a:pt x="118" y="132"/>
                    <a:pt x="97" y="135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04" y="107"/>
                    <a:pt x="109" y="100"/>
                    <a:pt x="109" y="93"/>
                  </a:cubicBezTo>
                  <a:cubicBezTo>
                    <a:pt x="109" y="91"/>
                    <a:pt x="109" y="90"/>
                    <a:pt x="109" y="88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4" y="81"/>
                    <a:pt x="135" y="87"/>
                    <a:pt x="135" y="9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US" sz="975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5FCC73-A074-4B0E-BC2D-827999C337C0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1736366" y="3690291"/>
            <a:ext cx="189781" cy="1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5FCC73-A074-4B0E-BC2D-827999C337C0}"/>
              </a:ext>
            </a:extLst>
          </p:cNvPr>
          <p:cNvCxnSpPr>
            <a:cxnSpLocks/>
            <a:stCxn id="19" idx="3"/>
          </p:cNvCxnSpPr>
          <p:nvPr/>
        </p:nvCxnSpPr>
        <p:spPr bwMode="auto">
          <a:xfrm>
            <a:off x="956991" y="1823052"/>
            <a:ext cx="963581" cy="188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2499733" y="2386572"/>
            <a:ext cx="1013141" cy="1272293"/>
            <a:chOff x="3348961" y="3645207"/>
            <a:chExt cx="1350854" cy="1696390"/>
          </a:xfrm>
        </p:grpSpPr>
        <p:sp>
          <p:nvSpPr>
            <p:cNvPr id="48" name="Can 35">
              <a:extLst>
                <a:ext uri="{FF2B5EF4-FFF2-40B4-BE49-F238E27FC236}">
                  <a16:creationId xmlns:a16="http://schemas.microsoft.com/office/drawing/2014/main" id="{D1D30533-67A2-429B-8690-8802702B68EF}"/>
                </a:ext>
              </a:extLst>
            </p:cNvPr>
            <p:cNvSpPr/>
            <p:nvPr/>
          </p:nvSpPr>
          <p:spPr bwMode="gray">
            <a:xfrm>
              <a:off x="3517918" y="3645207"/>
              <a:ext cx="986205" cy="1357092"/>
            </a:xfrm>
            <a:prstGeom prst="can">
              <a:avLst/>
            </a:prstGeom>
            <a:solidFill>
              <a:srgbClr val="50D2FF"/>
            </a:solidFill>
            <a:ln w="6350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14292" rtlCol="0" anchor="ctr" anchorCtr="1"/>
            <a:lstStyle/>
            <a:p>
              <a:pPr algn="ctr" defTabSz="342928" eaLnBrk="0" hangingPunct="0">
                <a:lnSpc>
                  <a:spcPct val="106000"/>
                </a:lnSpc>
                <a:defRPr/>
              </a:pPr>
              <a:endParaRPr lang="en-US" sz="1375">
                <a:solidFill>
                  <a:srgbClr val="000000"/>
                </a:solidFill>
                <a:latin typeface="Calibri Light" panose="020F0302020204030204"/>
              </a:endParaRPr>
            </a:p>
          </p:txBody>
        </p:sp>
        <p:sp>
          <p:nvSpPr>
            <p:cNvPr id="49" name="Can 35">
              <a:extLst>
                <a:ext uri="{FF2B5EF4-FFF2-40B4-BE49-F238E27FC236}">
                  <a16:creationId xmlns:a16="http://schemas.microsoft.com/office/drawing/2014/main" id="{D1D30533-67A2-429B-8690-8802702B68EF}"/>
                </a:ext>
              </a:extLst>
            </p:cNvPr>
            <p:cNvSpPr/>
            <p:nvPr/>
          </p:nvSpPr>
          <p:spPr bwMode="gray">
            <a:xfrm>
              <a:off x="3906014" y="4432560"/>
              <a:ext cx="544720" cy="244300"/>
            </a:xfrm>
            <a:prstGeom prst="can">
              <a:avLst/>
            </a:prstGeom>
            <a:solidFill>
              <a:srgbClr val="D3F4FF"/>
            </a:solidFill>
            <a:ln w="317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14292" rtlCol="0" anchor="ctr" anchorCtr="1"/>
            <a:lstStyle/>
            <a:p>
              <a:pPr algn="ctr" defTabSz="342928" eaLnBrk="0" hangingPunct="0">
                <a:lnSpc>
                  <a:spcPct val="106000"/>
                </a:lnSpc>
                <a:defRPr/>
              </a:pPr>
              <a:r>
                <a:rPr lang="en-US" sz="450">
                  <a:solidFill>
                    <a:srgbClr val="000000"/>
                  </a:solidFill>
                  <a:latin typeface="Calibri Light" panose="020F0302020204030204"/>
                </a:rPr>
                <a:t>Finance</a:t>
              </a:r>
              <a:endParaRPr lang="en-US" sz="1200">
                <a:solidFill>
                  <a:srgbClr val="000000"/>
                </a:solidFill>
                <a:latin typeface="Calibri Light" panose="020F0302020204030204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3480" y="3659756"/>
              <a:ext cx="730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600" b="1">
                  <a:solidFill>
                    <a:srgbClr val="000000"/>
                  </a:solidFill>
                  <a:latin typeface="Calibri" panose="020F0502020204030204"/>
                </a:rPr>
                <a:t>Landing DB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7403" y="4677619"/>
              <a:ext cx="5631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525">
                  <a:solidFill>
                    <a:srgbClr val="000000"/>
                  </a:solidFill>
                  <a:latin typeface="Calibri" panose="020F0502020204030204"/>
                </a:rPr>
                <a:t>Schema</a:t>
              </a:r>
              <a:endParaRPr lang="en-AU" sz="60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2" name="Can 35">
              <a:extLst>
                <a:ext uri="{FF2B5EF4-FFF2-40B4-BE49-F238E27FC236}">
                  <a16:creationId xmlns:a16="http://schemas.microsoft.com/office/drawing/2014/main" id="{D1D30533-67A2-429B-8690-8802702B68EF}"/>
                </a:ext>
              </a:extLst>
            </p:cNvPr>
            <p:cNvSpPr/>
            <p:nvPr/>
          </p:nvSpPr>
          <p:spPr bwMode="gray">
            <a:xfrm>
              <a:off x="3579840" y="4121969"/>
              <a:ext cx="493948" cy="261610"/>
            </a:xfrm>
            <a:prstGeom prst="can">
              <a:avLst/>
            </a:prstGeom>
            <a:solidFill>
              <a:srgbClr val="D3F4FF"/>
            </a:solidFill>
            <a:ln w="317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14292" rtlCol="0" anchor="ctr" anchorCtr="1"/>
            <a:lstStyle/>
            <a:p>
              <a:pPr algn="ctr" defTabSz="342928" eaLnBrk="0" hangingPunct="0">
                <a:lnSpc>
                  <a:spcPct val="106000"/>
                </a:lnSpc>
                <a:defRPr/>
              </a:pPr>
              <a:r>
                <a:rPr lang="en-US" sz="450">
                  <a:solidFill>
                    <a:srgbClr val="000000"/>
                  </a:solidFill>
                  <a:latin typeface="Calibri Light" panose="020F0302020204030204"/>
                </a:rPr>
                <a:t>HR</a:t>
              </a:r>
              <a:endParaRPr lang="en-US" sz="1200">
                <a:solidFill>
                  <a:srgbClr val="000000"/>
                </a:solidFill>
                <a:latin typeface="Calibri Light" panose="020F0302020204030204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48961" y="4972265"/>
              <a:ext cx="135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600">
                  <a:solidFill>
                    <a:srgbClr val="000000"/>
                  </a:solidFill>
                  <a:latin typeface="Calibri" panose="020F0502020204030204"/>
                </a:rPr>
                <a:t>MS SQL Database Server</a:t>
              </a:r>
            </a:p>
            <a:p>
              <a:pPr algn="ctr" defTabSz="685800">
                <a:defRPr/>
              </a:pPr>
              <a:r>
                <a:rPr lang="en-AU" sz="600">
                  <a:solidFill>
                    <a:srgbClr val="000000"/>
                  </a:solidFill>
                  <a:latin typeface="Calibri" panose="020F0502020204030204"/>
                </a:rPr>
                <a:t>(bodsprddb01)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07228" y="2680473"/>
            <a:ext cx="610683" cy="442074"/>
            <a:chOff x="4729836" y="1965734"/>
            <a:chExt cx="814245" cy="589431"/>
          </a:xfrm>
        </p:grpSpPr>
        <p:sp>
          <p:nvSpPr>
            <p:cNvPr id="55" name="Rectangle 54"/>
            <p:cNvSpPr/>
            <p:nvPr/>
          </p:nvSpPr>
          <p:spPr>
            <a:xfrm>
              <a:off x="4813552" y="1998596"/>
              <a:ext cx="623038" cy="5565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AU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29836" y="1965734"/>
              <a:ext cx="8142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525" b="1">
                  <a:solidFill>
                    <a:srgbClr val="000000"/>
                  </a:solidFill>
                  <a:latin typeface="Calibri" panose="020F0502020204030204"/>
                </a:rPr>
                <a:t>ETL</a:t>
              </a:r>
              <a:r>
                <a:rPr lang="en-AU" sz="525">
                  <a:solidFill>
                    <a:srgbClr val="000000"/>
                  </a:solidFill>
                  <a:latin typeface="Calibri" panose="020F0502020204030204"/>
                </a:rPr>
                <a:t> (</a:t>
              </a:r>
              <a:r>
                <a:rPr lang="en-AU" sz="525">
                  <a:solidFill>
                    <a:srgbClr val="FF0000"/>
                  </a:solidFill>
                  <a:latin typeface="Calibri" panose="020F0502020204030204"/>
                </a:rPr>
                <a:t>BODS</a:t>
              </a:r>
              <a:r>
                <a:rPr lang="en-AU" sz="525">
                  <a:solidFill>
                    <a:srgbClr val="000000"/>
                  </a:solidFill>
                  <a:latin typeface="Calibri" panose="020F0502020204030204"/>
                </a:rPr>
                <a:t>)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946664" y="2171925"/>
              <a:ext cx="401747" cy="329259"/>
              <a:chOff x="4813241" y="1453196"/>
              <a:chExt cx="562479" cy="446158"/>
            </a:xfrm>
          </p:grpSpPr>
          <p:sp>
            <p:nvSpPr>
              <p:cNvPr id="58" name="Freeform 129"/>
              <p:cNvSpPr>
                <a:spLocks noEditPoints="1"/>
              </p:cNvSpPr>
              <p:nvPr/>
            </p:nvSpPr>
            <p:spPr bwMode="auto">
              <a:xfrm>
                <a:off x="4813241" y="1453196"/>
                <a:ext cx="317726" cy="304058"/>
              </a:xfrm>
              <a:custGeom>
                <a:avLst/>
                <a:gdLst>
                  <a:gd name="T0" fmla="*/ 162 w 185"/>
                  <a:gd name="T1" fmla="*/ 52 h 185"/>
                  <a:gd name="T2" fmla="*/ 149 w 185"/>
                  <a:gd name="T3" fmla="*/ 18 h 185"/>
                  <a:gd name="T4" fmla="*/ 133 w 185"/>
                  <a:gd name="T5" fmla="*/ 23 h 185"/>
                  <a:gd name="T6" fmla="*/ 105 w 185"/>
                  <a:gd name="T7" fmla="*/ 0 h 185"/>
                  <a:gd name="T8" fmla="*/ 72 w 185"/>
                  <a:gd name="T9" fmla="*/ 15 h 185"/>
                  <a:gd name="T10" fmla="*/ 40 w 185"/>
                  <a:gd name="T11" fmla="*/ 17 h 185"/>
                  <a:gd name="T12" fmla="*/ 18 w 185"/>
                  <a:gd name="T13" fmla="*/ 44 h 185"/>
                  <a:gd name="T14" fmla="*/ 6 w 185"/>
                  <a:gd name="T15" fmla="*/ 74 h 185"/>
                  <a:gd name="T16" fmla="*/ 6 w 185"/>
                  <a:gd name="T17" fmla="*/ 111 h 185"/>
                  <a:gd name="T18" fmla="*/ 18 w 185"/>
                  <a:gd name="T19" fmla="*/ 141 h 185"/>
                  <a:gd name="T20" fmla="*/ 39 w 185"/>
                  <a:gd name="T21" fmla="*/ 168 h 185"/>
                  <a:gd name="T22" fmla="*/ 72 w 185"/>
                  <a:gd name="T23" fmla="*/ 170 h 185"/>
                  <a:gd name="T24" fmla="*/ 105 w 185"/>
                  <a:gd name="T25" fmla="*/ 185 h 185"/>
                  <a:gd name="T26" fmla="*/ 133 w 185"/>
                  <a:gd name="T27" fmla="*/ 162 h 185"/>
                  <a:gd name="T28" fmla="*/ 149 w 185"/>
                  <a:gd name="T29" fmla="*/ 167 h 185"/>
                  <a:gd name="T30" fmla="*/ 162 w 185"/>
                  <a:gd name="T31" fmla="*/ 133 h 185"/>
                  <a:gd name="T32" fmla="*/ 185 w 185"/>
                  <a:gd name="T33" fmla="*/ 105 h 185"/>
                  <a:gd name="T34" fmla="*/ 177 w 185"/>
                  <a:gd name="T35" fmla="*/ 103 h 185"/>
                  <a:gd name="T36" fmla="*/ 162 w 185"/>
                  <a:gd name="T37" fmla="*/ 111 h 185"/>
                  <a:gd name="T38" fmla="*/ 160 w 185"/>
                  <a:gd name="T39" fmla="*/ 145 h 185"/>
                  <a:gd name="T40" fmla="*/ 137 w 185"/>
                  <a:gd name="T41" fmla="*/ 155 h 185"/>
                  <a:gd name="T42" fmla="*/ 111 w 185"/>
                  <a:gd name="T43" fmla="*/ 162 h 185"/>
                  <a:gd name="T44" fmla="*/ 103 w 185"/>
                  <a:gd name="T45" fmla="*/ 177 h 185"/>
                  <a:gd name="T46" fmla="*/ 74 w 185"/>
                  <a:gd name="T47" fmla="*/ 162 h 185"/>
                  <a:gd name="T48" fmla="*/ 48 w 185"/>
                  <a:gd name="T49" fmla="*/ 155 h 185"/>
                  <a:gd name="T50" fmla="*/ 26 w 185"/>
                  <a:gd name="T51" fmla="*/ 145 h 185"/>
                  <a:gd name="T52" fmla="*/ 23 w 185"/>
                  <a:gd name="T53" fmla="*/ 111 h 185"/>
                  <a:gd name="T54" fmla="*/ 8 w 185"/>
                  <a:gd name="T55" fmla="*/ 103 h 185"/>
                  <a:gd name="T56" fmla="*/ 23 w 185"/>
                  <a:gd name="T57" fmla="*/ 74 h 185"/>
                  <a:gd name="T58" fmla="*/ 26 w 185"/>
                  <a:gd name="T59" fmla="*/ 40 h 185"/>
                  <a:gd name="T60" fmla="*/ 48 w 185"/>
                  <a:gd name="T61" fmla="*/ 30 h 185"/>
                  <a:gd name="T62" fmla="*/ 74 w 185"/>
                  <a:gd name="T63" fmla="*/ 23 h 185"/>
                  <a:gd name="T64" fmla="*/ 103 w 185"/>
                  <a:gd name="T65" fmla="*/ 8 h 185"/>
                  <a:gd name="T66" fmla="*/ 111 w 185"/>
                  <a:gd name="T67" fmla="*/ 23 h 185"/>
                  <a:gd name="T68" fmla="*/ 137 w 185"/>
                  <a:gd name="T69" fmla="*/ 30 h 185"/>
                  <a:gd name="T70" fmla="*/ 160 w 185"/>
                  <a:gd name="T71" fmla="*/ 40 h 185"/>
                  <a:gd name="T72" fmla="*/ 162 w 185"/>
                  <a:gd name="T73" fmla="*/ 74 h 185"/>
                  <a:gd name="T74" fmla="*/ 177 w 185"/>
                  <a:gd name="T75" fmla="*/ 103 h 185"/>
                  <a:gd name="T76" fmla="*/ 93 w 185"/>
                  <a:gd name="T77" fmla="*/ 143 h 185"/>
                  <a:gd name="T78" fmla="*/ 93 w 185"/>
                  <a:gd name="T79" fmla="*/ 50 h 185"/>
                  <a:gd name="T80" fmla="*/ 93 w 185"/>
                  <a:gd name="T81" fmla="*/ 76 h 185"/>
                  <a:gd name="T82" fmla="*/ 93 w 185"/>
                  <a:gd name="T83" fmla="*/ 50 h 185"/>
                  <a:gd name="T84" fmla="*/ 54 w 185"/>
                  <a:gd name="T85" fmla="*/ 76 h 185"/>
                  <a:gd name="T86" fmla="*/ 88 w 185"/>
                  <a:gd name="T87" fmla="*/ 109 h 185"/>
                  <a:gd name="T88" fmla="*/ 93 w 185"/>
                  <a:gd name="T89" fmla="*/ 84 h 185"/>
                  <a:gd name="T90" fmla="*/ 84 w 185"/>
                  <a:gd name="T91" fmla="*/ 93 h 185"/>
                  <a:gd name="T92" fmla="*/ 97 w 185"/>
                  <a:gd name="T93" fmla="*/ 109 h 185"/>
                  <a:gd name="T94" fmla="*/ 131 w 185"/>
                  <a:gd name="T95" fmla="*/ 7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185">
                    <a:moveTo>
                      <a:pt x="179" y="74"/>
                    </a:moveTo>
                    <a:cubicBezTo>
                      <a:pt x="170" y="72"/>
                      <a:pt x="170" y="72"/>
                      <a:pt x="170" y="72"/>
                    </a:cubicBezTo>
                    <a:cubicBezTo>
                      <a:pt x="168" y="65"/>
                      <a:pt x="166" y="58"/>
                      <a:pt x="162" y="52"/>
                    </a:cubicBezTo>
                    <a:cubicBezTo>
                      <a:pt x="167" y="44"/>
                      <a:pt x="167" y="44"/>
                      <a:pt x="167" y="44"/>
                    </a:cubicBezTo>
                    <a:cubicBezTo>
                      <a:pt x="168" y="42"/>
                      <a:pt x="169" y="38"/>
                      <a:pt x="167" y="36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8" y="17"/>
                      <a:pt x="147" y="17"/>
                      <a:pt x="146" y="17"/>
                    </a:cubicBezTo>
                    <a:cubicBezTo>
                      <a:pt x="144" y="17"/>
                      <a:pt x="142" y="17"/>
                      <a:pt x="141" y="18"/>
                    </a:cubicBezTo>
                    <a:cubicBezTo>
                      <a:pt x="133" y="23"/>
                      <a:pt x="133" y="23"/>
                      <a:pt x="133" y="23"/>
                    </a:cubicBezTo>
                    <a:cubicBezTo>
                      <a:pt x="127" y="19"/>
                      <a:pt x="120" y="17"/>
                      <a:pt x="113" y="15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0" y="3"/>
                      <a:pt x="108" y="0"/>
                      <a:pt x="105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7" y="0"/>
                      <a:pt x="75" y="3"/>
                      <a:pt x="74" y="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65" y="17"/>
                      <a:pt x="58" y="19"/>
                      <a:pt x="52" y="23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3" y="17"/>
                      <a:pt x="41" y="17"/>
                      <a:pt x="40" y="17"/>
                    </a:cubicBezTo>
                    <a:cubicBezTo>
                      <a:pt x="38" y="17"/>
                      <a:pt x="37" y="17"/>
                      <a:pt x="36" y="1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8"/>
                      <a:pt x="17" y="42"/>
                      <a:pt x="18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9" y="58"/>
                      <a:pt x="17" y="65"/>
                      <a:pt x="15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3" y="75"/>
                      <a:pt x="0" y="77"/>
                      <a:pt x="0" y="80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3" y="110"/>
                      <a:pt x="6" y="111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7" y="120"/>
                      <a:pt x="19" y="127"/>
                      <a:pt x="23" y="133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7" y="143"/>
                      <a:pt x="16" y="147"/>
                      <a:pt x="18" y="14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7" y="168"/>
                      <a:pt x="38" y="168"/>
                      <a:pt x="39" y="168"/>
                    </a:cubicBezTo>
                    <a:cubicBezTo>
                      <a:pt x="41" y="168"/>
                      <a:pt x="43" y="168"/>
                      <a:pt x="44" y="167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58" y="166"/>
                      <a:pt x="65" y="168"/>
                      <a:pt x="72" y="170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5" y="182"/>
                      <a:pt x="77" y="185"/>
                      <a:pt x="80" y="185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8" y="185"/>
                      <a:pt x="110" y="182"/>
                      <a:pt x="111" y="179"/>
                    </a:cubicBezTo>
                    <a:cubicBezTo>
                      <a:pt x="113" y="170"/>
                      <a:pt x="113" y="170"/>
                      <a:pt x="113" y="170"/>
                    </a:cubicBezTo>
                    <a:cubicBezTo>
                      <a:pt x="120" y="168"/>
                      <a:pt x="127" y="166"/>
                      <a:pt x="133" y="162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42" y="168"/>
                      <a:pt x="144" y="168"/>
                      <a:pt x="146" y="168"/>
                    </a:cubicBezTo>
                    <a:cubicBezTo>
                      <a:pt x="147" y="168"/>
                      <a:pt x="148" y="168"/>
                      <a:pt x="149" y="167"/>
                    </a:cubicBezTo>
                    <a:cubicBezTo>
                      <a:pt x="167" y="149"/>
                      <a:pt x="167" y="149"/>
                      <a:pt x="167" y="149"/>
                    </a:cubicBezTo>
                    <a:cubicBezTo>
                      <a:pt x="169" y="147"/>
                      <a:pt x="169" y="143"/>
                      <a:pt x="167" y="141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27"/>
                      <a:pt x="168" y="120"/>
                      <a:pt x="170" y="113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2" y="110"/>
                      <a:pt x="185" y="108"/>
                      <a:pt x="185" y="105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85" y="77"/>
                      <a:pt x="182" y="75"/>
                      <a:pt x="179" y="74"/>
                    </a:cubicBezTo>
                    <a:close/>
                    <a:moveTo>
                      <a:pt x="177" y="103"/>
                    </a:moveTo>
                    <a:cubicBezTo>
                      <a:pt x="177" y="103"/>
                      <a:pt x="177" y="103"/>
                      <a:pt x="177" y="103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5" y="106"/>
                      <a:pt x="163" y="108"/>
                      <a:pt x="162" y="111"/>
                    </a:cubicBezTo>
                    <a:cubicBezTo>
                      <a:pt x="161" y="117"/>
                      <a:pt x="158" y="123"/>
                      <a:pt x="155" y="129"/>
                    </a:cubicBezTo>
                    <a:cubicBezTo>
                      <a:pt x="153" y="131"/>
                      <a:pt x="153" y="134"/>
                      <a:pt x="155" y="137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6" y="154"/>
                      <a:pt x="134" y="154"/>
                      <a:pt x="133" y="154"/>
                    </a:cubicBezTo>
                    <a:cubicBezTo>
                      <a:pt x="131" y="154"/>
                      <a:pt x="130" y="154"/>
                      <a:pt x="129" y="155"/>
                    </a:cubicBezTo>
                    <a:cubicBezTo>
                      <a:pt x="123" y="158"/>
                      <a:pt x="117" y="160"/>
                      <a:pt x="111" y="162"/>
                    </a:cubicBezTo>
                    <a:cubicBezTo>
                      <a:pt x="108" y="163"/>
                      <a:pt x="106" y="165"/>
                      <a:pt x="105" y="168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82" y="177"/>
                      <a:pt x="82" y="177"/>
                      <a:pt x="82" y="177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79" y="165"/>
                      <a:pt x="77" y="163"/>
                      <a:pt x="74" y="162"/>
                    </a:cubicBezTo>
                    <a:cubicBezTo>
                      <a:pt x="68" y="160"/>
                      <a:pt x="62" y="158"/>
                      <a:pt x="57" y="155"/>
                    </a:cubicBezTo>
                    <a:cubicBezTo>
                      <a:pt x="55" y="154"/>
                      <a:pt x="54" y="154"/>
                      <a:pt x="52" y="154"/>
                    </a:cubicBezTo>
                    <a:cubicBezTo>
                      <a:pt x="51" y="154"/>
                      <a:pt x="49" y="154"/>
                      <a:pt x="48" y="155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2" y="134"/>
                      <a:pt x="32" y="131"/>
                      <a:pt x="30" y="129"/>
                    </a:cubicBezTo>
                    <a:cubicBezTo>
                      <a:pt x="27" y="123"/>
                      <a:pt x="25" y="117"/>
                      <a:pt x="23" y="111"/>
                    </a:cubicBezTo>
                    <a:cubicBezTo>
                      <a:pt x="22" y="108"/>
                      <a:pt x="20" y="106"/>
                      <a:pt x="17" y="105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20" y="79"/>
                      <a:pt x="22" y="77"/>
                      <a:pt x="23" y="74"/>
                    </a:cubicBezTo>
                    <a:cubicBezTo>
                      <a:pt x="25" y="68"/>
                      <a:pt x="27" y="62"/>
                      <a:pt x="30" y="57"/>
                    </a:cubicBezTo>
                    <a:cubicBezTo>
                      <a:pt x="32" y="54"/>
                      <a:pt x="32" y="51"/>
                      <a:pt x="30" y="48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1"/>
                      <a:pt x="51" y="31"/>
                      <a:pt x="52" y="31"/>
                    </a:cubicBezTo>
                    <a:cubicBezTo>
                      <a:pt x="54" y="31"/>
                      <a:pt x="55" y="31"/>
                      <a:pt x="57" y="30"/>
                    </a:cubicBezTo>
                    <a:cubicBezTo>
                      <a:pt x="62" y="27"/>
                      <a:pt x="68" y="25"/>
                      <a:pt x="74" y="23"/>
                    </a:cubicBezTo>
                    <a:cubicBezTo>
                      <a:pt x="77" y="22"/>
                      <a:pt x="79" y="20"/>
                      <a:pt x="80" y="1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6" y="20"/>
                      <a:pt x="108" y="22"/>
                      <a:pt x="111" y="23"/>
                    </a:cubicBezTo>
                    <a:cubicBezTo>
                      <a:pt x="117" y="25"/>
                      <a:pt x="123" y="27"/>
                      <a:pt x="129" y="30"/>
                    </a:cubicBezTo>
                    <a:cubicBezTo>
                      <a:pt x="130" y="31"/>
                      <a:pt x="131" y="31"/>
                      <a:pt x="133" y="31"/>
                    </a:cubicBezTo>
                    <a:cubicBezTo>
                      <a:pt x="134" y="31"/>
                      <a:pt x="136" y="31"/>
                      <a:pt x="137" y="30"/>
                    </a:cubicBezTo>
                    <a:cubicBezTo>
                      <a:pt x="145" y="26"/>
                      <a:pt x="145" y="26"/>
                      <a:pt x="145" y="2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3" y="51"/>
                      <a:pt x="153" y="54"/>
                      <a:pt x="155" y="57"/>
                    </a:cubicBezTo>
                    <a:cubicBezTo>
                      <a:pt x="158" y="62"/>
                      <a:pt x="161" y="68"/>
                      <a:pt x="162" y="74"/>
                    </a:cubicBezTo>
                    <a:cubicBezTo>
                      <a:pt x="163" y="77"/>
                      <a:pt x="165" y="79"/>
                      <a:pt x="168" y="80"/>
                    </a:cubicBezTo>
                    <a:cubicBezTo>
                      <a:pt x="177" y="82"/>
                      <a:pt x="177" y="82"/>
                      <a:pt x="177" y="82"/>
                    </a:cubicBezTo>
                    <a:lnTo>
                      <a:pt x="177" y="103"/>
                    </a:lnTo>
                    <a:close/>
                    <a:moveTo>
                      <a:pt x="93" y="42"/>
                    </a:moveTo>
                    <a:cubicBezTo>
                      <a:pt x="65" y="42"/>
                      <a:pt x="42" y="65"/>
                      <a:pt x="42" y="93"/>
                    </a:cubicBezTo>
                    <a:cubicBezTo>
                      <a:pt x="42" y="120"/>
                      <a:pt x="65" y="143"/>
                      <a:pt x="93" y="143"/>
                    </a:cubicBezTo>
                    <a:cubicBezTo>
                      <a:pt x="121" y="143"/>
                      <a:pt x="143" y="120"/>
                      <a:pt x="143" y="93"/>
                    </a:cubicBezTo>
                    <a:cubicBezTo>
                      <a:pt x="143" y="65"/>
                      <a:pt x="121" y="42"/>
                      <a:pt x="93" y="42"/>
                    </a:cubicBezTo>
                    <a:close/>
                    <a:moveTo>
                      <a:pt x="93" y="50"/>
                    </a:moveTo>
                    <a:cubicBezTo>
                      <a:pt x="107" y="50"/>
                      <a:pt x="120" y="58"/>
                      <a:pt x="127" y="68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2" y="78"/>
                      <a:pt x="97" y="76"/>
                      <a:pt x="93" y="76"/>
                    </a:cubicBezTo>
                    <a:cubicBezTo>
                      <a:pt x="88" y="76"/>
                      <a:pt x="83" y="78"/>
                      <a:pt x="80" y="8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6" y="58"/>
                      <a:pt x="78" y="50"/>
                      <a:pt x="93" y="50"/>
                    </a:cubicBezTo>
                    <a:close/>
                    <a:moveTo>
                      <a:pt x="88" y="135"/>
                    </a:moveTo>
                    <a:cubicBezTo>
                      <a:pt x="67" y="132"/>
                      <a:pt x="50" y="114"/>
                      <a:pt x="50" y="93"/>
                    </a:cubicBezTo>
                    <a:cubicBezTo>
                      <a:pt x="50" y="87"/>
                      <a:pt x="52" y="81"/>
                      <a:pt x="54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90"/>
                      <a:pt x="76" y="91"/>
                      <a:pt x="76" y="93"/>
                    </a:cubicBezTo>
                    <a:cubicBezTo>
                      <a:pt x="76" y="100"/>
                      <a:pt x="81" y="107"/>
                      <a:pt x="88" y="109"/>
                    </a:cubicBezTo>
                    <a:lnTo>
                      <a:pt x="88" y="135"/>
                    </a:lnTo>
                    <a:close/>
                    <a:moveTo>
                      <a:pt x="84" y="93"/>
                    </a:moveTo>
                    <a:cubicBezTo>
                      <a:pt x="84" y="88"/>
                      <a:pt x="88" y="84"/>
                      <a:pt x="93" y="84"/>
                    </a:cubicBezTo>
                    <a:cubicBezTo>
                      <a:pt x="97" y="84"/>
                      <a:pt x="101" y="88"/>
                      <a:pt x="101" y="93"/>
                    </a:cubicBezTo>
                    <a:cubicBezTo>
                      <a:pt x="101" y="97"/>
                      <a:pt x="97" y="101"/>
                      <a:pt x="93" y="101"/>
                    </a:cubicBezTo>
                    <a:cubicBezTo>
                      <a:pt x="88" y="101"/>
                      <a:pt x="84" y="97"/>
                      <a:pt x="84" y="93"/>
                    </a:cubicBezTo>
                    <a:close/>
                    <a:moveTo>
                      <a:pt x="135" y="93"/>
                    </a:moveTo>
                    <a:cubicBezTo>
                      <a:pt x="135" y="114"/>
                      <a:pt x="118" y="132"/>
                      <a:pt x="97" y="135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7"/>
                      <a:pt x="109" y="100"/>
                      <a:pt x="109" y="93"/>
                    </a:cubicBezTo>
                    <a:cubicBezTo>
                      <a:pt x="109" y="91"/>
                      <a:pt x="109" y="90"/>
                      <a:pt x="109" y="88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4" y="81"/>
                      <a:pt x="135" y="87"/>
                      <a:pt x="135" y="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975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Freeform 129"/>
              <p:cNvSpPr>
                <a:spLocks noEditPoints="1"/>
              </p:cNvSpPr>
              <p:nvPr/>
            </p:nvSpPr>
            <p:spPr bwMode="auto">
              <a:xfrm>
                <a:off x="5057994" y="1595296"/>
                <a:ext cx="317726" cy="304058"/>
              </a:xfrm>
              <a:custGeom>
                <a:avLst/>
                <a:gdLst>
                  <a:gd name="T0" fmla="*/ 162 w 185"/>
                  <a:gd name="T1" fmla="*/ 52 h 185"/>
                  <a:gd name="T2" fmla="*/ 149 w 185"/>
                  <a:gd name="T3" fmla="*/ 18 h 185"/>
                  <a:gd name="T4" fmla="*/ 133 w 185"/>
                  <a:gd name="T5" fmla="*/ 23 h 185"/>
                  <a:gd name="T6" fmla="*/ 105 w 185"/>
                  <a:gd name="T7" fmla="*/ 0 h 185"/>
                  <a:gd name="T8" fmla="*/ 72 w 185"/>
                  <a:gd name="T9" fmla="*/ 15 h 185"/>
                  <a:gd name="T10" fmla="*/ 40 w 185"/>
                  <a:gd name="T11" fmla="*/ 17 h 185"/>
                  <a:gd name="T12" fmla="*/ 18 w 185"/>
                  <a:gd name="T13" fmla="*/ 44 h 185"/>
                  <a:gd name="T14" fmla="*/ 6 w 185"/>
                  <a:gd name="T15" fmla="*/ 74 h 185"/>
                  <a:gd name="T16" fmla="*/ 6 w 185"/>
                  <a:gd name="T17" fmla="*/ 111 h 185"/>
                  <a:gd name="T18" fmla="*/ 18 w 185"/>
                  <a:gd name="T19" fmla="*/ 141 h 185"/>
                  <a:gd name="T20" fmla="*/ 39 w 185"/>
                  <a:gd name="T21" fmla="*/ 168 h 185"/>
                  <a:gd name="T22" fmla="*/ 72 w 185"/>
                  <a:gd name="T23" fmla="*/ 170 h 185"/>
                  <a:gd name="T24" fmla="*/ 105 w 185"/>
                  <a:gd name="T25" fmla="*/ 185 h 185"/>
                  <a:gd name="T26" fmla="*/ 133 w 185"/>
                  <a:gd name="T27" fmla="*/ 162 h 185"/>
                  <a:gd name="T28" fmla="*/ 149 w 185"/>
                  <a:gd name="T29" fmla="*/ 167 h 185"/>
                  <a:gd name="T30" fmla="*/ 162 w 185"/>
                  <a:gd name="T31" fmla="*/ 133 h 185"/>
                  <a:gd name="T32" fmla="*/ 185 w 185"/>
                  <a:gd name="T33" fmla="*/ 105 h 185"/>
                  <a:gd name="T34" fmla="*/ 177 w 185"/>
                  <a:gd name="T35" fmla="*/ 103 h 185"/>
                  <a:gd name="T36" fmla="*/ 162 w 185"/>
                  <a:gd name="T37" fmla="*/ 111 h 185"/>
                  <a:gd name="T38" fmla="*/ 160 w 185"/>
                  <a:gd name="T39" fmla="*/ 145 h 185"/>
                  <a:gd name="T40" fmla="*/ 137 w 185"/>
                  <a:gd name="T41" fmla="*/ 155 h 185"/>
                  <a:gd name="T42" fmla="*/ 111 w 185"/>
                  <a:gd name="T43" fmla="*/ 162 h 185"/>
                  <a:gd name="T44" fmla="*/ 103 w 185"/>
                  <a:gd name="T45" fmla="*/ 177 h 185"/>
                  <a:gd name="T46" fmla="*/ 74 w 185"/>
                  <a:gd name="T47" fmla="*/ 162 h 185"/>
                  <a:gd name="T48" fmla="*/ 48 w 185"/>
                  <a:gd name="T49" fmla="*/ 155 h 185"/>
                  <a:gd name="T50" fmla="*/ 26 w 185"/>
                  <a:gd name="T51" fmla="*/ 145 h 185"/>
                  <a:gd name="T52" fmla="*/ 23 w 185"/>
                  <a:gd name="T53" fmla="*/ 111 h 185"/>
                  <a:gd name="T54" fmla="*/ 8 w 185"/>
                  <a:gd name="T55" fmla="*/ 103 h 185"/>
                  <a:gd name="T56" fmla="*/ 23 w 185"/>
                  <a:gd name="T57" fmla="*/ 74 h 185"/>
                  <a:gd name="T58" fmla="*/ 26 w 185"/>
                  <a:gd name="T59" fmla="*/ 40 h 185"/>
                  <a:gd name="T60" fmla="*/ 48 w 185"/>
                  <a:gd name="T61" fmla="*/ 30 h 185"/>
                  <a:gd name="T62" fmla="*/ 74 w 185"/>
                  <a:gd name="T63" fmla="*/ 23 h 185"/>
                  <a:gd name="T64" fmla="*/ 103 w 185"/>
                  <a:gd name="T65" fmla="*/ 8 h 185"/>
                  <a:gd name="T66" fmla="*/ 111 w 185"/>
                  <a:gd name="T67" fmla="*/ 23 h 185"/>
                  <a:gd name="T68" fmla="*/ 137 w 185"/>
                  <a:gd name="T69" fmla="*/ 30 h 185"/>
                  <a:gd name="T70" fmla="*/ 160 w 185"/>
                  <a:gd name="T71" fmla="*/ 40 h 185"/>
                  <a:gd name="T72" fmla="*/ 162 w 185"/>
                  <a:gd name="T73" fmla="*/ 74 h 185"/>
                  <a:gd name="T74" fmla="*/ 177 w 185"/>
                  <a:gd name="T75" fmla="*/ 103 h 185"/>
                  <a:gd name="T76" fmla="*/ 93 w 185"/>
                  <a:gd name="T77" fmla="*/ 143 h 185"/>
                  <a:gd name="T78" fmla="*/ 93 w 185"/>
                  <a:gd name="T79" fmla="*/ 50 h 185"/>
                  <a:gd name="T80" fmla="*/ 93 w 185"/>
                  <a:gd name="T81" fmla="*/ 76 h 185"/>
                  <a:gd name="T82" fmla="*/ 93 w 185"/>
                  <a:gd name="T83" fmla="*/ 50 h 185"/>
                  <a:gd name="T84" fmla="*/ 54 w 185"/>
                  <a:gd name="T85" fmla="*/ 76 h 185"/>
                  <a:gd name="T86" fmla="*/ 88 w 185"/>
                  <a:gd name="T87" fmla="*/ 109 h 185"/>
                  <a:gd name="T88" fmla="*/ 93 w 185"/>
                  <a:gd name="T89" fmla="*/ 84 h 185"/>
                  <a:gd name="T90" fmla="*/ 84 w 185"/>
                  <a:gd name="T91" fmla="*/ 93 h 185"/>
                  <a:gd name="T92" fmla="*/ 97 w 185"/>
                  <a:gd name="T93" fmla="*/ 109 h 185"/>
                  <a:gd name="T94" fmla="*/ 131 w 185"/>
                  <a:gd name="T95" fmla="*/ 7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185">
                    <a:moveTo>
                      <a:pt x="179" y="74"/>
                    </a:moveTo>
                    <a:cubicBezTo>
                      <a:pt x="170" y="72"/>
                      <a:pt x="170" y="72"/>
                      <a:pt x="170" y="72"/>
                    </a:cubicBezTo>
                    <a:cubicBezTo>
                      <a:pt x="168" y="65"/>
                      <a:pt x="166" y="58"/>
                      <a:pt x="162" y="52"/>
                    </a:cubicBezTo>
                    <a:cubicBezTo>
                      <a:pt x="167" y="44"/>
                      <a:pt x="167" y="44"/>
                      <a:pt x="167" y="44"/>
                    </a:cubicBezTo>
                    <a:cubicBezTo>
                      <a:pt x="168" y="42"/>
                      <a:pt x="169" y="38"/>
                      <a:pt x="167" y="36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8" y="17"/>
                      <a:pt x="147" y="17"/>
                      <a:pt x="146" y="17"/>
                    </a:cubicBezTo>
                    <a:cubicBezTo>
                      <a:pt x="144" y="17"/>
                      <a:pt x="142" y="17"/>
                      <a:pt x="141" y="18"/>
                    </a:cubicBezTo>
                    <a:cubicBezTo>
                      <a:pt x="133" y="23"/>
                      <a:pt x="133" y="23"/>
                      <a:pt x="133" y="23"/>
                    </a:cubicBezTo>
                    <a:cubicBezTo>
                      <a:pt x="127" y="19"/>
                      <a:pt x="120" y="17"/>
                      <a:pt x="113" y="15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0" y="3"/>
                      <a:pt x="108" y="0"/>
                      <a:pt x="105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7" y="0"/>
                      <a:pt x="75" y="3"/>
                      <a:pt x="74" y="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65" y="17"/>
                      <a:pt x="58" y="19"/>
                      <a:pt x="52" y="23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3" y="17"/>
                      <a:pt x="41" y="17"/>
                      <a:pt x="40" y="17"/>
                    </a:cubicBezTo>
                    <a:cubicBezTo>
                      <a:pt x="38" y="17"/>
                      <a:pt x="37" y="17"/>
                      <a:pt x="36" y="1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8"/>
                      <a:pt x="17" y="42"/>
                      <a:pt x="18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9" y="58"/>
                      <a:pt x="17" y="65"/>
                      <a:pt x="15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3" y="75"/>
                      <a:pt x="0" y="77"/>
                      <a:pt x="0" y="80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3" y="110"/>
                      <a:pt x="6" y="111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7" y="120"/>
                      <a:pt x="19" y="127"/>
                      <a:pt x="23" y="133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7" y="143"/>
                      <a:pt x="16" y="147"/>
                      <a:pt x="18" y="14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7" y="168"/>
                      <a:pt x="38" y="168"/>
                      <a:pt x="39" y="168"/>
                    </a:cubicBezTo>
                    <a:cubicBezTo>
                      <a:pt x="41" y="168"/>
                      <a:pt x="43" y="168"/>
                      <a:pt x="44" y="167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58" y="166"/>
                      <a:pt x="65" y="168"/>
                      <a:pt x="72" y="170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5" y="182"/>
                      <a:pt x="77" y="185"/>
                      <a:pt x="80" y="185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8" y="185"/>
                      <a:pt x="110" y="182"/>
                      <a:pt x="111" y="179"/>
                    </a:cubicBezTo>
                    <a:cubicBezTo>
                      <a:pt x="113" y="170"/>
                      <a:pt x="113" y="170"/>
                      <a:pt x="113" y="170"/>
                    </a:cubicBezTo>
                    <a:cubicBezTo>
                      <a:pt x="120" y="168"/>
                      <a:pt x="127" y="166"/>
                      <a:pt x="133" y="162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42" y="168"/>
                      <a:pt x="144" y="168"/>
                      <a:pt x="146" y="168"/>
                    </a:cubicBezTo>
                    <a:cubicBezTo>
                      <a:pt x="147" y="168"/>
                      <a:pt x="148" y="168"/>
                      <a:pt x="149" y="167"/>
                    </a:cubicBezTo>
                    <a:cubicBezTo>
                      <a:pt x="167" y="149"/>
                      <a:pt x="167" y="149"/>
                      <a:pt x="167" y="149"/>
                    </a:cubicBezTo>
                    <a:cubicBezTo>
                      <a:pt x="169" y="147"/>
                      <a:pt x="169" y="143"/>
                      <a:pt x="167" y="141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27"/>
                      <a:pt x="168" y="120"/>
                      <a:pt x="170" y="113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2" y="110"/>
                      <a:pt x="185" y="108"/>
                      <a:pt x="185" y="105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85" y="77"/>
                      <a:pt x="182" y="75"/>
                      <a:pt x="179" y="74"/>
                    </a:cubicBezTo>
                    <a:close/>
                    <a:moveTo>
                      <a:pt x="177" y="103"/>
                    </a:moveTo>
                    <a:cubicBezTo>
                      <a:pt x="177" y="103"/>
                      <a:pt x="177" y="103"/>
                      <a:pt x="177" y="103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5" y="106"/>
                      <a:pt x="163" y="108"/>
                      <a:pt x="162" y="111"/>
                    </a:cubicBezTo>
                    <a:cubicBezTo>
                      <a:pt x="161" y="117"/>
                      <a:pt x="158" y="123"/>
                      <a:pt x="155" y="129"/>
                    </a:cubicBezTo>
                    <a:cubicBezTo>
                      <a:pt x="153" y="131"/>
                      <a:pt x="153" y="134"/>
                      <a:pt x="155" y="137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6" y="154"/>
                      <a:pt x="134" y="154"/>
                      <a:pt x="133" y="154"/>
                    </a:cubicBezTo>
                    <a:cubicBezTo>
                      <a:pt x="131" y="154"/>
                      <a:pt x="130" y="154"/>
                      <a:pt x="129" y="155"/>
                    </a:cubicBezTo>
                    <a:cubicBezTo>
                      <a:pt x="123" y="158"/>
                      <a:pt x="117" y="160"/>
                      <a:pt x="111" y="162"/>
                    </a:cubicBezTo>
                    <a:cubicBezTo>
                      <a:pt x="108" y="163"/>
                      <a:pt x="106" y="165"/>
                      <a:pt x="105" y="168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82" y="177"/>
                      <a:pt x="82" y="177"/>
                      <a:pt x="82" y="177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79" y="165"/>
                      <a:pt x="77" y="163"/>
                      <a:pt x="74" y="162"/>
                    </a:cubicBezTo>
                    <a:cubicBezTo>
                      <a:pt x="68" y="160"/>
                      <a:pt x="62" y="158"/>
                      <a:pt x="57" y="155"/>
                    </a:cubicBezTo>
                    <a:cubicBezTo>
                      <a:pt x="55" y="154"/>
                      <a:pt x="54" y="154"/>
                      <a:pt x="52" y="154"/>
                    </a:cubicBezTo>
                    <a:cubicBezTo>
                      <a:pt x="51" y="154"/>
                      <a:pt x="49" y="154"/>
                      <a:pt x="48" y="155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2" y="134"/>
                      <a:pt x="32" y="131"/>
                      <a:pt x="30" y="129"/>
                    </a:cubicBezTo>
                    <a:cubicBezTo>
                      <a:pt x="27" y="123"/>
                      <a:pt x="25" y="117"/>
                      <a:pt x="23" y="111"/>
                    </a:cubicBezTo>
                    <a:cubicBezTo>
                      <a:pt x="22" y="108"/>
                      <a:pt x="20" y="106"/>
                      <a:pt x="17" y="105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20" y="79"/>
                      <a:pt x="22" y="77"/>
                      <a:pt x="23" y="74"/>
                    </a:cubicBezTo>
                    <a:cubicBezTo>
                      <a:pt x="25" y="68"/>
                      <a:pt x="27" y="62"/>
                      <a:pt x="30" y="57"/>
                    </a:cubicBezTo>
                    <a:cubicBezTo>
                      <a:pt x="32" y="54"/>
                      <a:pt x="32" y="51"/>
                      <a:pt x="30" y="48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1"/>
                      <a:pt x="51" y="31"/>
                      <a:pt x="52" y="31"/>
                    </a:cubicBezTo>
                    <a:cubicBezTo>
                      <a:pt x="54" y="31"/>
                      <a:pt x="55" y="31"/>
                      <a:pt x="57" y="30"/>
                    </a:cubicBezTo>
                    <a:cubicBezTo>
                      <a:pt x="62" y="27"/>
                      <a:pt x="68" y="25"/>
                      <a:pt x="74" y="23"/>
                    </a:cubicBezTo>
                    <a:cubicBezTo>
                      <a:pt x="77" y="22"/>
                      <a:pt x="79" y="20"/>
                      <a:pt x="80" y="1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6" y="20"/>
                      <a:pt x="108" y="22"/>
                      <a:pt x="111" y="23"/>
                    </a:cubicBezTo>
                    <a:cubicBezTo>
                      <a:pt x="117" y="25"/>
                      <a:pt x="123" y="27"/>
                      <a:pt x="129" y="30"/>
                    </a:cubicBezTo>
                    <a:cubicBezTo>
                      <a:pt x="130" y="31"/>
                      <a:pt x="131" y="31"/>
                      <a:pt x="133" y="31"/>
                    </a:cubicBezTo>
                    <a:cubicBezTo>
                      <a:pt x="134" y="31"/>
                      <a:pt x="136" y="31"/>
                      <a:pt x="137" y="30"/>
                    </a:cubicBezTo>
                    <a:cubicBezTo>
                      <a:pt x="145" y="26"/>
                      <a:pt x="145" y="26"/>
                      <a:pt x="145" y="2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3" y="51"/>
                      <a:pt x="153" y="54"/>
                      <a:pt x="155" y="57"/>
                    </a:cubicBezTo>
                    <a:cubicBezTo>
                      <a:pt x="158" y="62"/>
                      <a:pt x="161" y="68"/>
                      <a:pt x="162" y="74"/>
                    </a:cubicBezTo>
                    <a:cubicBezTo>
                      <a:pt x="163" y="77"/>
                      <a:pt x="165" y="79"/>
                      <a:pt x="168" y="80"/>
                    </a:cubicBezTo>
                    <a:cubicBezTo>
                      <a:pt x="177" y="82"/>
                      <a:pt x="177" y="82"/>
                      <a:pt x="177" y="82"/>
                    </a:cubicBezTo>
                    <a:lnTo>
                      <a:pt x="177" y="103"/>
                    </a:lnTo>
                    <a:close/>
                    <a:moveTo>
                      <a:pt x="93" y="42"/>
                    </a:moveTo>
                    <a:cubicBezTo>
                      <a:pt x="65" y="42"/>
                      <a:pt x="42" y="65"/>
                      <a:pt x="42" y="93"/>
                    </a:cubicBezTo>
                    <a:cubicBezTo>
                      <a:pt x="42" y="120"/>
                      <a:pt x="65" y="143"/>
                      <a:pt x="93" y="143"/>
                    </a:cubicBezTo>
                    <a:cubicBezTo>
                      <a:pt x="121" y="143"/>
                      <a:pt x="143" y="120"/>
                      <a:pt x="143" y="93"/>
                    </a:cubicBezTo>
                    <a:cubicBezTo>
                      <a:pt x="143" y="65"/>
                      <a:pt x="121" y="42"/>
                      <a:pt x="93" y="42"/>
                    </a:cubicBezTo>
                    <a:close/>
                    <a:moveTo>
                      <a:pt x="93" y="50"/>
                    </a:moveTo>
                    <a:cubicBezTo>
                      <a:pt x="107" y="50"/>
                      <a:pt x="120" y="58"/>
                      <a:pt x="127" y="68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2" y="78"/>
                      <a:pt x="97" y="76"/>
                      <a:pt x="93" y="76"/>
                    </a:cubicBezTo>
                    <a:cubicBezTo>
                      <a:pt x="88" y="76"/>
                      <a:pt x="83" y="78"/>
                      <a:pt x="80" y="8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6" y="58"/>
                      <a:pt x="78" y="50"/>
                      <a:pt x="93" y="50"/>
                    </a:cubicBezTo>
                    <a:close/>
                    <a:moveTo>
                      <a:pt x="88" y="135"/>
                    </a:moveTo>
                    <a:cubicBezTo>
                      <a:pt x="67" y="132"/>
                      <a:pt x="50" y="114"/>
                      <a:pt x="50" y="93"/>
                    </a:cubicBezTo>
                    <a:cubicBezTo>
                      <a:pt x="50" y="87"/>
                      <a:pt x="52" y="81"/>
                      <a:pt x="54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90"/>
                      <a:pt x="76" y="91"/>
                      <a:pt x="76" y="93"/>
                    </a:cubicBezTo>
                    <a:cubicBezTo>
                      <a:pt x="76" y="100"/>
                      <a:pt x="81" y="107"/>
                      <a:pt x="88" y="109"/>
                    </a:cubicBezTo>
                    <a:lnTo>
                      <a:pt x="88" y="135"/>
                    </a:lnTo>
                    <a:close/>
                    <a:moveTo>
                      <a:pt x="84" y="93"/>
                    </a:moveTo>
                    <a:cubicBezTo>
                      <a:pt x="84" y="88"/>
                      <a:pt x="88" y="84"/>
                      <a:pt x="93" y="84"/>
                    </a:cubicBezTo>
                    <a:cubicBezTo>
                      <a:pt x="97" y="84"/>
                      <a:pt x="101" y="88"/>
                      <a:pt x="101" y="93"/>
                    </a:cubicBezTo>
                    <a:cubicBezTo>
                      <a:pt x="101" y="97"/>
                      <a:pt x="97" y="101"/>
                      <a:pt x="93" y="101"/>
                    </a:cubicBezTo>
                    <a:cubicBezTo>
                      <a:pt x="88" y="101"/>
                      <a:pt x="84" y="97"/>
                      <a:pt x="84" y="93"/>
                    </a:cubicBezTo>
                    <a:close/>
                    <a:moveTo>
                      <a:pt x="135" y="93"/>
                    </a:moveTo>
                    <a:cubicBezTo>
                      <a:pt x="135" y="114"/>
                      <a:pt x="118" y="132"/>
                      <a:pt x="97" y="135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7"/>
                      <a:pt x="109" y="100"/>
                      <a:pt x="109" y="93"/>
                    </a:cubicBezTo>
                    <a:cubicBezTo>
                      <a:pt x="109" y="91"/>
                      <a:pt x="109" y="90"/>
                      <a:pt x="109" y="88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4" y="81"/>
                      <a:pt x="135" y="87"/>
                      <a:pt x="135" y="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975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35BA97-AE74-47B3-97A6-505AECEEB015}"/>
              </a:ext>
            </a:extLst>
          </p:cNvPr>
          <p:cNvCxnSpPr>
            <a:cxnSpLocks/>
            <a:stCxn id="55" idx="3"/>
            <a:endCxn id="63" idx="2"/>
          </p:cNvCxnSpPr>
          <p:nvPr/>
        </p:nvCxnSpPr>
        <p:spPr bwMode="auto">
          <a:xfrm>
            <a:off x="3937294" y="2913832"/>
            <a:ext cx="111908" cy="796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35BA97-AE74-47B3-97A6-505AECEEB015}"/>
              </a:ext>
            </a:extLst>
          </p:cNvPr>
          <p:cNvCxnSpPr>
            <a:cxnSpLocks/>
            <a:stCxn id="63" idx="4"/>
            <a:endCxn id="70" idx="1"/>
          </p:cNvCxnSpPr>
          <p:nvPr/>
        </p:nvCxnSpPr>
        <p:spPr bwMode="auto">
          <a:xfrm flipV="1">
            <a:off x="4788856" y="2913832"/>
            <a:ext cx="105503" cy="796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3922484" y="2405719"/>
            <a:ext cx="1013141" cy="1272293"/>
            <a:chOff x="3348961" y="3645207"/>
            <a:chExt cx="1350854" cy="1696390"/>
          </a:xfrm>
        </p:grpSpPr>
        <p:sp>
          <p:nvSpPr>
            <p:cNvPr id="63" name="Can 35">
              <a:extLst>
                <a:ext uri="{FF2B5EF4-FFF2-40B4-BE49-F238E27FC236}">
                  <a16:creationId xmlns:a16="http://schemas.microsoft.com/office/drawing/2014/main" id="{D1D30533-67A2-429B-8690-8802702B68EF}"/>
                </a:ext>
              </a:extLst>
            </p:cNvPr>
            <p:cNvSpPr/>
            <p:nvPr/>
          </p:nvSpPr>
          <p:spPr bwMode="gray">
            <a:xfrm>
              <a:off x="3517918" y="3645207"/>
              <a:ext cx="986205" cy="1357092"/>
            </a:xfrm>
            <a:prstGeom prst="can">
              <a:avLst/>
            </a:prstGeom>
            <a:solidFill>
              <a:srgbClr val="50D2FF"/>
            </a:solidFill>
            <a:ln w="6350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14292" rtlCol="0" anchor="ctr" anchorCtr="1"/>
            <a:lstStyle/>
            <a:p>
              <a:pPr algn="ctr" defTabSz="342928" eaLnBrk="0" hangingPunct="0">
                <a:lnSpc>
                  <a:spcPct val="106000"/>
                </a:lnSpc>
                <a:defRPr/>
              </a:pPr>
              <a:endParaRPr lang="en-US" sz="1375">
                <a:solidFill>
                  <a:srgbClr val="000000"/>
                </a:solidFill>
                <a:latin typeface="Calibri Light" panose="020F0302020204030204"/>
              </a:endParaRPr>
            </a:p>
          </p:txBody>
        </p:sp>
        <p:sp>
          <p:nvSpPr>
            <p:cNvPr id="64" name="Can 35">
              <a:extLst>
                <a:ext uri="{FF2B5EF4-FFF2-40B4-BE49-F238E27FC236}">
                  <a16:creationId xmlns:a16="http://schemas.microsoft.com/office/drawing/2014/main" id="{D1D30533-67A2-429B-8690-8802702B68EF}"/>
                </a:ext>
              </a:extLst>
            </p:cNvPr>
            <p:cNvSpPr/>
            <p:nvPr/>
          </p:nvSpPr>
          <p:spPr bwMode="gray">
            <a:xfrm>
              <a:off x="3870367" y="4432560"/>
              <a:ext cx="598109" cy="261611"/>
            </a:xfrm>
            <a:prstGeom prst="can">
              <a:avLst/>
            </a:prstGeom>
            <a:solidFill>
              <a:srgbClr val="D3F4FF"/>
            </a:solidFill>
            <a:ln w="317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14292" rtlCol="0" anchor="ctr" anchorCtr="1"/>
            <a:lstStyle/>
            <a:p>
              <a:pPr algn="ctr" defTabSz="342928" eaLnBrk="0" hangingPunct="0">
                <a:lnSpc>
                  <a:spcPct val="106000"/>
                </a:lnSpc>
                <a:defRPr/>
              </a:pPr>
              <a:r>
                <a:rPr lang="en-US" sz="450">
                  <a:solidFill>
                    <a:srgbClr val="000000"/>
                  </a:solidFill>
                  <a:latin typeface="Calibri Light" panose="020F0302020204030204"/>
                </a:rPr>
                <a:t>Finance</a:t>
              </a:r>
              <a:endParaRPr lang="en-US" sz="1200">
                <a:solidFill>
                  <a:srgbClr val="000000"/>
                </a:solidFill>
                <a:latin typeface="Calibri Light" panose="020F0302020204030204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63480" y="3659756"/>
              <a:ext cx="804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600" b="1">
                  <a:solidFill>
                    <a:srgbClr val="000000"/>
                  </a:solidFill>
                  <a:latin typeface="Calibri" panose="020F0502020204030204"/>
                </a:rPr>
                <a:t>Staging DB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87403" y="4677619"/>
              <a:ext cx="5631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525">
                  <a:solidFill>
                    <a:srgbClr val="000000"/>
                  </a:solidFill>
                  <a:latin typeface="Calibri" panose="020F0502020204030204"/>
                </a:rPr>
                <a:t>Schema</a:t>
              </a:r>
              <a:endParaRPr lang="en-AU" sz="60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7" name="Can 35">
              <a:extLst>
                <a:ext uri="{FF2B5EF4-FFF2-40B4-BE49-F238E27FC236}">
                  <a16:creationId xmlns:a16="http://schemas.microsoft.com/office/drawing/2014/main" id="{D1D30533-67A2-429B-8690-8802702B68EF}"/>
                </a:ext>
              </a:extLst>
            </p:cNvPr>
            <p:cNvSpPr/>
            <p:nvPr/>
          </p:nvSpPr>
          <p:spPr bwMode="gray">
            <a:xfrm>
              <a:off x="3579840" y="4121969"/>
              <a:ext cx="493948" cy="261610"/>
            </a:xfrm>
            <a:prstGeom prst="can">
              <a:avLst/>
            </a:prstGeom>
            <a:solidFill>
              <a:srgbClr val="D3F4FF"/>
            </a:solidFill>
            <a:ln w="3175" cap="rnd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14292" rtlCol="0" anchor="ctr" anchorCtr="1"/>
            <a:lstStyle/>
            <a:p>
              <a:pPr algn="ctr" defTabSz="342928" eaLnBrk="0" hangingPunct="0">
                <a:lnSpc>
                  <a:spcPct val="106000"/>
                </a:lnSpc>
                <a:defRPr/>
              </a:pPr>
              <a:r>
                <a:rPr lang="en-US" sz="450">
                  <a:solidFill>
                    <a:srgbClr val="000000"/>
                  </a:solidFill>
                  <a:latin typeface="Calibri Light" panose="020F0302020204030204"/>
                </a:rPr>
                <a:t>HR</a:t>
              </a:r>
              <a:endParaRPr lang="en-US" sz="1200">
                <a:solidFill>
                  <a:srgbClr val="000000"/>
                </a:solidFill>
                <a:latin typeface="Calibri Light" panose="020F0302020204030204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48961" y="4972265"/>
              <a:ext cx="135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AU" sz="600">
                  <a:solidFill>
                    <a:srgbClr val="000000"/>
                  </a:solidFill>
                  <a:latin typeface="Calibri" panose="020F0502020204030204"/>
                </a:rPr>
                <a:t>MS SQL Database Server</a:t>
              </a:r>
            </a:p>
            <a:p>
              <a:pPr algn="ctr" defTabSz="685800">
                <a:defRPr/>
              </a:pPr>
              <a:r>
                <a:rPr lang="en-AU" sz="600">
                  <a:solidFill>
                    <a:srgbClr val="000000"/>
                  </a:solidFill>
                  <a:latin typeface="Calibri" panose="020F0502020204030204"/>
                </a:rPr>
                <a:t>(bodsprddb01)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94359" y="2705118"/>
            <a:ext cx="467279" cy="417427"/>
            <a:chOff x="4813552" y="1998596"/>
            <a:chExt cx="623038" cy="556569"/>
          </a:xfrm>
        </p:grpSpPr>
        <p:sp>
          <p:nvSpPr>
            <p:cNvPr id="70" name="Rectangle 69"/>
            <p:cNvSpPr/>
            <p:nvPr/>
          </p:nvSpPr>
          <p:spPr>
            <a:xfrm>
              <a:off x="4813552" y="1998596"/>
              <a:ext cx="623038" cy="5565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AU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46664" y="2171925"/>
              <a:ext cx="401747" cy="329259"/>
              <a:chOff x="4813241" y="1453196"/>
              <a:chExt cx="562479" cy="446158"/>
            </a:xfrm>
          </p:grpSpPr>
          <p:sp>
            <p:nvSpPr>
              <p:cNvPr id="73" name="Freeform 129"/>
              <p:cNvSpPr>
                <a:spLocks noEditPoints="1"/>
              </p:cNvSpPr>
              <p:nvPr/>
            </p:nvSpPr>
            <p:spPr bwMode="auto">
              <a:xfrm>
                <a:off x="4813241" y="1453196"/>
                <a:ext cx="317726" cy="304058"/>
              </a:xfrm>
              <a:custGeom>
                <a:avLst/>
                <a:gdLst>
                  <a:gd name="T0" fmla="*/ 162 w 185"/>
                  <a:gd name="T1" fmla="*/ 52 h 185"/>
                  <a:gd name="T2" fmla="*/ 149 w 185"/>
                  <a:gd name="T3" fmla="*/ 18 h 185"/>
                  <a:gd name="T4" fmla="*/ 133 w 185"/>
                  <a:gd name="T5" fmla="*/ 23 h 185"/>
                  <a:gd name="T6" fmla="*/ 105 w 185"/>
                  <a:gd name="T7" fmla="*/ 0 h 185"/>
                  <a:gd name="T8" fmla="*/ 72 w 185"/>
                  <a:gd name="T9" fmla="*/ 15 h 185"/>
                  <a:gd name="T10" fmla="*/ 40 w 185"/>
                  <a:gd name="T11" fmla="*/ 17 h 185"/>
                  <a:gd name="T12" fmla="*/ 18 w 185"/>
                  <a:gd name="T13" fmla="*/ 44 h 185"/>
                  <a:gd name="T14" fmla="*/ 6 w 185"/>
                  <a:gd name="T15" fmla="*/ 74 h 185"/>
                  <a:gd name="T16" fmla="*/ 6 w 185"/>
                  <a:gd name="T17" fmla="*/ 111 h 185"/>
                  <a:gd name="T18" fmla="*/ 18 w 185"/>
                  <a:gd name="T19" fmla="*/ 141 h 185"/>
                  <a:gd name="T20" fmla="*/ 39 w 185"/>
                  <a:gd name="T21" fmla="*/ 168 h 185"/>
                  <a:gd name="T22" fmla="*/ 72 w 185"/>
                  <a:gd name="T23" fmla="*/ 170 h 185"/>
                  <a:gd name="T24" fmla="*/ 105 w 185"/>
                  <a:gd name="T25" fmla="*/ 185 h 185"/>
                  <a:gd name="T26" fmla="*/ 133 w 185"/>
                  <a:gd name="T27" fmla="*/ 162 h 185"/>
                  <a:gd name="T28" fmla="*/ 149 w 185"/>
                  <a:gd name="T29" fmla="*/ 167 h 185"/>
                  <a:gd name="T30" fmla="*/ 162 w 185"/>
                  <a:gd name="T31" fmla="*/ 133 h 185"/>
                  <a:gd name="T32" fmla="*/ 185 w 185"/>
                  <a:gd name="T33" fmla="*/ 105 h 185"/>
                  <a:gd name="T34" fmla="*/ 177 w 185"/>
                  <a:gd name="T35" fmla="*/ 103 h 185"/>
                  <a:gd name="T36" fmla="*/ 162 w 185"/>
                  <a:gd name="T37" fmla="*/ 111 h 185"/>
                  <a:gd name="T38" fmla="*/ 160 w 185"/>
                  <a:gd name="T39" fmla="*/ 145 h 185"/>
                  <a:gd name="T40" fmla="*/ 137 w 185"/>
                  <a:gd name="T41" fmla="*/ 155 h 185"/>
                  <a:gd name="T42" fmla="*/ 111 w 185"/>
                  <a:gd name="T43" fmla="*/ 162 h 185"/>
                  <a:gd name="T44" fmla="*/ 103 w 185"/>
                  <a:gd name="T45" fmla="*/ 177 h 185"/>
                  <a:gd name="T46" fmla="*/ 74 w 185"/>
                  <a:gd name="T47" fmla="*/ 162 h 185"/>
                  <a:gd name="T48" fmla="*/ 48 w 185"/>
                  <a:gd name="T49" fmla="*/ 155 h 185"/>
                  <a:gd name="T50" fmla="*/ 26 w 185"/>
                  <a:gd name="T51" fmla="*/ 145 h 185"/>
                  <a:gd name="T52" fmla="*/ 23 w 185"/>
                  <a:gd name="T53" fmla="*/ 111 h 185"/>
                  <a:gd name="T54" fmla="*/ 8 w 185"/>
                  <a:gd name="T55" fmla="*/ 103 h 185"/>
                  <a:gd name="T56" fmla="*/ 23 w 185"/>
                  <a:gd name="T57" fmla="*/ 74 h 185"/>
                  <a:gd name="T58" fmla="*/ 26 w 185"/>
                  <a:gd name="T59" fmla="*/ 40 h 185"/>
                  <a:gd name="T60" fmla="*/ 48 w 185"/>
                  <a:gd name="T61" fmla="*/ 30 h 185"/>
                  <a:gd name="T62" fmla="*/ 74 w 185"/>
                  <a:gd name="T63" fmla="*/ 23 h 185"/>
                  <a:gd name="T64" fmla="*/ 103 w 185"/>
                  <a:gd name="T65" fmla="*/ 8 h 185"/>
                  <a:gd name="T66" fmla="*/ 111 w 185"/>
                  <a:gd name="T67" fmla="*/ 23 h 185"/>
                  <a:gd name="T68" fmla="*/ 137 w 185"/>
                  <a:gd name="T69" fmla="*/ 30 h 185"/>
                  <a:gd name="T70" fmla="*/ 160 w 185"/>
                  <a:gd name="T71" fmla="*/ 40 h 185"/>
                  <a:gd name="T72" fmla="*/ 162 w 185"/>
                  <a:gd name="T73" fmla="*/ 74 h 185"/>
                  <a:gd name="T74" fmla="*/ 177 w 185"/>
                  <a:gd name="T75" fmla="*/ 103 h 185"/>
                  <a:gd name="T76" fmla="*/ 93 w 185"/>
                  <a:gd name="T77" fmla="*/ 143 h 185"/>
                  <a:gd name="T78" fmla="*/ 93 w 185"/>
                  <a:gd name="T79" fmla="*/ 50 h 185"/>
                  <a:gd name="T80" fmla="*/ 93 w 185"/>
                  <a:gd name="T81" fmla="*/ 76 h 185"/>
                  <a:gd name="T82" fmla="*/ 93 w 185"/>
                  <a:gd name="T83" fmla="*/ 50 h 185"/>
                  <a:gd name="T84" fmla="*/ 54 w 185"/>
                  <a:gd name="T85" fmla="*/ 76 h 185"/>
                  <a:gd name="T86" fmla="*/ 88 w 185"/>
                  <a:gd name="T87" fmla="*/ 109 h 185"/>
                  <a:gd name="T88" fmla="*/ 93 w 185"/>
                  <a:gd name="T89" fmla="*/ 84 h 185"/>
                  <a:gd name="T90" fmla="*/ 84 w 185"/>
                  <a:gd name="T91" fmla="*/ 93 h 185"/>
                  <a:gd name="T92" fmla="*/ 97 w 185"/>
                  <a:gd name="T93" fmla="*/ 109 h 185"/>
                  <a:gd name="T94" fmla="*/ 131 w 185"/>
                  <a:gd name="T95" fmla="*/ 7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185">
                    <a:moveTo>
                      <a:pt x="179" y="74"/>
                    </a:moveTo>
                    <a:cubicBezTo>
                      <a:pt x="170" y="72"/>
                      <a:pt x="170" y="72"/>
                      <a:pt x="170" y="72"/>
                    </a:cubicBezTo>
                    <a:cubicBezTo>
                      <a:pt x="168" y="65"/>
                      <a:pt x="166" y="58"/>
                      <a:pt x="162" y="52"/>
                    </a:cubicBezTo>
                    <a:cubicBezTo>
                      <a:pt x="167" y="44"/>
                      <a:pt x="167" y="44"/>
                      <a:pt x="167" y="44"/>
                    </a:cubicBezTo>
                    <a:cubicBezTo>
                      <a:pt x="168" y="42"/>
                      <a:pt x="169" y="38"/>
                      <a:pt x="167" y="36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8" y="17"/>
                      <a:pt x="147" y="17"/>
                      <a:pt x="146" y="17"/>
                    </a:cubicBezTo>
                    <a:cubicBezTo>
                      <a:pt x="144" y="17"/>
                      <a:pt x="142" y="17"/>
                      <a:pt x="141" y="18"/>
                    </a:cubicBezTo>
                    <a:cubicBezTo>
                      <a:pt x="133" y="23"/>
                      <a:pt x="133" y="23"/>
                      <a:pt x="133" y="23"/>
                    </a:cubicBezTo>
                    <a:cubicBezTo>
                      <a:pt x="127" y="19"/>
                      <a:pt x="120" y="17"/>
                      <a:pt x="113" y="15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0" y="3"/>
                      <a:pt x="108" y="0"/>
                      <a:pt x="105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7" y="0"/>
                      <a:pt x="75" y="3"/>
                      <a:pt x="74" y="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65" y="17"/>
                      <a:pt x="58" y="19"/>
                      <a:pt x="52" y="23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3" y="17"/>
                      <a:pt x="41" y="17"/>
                      <a:pt x="40" y="17"/>
                    </a:cubicBezTo>
                    <a:cubicBezTo>
                      <a:pt x="38" y="17"/>
                      <a:pt x="37" y="17"/>
                      <a:pt x="36" y="1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8"/>
                      <a:pt x="17" y="42"/>
                      <a:pt x="18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9" y="58"/>
                      <a:pt x="17" y="65"/>
                      <a:pt x="15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3" y="75"/>
                      <a:pt x="0" y="77"/>
                      <a:pt x="0" y="80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3" y="110"/>
                      <a:pt x="6" y="111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7" y="120"/>
                      <a:pt x="19" y="127"/>
                      <a:pt x="23" y="133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7" y="143"/>
                      <a:pt x="16" y="147"/>
                      <a:pt x="18" y="14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7" y="168"/>
                      <a:pt x="38" y="168"/>
                      <a:pt x="39" y="168"/>
                    </a:cubicBezTo>
                    <a:cubicBezTo>
                      <a:pt x="41" y="168"/>
                      <a:pt x="43" y="168"/>
                      <a:pt x="44" y="167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58" y="166"/>
                      <a:pt x="65" y="168"/>
                      <a:pt x="72" y="170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5" y="182"/>
                      <a:pt x="77" y="185"/>
                      <a:pt x="80" y="185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8" y="185"/>
                      <a:pt x="110" y="182"/>
                      <a:pt x="111" y="179"/>
                    </a:cubicBezTo>
                    <a:cubicBezTo>
                      <a:pt x="113" y="170"/>
                      <a:pt x="113" y="170"/>
                      <a:pt x="113" y="170"/>
                    </a:cubicBezTo>
                    <a:cubicBezTo>
                      <a:pt x="120" y="168"/>
                      <a:pt x="127" y="166"/>
                      <a:pt x="133" y="162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42" y="168"/>
                      <a:pt x="144" y="168"/>
                      <a:pt x="146" y="168"/>
                    </a:cubicBezTo>
                    <a:cubicBezTo>
                      <a:pt x="147" y="168"/>
                      <a:pt x="148" y="168"/>
                      <a:pt x="149" y="167"/>
                    </a:cubicBezTo>
                    <a:cubicBezTo>
                      <a:pt x="167" y="149"/>
                      <a:pt x="167" y="149"/>
                      <a:pt x="167" y="149"/>
                    </a:cubicBezTo>
                    <a:cubicBezTo>
                      <a:pt x="169" y="147"/>
                      <a:pt x="169" y="143"/>
                      <a:pt x="167" y="141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27"/>
                      <a:pt x="168" y="120"/>
                      <a:pt x="170" y="113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2" y="110"/>
                      <a:pt x="185" y="108"/>
                      <a:pt x="185" y="105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85" y="77"/>
                      <a:pt x="182" y="75"/>
                      <a:pt x="179" y="74"/>
                    </a:cubicBezTo>
                    <a:close/>
                    <a:moveTo>
                      <a:pt x="177" y="103"/>
                    </a:moveTo>
                    <a:cubicBezTo>
                      <a:pt x="177" y="103"/>
                      <a:pt x="177" y="103"/>
                      <a:pt x="177" y="103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5" y="106"/>
                      <a:pt x="163" y="108"/>
                      <a:pt x="162" y="111"/>
                    </a:cubicBezTo>
                    <a:cubicBezTo>
                      <a:pt x="161" y="117"/>
                      <a:pt x="158" y="123"/>
                      <a:pt x="155" y="129"/>
                    </a:cubicBezTo>
                    <a:cubicBezTo>
                      <a:pt x="153" y="131"/>
                      <a:pt x="153" y="134"/>
                      <a:pt x="155" y="137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6" y="154"/>
                      <a:pt x="134" y="154"/>
                      <a:pt x="133" y="154"/>
                    </a:cubicBezTo>
                    <a:cubicBezTo>
                      <a:pt x="131" y="154"/>
                      <a:pt x="130" y="154"/>
                      <a:pt x="129" y="155"/>
                    </a:cubicBezTo>
                    <a:cubicBezTo>
                      <a:pt x="123" y="158"/>
                      <a:pt x="117" y="160"/>
                      <a:pt x="111" y="162"/>
                    </a:cubicBezTo>
                    <a:cubicBezTo>
                      <a:pt x="108" y="163"/>
                      <a:pt x="106" y="165"/>
                      <a:pt x="105" y="168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82" y="177"/>
                      <a:pt x="82" y="177"/>
                      <a:pt x="82" y="177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79" y="165"/>
                      <a:pt x="77" y="163"/>
                      <a:pt x="74" y="162"/>
                    </a:cubicBezTo>
                    <a:cubicBezTo>
                      <a:pt x="68" y="160"/>
                      <a:pt x="62" y="158"/>
                      <a:pt x="57" y="155"/>
                    </a:cubicBezTo>
                    <a:cubicBezTo>
                      <a:pt x="55" y="154"/>
                      <a:pt x="54" y="154"/>
                      <a:pt x="52" y="154"/>
                    </a:cubicBezTo>
                    <a:cubicBezTo>
                      <a:pt x="51" y="154"/>
                      <a:pt x="49" y="154"/>
                      <a:pt x="48" y="155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2" y="134"/>
                      <a:pt x="32" y="131"/>
                      <a:pt x="30" y="129"/>
                    </a:cubicBezTo>
                    <a:cubicBezTo>
                      <a:pt x="27" y="123"/>
                      <a:pt x="25" y="117"/>
                      <a:pt x="23" y="111"/>
                    </a:cubicBezTo>
                    <a:cubicBezTo>
                      <a:pt x="22" y="108"/>
                      <a:pt x="20" y="106"/>
                      <a:pt x="17" y="105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20" y="79"/>
                      <a:pt x="22" y="77"/>
                      <a:pt x="23" y="74"/>
                    </a:cubicBezTo>
                    <a:cubicBezTo>
                      <a:pt x="25" y="68"/>
                      <a:pt x="27" y="62"/>
                      <a:pt x="30" y="57"/>
                    </a:cubicBezTo>
                    <a:cubicBezTo>
                      <a:pt x="32" y="54"/>
                      <a:pt x="32" y="51"/>
                      <a:pt x="30" y="48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1"/>
                      <a:pt x="51" y="31"/>
                      <a:pt x="52" y="31"/>
                    </a:cubicBezTo>
                    <a:cubicBezTo>
                      <a:pt x="54" y="31"/>
                      <a:pt x="55" y="31"/>
                      <a:pt x="57" y="30"/>
                    </a:cubicBezTo>
                    <a:cubicBezTo>
                      <a:pt x="62" y="27"/>
                      <a:pt x="68" y="25"/>
                      <a:pt x="74" y="23"/>
                    </a:cubicBezTo>
                    <a:cubicBezTo>
                      <a:pt x="77" y="22"/>
                      <a:pt x="79" y="20"/>
                      <a:pt x="80" y="1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6" y="20"/>
                      <a:pt x="108" y="22"/>
                      <a:pt x="111" y="23"/>
                    </a:cubicBezTo>
                    <a:cubicBezTo>
                      <a:pt x="117" y="25"/>
                      <a:pt x="123" y="27"/>
                      <a:pt x="129" y="30"/>
                    </a:cubicBezTo>
                    <a:cubicBezTo>
                      <a:pt x="130" y="31"/>
                      <a:pt x="131" y="31"/>
                      <a:pt x="133" y="31"/>
                    </a:cubicBezTo>
                    <a:cubicBezTo>
                      <a:pt x="134" y="31"/>
                      <a:pt x="136" y="31"/>
                      <a:pt x="137" y="30"/>
                    </a:cubicBezTo>
                    <a:cubicBezTo>
                      <a:pt x="145" y="26"/>
                      <a:pt x="145" y="26"/>
                      <a:pt x="145" y="2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3" y="51"/>
                      <a:pt x="153" y="54"/>
                      <a:pt x="155" y="57"/>
                    </a:cubicBezTo>
                    <a:cubicBezTo>
                      <a:pt x="158" y="62"/>
                      <a:pt x="161" y="68"/>
                      <a:pt x="162" y="74"/>
                    </a:cubicBezTo>
                    <a:cubicBezTo>
                      <a:pt x="163" y="77"/>
                      <a:pt x="165" y="79"/>
                      <a:pt x="168" y="80"/>
                    </a:cubicBezTo>
                    <a:cubicBezTo>
                      <a:pt x="177" y="82"/>
                      <a:pt x="177" y="82"/>
                      <a:pt x="177" y="82"/>
                    </a:cubicBezTo>
                    <a:lnTo>
                      <a:pt x="177" y="103"/>
                    </a:lnTo>
                    <a:close/>
                    <a:moveTo>
                      <a:pt x="93" y="42"/>
                    </a:moveTo>
                    <a:cubicBezTo>
                      <a:pt x="65" y="42"/>
                      <a:pt x="42" y="65"/>
                      <a:pt x="42" y="93"/>
                    </a:cubicBezTo>
                    <a:cubicBezTo>
                      <a:pt x="42" y="120"/>
                      <a:pt x="65" y="143"/>
                      <a:pt x="93" y="143"/>
                    </a:cubicBezTo>
                    <a:cubicBezTo>
                      <a:pt x="121" y="143"/>
                      <a:pt x="143" y="120"/>
                      <a:pt x="143" y="93"/>
                    </a:cubicBezTo>
                    <a:cubicBezTo>
                      <a:pt x="143" y="65"/>
                      <a:pt x="121" y="42"/>
                      <a:pt x="93" y="42"/>
                    </a:cubicBezTo>
                    <a:close/>
                    <a:moveTo>
                      <a:pt x="93" y="50"/>
                    </a:moveTo>
                    <a:cubicBezTo>
                      <a:pt x="107" y="50"/>
                      <a:pt x="120" y="58"/>
                      <a:pt x="127" y="68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2" y="78"/>
                      <a:pt x="97" y="76"/>
                      <a:pt x="93" y="76"/>
                    </a:cubicBezTo>
                    <a:cubicBezTo>
                      <a:pt x="88" y="76"/>
                      <a:pt x="83" y="78"/>
                      <a:pt x="80" y="8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6" y="58"/>
                      <a:pt x="78" y="50"/>
                      <a:pt x="93" y="50"/>
                    </a:cubicBezTo>
                    <a:close/>
                    <a:moveTo>
                      <a:pt x="88" y="135"/>
                    </a:moveTo>
                    <a:cubicBezTo>
                      <a:pt x="67" y="132"/>
                      <a:pt x="50" y="114"/>
                      <a:pt x="50" y="93"/>
                    </a:cubicBezTo>
                    <a:cubicBezTo>
                      <a:pt x="50" y="87"/>
                      <a:pt x="52" y="81"/>
                      <a:pt x="54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90"/>
                      <a:pt x="76" y="91"/>
                      <a:pt x="76" y="93"/>
                    </a:cubicBezTo>
                    <a:cubicBezTo>
                      <a:pt x="76" y="100"/>
                      <a:pt x="81" y="107"/>
                      <a:pt x="88" y="109"/>
                    </a:cubicBezTo>
                    <a:lnTo>
                      <a:pt x="88" y="135"/>
                    </a:lnTo>
                    <a:close/>
                    <a:moveTo>
                      <a:pt x="84" y="93"/>
                    </a:moveTo>
                    <a:cubicBezTo>
                      <a:pt x="84" y="88"/>
                      <a:pt x="88" y="84"/>
                      <a:pt x="93" y="84"/>
                    </a:cubicBezTo>
                    <a:cubicBezTo>
                      <a:pt x="97" y="84"/>
                      <a:pt x="101" y="88"/>
                      <a:pt x="101" y="93"/>
                    </a:cubicBezTo>
                    <a:cubicBezTo>
                      <a:pt x="101" y="97"/>
                      <a:pt x="97" y="101"/>
                      <a:pt x="93" y="101"/>
                    </a:cubicBezTo>
                    <a:cubicBezTo>
                      <a:pt x="88" y="101"/>
                      <a:pt x="84" y="97"/>
                      <a:pt x="84" y="93"/>
                    </a:cubicBezTo>
                    <a:close/>
                    <a:moveTo>
                      <a:pt x="135" y="93"/>
                    </a:moveTo>
                    <a:cubicBezTo>
                      <a:pt x="135" y="114"/>
                      <a:pt x="118" y="132"/>
                      <a:pt x="97" y="135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7"/>
                      <a:pt x="109" y="100"/>
                      <a:pt x="109" y="93"/>
                    </a:cubicBezTo>
                    <a:cubicBezTo>
                      <a:pt x="109" y="91"/>
                      <a:pt x="109" y="90"/>
                      <a:pt x="109" y="88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4" y="81"/>
                      <a:pt x="135" y="87"/>
                      <a:pt x="135" y="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975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Freeform 129"/>
              <p:cNvSpPr>
                <a:spLocks noEditPoints="1"/>
              </p:cNvSpPr>
              <p:nvPr/>
            </p:nvSpPr>
            <p:spPr bwMode="auto">
              <a:xfrm>
                <a:off x="5057994" y="1595296"/>
                <a:ext cx="317726" cy="304058"/>
              </a:xfrm>
              <a:custGeom>
                <a:avLst/>
                <a:gdLst>
                  <a:gd name="T0" fmla="*/ 162 w 185"/>
                  <a:gd name="T1" fmla="*/ 52 h 185"/>
                  <a:gd name="T2" fmla="*/ 149 w 185"/>
                  <a:gd name="T3" fmla="*/ 18 h 185"/>
                  <a:gd name="T4" fmla="*/ 133 w 185"/>
                  <a:gd name="T5" fmla="*/ 23 h 185"/>
                  <a:gd name="T6" fmla="*/ 105 w 185"/>
                  <a:gd name="T7" fmla="*/ 0 h 185"/>
                  <a:gd name="T8" fmla="*/ 72 w 185"/>
                  <a:gd name="T9" fmla="*/ 15 h 185"/>
                  <a:gd name="T10" fmla="*/ 40 w 185"/>
                  <a:gd name="T11" fmla="*/ 17 h 185"/>
                  <a:gd name="T12" fmla="*/ 18 w 185"/>
                  <a:gd name="T13" fmla="*/ 44 h 185"/>
                  <a:gd name="T14" fmla="*/ 6 w 185"/>
                  <a:gd name="T15" fmla="*/ 74 h 185"/>
                  <a:gd name="T16" fmla="*/ 6 w 185"/>
                  <a:gd name="T17" fmla="*/ 111 h 185"/>
                  <a:gd name="T18" fmla="*/ 18 w 185"/>
                  <a:gd name="T19" fmla="*/ 141 h 185"/>
                  <a:gd name="T20" fmla="*/ 39 w 185"/>
                  <a:gd name="T21" fmla="*/ 168 h 185"/>
                  <a:gd name="T22" fmla="*/ 72 w 185"/>
                  <a:gd name="T23" fmla="*/ 170 h 185"/>
                  <a:gd name="T24" fmla="*/ 105 w 185"/>
                  <a:gd name="T25" fmla="*/ 185 h 185"/>
                  <a:gd name="T26" fmla="*/ 133 w 185"/>
                  <a:gd name="T27" fmla="*/ 162 h 185"/>
                  <a:gd name="T28" fmla="*/ 149 w 185"/>
                  <a:gd name="T29" fmla="*/ 167 h 185"/>
                  <a:gd name="T30" fmla="*/ 162 w 185"/>
                  <a:gd name="T31" fmla="*/ 133 h 185"/>
                  <a:gd name="T32" fmla="*/ 185 w 185"/>
                  <a:gd name="T33" fmla="*/ 105 h 185"/>
                  <a:gd name="T34" fmla="*/ 177 w 185"/>
                  <a:gd name="T35" fmla="*/ 103 h 185"/>
                  <a:gd name="T36" fmla="*/ 162 w 185"/>
                  <a:gd name="T37" fmla="*/ 111 h 185"/>
                  <a:gd name="T38" fmla="*/ 160 w 185"/>
                  <a:gd name="T39" fmla="*/ 145 h 185"/>
                  <a:gd name="T40" fmla="*/ 137 w 185"/>
                  <a:gd name="T41" fmla="*/ 155 h 185"/>
                  <a:gd name="T42" fmla="*/ 111 w 185"/>
                  <a:gd name="T43" fmla="*/ 162 h 185"/>
                  <a:gd name="T44" fmla="*/ 103 w 185"/>
                  <a:gd name="T45" fmla="*/ 177 h 185"/>
                  <a:gd name="T46" fmla="*/ 74 w 185"/>
                  <a:gd name="T47" fmla="*/ 162 h 185"/>
                  <a:gd name="T48" fmla="*/ 48 w 185"/>
                  <a:gd name="T49" fmla="*/ 155 h 185"/>
                  <a:gd name="T50" fmla="*/ 26 w 185"/>
                  <a:gd name="T51" fmla="*/ 145 h 185"/>
                  <a:gd name="T52" fmla="*/ 23 w 185"/>
                  <a:gd name="T53" fmla="*/ 111 h 185"/>
                  <a:gd name="T54" fmla="*/ 8 w 185"/>
                  <a:gd name="T55" fmla="*/ 103 h 185"/>
                  <a:gd name="T56" fmla="*/ 23 w 185"/>
                  <a:gd name="T57" fmla="*/ 74 h 185"/>
                  <a:gd name="T58" fmla="*/ 26 w 185"/>
                  <a:gd name="T59" fmla="*/ 40 h 185"/>
                  <a:gd name="T60" fmla="*/ 48 w 185"/>
                  <a:gd name="T61" fmla="*/ 30 h 185"/>
                  <a:gd name="T62" fmla="*/ 74 w 185"/>
                  <a:gd name="T63" fmla="*/ 23 h 185"/>
                  <a:gd name="T64" fmla="*/ 103 w 185"/>
                  <a:gd name="T65" fmla="*/ 8 h 185"/>
                  <a:gd name="T66" fmla="*/ 111 w 185"/>
                  <a:gd name="T67" fmla="*/ 23 h 185"/>
                  <a:gd name="T68" fmla="*/ 137 w 185"/>
                  <a:gd name="T69" fmla="*/ 30 h 185"/>
                  <a:gd name="T70" fmla="*/ 160 w 185"/>
                  <a:gd name="T71" fmla="*/ 40 h 185"/>
                  <a:gd name="T72" fmla="*/ 162 w 185"/>
                  <a:gd name="T73" fmla="*/ 74 h 185"/>
                  <a:gd name="T74" fmla="*/ 177 w 185"/>
                  <a:gd name="T75" fmla="*/ 103 h 185"/>
                  <a:gd name="T76" fmla="*/ 93 w 185"/>
                  <a:gd name="T77" fmla="*/ 143 h 185"/>
                  <a:gd name="T78" fmla="*/ 93 w 185"/>
                  <a:gd name="T79" fmla="*/ 50 h 185"/>
                  <a:gd name="T80" fmla="*/ 93 w 185"/>
                  <a:gd name="T81" fmla="*/ 76 h 185"/>
                  <a:gd name="T82" fmla="*/ 93 w 185"/>
                  <a:gd name="T83" fmla="*/ 50 h 185"/>
                  <a:gd name="T84" fmla="*/ 54 w 185"/>
                  <a:gd name="T85" fmla="*/ 76 h 185"/>
                  <a:gd name="T86" fmla="*/ 88 w 185"/>
                  <a:gd name="T87" fmla="*/ 109 h 185"/>
                  <a:gd name="T88" fmla="*/ 93 w 185"/>
                  <a:gd name="T89" fmla="*/ 84 h 185"/>
                  <a:gd name="T90" fmla="*/ 84 w 185"/>
                  <a:gd name="T91" fmla="*/ 93 h 185"/>
                  <a:gd name="T92" fmla="*/ 97 w 185"/>
                  <a:gd name="T93" fmla="*/ 109 h 185"/>
                  <a:gd name="T94" fmla="*/ 131 w 185"/>
                  <a:gd name="T95" fmla="*/ 7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5" h="185">
                    <a:moveTo>
                      <a:pt x="179" y="74"/>
                    </a:moveTo>
                    <a:cubicBezTo>
                      <a:pt x="170" y="72"/>
                      <a:pt x="170" y="72"/>
                      <a:pt x="170" y="72"/>
                    </a:cubicBezTo>
                    <a:cubicBezTo>
                      <a:pt x="168" y="65"/>
                      <a:pt x="166" y="58"/>
                      <a:pt x="162" y="52"/>
                    </a:cubicBezTo>
                    <a:cubicBezTo>
                      <a:pt x="167" y="44"/>
                      <a:pt x="167" y="44"/>
                      <a:pt x="167" y="44"/>
                    </a:cubicBezTo>
                    <a:cubicBezTo>
                      <a:pt x="168" y="42"/>
                      <a:pt x="169" y="38"/>
                      <a:pt x="167" y="36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8" y="17"/>
                      <a:pt x="147" y="17"/>
                      <a:pt x="146" y="17"/>
                    </a:cubicBezTo>
                    <a:cubicBezTo>
                      <a:pt x="144" y="17"/>
                      <a:pt x="142" y="17"/>
                      <a:pt x="141" y="18"/>
                    </a:cubicBezTo>
                    <a:cubicBezTo>
                      <a:pt x="133" y="23"/>
                      <a:pt x="133" y="23"/>
                      <a:pt x="133" y="23"/>
                    </a:cubicBezTo>
                    <a:cubicBezTo>
                      <a:pt x="127" y="19"/>
                      <a:pt x="120" y="17"/>
                      <a:pt x="113" y="15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0" y="3"/>
                      <a:pt x="108" y="0"/>
                      <a:pt x="105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7" y="0"/>
                      <a:pt x="75" y="3"/>
                      <a:pt x="74" y="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65" y="17"/>
                      <a:pt x="58" y="19"/>
                      <a:pt x="52" y="23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3" y="17"/>
                      <a:pt x="41" y="17"/>
                      <a:pt x="40" y="17"/>
                    </a:cubicBezTo>
                    <a:cubicBezTo>
                      <a:pt x="38" y="17"/>
                      <a:pt x="37" y="17"/>
                      <a:pt x="36" y="1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6" y="38"/>
                      <a:pt x="17" y="42"/>
                      <a:pt x="18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9" y="58"/>
                      <a:pt x="17" y="65"/>
                      <a:pt x="15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3" y="75"/>
                      <a:pt x="0" y="77"/>
                      <a:pt x="0" y="80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3" y="110"/>
                      <a:pt x="6" y="111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7" y="120"/>
                      <a:pt x="19" y="127"/>
                      <a:pt x="23" y="133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7" y="143"/>
                      <a:pt x="16" y="147"/>
                      <a:pt x="18" y="149"/>
                    </a:cubicBezTo>
                    <a:cubicBezTo>
                      <a:pt x="36" y="167"/>
                      <a:pt x="36" y="167"/>
                      <a:pt x="36" y="167"/>
                    </a:cubicBezTo>
                    <a:cubicBezTo>
                      <a:pt x="37" y="168"/>
                      <a:pt x="38" y="168"/>
                      <a:pt x="39" y="168"/>
                    </a:cubicBezTo>
                    <a:cubicBezTo>
                      <a:pt x="41" y="168"/>
                      <a:pt x="43" y="168"/>
                      <a:pt x="44" y="167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58" y="166"/>
                      <a:pt x="65" y="168"/>
                      <a:pt x="72" y="170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5" y="182"/>
                      <a:pt x="77" y="185"/>
                      <a:pt x="80" y="185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8" y="185"/>
                      <a:pt x="110" y="182"/>
                      <a:pt x="111" y="179"/>
                    </a:cubicBezTo>
                    <a:cubicBezTo>
                      <a:pt x="113" y="170"/>
                      <a:pt x="113" y="170"/>
                      <a:pt x="113" y="170"/>
                    </a:cubicBezTo>
                    <a:cubicBezTo>
                      <a:pt x="120" y="168"/>
                      <a:pt x="127" y="166"/>
                      <a:pt x="133" y="162"/>
                    </a:cubicBezTo>
                    <a:cubicBezTo>
                      <a:pt x="141" y="167"/>
                      <a:pt x="141" y="167"/>
                      <a:pt x="141" y="167"/>
                    </a:cubicBezTo>
                    <a:cubicBezTo>
                      <a:pt x="142" y="168"/>
                      <a:pt x="144" y="168"/>
                      <a:pt x="146" y="168"/>
                    </a:cubicBezTo>
                    <a:cubicBezTo>
                      <a:pt x="147" y="168"/>
                      <a:pt x="148" y="168"/>
                      <a:pt x="149" y="167"/>
                    </a:cubicBezTo>
                    <a:cubicBezTo>
                      <a:pt x="167" y="149"/>
                      <a:pt x="167" y="149"/>
                      <a:pt x="167" y="149"/>
                    </a:cubicBezTo>
                    <a:cubicBezTo>
                      <a:pt x="169" y="147"/>
                      <a:pt x="169" y="143"/>
                      <a:pt x="167" y="141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27"/>
                      <a:pt x="168" y="120"/>
                      <a:pt x="170" y="113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2" y="110"/>
                      <a:pt x="185" y="108"/>
                      <a:pt x="185" y="105"/>
                    </a:cubicBezTo>
                    <a:cubicBezTo>
                      <a:pt x="185" y="80"/>
                      <a:pt x="185" y="80"/>
                      <a:pt x="185" y="80"/>
                    </a:cubicBezTo>
                    <a:cubicBezTo>
                      <a:pt x="185" y="77"/>
                      <a:pt x="182" y="75"/>
                      <a:pt x="179" y="74"/>
                    </a:cubicBezTo>
                    <a:close/>
                    <a:moveTo>
                      <a:pt x="177" y="103"/>
                    </a:moveTo>
                    <a:cubicBezTo>
                      <a:pt x="177" y="103"/>
                      <a:pt x="177" y="103"/>
                      <a:pt x="177" y="103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5" y="106"/>
                      <a:pt x="163" y="108"/>
                      <a:pt x="162" y="111"/>
                    </a:cubicBezTo>
                    <a:cubicBezTo>
                      <a:pt x="161" y="117"/>
                      <a:pt x="158" y="123"/>
                      <a:pt x="155" y="129"/>
                    </a:cubicBezTo>
                    <a:cubicBezTo>
                      <a:pt x="153" y="131"/>
                      <a:pt x="153" y="134"/>
                      <a:pt x="155" y="137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45" y="160"/>
                      <a:pt x="145" y="160"/>
                      <a:pt x="145" y="160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6" y="154"/>
                      <a:pt x="134" y="154"/>
                      <a:pt x="133" y="154"/>
                    </a:cubicBezTo>
                    <a:cubicBezTo>
                      <a:pt x="131" y="154"/>
                      <a:pt x="130" y="154"/>
                      <a:pt x="129" y="155"/>
                    </a:cubicBezTo>
                    <a:cubicBezTo>
                      <a:pt x="123" y="158"/>
                      <a:pt x="117" y="160"/>
                      <a:pt x="111" y="162"/>
                    </a:cubicBezTo>
                    <a:cubicBezTo>
                      <a:pt x="108" y="163"/>
                      <a:pt x="106" y="165"/>
                      <a:pt x="105" y="168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82" y="177"/>
                      <a:pt x="82" y="177"/>
                      <a:pt x="82" y="177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79" y="165"/>
                      <a:pt x="77" y="163"/>
                      <a:pt x="74" y="162"/>
                    </a:cubicBezTo>
                    <a:cubicBezTo>
                      <a:pt x="68" y="160"/>
                      <a:pt x="62" y="158"/>
                      <a:pt x="57" y="155"/>
                    </a:cubicBezTo>
                    <a:cubicBezTo>
                      <a:pt x="55" y="154"/>
                      <a:pt x="54" y="154"/>
                      <a:pt x="52" y="154"/>
                    </a:cubicBezTo>
                    <a:cubicBezTo>
                      <a:pt x="51" y="154"/>
                      <a:pt x="49" y="154"/>
                      <a:pt x="48" y="155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2" y="134"/>
                      <a:pt x="32" y="131"/>
                      <a:pt x="30" y="129"/>
                    </a:cubicBezTo>
                    <a:cubicBezTo>
                      <a:pt x="27" y="123"/>
                      <a:pt x="25" y="117"/>
                      <a:pt x="23" y="111"/>
                    </a:cubicBezTo>
                    <a:cubicBezTo>
                      <a:pt x="22" y="108"/>
                      <a:pt x="20" y="106"/>
                      <a:pt x="17" y="105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103"/>
                      <a:pt x="8" y="103"/>
                      <a:pt x="8" y="103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17" y="80"/>
                      <a:pt x="17" y="80"/>
                      <a:pt x="17" y="80"/>
                    </a:cubicBezTo>
                    <a:cubicBezTo>
                      <a:pt x="20" y="79"/>
                      <a:pt x="22" y="77"/>
                      <a:pt x="23" y="74"/>
                    </a:cubicBezTo>
                    <a:cubicBezTo>
                      <a:pt x="25" y="68"/>
                      <a:pt x="27" y="62"/>
                      <a:pt x="30" y="57"/>
                    </a:cubicBezTo>
                    <a:cubicBezTo>
                      <a:pt x="32" y="54"/>
                      <a:pt x="32" y="51"/>
                      <a:pt x="30" y="48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1"/>
                      <a:pt x="51" y="31"/>
                      <a:pt x="52" y="31"/>
                    </a:cubicBezTo>
                    <a:cubicBezTo>
                      <a:pt x="54" y="31"/>
                      <a:pt x="55" y="31"/>
                      <a:pt x="57" y="30"/>
                    </a:cubicBezTo>
                    <a:cubicBezTo>
                      <a:pt x="62" y="27"/>
                      <a:pt x="68" y="25"/>
                      <a:pt x="74" y="23"/>
                    </a:cubicBezTo>
                    <a:cubicBezTo>
                      <a:pt x="77" y="22"/>
                      <a:pt x="79" y="20"/>
                      <a:pt x="80" y="1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6" y="20"/>
                      <a:pt x="108" y="22"/>
                      <a:pt x="111" y="23"/>
                    </a:cubicBezTo>
                    <a:cubicBezTo>
                      <a:pt x="117" y="25"/>
                      <a:pt x="123" y="27"/>
                      <a:pt x="129" y="30"/>
                    </a:cubicBezTo>
                    <a:cubicBezTo>
                      <a:pt x="130" y="31"/>
                      <a:pt x="131" y="31"/>
                      <a:pt x="133" y="31"/>
                    </a:cubicBezTo>
                    <a:cubicBezTo>
                      <a:pt x="134" y="31"/>
                      <a:pt x="136" y="31"/>
                      <a:pt x="137" y="30"/>
                    </a:cubicBezTo>
                    <a:cubicBezTo>
                      <a:pt x="145" y="26"/>
                      <a:pt x="145" y="26"/>
                      <a:pt x="145" y="26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3" y="51"/>
                      <a:pt x="153" y="54"/>
                      <a:pt x="155" y="57"/>
                    </a:cubicBezTo>
                    <a:cubicBezTo>
                      <a:pt x="158" y="62"/>
                      <a:pt x="161" y="68"/>
                      <a:pt x="162" y="74"/>
                    </a:cubicBezTo>
                    <a:cubicBezTo>
                      <a:pt x="163" y="77"/>
                      <a:pt x="165" y="79"/>
                      <a:pt x="168" y="80"/>
                    </a:cubicBezTo>
                    <a:cubicBezTo>
                      <a:pt x="177" y="82"/>
                      <a:pt x="177" y="82"/>
                      <a:pt x="177" y="82"/>
                    </a:cubicBezTo>
                    <a:lnTo>
                      <a:pt x="177" y="103"/>
                    </a:lnTo>
                    <a:close/>
                    <a:moveTo>
                      <a:pt x="93" y="42"/>
                    </a:moveTo>
                    <a:cubicBezTo>
                      <a:pt x="65" y="42"/>
                      <a:pt x="42" y="65"/>
                      <a:pt x="42" y="93"/>
                    </a:cubicBezTo>
                    <a:cubicBezTo>
                      <a:pt x="42" y="120"/>
                      <a:pt x="65" y="143"/>
                      <a:pt x="93" y="143"/>
                    </a:cubicBezTo>
                    <a:cubicBezTo>
                      <a:pt x="121" y="143"/>
                      <a:pt x="143" y="120"/>
                      <a:pt x="143" y="93"/>
                    </a:cubicBezTo>
                    <a:cubicBezTo>
                      <a:pt x="143" y="65"/>
                      <a:pt x="121" y="42"/>
                      <a:pt x="93" y="42"/>
                    </a:cubicBezTo>
                    <a:close/>
                    <a:moveTo>
                      <a:pt x="93" y="50"/>
                    </a:moveTo>
                    <a:cubicBezTo>
                      <a:pt x="107" y="50"/>
                      <a:pt x="120" y="58"/>
                      <a:pt x="127" y="68"/>
                    </a:cubicBezTo>
                    <a:cubicBezTo>
                      <a:pt x="105" y="81"/>
                      <a:pt x="105" y="81"/>
                      <a:pt x="105" y="81"/>
                    </a:cubicBezTo>
                    <a:cubicBezTo>
                      <a:pt x="102" y="78"/>
                      <a:pt x="97" y="76"/>
                      <a:pt x="93" y="76"/>
                    </a:cubicBezTo>
                    <a:cubicBezTo>
                      <a:pt x="88" y="76"/>
                      <a:pt x="83" y="78"/>
                      <a:pt x="80" y="8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6" y="58"/>
                      <a:pt x="78" y="50"/>
                      <a:pt x="93" y="50"/>
                    </a:cubicBezTo>
                    <a:close/>
                    <a:moveTo>
                      <a:pt x="88" y="135"/>
                    </a:moveTo>
                    <a:cubicBezTo>
                      <a:pt x="67" y="132"/>
                      <a:pt x="50" y="114"/>
                      <a:pt x="50" y="93"/>
                    </a:cubicBezTo>
                    <a:cubicBezTo>
                      <a:pt x="50" y="87"/>
                      <a:pt x="52" y="81"/>
                      <a:pt x="54" y="76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90"/>
                      <a:pt x="76" y="91"/>
                      <a:pt x="76" y="93"/>
                    </a:cubicBezTo>
                    <a:cubicBezTo>
                      <a:pt x="76" y="100"/>
                      <a:pt x="81" y="107"/>
                      <a:pt x="88" y="109"/>
                    </a:cubicBezTo>
                    <a:lnTo>
                      <a:pt x="88" y="135"/>
                    </a:lnTo>
                    <a:close/>
                    <a:moveTo>
                      <a:pt x="84" y="93"/>
                    </a:moveTo>
                    <a:cubicBezTo>
                      <a:pt x="84" y="88"/>
                      <a:pt x="88" y="84"/>
                      <a:pt x="93" y="84"/>
                    </a:cubicBezTo>
                    <a:cubicBezTo>
                      <a:pt x="97" y="84"/>
                      <a:pt x="101" y="88"/>
                      <a:pt x="101" y="93"/>
                    </a:cubicBezTo>
                    <a:cubicBezTo>
                      <a:pt x="101" y="97"/>
                      <a:pt x="97" y="101"/>
                      <a:pt x="93" y="101"/>
                    </a:cubicBezTo>
                    <a:cubicBezTo>
                      <a:pt x="88" y="101"/>
                      <a:pt x="84" y="97"/>
                      <a:pt x="84" y="93"/>
                    </a:cubicBezTo>
                    <a:close/>
                    <a:moveTo>
                      <a:pt x="135" y="93"/>
                    </a:moveTo>
                    <a:cubicBezTo>
                      <a:pt x="135" y="114"/>
                      <a:pt x="118" y="132"/>
                      <a:pt x="97" y="135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7"/>
                      <a:pt x="109" y="100"/>
                      <a:pt x="109" y="93"/>
                    </a:cubicBezTo>
                    <a:cubicBezTo>
                      <a:pt x="109" y="91"/>
                      <a:pt x="109" y="90"/>
                      <a:pt x="109" y="88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4" y="81"/>
                      <a:pt x="135" y="87"/>
                      <a:pt x="135" y="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US" sz="975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75" name="Rectangle: Rounded Corners 40">
            <a:extLst>
              <a:ext uri="{FF2B5EF4-FFF2-40B4-BE49-F238E27FC236}">
                <a16:creationId xmlns:a16="http://schemas.microsoft.com/office/drawing/2014/main" id="{C6005F24-93F0-4870-892E-0062A6C6DA31}"/>
              </a:ext>
            </a:extLst>
          </p:cNvPr>
          <p:cNvSpPr/>
          <p:nvPr/>
        </p:nvSpPr>
        <p:spPr>
          <a:xfrm>
            <a:off x="6273646" y="2808866"/>
            <a:ext cx="620216" cy="206386"/>
          </a:xfrm>
          <a:prstGeom prst="roundRect">
            <a:avLst/>
          </a:prstGeom>
          <a:solidFill>
            <a:srgbClr val="FEE4D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US" sz="525">
                <a:solidFill>
                  <a:srgbClr val="000000"/>
                </a:solidFill>
                <a:latin typeface="Calibri" panose="020F0502020204030204"/>
                <a:cs typeface="Segoe UI" panose="020B0502040204020203" pitchFamily="34" charset="0"/>
              </a:rPr>
              <a:t>Hoover</a:t>
            </a:r>
          </a:p>
          <a:p>
            <a:pPr algn="ctr" defTabSz="685800">
              <a:defRPr/>
            </a:pPr>
            <a:r>
              <a:rPr lang="en-US" sz="525">
                <a:solidFill>
                  <a:srgbClr val="000000"/>
                </a:solidFill>
                <a:latin typeface="Calibri" panose="020F0502020204030204"/>
                <a:cs typeface="Segoe UI" panose="020B0502040204020203" pitchFamily="34" charset="0"/>
              </a:rPr>
              <a:t>DMT</a:t>
            </a:r>
          </a:p>
        </p:txBody>
      </p:sp>
      <p:sp>
        <p:nvSpPr>
          <p:cNvPr id="76" name="Can 16">
            <a:extLst>
              <a:ext uri="{FF2B5EF4-FFF2-40B4-BE49-F238E27FC236}">
                <a16:creationId xmlns:a16="http://schemas.microsoft.com/office/drawing/2014/main" id="{8A51CEAB-AEE0-4D7D-BF7E-984C5293FAC1}"/>
              </a:ext>
            </a:extLst>
          </p:cNvPr>
          <p:cNvSpPr/>
          <p:nvPr/>
        </p:nvSpPr>
        <p:spPr bwMode="auto">
          <a:xfrm>
            <a:off x="6362685" y="3412595"/>
            <a:ext cx="442137" cy="289554"/>
          </a:xfrm>
          <a:prstGeom prst="can">
            <a:avLst/>
          </a:prstGeom>
          <a:solidFill>
            <a:srgbClr val="FEE4D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US" sz="525">
                <a:solidFill>
                  <a:srgbClr val="000000"/>
                </a:solidFill>
                <a:latin typeface="Calibri" panose="020F0502020204030204"/>
                <a:cs typeface="Segoe UI" panose="020B0502040204020203" pitchFamily="34" charset="0"/>
              </a:rPr>
              <a:t>H2 Database</a:t>
            </a:r>
          </a:p>
        </p:txBody>
      </p:sp>
      <p:sp>
        <p:nvSpPr>
          <p:cNvPr id="77" name="Rectangle: Rounded Corners 49">
            <a:extLst>
              <a:ext uri="{FF2B5EF4-FFF2-40B4-BE49-F238E27FC236}">
                <a16:creationId xmlns:a16="http://schemas.microsoft.com/office/drawing/2014/main" id="{5CCA36B3-E11A-470B-AB11-78445A0124B6}"/>
              </a:ext>
            </a:extLst>
          </p:cNvPr>
          <p:cNvSpPr/>
          <p:nvPr/>
        </p:nvSpPr>
        <p:spPr>
          <a:xfrm>
            <a:off x="7435319" y="3429599"/>
            <a:ext cx="423198" cy="308886"/>
          </a:xfrm>
          <a:prstGeom prst="roundRect">
            <a:avLst/>
          </a:prstGeom>
          <a:solidFill>
            <a:srgbClr val="FEE4D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defRPr/>
            </a:pPr>
            <a:r>
              <a:rPr lang="en-US" sz="525">
                <a:solidFill>
                  <a:srgbClr val="000000"/>
                </a:solidFill>
                <a:latin typeface="Calibri" panose="020F0502020204030204"/>
                <a:cs typeface="Segoe UI" panose="020B0502040204020203" pitchFamily="34" charset="0"/>
              </a:rPr>
              <a:t>Hoover</a:t>
            </a:r>
          </a:p>
          <a:p>
            <a:pPr algn="ctr" defTabSz="685800">
              <a:defRPr/>
            </a:pPr>
            <a:r>
              <a:rPr lang="en-US" sz="525">
                <a:solidFill>
                  <a:srgbClr val="000000"/>
                </a:solidFill>
                <a:latin typeface="Calibri" panose="020F0502020204030204"/>
                <a:cs typeface="Segoe UI" panose="020B0502040204020203" pitchFamily="34" charset="0"/>
              </a:rPr>
              <a:t>DTL</a:t>
            </a:r>
          </a:p>
        </p:txBody>
      </p:sp>
      <p:sp>
        <p:nvSpPr>
          <p:cNvPr id="78" name="Flowchart: Multidocument 77">
            <a:extLst>
              <a:ext uri="{FF2B5EF4-FFF2-40B4-BE49-F238E27FC236}">
                <a16:creationId xmlns:a16="http://schemas.microsoft.com/office/drawing/2014/main" id="{C3CBD28C-369D-4ACF-AA6E-BA770BB66A57}"/>
              </a:ext>
            </a:extLst>
          </p:cNvPr>
          <p:cNvSpPr/>
          <p:nvPr/>
        </p:nvSpPr>
        <p:spPr>
          <a:xfrm>
            <a:off x="7488190" y="2590420"/>
            <a:ext cx="369935" cy="268634"/>
          </a:xfrm>
          <a:prstGeom prst="flowChartMultidocument">
            <a:avLst/>
          </a:prstGeom>
          <a:solidFill>
            <a:srgbClr val="FEE4D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525">
                <a:solidFill>
                  <a:srgbClr val="000000"/>
                </a:solidFill>
                <a:latin typeface="Calibri" panose="020F0502020204030204"/>
                <a:cs typeface="Segoe UI" panose="020B0502040204020203" pitchFamily="34" charset="0"/>
              </a:rPr>
              <a:t>Error</a:t>
            </a:r>
          </a:p>
          <a:p>
            <a:pPr algn="ctr" defTabSz="685800"/>
            <a:r>
              <a:rPr lang="en-US" sz="525">
                <a:solidFill>
                  <a:srgbClr val="000000"/>
                </a:solidFill>
                <a:latin typeface="Calibri" panose="020F0502020204030204"/>
                <a:cs typeface="Segoe UI" panose="020B0502040204020203" pitchFamily="34" charset="0"/>
              </a:rPr>
              <a:t>Reports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DA798A49-4CA1-4A54-9A5F-1AE1D77EA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59" y="3452217"/>
            <a:ext cx="335192" cy="235268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ECF6ACF-8FF9-4EF9-B632-5426F9969E2D}"/>
              </a:ext>
            </a:extLst>
          </p:cNvPr>
          <p:cNvCxnSpPr>
            <a:cxnSpLocks/>
            <a:stCxn id="77" idx="3"/>
            <a:endCxn id="4" idx="2"/>
          </p:cNvCxnSpPr>
          <p:nvPr/>
        </p:nvCxnSpPr>
        <p:spPr bwMode="auto">
          <a:xfrm flipV="1">
            <a:off x="7858517" y="3582707"/>
            <a:ext cx="604986" cy="1335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</p:cxnSp>
      <p:sp>
        <p:nvSpPr>
          <p:cNvPr id="82" name="Arc 81">
            <a:extLst>
              <a:ext uri="{FF2B5EF4-FFF2-40B4-BE49-F238E27FC236}">
                <a16:creationId xmlns:a16="http://schemas.microsoft.com/office/drawing/2014/main" id="{E7EB7F6E-90D2-42FC-BB6C-95EB583189BD}"/>
              </a:ext>
            </a:extLst>
          </p:cNvPr>
          <p:cNvSpPr/>
          <p:nvPr/>
        </p:nvSpPr>
        <p:spPr>
          <a:xfrm rot="21328475">
            <a:off x="6760284" y="3400161"/>
            <a:ext cx="670690" cy="459188"/>
          </a:xfrm>
          <a:prstGeom prst="arc">
            <a:avLst>
              <a:gd name="adj1" fmla="val 12606627"/>
              <a:gd name="adj2" fmla="val 210894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7EB7F6E-90D2-42FC-BB6C-95EB583189BD}"/>
              </a:ext>
            </a:extLst>
          </p:cNvPr>
          <p:cNvSpPr/>
          <p:nvPr/>
        </p:nvSpPr>
        <p:spPr>
          <a:xfrm rot="10333535">
            <a:off x="6815367" y="3333771"/>
            <a:ext cx="670690" cy="477482"/>
          </a:xfrm>
          <a:prstGeom prst="arc">
            <a:avLst>
              <a:gd name="adj1" fmla="val 12606627"/>
              <a:gd name="adj2" fmla="val 210894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60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35BA97-AE74-47B3-97A6-505AECEEB015}"/>
              </a:ext>
            </a:extLst>
          </p:cNvPr>
          <p:cNvCxnSpPr>
            <a:cxnSpLocks/>
            <a:stCxn id="75" idx="2"/>
            <a:endCxn id="76" idx="1"/>
          </p:cNvCxnSpPr>
          <p:nvPr/>
        </p:nvCxnSpPr>
        <p:spPr bwMode="auto">
          <a:xfrm>
            <a:off x="6583754" y="3015252"/>
            <a:ext cx="0" cy="397343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0023CA-9561-4C48-BA10-7D21D5F4787D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8202110" y="1891527"/>
            <a:ext cx="0" cy="2215709"/>
          </a:xfrm>
          <a:prstGeom prst="line">
            <a:avLst/>
          </a:prstGeom>
          <a:ln w="15875">
            <a:solidFill>
              <a:srgbClr val="9D22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69156483-6F21-4E5E-8483-957B2799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50" y="1574444"/>
            <a:ext cx="394520" cy="31708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8479500-F66F-4D6B-B0F2-E65A8D77C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50" y="4107236"/>
            <a:ext cx="394520" cy="317083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835BA97-AE74-47B3-97A6-505AECEEB015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 flipV="1">
            <a:off x="5361637" y="2912252"/>
            <a:ext cx="131111" cy="158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835BA97-AE74-47B3-97A6-505AECEEB015}"/>
              </a:ext>
            </a:extLst>
          </p:cNvPr>
          <p:cNvCxnSpPr>
            <a:cxnSpLocks/>
            <a:endCxn id="48" idx="2"/>
          </p:cNvCxnSpPr>
          <p:nvPr/>
        </p:nvCxnSpPr>
        <p:spPr bwMode="auto">
          <a:xfrm>
            <a:off x="2417699" y="2895480"/>
            <a:ext cx="208752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90" name="Rectangle 89"/>
          <p:cNvSpPr/>
          <p:nvPr/>
        </p:nvSpPr>
        <p:spPr>
          <a:xfrm>
            <a:off x="1592032" y="4720112"/>
            <a:ext cx="1524547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525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H2 Database: Open Source Database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74159" y="4728656"/>
            <a:ext cx="1524547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525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Hoover DMT: Data Migration Tool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7366" y="1685344"/>
            <a:ext cx="383355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450">
                <a:solidFill>
                  <a:srgbClr val="000000"/>
                </a:solidFill>
                <a:latin typeface="Calibri" panose="020F0502020204030204"/>
              </a:rPr>
              <a:t>PULL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22737" y="1983295"/>
            <a:ext cx="311210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450">
                <a:solidFill>
                  <a:srgbClr val="000000"/>
                </a:solidFill>
                <a:latin typeface="Calibri" panose="020F0502020204030204"/>
              </a:rPr>
              <a:t>PULL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29979" y="2674483"/>
            <a:ext cx="596857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525" b="1">
                <a:solidFill>
                  <a:srgbClr val="000000"/>
                </a:solidFill>
                <a:latin typeface="Calibri" panose="020F0502020204030204"/>
              </a:rPr>
              <a:t>ETL</a:t>
            </a:r>
            <a:r>
              <a:rPr lang="en-AU" sz="525">
                <a:solidFill>
                  <a:srgbClr val="000000"/>
                </a:solidFill>
                <a:latin typeface="Calibri" panose="020F0502020204030204"/>
              </a:rPr>
              <a:t> (</a:t>
            </a:r>
            <a:r>
              <a:rPr lang="en-AU" sz="525">
                <a:solidFill>
                  <a:srgbClr val="FF0000"/>
                </a:solidFill>
                <a:latin typeface="Calibri" panose="020F0502020204030204"/>
              </a:rPr>
              <a:t>BODS</a:t>
            </a:r>
            <a:r>
              <a:rPr lang="en-AU" sz="525">
                <a:solidFill>
                  <a:srgbClr val="000000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598706" y="4720112"/>
            <a:ext cx="185426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AU" sz="525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Hoover DTL: Data Transformation and Loading Tool</a:t>
            </a: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5963553" y="921463"/>
          <a:ext cx="2956433" cy="2226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066">
                <a:tc>
                  <a:txBody>
                    <a:bodyPr/>
                    <a:lstStyle/>
                    <a:p>
                      <a:pPr algn="ctr"/>
                      <a:r>
                        <a:rPr lang="en-AU" sz="800" b="1">
                          <a:solidFill>
                            <a:schemeClr val="bg1"/>
                          </a:solidFill>
                          <a:latin typeface="+mj-lt"/>
                          <a:cs typeface="Calibri Light" panose="020F0302020204030204" pitchFamily="34" charset="0"/>
                        </a:rPr>
                        <a:t>Translate</a:t>
                      </a:r>
                      <a:r>
                        <a:rPr lang="en-AU" sz="800" b="1" baseline="0">
                          <a:solidFill>
                            <a:schemeClr val="bg1"/>
                          </a:solidFill>
                          <a:latin typeface="+mj-lt"/>
                          <a:cs typeface="Calibri Light" panose="020F0302020204030204" pitchFamily="34" charset="0"/>
                        </a:rPr>
                        <a:t> &amp; </a:t>
                      </a:r>
                      <a:r>
                        <a:rPr lang="en-AU" sz="800" b="1">
                          <a:solidFill>
                            <a:schemeClr val="bg1"/>
                          </a:solidFill>
                          <a:latin typeface="+mj-lt"/>
                          <a:cs typeface="Calibri Light" panose="020F0302020204030204" pitchFamily="34" charset="0"/>
                        </a:rPr>
                        <a:t>Load</a:t>
                      </a:r>
                    </a:p>
                  </a:txBody>
                  <a:tcPr marL="100779" marR="100779" marT="50383" marB="5038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259025" y="921463"/>
          <a:ext cx="3107080" cy="2226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0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066">
                <a:tc>
                  <a:txBody>
                    <a:bodyPr/>
                    <a:lstStyle/>
                    <a:p>
                      <a:pPr algn="ctr"/>
                      <a:r>
                        <a:rPr lang="en-AU" sz="800" b="1">
                          <a:solidFill>
                            <a:schemeClr val="bg1"/>
                          </a:solidFill>
                          <a:latin typeface="+mj-lt"/>
                          <a:cs typeface="Calibri Light" panose="020F0302020204030204" pitchFamily="34" charset="0"/>
                        </a:rPr>
                        <a:t>Extract</a:t>
                      </a:r>
                    </a:p>
                  </a:txBody>
                  <a:tcPr marL="100779" marR="100779" marT="50383" marB="5038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3407228" y="921463"/>
          <a:ext cx="1381628" cy="2226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8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Transform</a:t>
                      </a:r>
                    </a:p>
                  </a:txBody>
                  <a:tcPr marL="100779" marR="100779" marT="50383" marB="5038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4829979" y="924662"/>
          <a:ext cx="1092451" cy="2226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2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066">
                <a:tc>
                  <a:txBody>
                    <a:bodyPr/>
                    <a:lstStyle/>
                    <a:p>
                      <a:pPr algn="ctr"/>
                      <a:r>
                        <a:rPr lang="en-AU" sz="800" b="1">
                          <a:solidFill>
                            <a:schemeClr val="bg1"/>
                          </a:solidFill>
                          <a:latin typeface="+mj-lt"/>
                          <a:cs typeface="Calibri Light" panose="020F0302020204030204" pitchFamily="34" charset="0"/>
                        </a:rPr>
                        <a:t>Construct</a:t>
                      </a:r>
                    </a:p>
                  </a:txBody>
                  <a:tcPr marL="100779" marR="100779" marT="50383" marB="5038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Can 35">
            <a:extLst>
              <a:ext uri="{FF2B5EF4-FFF2-40B4-BE49-F238E27FC236}">
                <a16:creationId xmlns:a16="http://schemas.microsoft.com/office/drawing/2014/main" id="{D1D30533-67A2-429B-8690-8802702B68EF}"/>
              </a:ext>
            </a:extLst>
          </p:cNvPr>
          <p:cNvSpPr/>
          <p:nvPr/>
        </p:nvSpPr>
        <p:spPr bwMode="gray">
          <a:xfrm>
            <a:off x="630673" y="2336218"/>
            <a:ext cx="273249" cy="196208"/>
          </a:xfrm>
          <a:prstGeom prst="can">
            <a:avLst/>
          </a:prstGeom>
          <a:solidFill>
            <a:srgbClr val="D3F4FF"/>
          </a:solidFill>
          <a:ln w="3175" cap="rnd" algn="ctr">
            <a:solidFill>
              <a:schemeClr val="tx1"/>
            </a:solidFill>
            <a:miter lim="800000"/>
            <a:headEnd/>
            <a:tailEnd/>
          </a:ln>
        </p:spPr>
        <p:txBody>
          <a:bodyPr lIns="114292" rtlCol="0" anchor="ctr" anchorCtr="1"/>
          <a:lstStyle/>
          <a:p>
            <a:pPr algn="ctr" defTabSz="342928" eaLnBrk="0" hangingPunct="0">
              <a:lnSpc>
                <a:spcPct val="106000"/>
              </a:lnSpc>
            </a:pPr>
            <a:endParaRPr lang="en-US" sz="450">
              <a:solidFill>
                <a:srgbClr val="000000"/>
              </a:solidFill>
              <a:latin typeface="Calibri Light" panose="020F0302020204030204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75FCC73-A074-4B0E-BC2D-827999C337C0}"/>
              </a:ext>
            </a:extLst>
          </p:cNvPr>
          <p:cNvCxnSpPr>
            <a:cxnSpLocks/>
            <a:stCxn id="107" idx="4"/>
          </p:cNvCxnSpPr>
          <p:nvPr/>
        </p:nvCxnSpPr>
        <p:spPr bwMode="auto">
          <a:xfrm flipV="1">
            <a:off x="903922" y="2428672"/>
            <a:ext cx="1028461" cy="5651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1277366" y="2305780"/>
            <a:ext cx="40995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450">
                <a:solidFill>
                  <a:srgbClr val="000000"/>
                </a:solidFill>
                <a:latin typeface="Calibri" panose="020F0502020204030204"/>
              </a:rPr>
              <a:t>PULL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854576" y="2416630"/>
            <a:ext cx="509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600" b="1">
                <a:solidFill>
                  <a:srgbClr val="000000"/>
                </a:solidFill>
                <a:latin typeface="Calibri" panose="020F0502020204030204"/>
              </a:rPr>
              <a:t>Hoover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596529" y="4602365"/>
            <a:ext cx="1524547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525" b="1">
                <a:solidFill>
                  <a:prstClr val="black"/>
                </a:solidFill>
                <a:latin typeface="Calibri" panose="020F0502020204030204"/>
                <a:cs typeface="Segoe UI" panose="020B0502040204020203" pitchFamily="34" charset="0"/>
              </a:rPr>
              <a:t>Index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35BA97-AE74-47B3-97A6-505AECEEB015}"/>
              </a:ext>
            </a:extLst>
          </p:cNvPr>
          <p:cNvCxnSpPr>
            <a:cxnSpLocks/>
            <a:stCxn id="78" idx="2"/>
            <a:endCxn id="77" idx="0"/>
          </p:cNvCxnSpPr>
          <p:nvPr/>
        </p:nvCxnSpPr>
        <p:spPr bwMode="auto">
          <a:xfrm flipH="1">
            <a:off x="7646918" y="2848881"/>
            <a:ext cx="516" cy="580718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</p:cxn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  <p:pic>
        <p:nvPicPr>
          <p:cNvPr id="127" name="Picture 126" descr="excel_offi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6" y="3977768"/>
            <a:ext cx="245716" cy="242590"/>
          </a:xfrm>
          <a:prstGeom prst="rect">
            <a:avLst/>
          </a:prstGeom>
        </p:spPr>
      </p:pic>
      <p:sp>
        <p:nvSpPr>
          <p:cNvPr id="134" name="Flowchart: Document 133">
            <a:extLst>
              <a:ext uri="{FF2B5EF4-FFF2-40B4-BE49-F238E27FC236}">
                <a16:creationId xmlns:a16="http://schemas.microsoft.com/office/drawing/2014/main" id="{C638A926-645A-4C34-8004-EDC6CCA2779E}"/>
              </a:ext>
            </a:extLst>
          </p:cNvPr>
          <p:cNvSpPr/>
          <p:nvPr/>
        </p:nvSpPr>
        <p:spPr>
          <a:xfrm>
            <a:off x="1403784" y="3185974"/>
            <a:ext cx="250600" cy="152723"/>
          </a:xfrm>
          <a:prstGeom prst="flowChartDocument">
            <a:avLst/>
          </a:prstGeom>
          <a:solidFill>
            <a:srgbClr val="D3F4FF"/>
          </a:solidFill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lIns="13716" tIns="13716" rIns="13716" bIns="13716" rtlCol="0" anchor="ctr" anchorCtr="1">
            <a:noAutofit/>
          </a:bodyPr>
          <a:lstStyle/>
          <a:p>
            <a:pPr algn="ctr" defTabSz="685800">
              <a:defRPr/>
            </a:pPr>
            <a:r>
              <a:rPr lang="en-US" sz="675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</a:p>
        </p:txBody>
      </p:sp>
      <p:pic>
        <p:nvPicPr>
          <p:cNvPr id="12" name="Picture 2" descr="Image result for sap dat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4" y="1960418"/>
            <a:ext cx="320486" cy="3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sap dat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5" y="1662809"/>
            <a:ext cx="320486" cy="3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D5CE00-0487-4B72-A828-E4BA94E04EF0}"/>
              </a:ext>
            </a:extLst>
          </p:cNvPr>
          <p:cNvSpPr/>
          <p:nvPr/>
        </p:nvSpPr>
        <p:spPr>
          <a:xfrm>
            <a:off x="259025" y="1732985"/>
            <a:ext cx="465271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28">
              <a:defRPr/>
            </a:pPr>
            <a:r>
              <a:rPr lang="en-US" sz="675">
                <a:solidFill>
                  <a:prstClr val="black"/>
                </a:solidFill>
                <a:latin typeface="Calibri Light" panose="020F0302020204030204"/>
              </a:rPr>
              <a:t>HR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FE41E-5C67-46E1-AAD6-07916B11BBB0}"/>
              </a:ext>
            </a:extLst>
          </p:cNvPr>
          <p:cNvSpPr/>
          <p:nvPr/>
        </p:nvSpPr>
        <p:spPr>
          <a:xfrm>
            <a:off x="218162" y="2029097"/>
            <a:ext cx="502795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28">
              <a:defRPr/>
            </a:pPr>
            <a:r>
              <a:rPr lang="en-US" sz="675">
                <a:solidFill>
                  <a:prstClr val="black"/>
                </a:solidFill>
                <a:latin typeface="Calibri Light" panose="020F0302020204030204"/>
              </a:rPr>
              <a:t>Finance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713A440-6DAE-4049-A46C-2A96A433C00C}"/>
              </a:ext>
            </a:extLst>
          </p:cNvPr>
          <p:cNvSpPr/>
          <p:nvPr/>
        </p:nvSpPr>
        <p:spPr>
          <a:xfrm>
            <a:off x="215615" y="2326084"/>
            <a:ext cx="50534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28">
              <a:defRPr/>
            </a:pPr>
            <a:r>
              <a:rPr lang="en-US" sz="675">
                <a:solidFill>
                  <a:prstClr val="black"/>
                </a:solidFill>
                <a:latin typeface="Calibri Light" panose="020F0302020204030204"/>
              </a:rPr>
              <a:t>Data Source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13A440-6DAE-4049-A46C-2A96A433C00C}"/>
              </a:ext>
            </a:extLst>
          </p:cNvPr>
          <p:cNvSpPr/>
          <p:nvPr/>
        </p:nvSpPr>
        <p:spPr>
          <a:xfrm>
            <a:off x="202121" y="3113508"/>
            <a:ext cx="50613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28">
              <a:defRPr/>
            </a:pPr>
            <a:r>
              <a:rPr lang="en-US" sz="675">
                <a:solidFill>
                  <a:prstClr val="black"/>
                </a:solidFill>
                <a:latin typeface="Calibri Light" panose="020F0302020204030204"/>
              </a:rPr>
              <a:t>Data Source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15D45-1BAF-46B3-9EBB-EE1D6069F6B9}"/>
              </a:ext>
            </a:extLst>
          </p:cNvPr>
          <p:cNvSpPr/>
          <p:nvPr/>
        </p:nvSpPr>
        <p:spPr>
          <a:xfrm>
            <a:off x="210472" y="3931863"/>
            <a:ext cx="56062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28">
              <a:defRPr/>
            </a:pPr>
            <a:r>
              <a:rPr lang="en-US" sz="675">
                <a:solidFill>
                  <a:prstClr val="black"/>
                </a:solidFill>
                <a:latin typeface="Calibri Light" panose="020F0302020204030204"/>
              </a:rPr>
              <a:t>Data Source 5</a:t>
            </a:r>
            <a:endParaRPr lang="en-US" sz="675" i="1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19419" y="3384460"/>
            <a:ext cx="420168" cy="1731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AU" sz="525">
                <a:solidFill>
                  <a:srgbClr val="000000"/>
                </a:solidFill>
                <a:latin typeface="Calibri" panose="020F0502020204030204"/>
              </a:rPr>
              <a:t>HTTPS</a:t>
            </a:r>
            <a:endParaRPr lang="en-AU" sz="45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59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396" y="2279127"/>
            <a:ext cx="7886700" cy="101758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Data Validation</a:t>
            </a: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</p:spTree>
    <p:extLst>
      <p:ext uri="{BB962C8B-B14F-4D97-AF65-F5344CB8AC3E}">
        <p14:creationId xmlns:p14="http://schemas.microsoft.com/office/powerpoint/2010/main" val="41493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481491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Data Conversion Flow</a:t>
            </a:r>
            <a:endParaRPr lang="en-AU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DAC7F-2E7F-4F42-A278-E8C412A4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753"/>
            <a:ext cx="9144000" cy="36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481491"/>
          </a:xfrm>
        </p:spPr>
        <p:txBody>
          <a:bodyPr anchor="t"/>
          <a:lstStyle/>
          <a:p>
            <a:pPr marL="0" indent="0">
              <a:buNone/>
            </a:pPr>
            <a:r>
              <a:rPr lang="en-AU"/>
              <a:t>Data Conversion Flow – FIN : Customer</a:t>
            </a:r>
            <a:endParaRPr lang="en-AU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DAC7F-2E7F-4F42-A278-E8C412A4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753"/>
            <a:ext cx="9144000" cy="3655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BE719-F3B5-4F5A-A1A7-9B7AA237C3E5}"/>
              </a:ext>
            </a:extLst>
          </p:cNvPr>
          <p:cNvSpPr txBox="1"/>
          <p:nvPr/>
        </p:nvSpPr>
        <p:spPr>
          <a:xfrm>
            <a:off x="790495" y="2766731"/>
            <a:ext cx="1882589" cy="1177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ea typeface="+mn-lt"/>
                <a:cs typeface="+mn-lt"/>
              </a:rPr>
              <a:t>PPI_</a:t>
            </a:r>
            <a:r>
              <a:rPr lang="en-US" sz="1050" dirty="0">
                <a:cs typeface="Calibri"/>
              </a:rPr>
              <a:t>KNA1 -  111,056 rows</a:t>
            </a:r>
            <a:endParaRPr lang="en-US" dirty="0">
              <a:cs typeface="Calibri"/>
            </a:endParaRPr>
          </a:p>
          <a:p>
            <a:r>
              <a:rPr lang="en-US" sz="1050" dirty="0">
                <a:cs typeface="Calibri"/>
              </a:rPr>
              <a:t>PPI</a:t>
            </a:r>
            <a:r>
              <a:rPr lang="en-US" sz="1050" dirty="0">
                <a:ea typeface="+mn-lt"/>
                <a:cs typeface="+mn-lt"/>
              </a:rPr>
              <a:t>_</a:t>
            </a:r>
            <a:r>
              <a:rPr lang="en-US" sz="1050" dirty="0">
                <a:cs typeface="Calibri"/>
              </a:rPr>
              <a:t>KNB1 -  111,546 rows</a:t>
            </a:r>
            <a:endParaRPr lang="en-US" dirty="0">
              <a:cs typeface="Calibri"/>
            </a:endParaRPr>
          </a:p>
          <a:p>
            <a:r>
              <a:rPr lang="en-US" sz="1050" dirty="0">
                <a:ea typeface="+mn-lt"/>
                <a:cs typeface="+mn-lt"/>
              </a:rPr>
              <a:t>PPI_</a:t>
            </a:r>
            <a:r>
              <a:rPr lang="en-US" sz="1050" dirty="0">
                <a:cs typeface="Calibri"/>
              </a:rPr>
              <a:t>KNB5 -  187,874 rows</a:t>
            </a:r>
            <a:endParaRPr lang="en-US" dirty="0"/>
          </a:p>
          <a:p>
            <a:r>
              <a:rPr lang="en-US" sz="1050" dirty="0">
                <a:ea typeface="+mn-lt"/>
                <a:cs typeface="+mn-lt"/>
              </a:rPr>
              <a:t>PPI_</a:t>
            </a:r>
            <a:r>
              <a:rPr lang="en-US" sz="1050" dirty="0">
                <a:cs typeface="Calibri"/>
              </a:rPr>
              <a:t>KNKK -  15,265  rows</a:t>
            </a:r>
          </a:p>
          <a:p>
            <a:r>
              <a:rPr lang="en-US" sz="1050" dirty="0">
                <a:cs typeface="Calibri"/>
              </a:rPr>
              <a:t>PPI_KNKA -  15,196 rows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E5605-31D5-4269-96B7-15CF3F179E2C}"/>
              </a:ext>
            </a:extLst>
          </p:cNvPr>
          <p:cNvSpPr txBox="1"/>
          <p:nvPr/>
        </p:nvSpPr>
        <p:spPr>
          <a:xfrm>
            <a:off x="4007223" y="2766731"/>
            <a:ext cx="2117912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ea typeface="+mn-lt"/>
                <a:cs typeface="+mn-lt"/>
              </a:rPr>
              <a:t>FIN_STG_CUSTOMER  = 1,586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7B01A-E566-406E-A9FC-F6673CEFD986}"/>
              </a:ext>
            </a:extLst>
          </p:cNvPr>
          <p:cNvSpPr txBox="1"/>
          <p:nvPr/>
        </p:nvSpPr>
        <p:spPr>
          <a:xfrm>
            <a:off x="8138350" y="2766731"/>
            <a:ext cx="100565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cs typeface="Calibri"/>
              </a:rPr>
              <a:t>1,586 Active </a:t>
            </a:r>
          </a:p>
          <a:p>
            <a:r>
              <a:rPr lang="en-US" sz="1050" dirty="0">
                <a:cs typeface="Calibri"/>
              </a:rPr>
              <a:t>SAP Customers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4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937FB-F1DF-4129-A5D4-10D2853C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96" y="870616"/>
            <a:ext cx="5470950" cy="370138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481491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Data Validation Framework</a:t>
            </a:r>
            <a:endParaRPr lang="en-AU" sz="240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E07AA3A-14C3-4663-9EBE-BA11248BA153}"/>
              </a:ext>
            </a:extLst>
          </p:cNvPr>
          <p:cNvSpPr/>
          <p:nvPr/>
        </p:nvSpPr>
        <p:spPr>
          <a:xfrm>
            <a:off x="2263797" y="918438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7802168-3526-4266-B8D6-19B5668D2366}"/>
              </a:ext>
            </a:extLst>
          </p:cNvPr>
          <p:cNvSpPr/>
          <p:nvPr/>
        </p:nvSpPr>
        <p:spPr>
          <a:xfrm>
            <a:off x="4331050" y="904249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1DDA1D7-151F-434A-828E-CBCF53FEA1BD}"/>
              </a:ext>
            </a:extLst>
          </p:cNvPr>
          <p:cNvSpPr/>
          <p:nvPr/>
        </p:nvSpPr>
        <p:spPr>
          <a:xfrm>
            <a:off x="188955" y="1773059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/>
              <a:t>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D50845A-7CFB-4B8C-B552-6BA69AEAE4D7}"/>
              </a:ext>
            </a:extLst>
          </p:cNvPr>
          <p:cNvSpPr/>
          <p:nvPr/>
        </p:nvSpPr>
        <p:spPr>
          <a:xfrm>
            <a:off x="2263797" y="1775607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/>
              <a:t>4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33AFF6B-6B3A-4C26-8D71-89260FA945DD}"/>
              </a:ext>
            </a:extLst>
          </p:cNvPr>
          <p:cNvSpPr/>
          <p:nvPr/>
        </p:nvSpPr>
        <p:spPr>
          <a:xfrm>
            <a:off x="4331050" y="1773059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5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E589A41-88B9-4FDB-BF58-AD6F76473E11}"/>
              </a:ext>
            </a:extLst>
          </p:cNvPr>
          <p:cNvSpPr/>
          <p:nvPr/>
        </p:nvSpPr>
        <p:spPr>
          <a:xfrm>
            <a:off x="188955" y="2636439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6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27CC152-4625-4D66-A023-37D51EBABE22}"/>
              </a:ext>
            </a:extLst>
          </p:cNvPr>
          <p:cNvSpPr/>
          <p:nvPr/>
        </p:nvSpPr>
        <p:spPr>
          <a:xfrm>
            <a:off x="2263797" y="2636439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/>
              <a:t>7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A41CAFA-71FA-45F5-B336-75B9BD3F6EA7}"/>
              </a:ext>
            </a:extLst>
          </p:cNvPr>
          <p:cNvSpPr/>
          <p:nvPr/>
        </p:nvSpPr>
        <p:spPr>
          <a:xfrm>
            <a:off x="4331050" y="2636439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8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2853F50-4986-461B-9EC3-6119A2BB0747}"/>
              </a:ext>
            </a:extLst>
          </p:cNvPr>
          <p:cNvSpPr/>
          <p:nvPr/>
        </p:nvSpPr>
        <p:spPr>
          <a:xfrm>
            <a:off x="6079210" y="895395"/>
            <a:ext cx="151848" cy="155889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1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C7F1D64-6A2E-4E67-98AB-167F97F8CFEA}"/>
              </a:ext>
            </a:extLst>
          </p:cNvPr>
          <p:cNvSpPr/>
          <p:nvPr/>
        </p:nvSpPr>
        <p:spPr>
          <a:xfrm>
            <a:off x="6074778" y="1327864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/>
              <a:t>2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EA8B302-C46F-4BE2-92EF-46B27A8F4F8C}"/>
              </a:ext>
            </a:extLst>
          </p:cNvPr>
          <p:cNvSpPr/>
          <p:nvPr/>
        </p:nvSpPr>
        <p:spPr>
          <a:xfrm>
            <a:off x="6059307" y="1785631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3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C836177-A0DA-4188-BFAC-4F8E7C6D30EA}"/>
              </a:ext>
            </a:extLst>
          </p:cNvPr>
          <p:cNvSpPr/>
          <p:nvPr/>
        </p:nvSpPr>
        <p:spPr>
          <a:xfrm>
            <a:off x="6059307" y="2243398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4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BF238EA-B28C-4562-9AFE-DBEBDEA9EE38}"/>
              </a:ext>
            </a:extLst>
          </p:cNvPr>
          <p:cNvSpPr/>
          <p:nvPr/>
        </p:nvSpPr>
        <p:spPr>
          <a:xfrm>
            <a:off x="6059307" y="3146270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6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75E6DB93-AB5A-4E7B-AFC1-0D1FCE3D01DA}"/>
              </a:ext>
            </a:extLst>
          </p:cNvPr>
          <p:cNvSpPr/>
          <p:nvPr/>
        </p:nvSpPr>
        <p:spPr>
          <a:xfrm>
            <a:off x="6059307" y="3597698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7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F1123B8-1E4B-41EA-82FF-3B82B962DEFD}"/>
              </a:ext>
            </a:extLst>
          </p:cNvPr>
          <p:cNvSpPr/>
          <p:nvPr/>
        </p:nvSpPr>
        <p:spPr>
          <a:xfrm>
            <a:off x="6069259" y="4052121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8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8812B66-E83A-48F5-AC3A-3A4F57F64AE0}"/>
              </a:ext>
            </a:extLst>
          </p:cNvPr>
          <p:cNvSpPr/>
          <p:nvPr/>
        </p:nvSpPr>
        <p:spPr>
          <a:xfrm>
            <a:off x="6059307" y="2694842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BA68A1-7EF8-4C63-A799-23C4680B32A8}"/>
              </a:ext>
            </a:extLst>
          </p:cNvPr>
          <p:cNvSpPr txBox="1"/>
          <p:nvPr/>
        </p:nvSpPr>
        <p:spPr>
          <a:xfrm>
            <a:off x="6269785" y="742506"/>
            <a:ext cx="287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/>
              <a:t>Compare the count of records for each data elements in the Source system with the data extracted for loading into </a:t>
            </a:r>
            <a:r>
              <a:rPr lang="en-AU" sz="800" i="1" strike="sngStrike" dirty="0">
                <a:solidFill>
                  <a:srgbClr val="FF0000"/>
                </a:solidFill>
              </a:rPr>
              <a:t>Workday</a:t>
            </a:r>
            <a:r>
              <a:rPr lang="en-AU" sz="800" i="1" dirty="0"/>
              <a:t> </a:t>
            </a:r>
            <a:r>
              <a:rPr lang="en-AU" sz="800" i="1" dirty="0">
                <a:highlight>
                  <a:srgbClr val="FFFF00"/>
                </a:highlight>
              </a:rPr>
              <a:t>Landing tables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13A2A-6C63-461C-B74D-4043A23D68D6}"/>
              </a:ext>
            </a:extLst>
          </p:cNvPr>
          <p:cNvSpPr txBox="1"/>
          <p:nvPr/>
        </p:nvSpPr>
        <p:spPr>
          <a:xfrm>
            <a:off x="6250960" y="1249930"/>
            <a:ext cx="28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/>
              <a:t>Check</a:t>
            </a:r>
            <a:r>
              <a:rPr lang="en-US" sz="800" i="1" dirty="0"/>
              <a:t> transformations applied to landing data as per the mapping specification</a:t>
            </a:r>
            <a:endParaRPr lang="en-AU" sz="8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AC3801-5D92-4A88-877B-96A612EAFBAB}"/>
              </a:ext>
            </a:extLst>
          </p:cNvPr>
          <p:cNvSpPr txBox="1"/>
          <p:nvPr/>
        </p:nvSpPr>
        <p:spPr>
          <a:xfrm>
            <a:off x="6269785" y="3055190"/>
            <a:ext cx="28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Utilize the QC framework reports, to check  the required or crosswalk lookup fields do not have blank data.</a:t>
            </a:r>
            <a:endParaRPr lang="en-AU" sz="8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4CA2C-0C00-4833-B979-A27C4A8FF278}"/>
              </a:ext>
            </a:extLst>
          </p:cNvPr>
          <p:cNvSpPr txBox="1"/>
          <p:nvPr/>
        </p:nvSpPr>
        <p:spPr>
          <a:xfrm>
            <a:off x="6269785" y="2059301"/>
            <a:ext cx="287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Compare the count of records for each data element in the stage tables with the data extracted from landing tables using filters mentioned in mapping specifications.</a:t>
            </a:r>
            <a:endParaRPr lang="en-AU" sz="8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7416A-16B9-4CDE-A942-2325B75BE28A}"/>
              </a:ext>
            </a:extLst>
          </p:cNvPr>
          <p:cNvSpPr txBox="1"/>
          <p:nvPr/>
        </p:nvSpPr>
        <p:spPr>
          <a:xfrm>
            <a:off x="6269785" y="2616645"/>
            <a:ext cx="28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Check the uniqueness criteria defined in the file scope for each data element.</a:t>
            </a:r>
            <a:endParaRPr lang="en-AU" sz="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30867-8622-42FC-B5F7-692E0AC1FDCD}"/>
              </a:ext>
            </a:extLst>
          </p:cNvPr>
          <p:cNvSpPr txBox="1"/>
          <p:nvPr/>
        </p:nvSpPr>
        <p:spPr>
          <a:xfrm>
            <a:off x="6269785" y="1710567"/>
            <a:ext cx="28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Make sure all the required field checks are applied as per mapping spec.</a:t>
            </a:r>
            <a:endParaRPr lang="en-AU" sz="8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96FEC9-41AA-4DA9-9991-F98926B0B7DA}"/>
              </a:ext>
            </a:extLst>
          </p:cNvPr>
          <p:cNvSpPr txBox="1"/>
          <p:nvPr/>
        </p:nvSpPr>
        <p:spPr>
          <a:xfrm>
            <a:off x="6269785" y="3971304"/>
            <a:ext cx="28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Load extracts into workday and Validate it for data issues like Data Type, duplicates etc.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DE797B2C-B7C2-4758-919C-A1A5A51D2393}"/>
              </a:ext>
            </a:extLst>
          </p:cNvPr>
          <p:cNvSpPr/>
          <p:nvPr/>
        </p:nvSpPr>
        <p:spPr>
          <a:xfrm>
            <a:off x="6079210" y="4501305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AF156C-DC05-444E-AD1A-73DDE21708AB}"/>
              </a:ext>
            </a:extLst>
          </p:cNvPr>
          <p:cNvSpPr txBox="1"/>
          <p:nvPr/>
        </p:nvSpPr>
        <p:spPr>
          <a:xfrm>
            <a:off x="6269785" y="3519501"/>
            <a:ext cx="28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RMIT Analyst validates the data for each data element before workday loads.</a:t>
            </a:r>
            <a:endParaRPr lang="en-AU" sz="8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234F9-5937-4C1C-B15C-C89ADF3FC8B8}"/>
              </a:ext>
            </a:extLst>
          </p:cNvPr>
          <p:cNvSpPr txBox="1"/>
          <p:nvPr/>
        </p:nvSpPr>
        <p:spPr>
          <a:xfrm>
            <a:off x="6269785" y="4423108"/>
            <a:ext cx="287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Manually generate reports out of workday and validate it against Stage tables.</a:t>
            </a:r>
            <a:endParaRPr lang="en-AU" sz="800" i="1" dirty="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049D50D-586F-41ED-B9D8-9A9686C93E16}"/>
              </a:ext>
            </a:extLst>
          </p:cNvPr>
          <p:cNvSpPr/>
          <p:nvPr/>
        </p:nvSpPr>
        <p:spPr>
          <a:xfrm>
            <a:off x="188955" y="3506618"/>
            <a:ext cx="171750" cy="182160"/>
          </a:xfrm>
          <a:prstGeom prst="flowChartConnector">
            <a:avLst/>
          </a:prstGeom>
          <a:solidFill>
            <a:srgbClr val="FC9147"/>
          </a:solidFill>
          <a:ln>
            <a:solidFill>
              <a:srgbClr val="FC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079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5E029-0E8E-43E3-A185-8C147F447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846" y="145527"/>
            <a:ext cx="7886700" cy="481491"/>
          </a:xfrm>
        </p:spPr>
        <p:txBody>
          <a:bodyPr/>
          <a:lstStyle/>
          <a:p>
            <a:pPr marL="0" indent="0">
              <a:buNone/>
            </a:pPr>
            <a:r>
              <a:rPr lang="en-AU" altLang="ja-JP" sz="2400"/>
              <a:t>Validation Report Sample</a:t>
            </a:r>
          </a:p>
          <a:p>
            <a:pPr marL="0" indent="0">
              <a:buNone/>
            </a:pPr>
            <a:r>
              <a:rPr lang="en-AU" sz="2400"/>
              <a:t> </a:t>
            </a:r>
            <a:endParaRPr lang="en-AU" sz="18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77421"/>
              </p:ext>
            </p:extLst>
          </p:nvPr>
        </p:nvGraphicFramePr>
        <p:xfrm>
          <a:off x="280652" y="1194373"/>
          <a:ext cx="8593632" cy="1112520"/>
        </p:xfrm>
        <a:graphic>
          <a:graphicData uri="http://schemas.openxmlformats.org/drawingml/2006/table">
            <a:tbl>
              <a:tblPr firstRow="1" firstCol="1" bandRow="1"/>
              <a:tblGrid>
                <a:gridCol w="725846">
                  <a:extLst>
                    <a:ext uri="{9D8B030D-6E8A-4147-A177-3AD203B41FA5}">
                      <a16:colId xmlns:a16="http://schemas.microsoft.com/office/drawing/2014/main" val="3044824195"/>
                    </a:ext>
                  </a:extLst>
                </a:gridCol>
                <a:gridCol w="1958572">
                  <a:extLst>
                    <a:ext uri="{9D8B030D-6E8A-4147-A177-3AD203B41FA5}">
                      <a16:colId xmlns:a16="http://schemas.microsoft.com/office/drawing/2014/main" val="3919087189"/>
                    </a:ext>
                  </a:extLst>
                </a:gridCol>
                <a:gridCol w="1051032">
                  <a:extLst>
                    <a:ext uri="{9D8B030D-6E8A-4147-A177-3AD203B41FA5}">
                      <a16:colId xmlns:a16="http://schemas.microsoft.com/office/drawing/2014/main" val="1186857530"/>
                    </a:ext>
                  </a:extLst>
                </a:gridCol>
                <a:gridCol w="1115738">
                  <a:extLst>
                    <a:ext uri="{9D8B030D-6E8A-4147-A177-3AD203B41FA5}">
                      <a16:colId xmlns:a16="http://schemas.microsoft.com/office/drawing/2014/main" val="1476135640"/>
                    </a:ext>
                  </a:extLst>
                </a:gridCol>
                <a:gridCol w="1332590">
                  <a:extLst>
                    <a:ext uri="{9D8B030D-6E8A-4147-A177-3AD203B41FA5}">
                      <a16:colId xmlns:a16="http://schemas.microsoft.com/office/drawing/2014/main" val="325788855"/>
                    </a:ext>
                  </a:extLst>
                </a:gridCol>
                <a:gridCol w="1204927">
                  <a:extLst>
                    <a:ext uri="{9D8B030D-6E8A-4147-A177-3AD203B41FA5}">
                      <a16:colId xmlns:a16="http://schemas.microsoft.com/office/drawing/2014/main" val="780731277"/>
                    </a:ext>
                  </a:extLst>
                </a:gridCol>
                <a:gridCol w="1204927">
                  <a:extLst>
                    <a:ext uri="{9D8B030D-6E8A-4147-A177-3AD203B41FA5}">
                      <a16:colId xmlns:a16="http://schemas.microsoft.com/office/drawing/2014/main" val="4160621140"/>
                    </a:ext>
                  </a:extLst>
                </a:gridCol>
              </a:tblGrid>
              <a:tr h="27595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Subject Area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Extract 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Input Row Count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Target Row Count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% loaded successfully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Error Record Count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Error record %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21669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Stage table name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Landing table count after application of all filter criteria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Final Target Row count in staging tables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Records loaded successfully in Staging area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Error records which can include lookup failures as well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Error percentage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77119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HR-AU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APPLICANTS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40%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60%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13238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HR-AU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CREATE POSITION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10%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15814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HR-AU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HIRE EMPLOYEES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0%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9699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1976" y="2432492"/>
            <a:ext cx="262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u="sng"/>
              <a:t>Error Report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7815"/>
              </p:ext>
            </p:extLst>
          </p:nvPr>
        </p:nvGraphicFramePr>
        <p:xfrm>
          <a:off x="280652" y="2767836"/>
          <a:ext cx="8593632" cy="1935480"/>
        </p:xfrm>
        <a:graphic>
          <a:graphicData uri="http://schemas.openxmlformats.org/drawingml/2006/table">
            <a:tbl>
              <a:tblPr firstRow="1" firstCol="1" bandRow="1"/>
              <a:tblGrid>
                <a:gridCol w="742273">
                  <a:extLst>
                    <a:ext uri="{9D8B030D-6E8A-4147-A177-3AD203B41FA5}">
                      <a16:colId xmlns:a16="http://schemas.microsoft.com/office/drawing/2014/main" val="652548764"/>
                    </a:ext>
                  </a:extLst>
                </a:gridCol>
                <a:gridCol w="1508219">
                  <a:extLst>
                    <a:ext uri="{9D8B030D-6E8A-4147-A177-3AD203B41FA5}">
                      <a16:colId xmlns:a16="http://schemas.microsoft.com/office/drawing/2014/main" val="1485449722"/>
                    </a:ext>
                  </a:extLst>
                </a:gridCol>
                <a:gridCol w="947710">
                  <a:extLst>
                    <a:ext uri="{9D8B030D-6E8A-4147-A177-3AD203B41FA5}">
                      <a16:colId xmlns:a16="http://schemas.microsoft.com/office/drawing/2014/main" val="3237216690"/>
                    </a:ext>
                  </a:extLst>
                </a:gridCol>
                <a:gridCol w="2195540">
                  <a:extLst>
                    <a:ext uri="{9D8B030D-6E8A-4147-A177-3AD203B41FA5}">
                      <a16:colId xmlns:a16="http://schemas.microsoft.com/office/drawing/2014/main" val="1921810091"/>
                    </a:ext>
                  </a:extLst>
                </a:gridCol>
                <a:gridCol w="1941915">
                  <a:extLst>
                    <a:ext uri="{9D8B030D-6E8A-4147-A177-3AD203B41FA5}">
                      <a16:colId xmlns:a16="http://schemas.microsoft.com/office/drawing/2014/main" val="2820342640"/>
                    </a:ext>
                  </a:extLst>
                </a:gridCol>
                <a:gridCol w="1257975">
                  <a:extLst>
                    <a:ext uri="{9D8B030D-6E8A-4147-A177-3AD203B41FA5}">
                      <a16:colId xmlns:a16="http://schemas.microsoft.com/office/drawing/2014/main" val="4114619413"/>
                    </a:ext>
                  </a:extLst>
                </a:gridCol>
              </a:tblGrid>
              <a:tr h="9907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Subject Area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Extract Name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Alternate Key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Stage Column Name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Error description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Error Type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88246"/>
                  </a:ext>
                </a:extLst>
              </a:tr>
              <a:tr h="9973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Stage table name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Unique record identifier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Identify if the error is from transform stage or from conform stage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21137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HR-VN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HIRE EMPLOYEES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v91201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END_EMPLOYMENT_DATE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data value cannot be converted for reasons other than sign mismatch or data overflow.  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Destination Error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177405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HR-AU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EMPLOYEE PERFORMANCE REVIEWS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E00000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MANAGER_ID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truncation caused a row to be redirected, based on the truncation disposition settings.  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Conformance Error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59244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HR-AU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EMPLOYEE PERFORMANCE REVIEWS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HRADMIN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EMPLOYEE_ID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truncation caused a row to be redirected, based on the truncation disposition settings.  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Conformance Error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83754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HR-AU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EMPLOYEE PERFORMANCE REVIEWS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E00000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MANAGER_ID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truncation caused a row to be redirected, based on the truncation disposition settings.  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Conformance Error</a:t>
                      </a:r>
                      <a:endParaRPr lang="en-A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63" marR="564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999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1976" y="869454"/>
            <a:ext cx="287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u="sng"/>
              <a:t>Count validation Report</a:t>
            </a:r>
          </a:p>
        </p:txBody>
      </p:sp>
    </p:spTree>
    <p:extLst>
      <p:ext uri="{BB962C8B-B14F-4D97-AF65-F5344CB8AC3E}">
        <p14:creationId xmlns:p14="http://schemas.microsoft.com/office/powerpoint/2010/main" val="8687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E6BDD548-C138-4BCA-96B1-4F02E008C9DC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765954" y="5014099"/>
            <a:ext cx="1416075" cy="120173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spcBef>
                <a:spcPts val="0"/>
              </a:spcBef>
              <a:defRPr sz="700" b="0" baseline="0"/>
            </a:lvl1pPr>
          </a:lstStyle>
          <a:p>
            <a:pPr marL="0" indent="0">
              <a:buNone/>
            </a:pPr>
            <a:r>
              <a:rPr lang="en-AU"/>
              <a:t>Confidential Draft – no decision has been made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A59E1EC-A9DF-4423-8911-EFC08EF76E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671" y="118192"/>
            <a:ext cx="7886700" cy="357298"/>
          </a:xfrm>
        </p:spPr>
        <p:txBody>
          <a:bodyPr/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Data Validation (Error and Fix)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21BCC-736E-482E-9E1D-E1C296EDE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6" y="1307289"/>
            <a:ext cx="8889558" cy="26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RMIT_2017_Templates_Master_Pop_ITS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algn="l">
          <a:defRPr sz="1800" b="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9-01-16 Org Chart" id="{C4CFAB24-5674-4653-A8FE-6B4A8E6F12F4}" vid="{C1FAED64-41AD-43E5-9CF8-946EF1D075A4}"/>
    </a:ext>
  </a:extLst>
</a:theme>
</file>

<file path=ppt/theme/theme2.xml><?xml version="1.0" encoding="utf-8"?>
<a:theme xmlns:a="http://schemas.openxmlformats.org/drawingml/2006/main" name="VibrantBold_White">
  <a:themeElements>
    <a:clrScheme name="Custom 1">
      <a:dk1>
        <a:srgbClr val="000000"/>
      </a:dk1>
      <a:lt1>
        <a:sysClr val="window" lastClr="FFFFFF"/>
      </a:lt1>
      <a:dk2>
        <a:srgbClr val="009694"/>
      </a:dk2>
      <a:lt2>
        <a:srgbClr val="F2F2F2"/>
      </a:lt2>
      <a:accent1>
        <a:srgbClr val="8AB832"/>
      </a:accent1>
      <a:accent2>
        <a:srgbClr val="35AB57"/>
      </a:accent2>
      <a:accent3>
        <a:srgbClr val="009694"/>
      </a:accent3>
      <a:accent4>
        <a:srgbClr val="0083AF"/>
      </a:accent4>
      <a:accent5>
        <a:srgbClr val="065B51"/>
      </a:accent5>
      <a:accent6>
        <a:srgbClr val="E5E5E5"/>
      </a:accent6>
      <a:hlink>
        <a:srgbClr val="8AB832"/>
      </a:hlink>
      <a:folHlink>
        <a:srgbClr val="E5E5E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S" id="{ED3053EB-6536-40A2-9B1B-34AD78754706}" vid="{DDB5F7C2-ECD3-4EC1-B446-CA49340175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75242C424F54696B894DB2189CB66" ma:contentTypeVersion="12" ma:contentTypeDescription="Create a new document." ma:contentTypeScope="" ma:versionID="abe24a3b370d8324627f2d2594ac33d2">
  <xsd:schema xmlns:xsd="http://www.w3.org/2001/XMLSchema" xmlns:xs="http://www.w3.org/2001/XMLSchema" xmlns:p="http://schemas.microsoft.com/office/2006/metadata/properties" xmlns:ns2="5a9c7ebc-c3db-4c89-85cc-710f3bfcbe7a" xmlns:ns3="b2220402-7a7e-4e95-b55e-373fda03dc12" targetNamespace="http://schemas.microsoft.com/office/2006/metadata/properties" ma:root="true" ma:fieldsID="bfda65fa9be47fdad461dcbbe5e1fc51" ns2:_="" ns3:_="">
    <xsd:import namespace="5a9c7ebc-c3db-4c89-85cc-710f3bfcbe7a"/>
    <xsd:import namespace="b2220402-7a7e-4e95-b55e-373fda03dc1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c7ebc-c3db-4c89-85cc-710f3bfcbe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20402-7a7e-4e95-b55e-373fda03d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6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10CA8-6147-437E-B6CC-4888C20EBB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A6F02C-BD83-4F1D-9707-ABE0F8B74C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0FFD9-B4CE-4164-99A9-860B2958D5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9c7ebc-c3db-4c89-85cc-710f3bfcbe7a"/>
    <ds:schemaRef ds:uri="b2220402-7a7e-4e95-b55e-373fda03dc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RMIT_2017_Templates_Master_Pop_ITS</Template>
  <TotalTime>86</TotalTime>
  <Words>915</Words>
  <Application>Microsoft Office PowerPoint</Application>
  <PresentationFormat>On-screen Show (16:9)</PresentationFormat>
  <Paragraphs>280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Museo 700</vt:lpstr>
      <vt:lpstr>Segoe UI</vt:lpstr>
      <vt:lpstr>Times New Roman</vt:lpstr>
      <vt:lpstr>1_RMIT_2017_Templates_Master_Pop_ITS</vt:lpstr>
      <vt:lpstr>VibrantBold_White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Maddie Reed</dc:creator>
  <cp:lastModifiedBy>Gupta, Priyanshu</cp:lastModifiedBy>
  <cp:revision>145</cp:revision>
  <cp:lastPrinted>2019-08-09T01:04:35Z</cp:lastPrinted>
  <dcterms:created xsi:type="dcterms:W3CDTF">2018-11-08T03:43:31Z</dcterms:created>
  <dcterms:modified xsi:type="dcterms:W3CDTF">2020-04-27T18:24:03Z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0x01010009675242C424F54696B894DB2189CB66</vt:lpwstr>
  </property>
</Properties>
</file>